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0" r:id="rId3"/>
  </p:sldIdLst>
  <p:sldSz cx="21383625" cy="30274895"/>
  <p:notesSz cx="6858000" cy="9144000"/>
  <p:defaultTextStyle>
    <a:defPPr>
      <a:defRPr lang="zh-CN"/>
    </a:defPPr>
    <a:lvl1pPr marL="0" algn="l" defTabSz="247840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520" algn="l" defTabSz="247840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8405" algn="l" defTabSz="247840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7925" algn="l" defTabSz="247840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6810" algn="l" defTabSz="247840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6330" algn="l" defTabSz="247840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5850" algn="l" defTabSz="247840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4735" algn="l" defTabSz="247840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4255" algn="l" defTabSz="247840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/>
    <p:restoredTop sz="94674"/>
  </p:normalViewPr>
  <p:slideViewPr>
    <p:cSldViewPr snapToGrid="0" snapToObjects="1">
      <p:cViewPr>
        <p:scale>
          <a:sx n="87" d="100"/>
          <a:sy n="87" d="100"/>
        </p:scale>
        <p:origin x="-376" y="-3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FBA5D-8788-0647-AF2F-2EE1E88824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D1A35-0997-FF4F-AFC0-780B434821E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478405" rtl="0" eaLnBrk="1" latinLnBrk="0" hangingPunct="1">
      <a:defRPr sz="3250" kern="1200">
        <a:solidFill>
          <a:schemeClr val="tx1"/>
        </a:solidFill>
        <a:latin typeface="+mn-lt"/>
        <a:ea typeface="+mn-ea"/>
        <a:cs typeface="+mn-cs"/>
      </a:defRPr>
    </a:lvl1pPr>
    <a:lvl2pPr marL="1239520" algn="l" defTabSz="2478405" rtl="0" eaLnBrk="1" latinLnBrk="0" hangingPunct="1">
      <a:defRPr sz="3250" kern="1200">
        <a:solidFill>
          <a:schemeClr val="tx1"/>
        </a:solidFill>
        <a:latin typeface="+mn-lt"/>
        <a:ea typeface="+mn-ea"/>
        <a:cs typeface="+mn-cs"/>
      </a:defRPr>
    </a:lvl2pPr>
    <a:lvl3pPr marL="2478405" algn="l" defTabSz="2478405" rtl="0" eaLnBrk="1" latinLnBrk="0" hangingPunct="1">
      <a:defRPr sz="3250" kern="1200">
        <a:solidFill>
          <a:schemeClr val="tx1"/>
        </a:solidFill>
        <a:latin typeface="+mn-lt"/>
        <a:ea typeface="+mn-ea"/>
        <a:cs typeface="+mn-cs"/>
      </a:defRPr>
    </a:lvl3pPr>
    <a:lvl4pPr marL="3717925" algn="l" defTabSz="2478405" rtl="0" eaLnBrk="1" latinLnBrk="0" hangingPunct="1">
      <a:defRPr sz="3250" kern="1200">
        <a:solidFill>
          <a:schemeClr val="tx1"/>
        </a:solidFill>
        <a:latin typeface="+mn-lt"/>
        <a:ea typeface="+mn-ea"/>
        <a:cs typeface="+mn-cs"/>
      </a:defRPr>
    </a:lvl4pPr>
    <a:lvl5pPr marL="4956810" algn="l" defTabSz="2478405" rtl="0" eaLnBrk="1" latinLnBrk="0" hangingPunct="1">
      <a:defRPr sz="3250" kern="1200">
        <a:solidFill>
          <a:schemeClr val="tx1"/>
        </a:solidFill>
        <a:latin typeface="+mn-lt"/>
        <a:ea typeface="+mn-ea"/>
        <a:cs typeface="+mn-cs"/>
      </a:defRPr>
    </a:lvl5pPr>
    <a:lvl6pPr marL="6196330" algn="l" defTabSz="2478405" rtl="0" eaLnBrk="1" latinLnBrk="0" hangingPunct="1">
      <a:defRPr sz="3250" kern="1200">
        <a:solidFill>
          <a:schemeClr val="tx1"/>
        </a:solidFill>
        <a:latin typeface="+mn-lt"/>
        <a:ea typeface="+mn-ea"/>
        <a:cs typeface="+mn-cs"/>
      </a:defRPr>
    </a:lvl6pPr>
    <a:lvl7pPr marL="7435850" algn="l" defTabSz="2478405" rtl="0" eaLnBrk="1" latinLnBrk="0" hangingPunct="1">
      <a:defRPr sz="3250" kern="1200">
        <a:solidFill>
          <a:schemeClr val="tx1"/>
        </a:solidFill>
        <a:latin typeface="+mn-lt"/>
        <a:ea typeface="+mn-ea"/>
        <a:cs typeface="+mn-cs"/>
      </a:defRPr>
    </a:lvl7pPr>
    <a:lvl8pPr marL="8674735" algn="l" defTabSz="2478405" rtl="0" eaLnBrk="1" latinLnBrk="0" hangingPunct="1">
      <a:defRPr sz="3250" kern="1200">
        <a:solidFill>
          <a:schemeClr val="tx1"/>
        </a:solidFill>
        <a:latin typeface="+mn-lt"/>
        <a:ea typeface="+mn-ea"/>
        <a:cs typeface="+mn-cs"/>
      </a:defRPr>
    </a:lvl8pPr>
    <a:lvl9pPr marL="9914255" algn="l" defTabSz="2478405" rtl="0" eaLnBrk="1" latinLnBrk="0" hangingPunct="1">
      <a:defRPr sz="32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282C7-C94B-8144-AE95-FA392392A1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0"/>
            </a:lvl1pPr>
            <a:lvl2pPr marL="1069340" indent="0" algn="ctr">
              <a:buNone/>
              <a:defRPr sz="4675"/>
            </a:lvl2pPr>
            <a:lvl3pPr marL="2138045" indent="0" algn="ctr">
              <a:buNone/>
              <a:defRPr sz="4210"/>
            </a:lvl3pPr>
            <a:lvl4pPr marL="3207385" indent="0" algn="ctr">
              <a:buNone/>
              <a:defRPr sz="3740"/>
            </a:lvl4pPr>
            <a:lvl5pPr marL="4276725" indent="0" algn="ctr">
              <a:buNone/>
              <a:defRPr sz="3740"/>
            </a:lvl5pPr>
            <a:lvl6pPr marL="5346065" indent="0" algn="ctr">
              <a:buNone/>
              <a:defRPr sz="3740"/>
            </a:lvl6pPr>
            <a:lvl7pPr marL="6414770" indent="0" algn="ctr">
              <a:buNone/>
              <a:defRPr sz="3740"/>
            </a:lvl7pPr>
            <a:lvl8pPr marL="7484110" indent="0" algn="ctr">
              <a:buNone/>
              <a:defRPr sz="3740"/>
            </a:lvl8pPr>
            <a:lvl9pPr marL="8553450" indent="0" algn="ctr">
              <a:buNone/>
              <a:defRPr sz="37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0">
                <a:solidFill>
                  <a:schemeClr val="tx1"/>
                </a:solidFill>
              </a:defRPr>
            </a:lvl1pPr>
            <a:lvl2pPr marL="1069340" indent="0">
              <a:buNone/>
              <a:defRPr sz="4675">
                <a:solidFill>
                  <a:schemeClr val="tx1">
                    <a:tint val="75000"/>
                  </a:schemeClr>
                </a:solidFill>
              </a:defRPr>
            </a:lvl2pPr>
            <a:lvl3pPr marL="21380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738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4pPr>
            <a:lvl5pPr marL="427672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5pPr>
            <a:lvl6pPr marL="534606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6pPr>
            <a:lvl7pPr marL="641477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7pPr>
            <a:lvl8pPr marL="748411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8pPr>
            <a:lvl9pPr marL="855345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0" b="1"/>
            </a:lvl1pPr>
            <a:lvl2pPr marL="1069340" indent="0">
              <a:buNone/>
              <a:defRPr sz="4675" b="1"/>
            </a:lvl2pPr>
            <a:lvl3pPr marL="2138045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4770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0" b="1"/>
            </a:lvl1pPr>
            <a:lvl2pPr marL="1069340" indent="0">
              <a:buNone/>
              <a:defRPr sz="4675" b="1"/>
            </a:lvl2pPr>
            <a:lvl3pPr marL="2138045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4770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5"/>
            </a:lvl1pPr>
            <a:lvl2pPr>
              <a:defRPr sz="6550"/>
            </a:lvl2pPr>
            <a:lvl3pPr>
              <a:defRPr sz="5610"/>
            </a:lvl3pPr>
            <a:lvl4pPr>
              <a:defRPr sz="4675"/>
            </a:lvl4pPr>
            <a:lvl5pPr>
              <a:defRPr sz="4675"/>
            </a:lvl5pPr>
            <a:lvl6pPr>
              <a:defRPr sz="4675"/>
            </a:lvl6pPr>
            <a:lvl7pPr>
              <a:defRPr sz="4675"/>
            </a:lvl7pPr>
            <a:lvl8pPr>
              <a:defRPr sz="4675"/>
            </a:lvl8pPr>
            <a:lvl9pPr>
              <a:defRPr sz="467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045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4770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340" indent="0">
              <a:buNone/>
              <a:defRPr sz="6550"/>
            </a:lvl2pPr>
            <a:lvl3pPr marL="2138045" indent="0">
              <a:buNone/>
              <a:defRPr sz="5610"/>
            </a:lvl3pPr>
            <a:lvl4pPr marL="3207385" indent="0">
              <a:buNone/>
              <a:defRPr sz="4675"/>
            </a:lvl4pPr>
            <a:lvl5pPr marL="4276725" indent="0">
              <a:buNone/>
              <a:defRPr sz="4675"/>
            </a:lvl5pPr>
            <a:lvl6pPr marL="5346065" indent="0">
              <a:buNone/>
              <a:defRPr sz="4675"/>
            </a:lvl6pPr>
            <a:lvl7pPr marL="6414770" indent="0">
              <a:buNone/>
              <a:defRPr sz="4675"/>
            </a:lvl7pPr>
            <a:lvl8pPr marL="7484110" indent="0">
              <a:buNone/>
              <a:defRPr sz="4675"/>
            </a:lvl8pPr>
            <a:lvl9pPr marL="8553450" indent="0">
              <a:buNone/>
              <a:defRPr sz="46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045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4770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4765-1657-4647-8C98-98BE2FAC4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BCB7-45D1-4B45-A9A0-96B15D2DF2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38045" rtl="0" eaLnBrk="1" latinLnBrk="0" hangingPunct="1">
        <a:lnSpc>
          <a:spcPct val="90000"/>
        </a:lnSpc>
        <a:spcBef>
          <a:spcPct val="0"/>
        </a:spcBef>
        <a:buNone/>
        <a:defRPr sz="10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0" indent="-534670" algn="l" defTabSz="2138045" rtl="0" eaLnBrk="1" latinLnBrk="0" hangingPunct="1">
        <a:lnSpc>
          <a:spcPct val="90000"/>
        </a:lnSpc>
        <a:spcBef>
          <a:spcPts val="2340"/>
        </a:spcBef>
        <a:buFont typeface="Arial" panose="020B0604020202090204" pitchFamily="34" charset="0"/>
        <a:buChar char="•"/>
        <a:defRPr sz="6550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90204" pitchFamily="34" charset="0"/>
        <a:buChar char="•"/>
        <a:defRPr sz="5610" kern="1200">
          <a:solidFill>
            <a:schemeClr val="tx1"/>
          </a:solidFill>
          <a:latin typeface="+mn-lt"/>
          <a:ea typeface="+mn-ea"/>
          <a:cs typeface="+mn-cs"/>
        </a:defRPr>
      </a:lvl2pPr>
      <a:lvl3pPr marL="267271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90204" pitchFamily="34" charset="0"/>
        <a:buChar char="•"/>
        <a:defRPr sz="4675" kern="1200">
          <a:solidFill>
            <a:schemeClr val="tx1"/>
          </a:solidFill>
          <a:latin typeface="+mn-lt"/>
          <a:ea typeface="+mn-ea"/>
          <a:cs typeface="+mn-cs"/>
        </a:defRPr>
      </a:lvl3pPr>
      <a:lvl4pPr marL="374205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9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139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9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010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9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4944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9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1878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9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812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9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04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738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672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06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477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411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345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28648"/>
            <a:ext cx="21395586" cy="2852106"/>
          </a:xfrm>
          <a:prstGeom prst="rect">
            <a:avLst/>
          </a:prstGeom>
          <a:gradFill flip="none" rotWithShape="1">
            <a:gsLst>
              <a:gs pos="0">
                <a:srgbClr val="1795DC"/>
              </a:gs>
              <a:gs pos="1000">
                <a:srgbClr val="1256CA"/>
              </a:gs>
              <a:gs pos="18000">
                <a:srgbClr val="1256CA"/>
              </a:gs>
              <a:gs pos="100000">
                <a:srgbClr val="37A8E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dist="177800" dir="3060000" algn="ctr" rotWithShape="0">
              <a:srgbClr val="000000">
                <a:alpha val="62000"/>
              </a:srgbClr>
            </a:outerShdw>
          </a:effectLst>
        </p:spPr>
        <p:txBody>
          <a:bodyPr wrap="none" anchor="ctr"/>
          <a:lstStyle/>
          <a:p>
            <a:endParaRPr lang="zh-CN" altLang="en-US" sz="4095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13855" y="110182"/>
            <a:ext cx="1615656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solidFill>
                  <a:schemeClr val="bg1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Modeling Multi-mapping Relations for Precise Cross-lingual Entity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</a:t>
            </a:r>
            <a:r>
              <a:rPr sz="4400" b="1" dirty="0">
                <a:solidFill>
                  <a:schemeClr val="bg1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Alignment</a:t>
            </a:r>
            <a:endParaRPr sz="4400" b="1" dirty="0">
              <a:solidFill>
                <a:schemeClr val="bg1"/>
              </a:solidFill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0" y="29592941"/>
            <a:ext cx="21395586" cy="672758"/>
          </a:xfrm>
          <a:prstGeom prst="rect">
            <a:avLst/>
          </a:prstGeom>
          <a:gradFill rotWithShape="1">
            <a:gsLst>
              <a:gs pos="75000">
                <a:srgbClr val="1256CA"/>
              </a:gs>
              <a:gs pos="13000">
                <a:srgbClr val="37A8E5"/>
              </a:gs>
            </a:gsLst>
            <a:lin ang="5400000"/>
          </a:gradFill>
          <a:ln>
            <a:noFill/>
          </a:ln>
        </p:spPr>
        <p:txBody>
          <a:bodyPr wrap="none" anchor="ctr"/>
          <a:lstStyle/>
          <a:p>
            <a:endParaRPr lang="zh-CN" altLang="en-US" sz="4095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03525" y="1555750"/>
            <a:ext cx="15126335" cy="61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90" dirty="0">
                <a:solidFill>
                  <a:schemeClr val="bg2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          Xiaofei Shi and</a:t>
            </a:r>
            <a:r>
              <a:rPr lang="zh-CN" altLang="en-US" sz="3390" dirty="0">
                <a:solidFill>
                  <a:schemeClr val="bg2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</a:t>
            </a:r>
            <a:r>
              <a:rPr lang="en-US" altLang="zh-CN" sz="3390" dirty="0" err="1">
                <a:solidFill>
                  <a:schemeClr val="bg2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Yanghua</a:t>
            </a:r>
            <a:r>
              <a:rPr lang="zh-CN" altLang="en-US" sz="3390" dirty="0">
                <a:solidFill>
                  <a:schemeClr val="bg2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</a:t>
            </a:r>
            <a:r>
              <a:rPr lang="en-US" altLang="zh-CN" sz="3390" dirty="0">
                <a:solidFill>
                  <a:schemeClr val="bg2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Xiao</a:t>
            </a:r>
            <a:endParaRPr lang="en-US" altLang="zh-CN" sz="3390" baseline="30000" dirty="0">
              <a:solidFill>
                <a:schemeClr val="bg2"/>
              </a:solidFill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83915" y="2167890"/>
            <a:ext cx="14545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School of Computer Science, Fudan University, Shanghai, China </a:t>
            </a:r>
            <a:endParaRPr lang="en-US" altLang="zh-CN" sz="2800" dirty="0">
              <a:solidFill>
                <a:schemeClr val="bg2"/>
              </a:solidFill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6" name="同侧圆角矩形 15"/>
          <p:cNvSpPr/>
          <p:nvPr/>
        </p:nvSpPr>
        <p:spPr>
          <a:xfrm>
            <a:off x="398145" y="3209925"/>
            <a:ext cx="10131425" cy="10275570"/>
          </a:xfrm>
          <a:prstGeom prst="round2SameRect">
            <a:avLst>
              <a:gd name="adj1" fmla="val 2732"/>
              <a:gd name="adj2" fmla="val 3417"/>
            </a:avLst>
          </a:prstGeom>
          <a:solidFill>
            <a:schemeClr val="bg1"/>
          </a:solidFill>
          <a:ln w="57150" cmpd="sng">
            <a:solidFill>
              <a:srgbClr val="195EC8"/>
            </a:solidFill>
          </a:ln>
          <a:effectLst>
            <a:outerShdw blurRad="127000" dist="76200" dir="408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95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1363001" y="2972002"/>
            <a:ext cx="3173081" cy="854756"/>
            <a:chOff x="1498852" y="4282310"/>
            <a:chExt cx="3173081" cy="854756"/>
          </a:xfrm>
        </p:grpSpPr>
        <p:sp>
          <p:nvSpPr>
            <p:cNvPr id="21" name="文档 20"/>
            <p:cNvSpPr/>
            <p:nvPr/>
          </p:nvSpPr>
          <p:spPr>
            <a:xfrm rot="10800000">
              <a:off x="1498852" y="4282310"/>
              <a:ext cx="3173081" cy="854756"/>
            </a:xfrm>
            <a:prstGeom prst="flowChartDocument">
              <a:avLst/>
            </a:prstGeom>
            <a:solidFill>
              <a:srgbClr val="195EC8"/>
            </a:solidFill>
            <a:ln>
              <a:solidFill>
                <a:schemeClr val="bg1"/>
              </a:solidFill>
            </a:ln>
            <a:effectLst>
              <a:outerShdw blurRad="40000" dist="76200" dir="246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600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62366" y="4451836"/>
              <a:ext cx="2689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FFFF"/>
                  </a:solidFill>
                  <a:latin typeface="Times New Roman" panose="02020503050405090304" charset="0"/>
                  <a:ea typeface="Times New Roman" panose="02020503050405090304" charset="0"/>
                  <a:cs typeface="Times New Roman" panose="02020503050405090304" charset="0"/>
                </a:rPr>
                <a:t>Introduction</a:t>
              </a:r>
              <a:endParaRPr lang="en-US" altLang="zh-CN" sz="3600" b="1" dirty="0">
                <a:solidFill>
                  <a:srgbClr val="FFFFFF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endParaRPr>
            </a:p>
          </p:txBody>
        </p:sp>
      </p:grpSp>
      <p:sp>
        <p:nvSpPr>
          <p:cNvPr id="38" name="同侧圆角矩形 37"/>
          <p:cNvSpPr/>
          <p:nvPr/>
        </p:nvSpPr>
        <p:spPr>
          <a:xfrm>
            <a:off x="10886440" y="3209925"/>
            <a:ext cx="10509885" cy="22884765"/>
          </a:xfrm>
          <a:prstGeom prst="round2SameRect">
            <a:avLst>
              <a:gd name="adj1" fmla="val 2732"/>
              <a:gd name="adj2" fmla="val 2575"/>
            </a:avLst>
          </a:prstGeom>
          <a:solidFill>
            <a:srgbClr val="FFFFFF"/>
          </a:solidFill>
          <a:ln w="57150" cmpd="sng">
            <a:solidFill>
              <a:srgbClr val="195EC8"/>
            </a:solidFill>
          </a:ln>
          <a:effectLst>
            <a:outerShdw blurRad="127000" dist="76200" dir="408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95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√</a:t>
            </a:r>
            <a:endParaRPr kumimoji="1" lang="en-US" altLang="zh-CN" sz="4095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945710" y="2984489"/>
            <a:ext cx="3173081" cy="867571"/>
            <a:chOff x="11934283" y="3004432"/>
            <a:chExt cx="3173081" cy="867571"/>
          </a:xfrm>
        </p:grpSpPr>
        <p:sp>
          <p:nvSpPr>
            <p:cNvPr id="39" name="文档 38"/>
            <p:cNvSpPr/>
            <p:nvPr/>
          </p:nvSpPr>
          <p:spPr>
            <a:xfrm rot="10800000">
              <a:off x="11934283" y="3004432"/>
              <a:ext cx="3173081" cy="867571"/>
            </a:xfrm>
            <a:prstGeom prst="flowChartDocument">
              <a:avLst/>
            </a:prstGeom>
            <a:solidFill>
              <a:srgbClr val="195EC8"/>
            </a:solidFill>
            <a:ln>
              <a:solidFill>
                <a:schemeClr val="bg1"/>
              </a:solidFill>
            </a:ln>
            <a:effectLst>
              <a:outerShdw blurRad="40000" dist="76200" dir="246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95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466209" y="3161602"/>
              <a:ext cx="2339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FFFF"/>
                  </a:solidFill>
                  <a:latin typeface="Times New Roman" panose="02020503050405090304" charset="0"/>
                  <a:ea typeface="Times New Roman" panose="02020503050405090304" charset="0"/>
                  <a:cs typeface="Times New Roman" panose="02020503050405090304" charset="0"/>
                </a:rPr>
                <a:t>Evaluation</a:t>
              </a:r>
              <a:endParaRPr lang="en-US" altLang="zh-CN" sz="3600" b="1" dirty="0">
                <a:solidFill>
                  <a:srgbClr val="FFFFFF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75264" y="29665522"/>
            <a:ext cx="2083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Fudan Knowledge Works	  						</a:t>
            </a:r>
            <a:endParaRPr lang="en-US" altLang="zh-CN" sz="2800" dirty="0">
              <a:solidFill>
                <a:srgbClr val="FFFFFF"/>
              </a:solidFill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9" y="301789"/>
            <a:ext cx="2331710" cy="238979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342" y="205462"/>
            <a:ext cx="2498407" cy="2498407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36245" y="3923665"/>
            <a:ext cx="9812655" cy="390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buClr>
                <a:srgbClr val="195EC8"/>
              </a:buClr>
              <a:buSzPct val="90000"/>
            </a:pPr>
            <a:r>
              <a:rPr kumimoji="1" lang="en-US" altLang="zh-CN"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Motivations</a:t>
            </a:r>
            <a:endParaRPr kumimoji="1"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 marL="457200" indent="-457200">
              <a:lnSpc>
                <a:spcPts val="2800"/>
              </a:lnSpc>
              <a:spcBef>
                <a:spcPts val="1500"/>
              </a:spcBef>
              <a:buFontTx/>
              <a:buAutoNum type="arabicParenR"/>
            </a:pP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Previous</a:t>
            </a:r>
            <a:r>
              <a:rPr kumimoji="1" lang="zh-CN" altLang="en-US" sz="2400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methods</a:t>
            </a:r>
            <a:r>
              <a:rPr kumimoji="1" lang="zh-CN" altLang="en-US" sz="2400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pay</a:t>
            </a:r>
            <a:r>
              <a:rPr kumimoji="1" lang="zh-CN" altLang="en-US" sz="2400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little</a:t>
            </a:r>
            <a:r>
              <a:rPr kumimoji="1" lang="zh-CN" altLang="en-US" sz="2400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attention</a:t>
            </a:r>
            <a:r>
              <a:rPr kumimoji="1" lang="zh-CN" altLang="en-US" sz="2400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to</a:t>
            </a:r>
            <a:r>
              <a:rPr kumimoji="1" lang="zh-CN" altLang="en-US" sz="2400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lang="en-US" sz="2400" dirty="0">
                <a:latin typeface="Times New Roman" panose="02020503050405090304" charset="0"/>
                <a:cs typeface="Times New Roman" panose="02020503050405090304" charset="0"/>
              </a:rPr>
              <a:t>modeling multi-mapping (1-N, N-N) relations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,</a:t>
            </a:r>
            <a:r>
              <a:rPr kumimoji="1" lang="zh-CN" altLang="en-US" sz="2400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resulting in low precision. </a:t>
            </a:r>
            <a:endParaRPr kumimoji="1" lang="en-US" altLang="zh-CN" sz="24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>
              <a:lnSpc>
                <a:spcPts val="2800"/>
              </a:lnSpc>
              <a:spcBef>
                <a:spcPts val="1500"/>
              </a:spcBef>
              <a:buFontTx/>
              <a:buAutoNum type="arabicParenR"/>
            </a:pPr>
            <a:r>
              <a:rPr kumimoji="1" lang="en-US" sz="2400" dirty="0">
                <a:latin typeface="Times New Roman" panose="02020503050405090304" charset="0"/>
                <a:cs typeface="Times New Roman" panose="02020503050405090304" charset="0"/>
              </a:rPr>
              <a:t>Dot products over embeddings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.</a:t>
            </a:r>
            <a:r>
              <a:rPr kumimoji="1" lang="zh-CN" altLang="en-US" sz="2400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The success of DistMult(Yang et al., 2015) and ComplEx (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Trouillon et al., 2016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) in knowledge representation learning shows that the dot products of embeddings can naturally handle multi-mapping relations.</a:t>
            </a:r>
            <a:endParaRPr kumimoji="1" lang="en-US" altLang="zh-CN" sz="24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>
              <a:lnSpc>
                <a:spcPts val="2800"/>
              </a:lnSpc>
              <a:spcBef>
                <a:spcPts val="1500"/>
              </a:spcBef>
              <a:buFontTx/>
              <a:buAutoNum type="arabicParenR"/>
            </a:pPr>
            <a:r>
              <a:rPr kumimoji="1" sz="2400">
                <a:latin typeface="Times New Roman" panose="02020503050405090304" charset="0"/>
                <a:cs typeface="Times New Roman" panose="02020503050405090304" charset="0"/>
              </a:rPr>
              <a:t>Through defining dot product-based </a:t>
            </a:r>
            <a:r>
              <a:rPr kumimoji="1" lang="en-US" sz="2400">
                <a:latin typeface="Times New Roman" panose="02020503050405090304" charset="0"/>
                <a:cs typeface="Times New Roman" panose="02020503050405090304" charset="0"/>
              </a:rPr>
              <a:t>energy </a:t>
            </a:r>
            <a:r>
              <a:rPr kumimoji="1" sz="2400">
                <a:latin typeface="Times New Roman" panose="02020503050405090304" charset="0"/>
                <a:cs typeface="Times New Roman" panose="02020503050405090304" charset="0"/>
              </a:rPr>
              <a:t>function, </a:t>
            </a:r>
            <a:r>
              <a:rPr kumimoji="1" lang="en-US" sz="2400">
                <a:latin typeface="Times New Roman" panose="02020503050405090304" charset="0"/>
                <a:cs typeface="Times New Roman" panose="02020503050405090304" charset="0"/>
              </a:rPr>
              <a:t>the model </a:t>
            </a:r>
            <a:r>
              <a:rPr kumimoji="1" sz="2400">
                <a:latin typeface="Times New Roman" panose="02020503050405090304" charset="0"/>
                <a:cs typeface="Times New Roman" panose="02020503050405090304" charset="0"/>
              </a:rPr>
              <a:t>can better capture the semantics of both 1-1 and multi-mapping relations</a:t>
            </a: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.</a:t>
            </a:r>
            <a:endParaRPr kumimoji="1" lang="en-US" altLang="zh-CN" sz="2400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120120" y="6556375"/>
            <a:ext cx="9815830" cy="1198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900"/>
              </a:spcBef>
            </a:pPr>
            <a:r>
              <a:rPr lang="en-US" altLang="zh-CN"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Evaluation</a:t>
            </a:r>
            <a:r>
              <a:rPr lang="zh-CN" altLang="en-US"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</a:t>
            </a:r>
            <a:r>
              <a:rPr lang="en-US" altLang="zh-CN"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Metrics</a:t>
            </a:r>
            <a:endParaRPr lang="zh-CN" altLang="en-US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lnSpc>
                <a:spcPts val="3200"/>
              </a:lnSpc>
              <a:spcBef>
                <a:spcPts val="300"/>
              </a:spcBef>
              <a:buClr>
                <a:srgbClr val="195EC8"/>
              </a:buClr>
              <a:buSzPct val="90000"/>
              <a:buFont typeface="Arial" panose="020B0604020202090204" pitchFamily="34" charset="0"/>
              <a:buChar char="•"/>
            </a:pPr>
            <a:r>
              <a:rPr kumimoji="1" lang="en-US" altLang="zh-CN" sz="24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Hits@k:</a:t>
            </a:r>
            <a:r>
              <a:rPr kumimoji="1" lang="zh-CN" altLang="en-US" sz="24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lang="en-US" altLang="zh-CN" sz="240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The percentage of correctly aligned entities ranked in the top-k. Generally, Hits@1 indicates the precision.</a:t>
            </a:r>
            <a:endParaRPr kumimoji="1" lang="en-US" altLang="zh-CN" sz="240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lnSpc>
                <a:spcPts val="3200"/>
              </a:lnSpc>
              <a:spcBef>
                <a:spcPts val="300"/>
              </a:spcBef>
              <a:buClr>
                <a:srgbClr val="195EC8"/>
              </a:buClr>
              <a:buSzPct val="90000"/>
              <a:buFont typeface="Arial" panose="020B0604020202090204" pitchFamily="34" charset="0"/>
              <a:buChar char="•"/>
            </a:pPr>
            <a:r>
              <a:rPr kumimoji="1" sz="2400" b="1">
                <a:latin typeface="Times New Roman" panose="02020503050405090304" charset="0"/>
                <a:cs typeface="Times New Roman" panose="02020503050405090304" charset="0"/>
              </a:rPr>
              <a:t>MRR</a:t>
            </a:r>
            <a:r>
              <a:rPr kumimoji="1" lang="en-US" altLang="zh-CN" sz="24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:</a:t>
            </a:r>
            <a:r>
              <a:rPr kumimoji="1" lang="zh-CN" altLang="en-US" sz="24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</a:t>
            </a:r>
            <a:r>
              <a:rPr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The average of the reciprocal ranks of all test instances.</a:t>
            </a:r>
            <a:endParaRPr kumimoji="1" lang="en-US" altLang="zh-CN" sz="2800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200"/>
              </a:lnSpc>
              <a:spcBef>
                <a:spcPts val="300"/>
              </a:spcBef>
              <a:buClr>
                <a:srgbClr val="195EC8"/>
              </a:buClr>
              <a:buSzPct val="90000"/>
            </a:pPr>
            <a:r>
              <a:rPr lang="en-US" altLang="zh-CN"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Baseline</a:t>
            </a:r>
            <a:r>
              <a:rPr lang="zh-CN" altLang="en-US"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</a:t>
            </a:r>
            <a:r>
              <a:rPr lang="en-US" altLang="zh-CN"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Models</a:t>
            </a: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200"/>
              </a:lnSpc>
              <a:spcBef>
                <a:spcPts val="3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200"/>
              </a:lnSpc>
              <a:spcBef>
                <a:spcPts val="3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200"/>
              </a:lnSpc>
              <a:spcBef>
                <a:spcPts val="3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200"/>
              </a:lnSpc>
              <a:spcBef>
                <a:spcPts val="300"/>
              </a:spcBef>
              <a:buClr>
                <a:srgbClr val="195EC8"/>
              </a:buClr>
              <a:buSzPct val="90000"/>
            </a:pPr>
            <a:endParaRPr lang="zh-CN" altLang="en-US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2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r>
              <a:rPr lang="en-US" altLang="zh-CN" sz="2800" b="1" dirty="0">
                <a:latin typeface="Times New Roman" panose="02020503050405090304" charset="0"/>
                <a:cs typeface="Times New Roman" panose="02020503050405090304" charset="0"/>
              </a:rPr>
              <a:t>Main Results</a:t>
            </a: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endParaRPr lang="en-US" altLang="zh-CN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6169" y="7798715"/>
            <a:ext cx="9664638" cy="5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2100"/>
              </a:spcBef>
              <a:buClr>
                <a:srgbClr val="195EC8"/>
              </a:buClr>
              <a:buSzPct val="90000"/>
            </a:pPr>
            <a:r>
              <a:rPr lang="en-US" altLang="zh-CN"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Contributions</a:t>
            </a:r>
            <a:endParaRPr lang="en-US" altLang="zh-CN" sz="2400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 marL="457200" indent="-457200">
              <a:lnSpc>
                <a:spcPts val="2800"/>
              </a:lnSpc>
              <a:spcBef>
                <a:spcPts val="1500"/>
              </a:spcBef>
              <a:buFontTx/>
              <a:buAutoNum type="arabicParenR"/>
            </a:pP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We propose a new KG embedding framework to jointly embed entities and relations from different KGs into a uniﬁed embedding space using a small set of pre-aligned pairs obtained from inter-lingual links.</a:t>
            </a:r>
            <a:endParaRPr kumimoji="1" lang="en-US" altLang="zh-CN" sz="24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>
              <a:lnSpc>
                <a:spcPts val="2800"/>
              </a:lnSpc>
              <a:spcBef>
                <a:spcPts val="1500"/>
              </a:spcBef>
              <a:buFontTx/>
              <a:buAutoNum type="arabicParenR"/>
            </a:pPr>
            <a:r>
              <a:rPr kumimoji="1"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We propose a weighted sampling strategy for hard negative example selection.</a:t>
            </a:r>
            <a:endParaRPr kumimoji="1" lang="en-US" altLang="zh-CN" sz="24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>
              <a:lnSpc>
                <a:spcPts val="2800"/>
              </a:lnSpc>
              <a:spcBef>
                <a:spcPts val="1500"/>
              </a:spcBef>
              <a:buFontTx/>
              <a:buAutoNum type="arabicParenR"/>
            </a:pPr>
            <a:r>
              <a:rPr kumimoji="1" sz="2400" dirty="0">
                <a:latin typeface="Times New Roman" panose="02020503050405090304" charset="0"/>
                <a:cs typeface="Times New Roman" panose="02020503050405090304" charset="0"/>
              </a:rPr>
              <a:t>We regard the alignment prediction as a bidirectional selection problem, and we propose to combine ranking matrices from both directions to align entities.</a:t>
            </a:r>
            <a:endParaRPr kumimoji="1" sz="24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>
              <a:lnSpc>
                <a:spcPts val="2800"/>
              </a:lnSpc>
              <a:spcBef>
                <a:spcPts val="1500"/>
              </a:spcBef>
              <a:buFontTx/>
              <a:buAutoNum type="arabicParenR"/>
            </a:pPr>
            <a:r>
              <a:rPr kumimoji="1" sz="2400" dirty="0">
                <a:latin typeface="Times New Roman" panose="02020503050405090304" charset="0"/>
                <a:cs typeface="Times New Roman" panose="02020503050405090304" charset="0"/>
              </a:rPr>
              <a:t>We evaluate the proposed approach on three real-world cross-lingual datasets. Experimental results (especially with the metric Hits@1) show that our approach signiﬁcantly outperforms four representative embedding-based methods for cross-lingual entity alignment.</a:t>
            </a:r>
            <a:endParaRPr kumimoji="1" sz="2400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1305856" y="8806984"/>
          <a:ext cx="9825355" cy="263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540"/>
                <a:gridCol w="61400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503050405090304" charset="0"/>
                          <a:ea typeface="Times New Roman" panose="02020503050405090304" charset="0"/>
                          <a:cs typeface="Times New Roman" panose="02020503050405090304" charset="0"/>
                        </a:rPr>
                        <a:t>Models</a:t>
                      </a:r>
                      <a:endParaRPr lang="zh-CN" altLang="en-US" sz="2400" b="1" dirty="0"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503050405090304" charset="0"/>
                          <a:ea typeface="Times New Roman" panose="02020503050405090304" charset="0"/>
                          <a:cs typeface="Times New Roman" panose="02020503050405090304" charset="0"/>
                        </a:rPr>
                        <a:t>Description</a:t>
                      </a:r>
                      <a:endParaRPr lang="zh-CN" altLang="en-US" sz="2400" b="1" dirty="0"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503050405090304" charset="0"/>
                          <a:ea typeface="Times New Roman" panose="02020503050405090304" charset="0"/>
                          <a:cs typeface="Times New Roman" panose="02020503050405090304" charset="0"/>
                        </a:rPr>
                        <a:t>JE (Hao et al., 2016)</a:t>
                      </a:r>
                      <a:endParaRPr lang="en-US" altLang="zh-CN" sz="2400" dirty="0"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503050405090304" charset="0"/>
                          <a:ea typeface="Times New Roman" panose="02020503050405090304" charset="0"/>
                          <a:cs typeface="Times New Roman" panose="02020503050405090304" charset="0"/>
                        </a:rPr>
                        <a:t>A variant of TransE (Bordes et al., 2013) model.</a:t>
                      </a:r>
                      <a:endParaRPr lang="zh-CN" altLang="en-US" sz="2400" dirty="0"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endParaRPr lang="en-US" altLang="zh-CN" sz="2400" dirty="0"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  <a:p>
                      <a:pPr algn="ctr"/>
                      <a:r>
                        <a:rPr lang="en-US" altLang="zh-CN" sz="2400" dirty="0">
                          <a:latin typeface="Times New Roman" panose="02020503050405090304" charset="0"/>
                          <a:ea typeface="Times New Roman" panose="02020503050405090304" charset="0"/>
                          <a:cs typeface="Times New Roman" panose="02020503050405090304" charset="0"/>
                        </a:rPr>
                        <a:t>MTransE (Chen et al., 2017)</a:t>
                      </a:r>
                      <a:endParaRPr lang="en-US" altLang="zh-CN" sz="2400" dirty="0"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503050405090304" charset="0"/>
                          <a:ea typeface="Times New Roman" panose="02020503050405090304" charset="0"/>
                          <a:cs typeface="Times New Roman" panose="02020503050405090304" charset="0"/>
                        </a:rPr>
                        <a:t>Encoding each KG based on TransE, and then learns cross-lingual transitions between different KGs.</a:t>
                      </a:r>
                      <a:endParaRPr lang="en-US" altLang="zh-CN" sz="2400" dirty="0"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/>
                </a:tc>
              </a:tr>
              <a:tr h="450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Times New Roman" panose="02020503050405090304" charset="0"/>
                          <a:ea typeface="Times New Roman" panose="02020503050405090304" charset="0"/>
                          <a:cs typeface="Times New Roman" panose="02020503050405090304" charset="0"/>
                        </a:rPr>
                        <a:t>JAPE </a:t>
                      </a:r>
                      <a:r>
                        <a:rPr lang="en-US" altLang="zh-CN" sz="2400" dirty="0">
                          <a:latin typeface="Times New Roman" panose="02020503050405090304" charset="0"/>
                          <a:ea typeface="Times New Roman" panose="02020503050405090304" charset="0"/>
                          <a:cs typeface="Times New Roman" panose="02020503050405090304" charset="0"/>
                          <a:sym typeface="+mn-ea"/>
                        </a:rPr>
                        <a:t>(Sun et al., 2017)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503050405090304" charset="0"/>
                          <a:ea typeface="Times New Roman" panose="02020503050405090304" charset="0"/>
                          <a:cs typeface="Times New Roman" panose="02020503050405090304" charset="0"/>
                        </a:rPr>
                        <a:t>Encoding both structure and attributes of KGs.</a:t>
                      </a:r>
                      <a:endParaRPr lang="en-US" altLang="zh-CN" sz="2400" dirty="0"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/>
                </a:tc>
              </a:tr>
              <a:tr h="450320">
                <a:tc>
                  <a:txBody>
                    <a:bodyPr/>
                    <a:lstStyle/>
                    <a:p>
                      <a:pPr marL="0" marR="0" lvl="0" indent="0" algn="ctr" defTabSz="2138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Times New Roman" panose="02020503050405090304" charset="0"/>
                          <a:ea typeface="Times New Roman" panose="02020503050405090304" charset="0"/>
                          <a:cs typeface="Times New Roman" panose="02020503050405090304" charset="0"/>
                        </a:rPr>
                        <a:t>GCN-EA (Wang et al., 2018)</a:t>
                      </a:r>
                      <a:endParaRPr lang="en-US" altLang="zh-CN" sz="2400" kern="1200" dirty="0">
                        <a:solidFill>
                          <a:schemeClr val="dk1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503050405090304" charset="0"/>
                          <a:ea typeface="Times New Roman" panose="02020503050405090304" charset="0"/>
                          <a:cs typeface="Times New Roman" panose="02020503050405090304" charset="0"/>
                        </a:rPr>
                        <a:t>Employing GCNs to encode KGs.</a:t>
                      </a:r>
                      <a:endParaRPr lang="en-US" altLang="zh-CN" sz="2400" dirty="0"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 flipH="1">
            <a:off x="7195185" y="28952190"/>
            <a:ext cx="487045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3" name="同侧圆角矩形 52"/>
          <p:cNvSpPr/>
          <p:nvPr/>
        </p:nvSpPr>
        <p:spPr>
          <a:xfrm>
            <a:off x="10870157" y="26715307"/>
            <a:ext cx="10160941" cy="2706122"/>
          </a:xfrm>
          <a:prstGeom prst="round2SameRect">
            <a:avLst>
              <a:gd name="adj1" fmla="val 8156"/>
              <a:gd name="adj2" fmla="val 8238"/>
            </a:avLst>
          </a:prstGeom>
          <a:solidFill>
            <a:schemeClr val="bg1"/>
          </a:solidFill>
          <a:ln w="57150" cmpd="sng">
            <a:solidFill>
              <a:srgbClr val="195EC8"/>
            </a:solidFill>
          </a:ln>
          <a:effectLst>
            <a:outerShdw blurRad="127000" dist="76200" dir="408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95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55" name="文档 54"/>
          <p:cNvSpPr/>
          <p:nvPr/>
        </p:nvSpPr>
        <p:spPr>
          <a:xfrm rot="10800000">
            <a:off x="11730990" y="26227405"/>
            <a:ext cx="3086100" cy="847090"/>
          </a:xfrm>
          <a:prstGeom prst="flowChartDocument">
            <a:avLst/>
          </a:prstGeom>
          <a:solidFill>
            <a:srgbClr val="195EC8"/>
          </a:solidFill>
          <a:ln>
            <a:solidFill>
              <a:schemeClr val="bg1"/>
            </a:solidFill>
          </a:ln>
          <a:effectLst>
            <a:outerShdw blurRad="40000" dist="76200" dir="2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95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2048490" y="26386790"/>
            <a:ext cx="2600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FF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Conclusion</a:t>
            </a:r>
            <a:endParaRPr lang="en-US" altLang="zh-CN" sz="3600" b="1" dirty="0">
              <a:solidFill>
                <a:srgbClr val="FFFFFF"/>
              </a:solidFill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886666" y="27117276"/>
            <a:ext cx="10126669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sz="2000" dirty="0">
                <a:latin typeface="Times New Roman" panose="02020503050405090304" charset="0"/>
                <a:cs typeface="Times New Roman" panose="02020503050405090304" charset="0"/>
              </a:rPr>
              <a:t>This paper presents a simple and effective embedding framework for multilingual KGs</a:t>
            </a:r>
            <a:r>
              <a:rPr lang="en-US" sz="2000" dirty="0">
                <a:latin typeface="Times New Roman" panose="02020503050405090304" charset="0"/>
                <a:cs typeface="Times New Roman" panose="02020503050405090304" charset="0"/>
              </a:rPr>
              <a:t>, which defines product-based function over embeddings to better handle both 1-1 and multi-mapping relations.</a:t>
            </a:r>
            <a:endParaRPr lang="en-US" altLang="zh-CN" sz="20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>
              <a:buAutoNum type="arabicParenR"/>
            </a:pPr>
            <a:r>
              <a:rPr lang="en-US" altLang="zh-CN" sz="2000" dirty="0">
                <a:latin typeface="Times New Roman" panose="02020503050405090304" charset="0"/>
                <a:cs typeface="Times New Roman" panose="02020503050405090304" charset="0"/>
              </a:rPr>
              <a:t>We propose a weighted sampling strategy to generate hard negative examples during training. Moreover, we propose to align entities from both directions.</a:t>
            </a:r>
            <a:endParaRPr lang="en-US" altLang="zh-CN" sz="20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>
              <a:buAutoNum type="arabicParenR"/>
            </a:pPr>
            <a:r>
              <a:rPr lang="en-US" altLang="zh-CN" sz="2000" dirty="0">
                <a:latin typeface="Times New Roman" panose="02020503050405090304" charset="0"/>
                <a:cs typeface="Times New Roman" panose="02020503050405090304" charset="0"/>
              </a:rPr>
              <a:t>Experimental results on real-world datasets show that our method signiﬁcantly outperforms four competitors, especially with the metric Hits@1, indicating our method is more precise.</a:t>
            </a:r>
            <a:endParaRPr lang="zh-CN" altLang="en-US" sz="2000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7" name="同侧圆角矩形 16"/>
          <p:cNvSpPr/>
          <p:nvPr/>
        </p:nvSpPr>
        <p:spPr>
          <a:xfrm>
            <a:off x="436245" y="14001115"/>
            <a:ext cx="10064115" cy="15591790"/>
          </a:xfrm>
          <a:prstGeom prst="round2SameRect">
            <a:avLst>
              <a:gd name="adj1" fmla="val 2584"/>
              <a:gd name="adj2" fmla="val 3202"/>
            </a:avLst>
          </a:prstGeom>
          <a:solidFill>
            <a:srgbClr val="FFFFFF"/>
          </a:solidFill>
          <a:ln w="57150" cmpd="sng">
            <a:solidFill>
              <a:srgbClr val="195EC8"/>
            </a:solidFill>
          </a:ln>
          <a:effectLst>
            <a:outerShdw blurRad="88900" dist="88900" dir="30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95" baseline="-25000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24" name="文档 23"/>
          <p:cNvSpPr/>
          <p:nvPr/>
        </p:nvSpPr>
        <p:spPr>
          <a:xfrm rot="10800000">
            <a:off x="1231265" y="13557885"/>
            <a:ext cx="3084830" cy="874395"/>
          </a:xfrm>
          <a:prstGeom prst="flowChartDocument">
            <a:avLst/>
          </a:prstGeom>
          <a:solidFill>
            <a:srgbClr val="195EC8"/>
          </a:solidFill>
          <a:ln>
            <a:solidFill>
              <a:schemeClr val="bg1"/>
            </a:solidFill>
          </a:ln>
          <a:effectLst>
            <a:outerShdw blurRad="40000" dist="76200" dir="2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95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99544" y="13672867"/>
            <a:ext cx="274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FFFFFF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Methodology</a:t>
            </a:r>
            <a:endParaRPr lang="en-US" altLang="zh-CN" sz="3600" b="1" dirty="0">
              <a:solidFill>
                <a:srgbClr val="FFFFFF"/>
              </a:solidFill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7510" y="14489430"/>
            <a:ext cx="10020300" cy="1016635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sz="2800" b="1" dirty="0">
                <a:latin typeface="Times New Roman" panose="02020503050405090304" charset="0"/>
                <a:cs typeface="Times New Roman" panose="02020503050405090304" charset="0"/>
              </a:rPr>
              <a:t>Multilingual KG Embedding</a:t>
            </a:r>
            <a:endParaRPr kumimoji="1" sz="28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914400" lvl="1" indent="-457200">
              <a:buFont typeface="Wingdings" panose="05000000000000000000" charset="0"/>
              <a:buChar char=""/>
            </a:pPr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</a:rPr>
              <a:t>DistMA</a:t>
            </a:r>
            <a:endParaRPr kumimoji="1" lang="en-US" sz="26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indent="0">
              <a:buNone/>
            </a:pPr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    The model defines a basic product-based energy function to measure the plausibility of the triple (h, r, t).  </a:t>
            </a:r>
            <a:endParaRPr kumimoji="1" lang="en-US" sz="2800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  <a:p>
            <a:pPr indent="0">
              <a:buNone/>
            </a:pPr>
            <a:endParaRPr kumimoji="1" lang="en-US" sz="26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914400" lvl="1" indent="-457200">
              <a:buFont typeface="Wingdings" panose="05000000000000000000" charset="0"/>
              <a:buChar char=""/>
            </a:pPr>
            <a:endParaRPr kumimoji="1" lang="en-US" sz="26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914400" lvl="1" indent="-457200">
              <a:buFont typeface="Wingdings" panose="05000000000000000000" charset="0"/>
              <a:buChar char=""/>
            </a:pPr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</a:rPr>
              <a:t>ComplEx</a:t>
            </a:r>
            <a:endParaRPr kumimoji="1" lang="en-US" sz="26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    To improve the ability of the model to encode antisymmetric relations like </a:t>
            </a:r>
            <a:r>
              <a:rPr kumimoji="1" lang="en-US" altLang="zh-CN" sz="2800" i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is_father_of, part_of</a:t>
            </a: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, we utilize the ComplEx (Trouillon et al., 2016).</a:t>
            </a:r>
            <a:endParaRPr kumimoji="1" lang="en-US" altLang="zh-CN" sz="2800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kumimoji="1" lang="en-US" sz="28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lvl="1" indent="0" algn="l">
              <a:buFont typeface="Wingdings" panose="05000000000000000000" charset="0"/>
              <a:buNone/>
            </a:pPr>
            <a:endParaRPr kumimoji="1" lang="en-US" sz="26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914400" lvl="1" indent="-457200" algn="l">
              <a:buFont typeface="Wingdings" panose="05000000000000000000" charset="0"/>
              <a:buChar char=""/>
            </a:pPr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</a:rPr>
              <a:t>Joint Embedding</a:t>
            </a:r>
            <a:endParaRPr kumimoji="1" lang="en-US" sz="28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    The final energy function for each triple is defined as:</a:t>
            </a:r>
            <a:endParaRPr kumimoji="1" lang="en-US" altLang="zh-CN" sz="2800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  <a:p>
            <a:pPr marL="914400" lvl="1" indent="-457200" algn="l">
              <a:buFont typeface="Wingdings" panose="05000000000000000000" charset="0"/>
              <a:buChar char=""/>
            </a:pPr>
            <a:endParaRPr kumimoji="1" lang="en-US" sz="26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914400" lvl="1" indent="-457200" algn="l">
              <a:buFont typeface="Wingdings" panose="05000000000000000000" charset="0"/>
              <a:buChar char=""/>
            </a:pPr>
            <a:endParaRPr kumimoji="1" lang="en-US" sz="26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914400" lvl="1" indent="-457200" algn="l">
              <a:buFont typeface="Wingdings" panose="05000000000000000000" charset="0"/>
              <a:buChar char=""/>
            </a:pPr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</a:rPr>
              <a:t>Parameter Sharing</a:t>
            </a:r>
            <a:endParaRPr kumimoji="1" lang="en-US" sz="28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</a:rPr>
              <a:t>     </a:t>
            </a:r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</a:rPr>
              <a:t>The pre-aligned pair share embedding to bridge different KGs.</a:t>
            </a:r>
            <a:endParaRPr kumimoji="1" sz="28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914400" lvl="1" indent="-457200" algn="l">
              <a:buFont typeface="Wingdings" panose="05000000000000000000" charset="0"/>
              <a:buChar char=""/>
            </a:pPr>
            <a:endParaRPr kumimoji="1" lang="en-US" sz="26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marL="914400" lvl="1" indent="-457200" algn="l">
              <a:buFont typeface="Wingdings" panose="05000000000000000000" charset="0"/>
              <a:buChar char=""/>
            </a:pPr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</a:rPr>
              <a:t>Final Objective Function</a:t>
            </a:r>
            <a:endParaRPr kumimoji="1" lang="en-US" sz="28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kumimoji="1" sz="2800" b="1" dirty="0">
                <a:latin typeface="Times New Roman" panose="02020503050405090304" charset="0"/>
                <a:cs typeface="Times New Roman" panose="02020503050405090304" charset="0"/>
              </a:rPr>
              <a:t>     </a:t>
            </a:r>
            <a:endParaRPr kumimoji="1" lang="en-US" sz="28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indent="0">
              <a:buFont typeface="Wingdings" panose="05000000000000000000" charset="0"/>
              <a:buNone/>
            </a:pPr>
            <a:endParaRPr kumimoji="1" lang="en-US" sz="28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indent="0">
              <a:buFont typeface="Wingdings" panose="05000000000000000000" charset="0"/>
              <a:buNone/>
            </a:pPr>
            <a:endParaRPr kumimoji="1" lang="en-US" sz="24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indent="0">
              <a:buFont typeface="Wingdings" panose="05000000000000000000" charset="0"/>
              <a:buNone/>
            </a:pPr>
            <a:endParaRPr kumimoji="1" lang="en-US" sz="2800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1036935" y="4015740"/>
            <a:ext cx="9311005" cy="25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r>
              <a:rPr kumimoji="1" lang="en-US" altLang="zh-CN"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Dataset</a:t>
            </a:r>
            <a:endParaRPr kumimoji="1" lang="zh-CN" altLang="en-US"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lnSpc>
                <a:spcPts val="3000"/>
              </a:lnSpc>
              <a:spcBef>
                <a:spcPts val="900"/>
              </a:spcBef>
              <a:buFont typeface="Arial" panose="020B0604020202090204" pitchFamily="34" charset="0"/>
              <a:buChar char="•"/>
            </a:pPr>
            <a:r>
              <a:rPr lang="en-US" altLang="zh-CN" sz="2400" b="1" i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DBP15K</a:t>
            </a:r>
            <a:r>
              <a:rPr lang="en-US" altLang="zh-CN" sz="24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:</a:t>
            </a:r>
            <a:r>
              <a:rPr lang="zh-CN" altLang="en-US" sz="2400" i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</a:t>
            </a:r>
            <a:r>
              <a:rPr lang="en-US" altLang="zh-CN" sz="2400" i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P</a:t>
            </a:r>
            <a:r>
              <a:rPr lang="en-US" altLang="zh-CN" sz="2400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roposed</a:t>
            </a:r>
            <a:r>
              <a:rPr lang="zh-CN" altLang="en-US" sz="2400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</a:t>
            </a:r>
            <a:r>
              <a:rPr lang="en-US" altLang="zh-CN" sz="2400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by</a:t>
            </a:r>
            <a:r>
              <a:rPr lang="zh-CN" altLang="en-US" sz="2400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 </a:t>
            </a:r>
            <a:r>
              <a:rPr sz="2400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Sun et al </a:t>
            </a:r>
            <a:r>
              <a:rPr lang="en-US" sz="2400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(</a:t>
            </a:r>
            <a:r>
              <a:rPr sz="2400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2017</a:t>
            </a:r>
            <a:r>
              <a:rPr lang="en-US" sz="2400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)</a:t>
            </a:r>
            <a:r>
              <a:rPr lang="en-US" altLang="zh-CN" sz="2400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, containing three cross-lingual real-world datasets(</a:t>
            </a:r>
            <a:r>
              <a:rPr lang="en-US" altLang="zh-CN" sz="2400" i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ZH-EN, JA-EN, FR-EN</a:t>
            </a:r>
            <a:r>
              <a:rPr lang="en-US" altLang="zh-CN" sz="2400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) , in which each was built with 15 thousand ILLs from multilingual versions of DBpedia. The average number of entities, relations and relational triples of the three datasets are 166,255/4,291/420,025 respectively.</a:t>
            </a:r>
            <a:endParaRPr lang="en-US" altLang="zh-CN" sz="2400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120120" y="18291810"/>
            <a:ext cx="9384030" cy="455295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r>
              <a:rPr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Evaluation of Weighted Negative Sampling</a:t>
            </a:r>
            <a:endParaRPr kumimoji="1" lang="en-US" altLang="zh-CN" sz="2400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4645" y="24829770"/>
            <a:ext cx="100825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sz="2800" b="1" dirty="0">
                <a:latin typeface="Times New Roman" panose="02020503050405090304" charset="0"/>
                <a:cs typeface="Times New Roman" panose="02020503050405090304" charset="0"/>
              </a:rPr>
              <a:t>Weighted Negative Sampling</a:t>
            </a:r>
            <a:endParaRPr kumimoji="1" sz="28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</a:rPr>
              <a:t>     We sample negative triples</a:t>
            </a:r>
            <a:r>
              <a:rPr kumimoji="1" sz="2800" dirty="0">
                <a:latin typeface="Times New Roman" panose="02020503050405090304" charset="0"/>
                <a:cs typeface="Times New Roman" panose="02020503050405090304" charset="0"/>
              </a:rPr>
              <a:t> according to the following probability distribution </a:t>
            </a:r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</a:rPr>
              <a:t>(take the tail entity as an example)</a:t>
            </a:r>
            <a:r>
              <a:rPr kumimoji="1" sz="2800" dirty="0">
                <a:latin typeface="Times New Roman" panose="02020503050405090304" charset="0"/>
                <a:cs typeface="Times New Roman" panose="02020503050405090304" charset="0"/>
              </a:rPr>
              <a:t>:</a:t>
            </a:r>
            <a:endParaRPr kumimoji="1" sz="2800" dirty="0">
              <a:latin typeface="Times New Roman" panose="02020503050405090304" charset="0"/>
              <a:cs typeface="Times New Roman" panose="02020503050405090304" charset="0"/>
            </a:endParaRPr>
          </a:p>
          <a:p>
            <a:endParaRPr kumimoji="1" sz="2800" dirty="0">
              <a:latin typeface="Times New Roman" panose="02020503050405090304" charset="0"/>
              <a:cs typeface="Times New Roman" panose="02020503050405090304" charset="0"/>
            </a:endParaRPr>
          </a:p>
          <a:p>
            <a:endParaRPr kumimoji="1" sz="2800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7510" y="27117040"/>
            <a:ext cx="54108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sz="2800" b="1" dirty="0">
                <a:latin typeface="Times New Roman" panose="02020503050405090304" charset="0"/>
                <a:cs typeface="Times New Roman" panose="02020503050405090304" charset="0"/>
              </a:rPr>
              <a:t>Bidirectional Alignment</a:t>
            </a:r>
            <a:endParaRPr kumimoji="1" sz="2800" b="1" dirty="0">
              <a:latin typeface="Times New Roman" panose="02020503050405090304" charset="0"/>
              <a:cs typeface="Times New Roman" panose="02020503050405090304" charset="0"/>
            </a:endParaRPr>
          </a:p>
          <a:p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</a:rPr>
              <a:t>    W</a:t>
            </a:r>
            <a:r>
              <a:rPr kumimoji="1" sz="2800" dirty="0">
                <a:latin typeface="Times New Roman" panose="02020503050405090304" charset="0"/>
                <a:cs typeface="Times New Roman" panose="02020503050405090304" charset="0"/>
              </a:rPr>
              <a:t>e refine </a:t>
            </a:r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</a:rPr>
              <a:t>t</a:t>
            </a:r>
            <a:r>
              <a:rPr kumimoji="1" sz="2800" dirty="0">
                <a:latin typeface="Times New Roman" panose="02020503050405090304" charset="0"/>
                <a:cs typeface="Times New Roman" panose="02020503050405090304" charset="0"/>
              </a:rPr>
              <a:t>he </a:t>
            </a:r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</a:rPr>
              <a:t>final </a:t>
            </a:r>
            <a:r>
              <a:rPr kumimoji="1" sz="2800" dirty="0">
                <a:latin typeface="Times New Roman" panose="02020503050405090304" charset="0"/>
                <a:cs typeface="Times New Roman" panose="02020503050405090304" charset="0"/>
              </a:rPr>
              <a:t>ranking matrix M</a:t>
            </a:r>
            <a:r>
              <a:rPr kumimoji="1" lang="en-US" sz="2800" baseline="-25000" dirty="0">
                <a:latin typeface="Times New Roman" panose="02020503050405090304" charset="0"/>
                <a:cs typeface="Times New Roman" panose="02020503050405090304" charset="0"/>
              </a:rPr>
              <a:t>12</a:t>
            </a:r>
            <a:r>
              <a:rPr kumimoji="1" sz="2800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</a:rPr>
              <a:t>(</a:t>
            </a:r>
            <a:r>
              <a:rPr kumimoji="1" lang="zh-CN" sz="2800" dirty="0">
                <a:latin typeface="Times New Roman" panose="02020503050405090304" charset="0"/>
                <a:cs typeface="Times New Roman" panose="02020503050405090304" charset="0"/>
              </a:rPr>
              <a:t>M</a:t>
            </a:r>
            <a:r>
              <a:rPr kumimoji="1" lang="zh-CN" sz="2800" baseline="-25000" dirty="0">
                <a:latin typeface="Times New Roman" panose="02020503050405090304" charset="0"/>
                <a:cs typeface="Times New Roman" panose="02020503050405090304" charset="0"/>
              </a:rPr>
              <a:t>12</a:t>
            </a: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</a:rPr>
              <a:t>[</a:t>
            </a:r>
            <a:r>
              <a:rPr kumimoji="1" lang="zh-CN" sz="2800" dirty="0">
                <a:latin typeface="Times New Roman" panose="02020503050405090304" charset="0"/>
                <a:cs typeface="Times New Roman" panose="02020503050405090304" charset="0"/>
              </a:rPr>
              <a:t>i</a:t>
            </a: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</a:rPr>
              <a:t>][</a:t>
            </a:r>
            <a:r>
              <a:rPr kumimoji="1" lang="zh-CN" sz="2800" dirty="0">
                <a:latin typeface="Times New Roman" panose="02020503050405090304" charset="0"/>
                <a:cs typeface="Times New Roman" panose="02020503050405090304" charset="0"/>
              </a:rPr>
              <a:t>j</a:t>
            </a: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</a:rPr>
              <a:t>]</a:t>
            </a:r>
            <a:r>
              <a:rPr kumimoji="1" lang="zh-CN" sz="2800" dirty="0">
                <a:latin typeface="Times New Roman" panose="02020503050405090304" charset="0"/>
                <a:cs typeface="Times New Roman" panose="02020503050405090304" charset="0"/>
              </a:rPr>
              <a:t> denot</a:t>
            </a: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</a:rPr>
              <a:t>es</a:t>
            </a:r>
            <a:r>
              <a:rPr kumimoji="1" lang="zh-CN" sz="2800" dirty="0">
                <a:latin typeface="Times New Roman" panose="02020503050405090304" charset="0"/>
                <a:cs typeface="Times New Roman" panose="02020503050405090304" charset="0"/>
              </a:rPr>
              <a:t> the index of </a:t>
            </a: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</a:rPr>
              <a:t>b</a:t>
            </a:r>
            <a:r>
              <a:rPr kumimoji="1" lang="zh-CN" sz="2800" baseline="-25000" dirty="0">
                <a:latin typeface="Times New Roman" panose="02020503050405090304" charset="0"/>
                <a:cs typeface="Times New Roman" panose="02020503050405090304" charset="0"/>
              </a:rPr>
              <a:t>j </a:t>
            </a: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</a:rPr>
              <a:t>(KG</a:t>
            </a:r>
            <a:r>
              <a:rPr kumimoji="1" lang="en-US" altLang="zh-CN" sz="2800" baseline="-25000" dirty="0">
                <a:latin typeface="Times New Roman" panose="02020503050405090304" charset="0"/>
                <a:cs typeface="Times New Roman" panose="02020503050405090304" charset="0"/>
              </a:rPr>
              <a:t>2</a:t>
            </a: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</a:rPr>
              <a:t>) </a:t>
            </a:r>
            <a:r>
              <a:rPr kumimoji="1" lang="zh-CN" sz="2800" dirty="0">
                <a:latin typeface="Times New Roman" panose="02020503050405090304" charset="0"/>
                <a:cs typeface="Times New Roman" panose="02020503050405090304" charset="0"/>
              </a:rPr>
              <a:t>in the ranking list of </a:t>
            </a: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</a:rPr>
              <a:t>a</a:t>
            </a:r>
            <a:r>
              <a:rPr kumimoji="1" lang="zh-CN" sz="2800" baseline="-25000" dirty="0">
                <a:latin typeface="Times New Roman" panose="02020503050405090304" charset="0"/>
                <a:cs typeface="Times New Roman" panose="02020503050405090304" charset="0"/>
              </a:rPr>
              <a:t>i </a:t>
            </a: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</a:rPr>
              <a:t>(KG</a:t>
            </a:r>
            <a:r>
              <a:rPr kumimoji="1" lang="en-US" altLang="zh-CN" sz="2800" baseline="-25000" dirty="0">
                <a:latin typeface="Times New Roman" panose="02020503050405090304" charset="0"/>
                <a:cs typeface="Times New Roman" panose="02020503050405090304" charset="0"/>
              </a:rPr>
              <a:t>1</a:t>
            </a:r>
            <a:r>
              <a:rPr kumimoji="1" lang="en-US" altLang="zh-CN" sz="2800" dirty="0">
                <a:latin typeface="Times New Roman" panose="02020503050405090304" charset="0"/>
                <a:cs typeface="Times New Roman" panose="02020503050405090304" charset="0"/>
              </a:rPr>
              <a:t>) ) </a:t>
            </a:r>
            <a:r>
              <a:rPr kumimoji="1" sz="2800" dirty="0">
                <a:latin typeface="Times New Roman" panose="02020503050405090304" charset="0"/>
                <a:cs typeface="Times New Roman" panose="02020503050405090304" charset="0"/>
              </a:rPr>
              <a:t>as</a:t>
            </a:r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</a:rPr>
              <a:t>:</a:t>
            </a:r>
            <a:endParaRPr kumimoji="1" lang="en-US" sz="2800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120120" y="20791805"/>
            <a:ext cx="9384030" cy="455295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r>
              <a:rPr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Ablation Study</a:t>
            </a:r>
            <a:endParaRPr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120120" y="22844760"/>
            <a:ext cx="9467215" cy="455295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p>
            <a:pPr>
              <a:lnSpc>
                <a:spcPts val="3000"/>
              </a:lnSpc>
              <a:spcBef>
                <a:spcPts val="900"/>
              </a:spcBef>
              <a:buClr>
                <a:srgbClr val="195EC8"/>
              </a:buClr>
              <a:buSzPct val="90000"/>
            </a:pPr>
            <a:r>
              <a:rPr sz="2800" b="1" dirty="0"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</a:rPr>
              <a:t>Hits@1 Results by Mapping Properties of Relations</a:t>
            </a:r>
            <a:endParaRPr sz="2800" b="1" dirty="0"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440" y="18761075"/>
            <a:ext cx="6727825" cy="184594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165" y="12512040"/>
            <a:ext cx="6896100" cy="568579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1590" y="21247100"/>
            <a:ext cx="6613525" cy="159766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4650" y="23371810"/>
            <a:ext cx="5863590" cy="235839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7250" y="28937585"/>
            <a:ext cx="2408555" cy="42481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1615" y="26341705"/>
            <a:ext cx="4556125" cy="6553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6895" y="20694015"/>
            <a:ext cx="3947160" cy="35179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3025" y="16432530"/>
            <a:ext cx="4914265" cy="45847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21660" y="18888710"/>
            <a:ext cx="3540125" cy="41275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5925" y="22933660"/>
            <a:ext cx="4239260" cy="128587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817245" y="24219535"/>
            <a:ext cx="6864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</a:rPr>
              <a:t>T</a:t>
            </a:r>
            <a:r>
              <a:rPr kumimoji="1" lang="en-US" sz="2800" baseline="30000" dirty="0">
                <a:latin typeface="Times New Roman" panose="02020503050405090304" charset="0"/>
                <a:cs typeface="Times New Roman" panose="02020503050405090304" charset="0"/>
              </a:rPr>
              <a:t>+</a:t>
            </a:r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</a:rPr>
              <a:t> and T</a:t>
            </a:r>
            <a:r>
              <a:rPr kumimoji="1" lang="en-US" sz="2800" baseline="30000" dirty="0">
                <a:latin typeface="Times New Roman" panose="02020503050405090304" charset="0"/>
                <a:cs typeface="Times New Roman" panose="02020503050405090304" charset="0"/>
              </a:rPr>
              <a:t>-</a:t>
            </a:r>
            <a:r>
              <a:rPr kumimoji="1" lang="en-US" sz="2800" dirty="0">
                <a:latin typeface="Times New Roman" panose="02020503050405090304" charset="0"/>
                <a:cs typeface="Times New Roman" panose="02020503050405090304" charset="0"/>
              </a:rPr>
              <a:t> are positive and negative triples set.</a:t>
            </a:r>
            <a:endParaRPr kumimoji="1" lang="en-US" sz="2800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8467725" y="27031950"/>
          <a:ext cx="1633220" cy="12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/>
                <a:gridCol w="408305"/>
                <a:gridCol w="408305"/>
                <a:gridCol w="408305"/>
              </a:tblGrid>
              <a:tr h="33782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1400" baseline="-25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</a:t>
                      </a:r>
                      <a:r>
                        <a:rPr lang="en-US" altLang="zh-CN" sz="1400" baseline="-25000"/>
                        <a:t>2</a:t>
                      </a:r>
                      <a:endParaRPr lang="en-US" altLang="zh-CN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</a:t>
                      </a:r>
                      <a:r>
                        <a:rPr lang="en-US" altLang="zh-CN" sz="1400" baseline="-25000"/>
                        <a:t>3</a:t>
                      </a:r>
                      <a:endParaRPr lang="en-US" altLang="zh-CN" sz="1400" baseline="-25000"/>
                    </a:p>
                  </a:txBody>
                  <a:tcPr/>
                </a:tc>
              </a:tr>
              <a:tr h="254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</a:t>
                      </a:r>
                      <a:r>
                        <a:rPr lang="en-US" altLang="zh-CN" sz="1400" baseline="-25000"/>
                        <a:t>2</a:t>
                      </a:r>
                      <a:endParaRPr lang="en-US" altLang="zh-CN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</a:t>
                      </a:r>
                      <a:r>
                        <a:rPr lang="en-US" altLang="zh-CN" sz="1400" baseline="-25000"/>
                        <a:t>3</a:t>
                      </a:r>
                      <a:endParaRPr lang="en-US" altLang="zh-CN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5894070" y="27075130"/>
          <a:ext cx="163322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/>
                <a:gridCol w="408305"/>
                <a:gridCol w="408305"/>
                <a:gridCol w="408305"/>
              </a:tblGrid>
              <a:tr h="28765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</a:t>
                      </a:r>
                      <a:r>
                        <a:rPr lang="en-US" altLang="zh-CN" sz="1400" baseline="-25000"/>
                        <a:t>1</a:t>
                      </a:r>
                      <a:endParaRPr lang="en-US" altLang="zh-CN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</a:t>
                      </a:r>
                      <a:r>
                        <a:rPr lang="en-US" altLang="zh-CN" sz="1400" baseline="-25000"/>
                        <a:t>2</a:t>
                      </a:r>
                      <a:endParaRPr lang="en-US" altLang="zh-CN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 sz="1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1400" baseline="-25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</a:t>
                      </a:r>
                      <a:r>
                        <a:rPr lang="en-US" altLang="zh-CN" sz="1400" baseline="-25000"/>
                        <a:t>2</a:t>
                      </a:r>
                      <a:endParaRPr lang="en-US" altLang="zh-CN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</a:t>
                      </a:r>
                      <a:r>
                        <a:rPr lang="en-US" altLang="zh-CN" sz="1400" baseline="-25000"/>
                        <a:t>3</a:t>
                      </a:r>
                      <a:endParaRPr lang="en-US" altLang="zh-CN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461760" y="28294330"/>
            <a:ext cx="497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</a:t>
            </a:r>
            <a:r>
              <a:rPr lang="en-US" altLang="zh-CN" sz="1200" baseline="-25000"/>
              <a:t>12</a:t>
            </a:r>
            <a:endParaRPr lang="en-US" altLang="zh-CN" sz="1200" baseline="-25000"/>
          </a:p>
        </p:txBody>
      </p:sp>
      <p:sp>
        <p:nvSpPr>
          <p:cNvPr id="34" name="文本框 33"/>
          <p:cNvSpPr txBox="1"/>
          <p:nvPr/>
        </p:nvSpPr>
        <p:spPr>
          <a:xfrm>
            <a:off x="9123680" y="28294330"/>
            <a:ext cx="497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</a:t>
            </a:r>
            <a:r>
              <a:rPr lang="en-US" altLang="zh-CN" sz="1200" baseline="-25000"/>
              <a:t>21</a:t>
            </a:r>
            <a:endParaRPr lang="en-US" altLang="zh-CN" sz="1200" baseline="-25000"/>
          </a:p>
        </p:txBody>
      </p:sp>
      <p:graphicFrame>
        <p:nvGraphicFramePr>
          <p:cNvPr id="59" name="表格 58"/>
          <p:cNvGraphicFramePr/>
          <p:nvPr/>
        </p:nvGraphicFramePr>
        <p:xfrm>
          <a:off x="7195185" y="28294330"/>
          <a:ext cx="163322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/>
                <a:gridCol w="408305"/>
                <a:gridCol w="408305"/>
                <a:gridCol w="40830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zh-CN" sz="1400" baseline="-25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400" baseline="-25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</a:t>
                      </a:r>
                      <a:r>
                        <a:rPr lang="en-US" altLang="zh-CN" sz="1400" baseline="-25000"/>
                        <a:t>2</a:t>
                      </a:r>
                      <a:endParaRPr lang="en-US" altLang="zh-CN" sz="1400" baseline="-25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</a:t>
                      </a:r>
                      <a:r>
                        <a:rPr lang="en-US" altLang="zh-CN" sz="1400" baseline="-25000"/>
                        <a:t>3</a:t>
                      </a:r>
                      <a:endParaRPr lang="en-US" altLang="zh-CN" sz="1400" baseline="-250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1400" baseline="-25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400" baseline="-25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  <a:endParaRPr lang="en-US" altLang="zh-CN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</a:t>
                      </a:r>
                      <a:r>
                        <a:rPr lang="en-US" altLang="zh-CN" sz="1400" baseline="-25000"/>
                        <a:t>2</a:t>
                      </a:r>
                      <a:endParaRPr lang="en-US" altLang="zh-CN" sz="1400" baseline="-25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</a:t>
                      </a:r>
                      <a:r>
                        <a:rPr lang="en-US" altLang="zh-CN" sz="1400" baseline="-25000"/>
                        <a:t>3</a:t>
                      </a:r>
                      <a:endParaRPr lang="en-US" altLang="zh-CN" sz="1400" baseline="-25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</a:t>
                      </a:r>
                      <a:endParaRPr lang="en-US" altLang="zh-CN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0" name="文本框 59"/>
          <p:cNvSpPr txBox="1"/>
          <p:nvPr/>
        </p:nvSpPr>
        <p:spPr>
          <a:xfrm>
            <a:off x="6257290" y="28952190"/>
            <a:ext cx="1088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Final  M</a:t>
            </a:r>
            <a:r>
              <a:rPr lang="en-US" altLang="zh-CN" sz="1400" baseline="-25000"/>
              <a:t>12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61" name="文本框 60"/>
          <p:cNvSpPr txBox="1"/>
          <p:nvPr/>
        </p:nvSpPr>
        <p:spPr>
          <a:xfrm>
            <a:off x="7682230" y="26341705"/>
            <a:ext cx="2219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3 </a:t>
            </a:r>
            <a:r>
              <a:rPr lang="en-US" altLang="zh-CN" sz="1200"/>
              <a:t>is the most similar entity with a</a:t>
            </a:r>
            <a:r>
              <a:rPr lang="en-US" altLang="zh-CN" sz="1200" baseline="-25000"/>
              <a:t>1 </a:t>
            </a:r>
            <a:r>
              <a:rPr lang="en-US" altLang="zh-CN" sz="1200"/>
              <a:t>in [b</a:t>
            </a:r>
            <a:r>
              <a:rPr lang="en-US" altLang="zh-CN" sz="1200" baseline="-25000"/>
              <a:t>1</a:t>
            </a:r>
            <a:r>
              <a:rPr lang="en-US" altLang="zh-CN" sz="1200"/>
              <a:t>, b</a:t>
            </a:r>
            <a:r>
              <a:rPr lang="en-US" altLang="zh-CN" sz="1200" baseline="-25000"/>
              <a:t>2</a:t>
            </a:r>
            <a:r>
              <a:rPr lang="en-US" altLang="zh-CN" sz="1200"/>
              <a:t>, b</a:t>
            </a:r>
            <a:r>
              <a:rPr lang="en-US" altLang="zh-CN" sz="1200" baseline="-25000"/>
              <a:t>3</a:t>
            </a:r>
            <a:r>
              <a:rPr lang="en-US" altLang="zh-CN" sz="1200"/>
              <a:t>] .</a:t>
            </a:r>
            <a:endParaRPr lang="en-US" altLang="zh-CN" sz="1200"/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7345680" y="26802080"/>
            <a:ext cx="772160" cy="71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8829040" y="28717240"/>
            <a:ext cx="1588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Now, b</a:t>
            </a:r>
            <a:r>
              <a:rPr lang="en-US" altLang="zh-CN" sz="1200" baseline="-25000"/>
              <a:t>1 </a:t>
            </a:r>
            <a:r>
              <a:rPr lang="en-US" altLang="zh-CN" sz="1200"/>
              <a:t>is the most similar entity with a</a:t>
            </a:r>
            <a:r>
              <a:rPr lang="en-US" altLang="zh-CN" sz="1200" baseline="-25000"/>
              <a:t>1</a:t>
            </a:r>
            <a:r>
              <a:rPr lang="en-US" altLang="zh-CN" sz="1200"/>
              <a:t> in [b</a:t>
            </a:r>
            <a:r>
              <a:rPr lang="en-US" altLang="zh-CN" sz="1200" baseline="-25000"/>
              <a:t>1</a:t>
            </a:r>
            <a:r>
              <a:rPr lang="en-US" altLang="zh-CN" sz="1200"/>
              <a:t>, b</a:t>
            </a:r>
            <a:r>
              <a:rPr lang="en-US" altLang="zh-CN" sz="1200" baseline="-25000"/>
              <a:t>2</a:t>
            </a:r>
            <a:r>
              <a:rPr lang="en-US" altLang="zh-CN" sz="1200"/>
              <a:t>, b</a:t>
            </a:r>
            <a:r>
              <a:rPr lang="en-US" altLang="zh-CN" sz="1200" baseline="-25000"/>
              <a:t>3</a:t>
            </a:r>
            <a:r>
              <a:rPr lang="en-US" altLang="zh-CN" sz="1200"/>
              <a:t>] .</a:t>
            </a:r>
            <a:endParaRPr lang="en-US" altLang="zh-CN" sz="120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7880985" y="28809950"/>
            <a:ext cx="1001395" cy="142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下箭头 72"/>
          <p:cNvSpPr/>
          <p:nvPr/>
        </p:nvSpPr>
        <p:spPr>
          <a:xfrm rot="19620000">
            <a:off x="7625080" y="27590750"/>
            <a:ext cx="213360" cy="7016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 rot="1500000">
            <a:off x="8150860" y="27580590"/>
            <a:ext cx="213360" cy="7010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4000</Words>
  <Application>WPS 演示</Application>
  <PresentationFormat>自定义</PresentationFormat>
  <Paragraphs>219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方正书宋_GBK</vt:lpstr>
      <vt:lpstr>Wingdings</vt:lpstr>
      <vt:lpstr>Times New Roman</vt:lpstr>
      <vt:lpstr>Wingdings</vt:lpstr>
      <vt:lpstr>Calibri</vt:lpstr>
      <vt:lpstr>Arial Rounded MT Bold</vt:lpstr>
      <vt:lpstr>微软雅黑</vt:lpstr>
      <vt:lpstr>Arial Unicode MS</vt:lpstr>
      <vt:lpstr>宋体</vt:lpstr>
      <vt:lpstr>等线 Light</vt:lpstr>
      <vt:lpstr>汉仪中等线KW</vt:lpstr>
      <vt:lpstr>Calibri Light</vt:lpstr>
      <vt:lpstr>Helvetica Neue</vt:lpstr>
      <vt:lpstr>等线</vt:lpstr>
      <vt:lpstr>汉仪书宋二KW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 Chen</dc:creator>
  <cp:lastModifiedBy>shixiaofei</cp:lastModifiedBy>
  <cp:revision>363</cp:revision>
  <cp:lastPrinted>2019-11-02T06:47:21Z</cp:lastPrinted>
  <dcterms:created xsi:type="dcterms:W3CDTF">2019-11-02T06:47:21Z</dcterms:created>
  <dcterms:modified xsi:type="dcterms:W3CDTF">2019-11-02T06:47:21Z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