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5" r:id="rId5"/>
    <p:sldMasterId id="2147483686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59B26D-2D27-47B5-810B-C50F83C67666}">
  <a:tblStyle styleId="{2959B26D-2D27-47B5-810B-C50F83C67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8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a43813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59a4381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152a04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152a04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c152a04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c152a04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c152a042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c152a04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3183797b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c3183797b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3183797b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3183797b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c3183797b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c3183797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152a042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152a042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152a042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152a042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152a042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152a042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152a042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c152a042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a43813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59a43813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First Picture by Marina Hinic from pexels.com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Second Picture by Panumas Nikhomkhai from pexels.com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Third picture by EHT of Blackhole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c152a042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c152a042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c152a042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c152a042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c152a042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c152a042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152a042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152a042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c152a042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c152a042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c3183797b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c3183797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c1e162b8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c1e162b8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c1e162b8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c1e162b8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c1e162b8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c1e162b8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a43813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59a43813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a438131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59a438131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1e162b8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1e162b8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3183797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3183797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152a04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152a04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c152a04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c152a04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152a04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c152a04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 sz="1100">
                <a:solidFill>
                  <a:schemeClr val="lt1"/>
                </a:solidFill>
              </a:rPr>
              <a:t>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18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4" name="Google Shape;154;p30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5" name="Google Shape;155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3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8" name="Google Shape;168;p32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32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0" name="Google Shape;170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5" name="Google Shape;185;p35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6" name="Google Shape;186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3" name="Google Shape;193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1800"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9050" y="4311293"/>
            <a:ext cx="9182098" cy="851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19050" y="4731425"/>
            <a:ext cx="1597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SNTA’19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9050" y="4311293"/>
            <a:ext cx="9182098" cy="85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-19050" y="4731425"/>
            <a:ext cx="1597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SNTA’19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1"/>
          <p:cNvPicPr preferRelativeResize="0"/>
          <p:nvPr/>
        </p:nvPicPr>
        <p:blipFill rotWithShape="1">
          <a:blip r:embed="rId3">
            <a:alphaModFix/>
          </a:blip>
          <a:srcRect b="2453" l="3332" r="3332" t="40886"/>
          <a:stretch/>
        </p:blipFill>
        <p:spPr>
          <a:xfrm>
            <a:off x="0" y="2242349"/>
            <a:ext cx="9144000" cy="29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>
            <p:ph type="ctrTitle"/>
          </p:nvPr>
        </p:nvSpPr>
        <p:spPr>
          <a:xfrm>
            <a:off x="0" y="279148"/>
            <a:ext cx="9144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Time Series Analysis for Efficient Sample Transfers</a:t>
            </a:r>
            <a:endParaRPr b="1" sz="30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22" name="Google Shape;222;p41"/>
          <p:cNvSpPr txBox="1"/>
          <p:nvPr>
            <p:ph idx="1" type="subTitle"/>
          </p:nvPr>
        </p:nvSpPr>
        <p:spPr>
          <a:xfrm>
            <a:off x="1008525" y="965250"/>
            <a:ext cx="7115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" sz="1800">
                <a:solidFill>
                  <a:schemeClr val="dk1"/>
                </a:solidFill>
              </a:rPr>
              <a:t>Hemanta Sapkota, </a:t>
            </a:r>
            <a:r>
              <a:rPr lang="en" sz="1800">
                <a:solidFill>
                  <a:schemeClr val="dk1"/>
                </a:solidFill>
              </a:rPr>
              <a:t>Bahadir A. Pehlivan, Engin Arslan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3" name="Google Shape;223;p41"/>
          <p:cNvCxnSpPr/>
          <p:nvPr/>
        </p:nvCxnSpPr>
        <p:spPr>
          <a:xfrm>
            <a:off x="615150" y="2985013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4" name="Google Shape;22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23050"/>
            <a:ext cx="11239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/>
        </p:nvSpPr>
        <p:spPr>
          <a:xfrm>
            <a:off x="0" y="1503850"/>
            <a:ext cx="9144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University of Nevada - Reno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Series Analysis For Throughput Prediction</a:t>
            </a:r>
            <a:endParaRPr sz="3000"/>
          </a:p>
        </p:txBody>
      </p:sp>
      <p:pic>
        <p:nvPicPr>
          <p:cNvPr id="308" name="Google Shape;308;p50"/>
          <p:cNvPicPr preferRelativeResize="0"/>
          <p:nvPr/>
        </p:nvPicPr>
        <p:blipFill rotWithShape="1">
          <a:blip r:embed="rId3">
            <a:alphaModFix/>
          </a:blip>
          <a:srcRect b="0" l="1447" r="1437" t="0"/>
          <a:stretch/>
        </p:blipFill>
        <p:spPr>
          <a:xfrm>
            <a:off x="0" y="1202375"/>
            <a:ext cx="4536822" cy="307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0"/>
          <p:cNvSpPr txBox="1"/>
          <p:nvPr/>
        </p:nvSpPr>
        <p:spPr>
          <a:xfrm>
            <a:off x="4572000" y="1450700"/>
            <a:ext cx="44694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Initial points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are fed into model.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Model makes a </a:t>
            </a:r>
            <a:r>
              <a:rPr b="1" lang="en" sz="1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When value of next point in time is known, </a:t>
            </a: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 prediction is close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enough algorithm terminates.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Otherwise it predicts next point considering recently added data as well.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When it terminates </a:t>
            </a:r>
            <a:r>
              <a:rPr b="1" lang="en" sz="1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predicted points are used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to estimate average throughput.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Time Series Models</a:t>
            </a:r>
            <a:endParaRPr sz="3000"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311700" y="1139850"/>
            <a:ext cx="8597700" cy="284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SzPts val="3400"/>
              <a:buChar char="•"/>
            </a:pPr>
            <a:r>
              <a:rPr lang="en" sz="2000"/>
              <a:t>A</a:t>
            </a:r>
            <a:r>
              <a:rPr lang="en" sz="2000"/>
              <a:t>utoregressive (AR) model</a:t>
            </a:r>
            <a:endParaRPr sz="20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" sz="2000"/>
              <a:t>Autoregressive Moving Average (ARMA) Model</a:t>
            </a:r>
            <a:endParaRPr sz="2000"/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" sz="2000"/>
              <a:t>Autoregressive Integrated Moving Average (ARIMA) model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Autoregressive (AR) Model</a:t>
            </a:r>
            <a:endParaRPr sz="3000"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017725"/>
            <a:ext cx="8520600" cy="227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The model uses last “</a:t>
            </a:r>
            <a:r>
              <a:rPr b="1" lang="en"/>
              <a:t>p</a:t>
            </a:r>
            <a:r>
              <a:rPr lang="en"/>
              <a:t>” points to fit the model and estimate all values of “</a:t>
            </a:r>
            <a:r>
              <a:rPr b="1" lang="en"/>
              <a:t>𝜑</a:t>
            </a:r>
            <a:r>
              <a:rPr lang="en"/>
              <a:t>” and “</a:t>
            </a:r>
            <a:r>
              <a:rPr b="1" lang="en"/>
              <a:t>ε</a:t>
            </a:r>
            <a:r>
              <a:rPr b="1" baseline="-25000" lang="en"/>
              <a:t>t</a:t>
            </a:r>
            <a:r>
              <a:rPr lang="en"/>
              <a:t>”.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Here, the assumption is that final value is </a:t>
            </a:r>
            <a:r>
              <a:rPr b="1" lang="en">
                <a:solidFill>
                  <a:srgbClr val="0000FF"/>
                </a:solidFill>
              </a:rPr>
              <a:t>linearly dependent on previous values</a:t>
            </a:r>
            <a:r>
              <a:rPr lang="en"/>
              <a:t> in addition with some error.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Autoregressive model uses past forecast to predict the new forecast.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 rotWithShape="1">
          <a:blip r:embed="rId3">
            <a:alphaModFix/>
          </a:blip>
          <a:srcRect b="21597" l="14496" r="12027" t="35643"/>
          <a:stretch/>
        </p:blipFill>
        <p:spPr>
          <a:xfrm>
            <a:off x="2963250" y="3486500"/>
            <a:ext cx="3217475" cy="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ARMA</a:t>
            </a:r>
            <a:r>
              <a:rPr lang="en" sz="3000"/>
              <a:t> Model</a:t>
            </a:r>
            <a:endParaRPr sz="3000"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396375"/>
            <a:ext cx="8520600" cy="174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In addition to Autoregressive, ARMA also uses Moving average part.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Moving average uses </a:t>
            </a:r>
            <a:r>
              <a:rPr b="1" lang="en">
                <a:solidFill>
                  <a:srgbClr val="0000FF"/>
                </a:solidFill>
              </a:rPr>
              <a:t>error of previous forecast to make new prediction</a:t>
            </a:r>
            <a:r>
              <a:rPr lang="en"/>
              <a:t>. So, as we have more data to fit, the error starts to fade away.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25" y="3060975"/>
            <a:ext cx="4387525" cy="12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ARIMA</a:t>
            </a:r>
            <a:r>
              <a:rPr lang="en" sz="3000"/>
              <a:t> Model</a:t>
            </a:r>
            <a:endParaRPr sz="3000"/>
          </a:p>
        </p:txBody>
      </p:sp>
      <p:sp>
        <p:nvSpPr>
          <p:cNvPr id="335" name="Google Shape;335;p54"/>
          <p:cNvSpPr txBox="1"/>
          <p:nvPr>
            <p:ph idx="1" type="body"/>
          </p:nvPr>
        </p:nvSpPr>
        <p:spPr>
          <a:xfrm>
            <a:off x="311700" y="1396375"/>
            <a:ext cx="4260300" cy="31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In addition to Autoregressive and moving average, ARIMA also </a:t>
            </a:r>
            <a:r>
              <a:rPr b="1" lang="en">
                <a:solidFill>
                  <a:srgbClr val="0000FF"/>
                </a:solidFill>
              </a:rPr>
              <a:t>makes data stationary</a:t>
            </a:r>
            <a:r>
              <a:rPr lang="en"/>
              <a:t> if there is seasonality in the data.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 </a:t>
            </a:r>
            <a:r>
              <a:rPr b="1" lang="en">
                <a:solidFill>
                  <a:srgbClr val="5B0F00"/>
                </a:solidFill>
              </a:rPr>
              <a:t>Throughput doesn’t seem to have any seasonality</a:t>
            </a:r>
            <a:r>
              <a:rPr lang="en"/>
              <a:t> in it because ARIMA performs worst of three Time series models.</a:t>
            </a:r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400" y="1580025"/>
            <a:ext cx="4168600" cy="27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266875" y="1442350"/>
            <a:ext cx="8520600" cy="14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EXPERIMENTS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490250" y="526350"/>
            <a:ext cx="8082300" cy="96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System Specs of Experimental Networks</a:t>
            </a:r>
            <a:endParaRPr sz="3700"/>
          </a:p>
        </p:txBody>
      </p:sp>
      <p:graphicFrame>
        <p:nvGraphicFramePr>
          <p:cNvPr id="347" name="Google Shape;347;p56"/>
          <p:cNvGraphicFramePr/>
          <p:nvPr/>
        </p:nvGraphicFramePr>
        <p:xfrm>
          <a:off x="490300" y="15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{2959B26D-2D27-47B5-810B-C50F83C67666}</a:tableStyleId>
              </a:tblPr>
              <a:tblGrid>
                <a:gridCol w="1370525"/>
                <a:gridCol w="1370525"/>
                <a:gridCol w="1370525"/>
                <a:gridCol w="1370525"/>
                <a:gridCol w="1370525"/>
                <a:gridCol w="137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 (GB)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Bandwidth (Gbps)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RTT (ms)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Transfer 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XSEDE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Lustre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28,209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ESnet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RAID-0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5,218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Pronghorn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HPCLab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NVMe SSD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16,383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Total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52,126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 We Measure?</a:t>
            </a:r>
            <a:endParaRPr sz="3000"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311700" y="1396375"/>
            <a:ext cx="8520600" cy="282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We use two metrics to measure the performance of models.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" sz="2000">
                <a:solidFill>
                  <a:srgbClr val="0000FF"/>
                </a:solidFill>
              </a:rPr>
              <a:t>Convergence Time:	</a:t>
            </a:r>
            <a:r>
              <a:rPr lang="en"/>
              <a:t>The time it takes for model to have a prediction.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" sz="2000">
                <a:solidFill>
                  <a:srgbClr val="0000FF"/>
                </a:solidFill>
              </a:rPr>
              <a:t>Error Rate:	</a:t>
            </a:r>
            <a:r>
              <a:rPr lang="en"/>
              <a:t>Percentage closeness of estimation to real average throughput.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Optimal Convergence Time</a:t>
            </a:r>
            <a:endParaRPr sz="3000"/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311700" y="1396375"/>
            <a:ext cx="8520600" cy="27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Takes average of last four points, stops when it is close enough to the </a:t>
            </a:r>
            <a:r>
              <a:rPr b="1" lang="en">
                <a:solidFill>
                  <a:srgbClr val="5B0F00"/>
                </a:solidFill>
              </a:rPr>
              <a:t>actual throughput of whole transfer</a:t>
            </a:r>
            <a:r>
              <a:rPr lang="en"/>
              <a:t>, which we know beforehand.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We will calculate optimal convergence time </a:t>
            </a:r>
            <a:r>
              <a:rPr b="1" lang="en">
                <a:solidFill>
                  <a:srgbClr val="5B0F00"/>
                </a:solidFill>
              </a:rPr>
              <a:t>for different threshold</a:t>
            </a:r>
            <a:r>
              <a:rPr lang="en"/>
              <a:t>. If threshold is 20%, it will stop when the </a:t>
            </a:r>
            <a:r>
              <a:rPr b="1" lang="en">
                <a:solidFill>
                  <a:srgbClr val="5B0F00"/>
                </a:solidFill>
              </a:rPr>
              <a:t>average of last four points is less than equal to 20%.</a:t>
            </a:r>
            <a:endParaRPr b="1">
              <a:solidFill>
                <a:srgbClr val="5B0F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">
                <a:solidFill>
                  <a:srgbClr val="5B0F00"/>
                </a:solidFill>
              </a:rPr>
              <a:t>Time it requires to stop</a:t>
            </a:r>
            <a:r>
              <a:rPr lang="en"/>
              <a:t> is Optimal Convergence time.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Optimal Convergence Time</a:t>
            </a:r>
            <a:endParaRPr sz="3000"/>
          </a:p>
        </p:txBody>
      </p:sp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311700" y="1260225"/>
            <a:ext cx="8520600" cy="29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Threshold </a:t>
            </a:r>
            <a:r>
              <a:rPr b="1" lang="en"/>
              <a:t>10%</a:t>
            </a:r>
            <a:r>
              <a:rPr lang="en"/>
              <a:t>, average throughput: </a:t>
            </a:r>
            <a:r>
              <a:rPr b="1" lang="en"/>
              <a:t>200Mbps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/>
              <a:t>40, 90, 150, 190 </a:t>
            </a:r>
            <a:r>
              <a:rPr lang="en"/>
              <a:t>(</a:t>
            </a:r>
            <a:r>
              <a:rPr b="1" lang="en"/>
              <a:t>Average:</a:t>
            </a:r>
            <a:r>
              <a:rPr lang="en"/>
              <a:t> 117.5) (</a:t>
            </a:r>
            <a:r>
              <a:rPr b="1" lang="en"/>
              <a:t>Closeness: </a:t>
            </a:r>
            <a:r>
              <a:rPr lang="en"/>
              <a:t>(200-117.5)/200=</a:t>
            </a:r>
            <a:r>
              <a:rPr b="1" lang="en"/>
              <a:t>41.25%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40, </a:t>
            </a:r>
            <a:r>
              <a:rPr b="1" lang="en"/>
              <a:t>90, 150, 190, 160 </a:t>
            </a:r>
            <a:r>
              <a:rPr lang="en"/>
              <a:t>(</a:t>
            </a:r>
            <a:r>
              <a:rPr b="1" lang="en"/>
              <a:t>Average:</a:t>
            </a:r>
            <a:r>
              <a:rPr lang="en"/>
              <a:t> 147.5) (</a:t>
            </a:r>
            <a:r>
              <a:rPr b="1" lang="en"/>
              <a:t>Closeness:</a:t>
            </a:r>
            <a:r>
              <a:rPr lang="en"/>
              <a:t>(200-147.5)/200=</a:t>
            </a:r>
            <a:r>
              <a:rPr b="1" lang="en"/>
              <a:t>26.25%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40, 90, </a:t>
            </a:r>
            <a:r>
              <a:rPr b="1" lang="en"/>
              <a:t>150, 190, 160, 210 </a:t>
            </a:r>
            <a:r>
              <a:rPr lang="en"/>
              <a:t>(</a:t>
            </a:r>
            <a:r>
              <a:rPr b="1" lang="en"/>
              <a:t>Average: </a:t>
            </a:r>
            <a:r>
              <a:rPr lang="en"/>
              <a:t>177.5) (</a:t>
            </a:r>
            <a:r>
              <a:rPr b="1" lang="en"/>
              <a:t>Closenes:</a:t>
            </a:r>
            <a:r>
              <a:rPr lang="en"/>
              <a:t> (200-177.5)/200=</a:t>
            </a:r>
            <a:r>
              <a:rPr b="1" lang="en"/>
              <a:t>11.25%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40, 90, 150, </a:t>
            </a:r>
            <a:r>
              <a:rPr b="1" lang="en"/>
              <a:t>190, 160, 210, 200 </a:t>
            </a:r>
            <a:r>
              <a:rPr lang="en"/>
              <a:t>(</a:t>
            </a:r>
            <a:r>
              <a:rPr b="1" lang="en"/>
              <a:t>Average: </a:t>
            </a:r>
            <a:r>
              <a:rPr lang="en"/>
              <a:t>190) (</a:t>
            </a:r>
            <a:r>
              <a:rPr b="1" lang="en"/>
              <a:t>Closeness: </a:t>
            </a:r>
            <a:r>
              <a:rPr lang="en"/>
              <a:t>(200-190)/200=</a:t>
            </a:r>
            <a:r>
              <a:rPr b="1" lang="en"/>
              <a:t>5%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Rate: </a:t>
            </a:r>
            <a:r>
              <a:rPr b="1" lang="en"/>
              <a:t>5%		</a:t>
            </a:r>
            <a:r>
              <a:rPr lang="en"/>
              <a:t>Optimal </a:t>
            </a:r>
            <a:r>
              <a:rPr lang="en"/>
              <a:t>Convergence Time: </a:t>
            </a:r>
            <a:r>
              <a:rPr b="1" lang="en"/>
              <a:t>7 seconds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Big Data Era</a:t>
            </a:r>
            <a:endParaRPr sz="3000"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105950" y="1017725"/>
            <a:ext cx="29427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/>
              <a:t>New Gen Aircrafts will be generating </a:t>
            </a:r>
            <a:r>
              <a:rPr lang="en">
                <a:solidFill>
                  <a:srgbClr val="0000FF"/>
                </a:solidFill>
              </a:rPr>
              <a:t>5 terabytes</a:t>
            </a:r>
            <a:r>
              <a:rPr lang="en"/>
              <a:t> of data per flight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</p:txBody>
      </p:sp>
      <p:sp>
        <p:nvSpPr>
          <p:cNvPr id="232" name="Google Shape;232;p42"/>
          <p:cNvSpPr txBox="1"/>
          <p:nvPr/>
        </p:nvSpPr>
        <p:spPr>
          <a:xfrm>
            <a:off x="6060000" y="1017725"/>
            <a:ext cx="30000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telescope of EHT generates </a:t>
            </a:r>
            <a:r>
              <a:rPr b="0" i="0" lang="en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350 terabytes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data per day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3022050" y="3311175"/>
            <a:ext cx="2942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generates  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 petabytes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data per day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438" y="1416100"/>
            <a:ext cx="2838815" cy="189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900" y="2033300"/>
            <a:ext cx="3011100" cy="175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85125"/>
            <a:ext cx="2785500" cy="2087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835" y="2147300"/>
            <a:ext cx="3001590" cy="210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200" y="2147309"/>
            <a:ext cx="3001599" cy="210231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0"/>
          <p:cNvSpPr txBox="1"/>
          <p:nvPr/>
        </p:nvSpPr>
        <p:spPr>
          <a:xfrm>
            <a:off x="0" y="1255050"/>
            <a:ext cx="3014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Fixed data size has good error rate but </a:t>
            </a: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very long convergence time.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ARIMA and ARMA are performing bad in terms of </a:t>
            </a: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error rate and convergence time.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Adaptive is getting </a:t>
            </a: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high error rate on overall.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Autoregressive has </a:t>
            </a: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low convergence time and low error rate.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Overall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200" y="2147309"/>
            <a:ext cx="3001599" cy="210231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HPCLab</a:t>
            </a:r>
            <a:endParaRPr sz="3000"/>
          </a:p>
        </p:txBody>
      </p:sp>
      <p:sp>
        <p:nvSpPr>
          <p:cNvPr id="380" name="Google Shape;380;p61"/>
          <p:cNvSpPr txBox="1"/>
          <p:nvPr/>
        </p:nvSpPr>
        <p:spPr>
          <a:xfrm>
            <a:off x="131875" y="1392125"/>
            <a:ext cx="3209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 terms of convergence time, Autoregressive is doing even </a:t>
            </a: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better than Optimal.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Adaptive and Fixed data size have </a:t>
            </a: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very high error rate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high convergence time.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835" y="2147300"/>
            <a:ext cx="3001590" cy="210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XSEDE Network</a:t>
            </a:r>
            <a:endParaRPr sz="3000"/>
          </a:p>
        </p:txBody>
      </p:sp>
      <p:sp>
        <p:nvSpPr>
          <p:cNvPr id="387" name="Google Shape;387;p62"/>
          <p:cNvSpPr txBox="1"/>
          <p:nvPr/>
        </p:nvSpPr>
        <p:spPr>
          <a:xfrm>
            <a:off x="131875" y="1392125"/>
            <a:ext cx="3209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Data Size is having </a:t>
            </a: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high convergence time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about the same error rate with Autoregressive.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Adaptive has slightly </a:t>
            </a: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higher convergence time and higher error rate.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648" y="2325375"/>
            <a:ext cx="2747351" cy="192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375" y="2324150"/>
            <a:ext cx="2750871" cy="192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Collection with Higher Frequency</a:t>
            </a:r>
            <a:endParaRPr sz="3000"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311700" y="1396375"/>
            <a:ext cx="8520600" cy="287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So far on all the experiments done, throughput data was collected </a:t>
            </a:r>
            <a:r>
              <a:rPr b="1" lang="en">
                <a:solidFill>
                  <a:srgbClr val="0000FF"/>
                </a:solidFill>
              </a:rPr>
              <a:t>once in every second</a:t>
            </a:r>
            <a:r>
              <a:rPr lang="en"/>
              <a:t>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So we tried to see if this experiment holds on throughput data collected with higher frequency, like we tried to experiment on throughput data collected </a:t>
            </a:r>
            <a:r>
              <a:rPr b="1" lang="en">
                <a:solidFill>
                  <a:srgbClr val="0000FF"/>
                </a:solidFill>
              </a:rPr>
              <a:t>once in every 100 ms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3375" y="2324150"/>
            <a:ext cx="2750871" cy="192671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Collection with Higher Frequency</a:t>
            </a:r>
            <a:endParaRPr sz="3000"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159300" y="1017725"/>
            <a:ext cx="3740400" cy="321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Fixed data size has </a:t>
            </a:r>
            <a:r>
              <a:rPr b="1" lang="en">
                <a:solidFill>
                  <a:srgbClr val="980000"/>
                </a:solidFill>
              </a:rPr>
              <a:t>high convergence time</a:t>
            </a:r>
            <a:r>
              <a:rPr lang="en"/>
              <a:t> so it is not shown in figure.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Autoregressive has</a:t>
            </a:r>
            <a:r>
              <a:rPr b="1" lang="en"/>
              <a:t> </a:t>
            </a:r>
            <a:r>
              <a:rPr b="1" lang="en">
                <a:solidFill>
                  <a:srgbClr val="980000"/>
                </a:solidFill>
              </a:rPr>
              <a:t>less error rate</a:t>
            </a:r>
            <a:r>
              <a:rPr lang="en"/>
              <a:t> than Adaptive but </a:t>
            </a:r>
            <a:r>
              <a:rPr b="1" lang="en">
                <a:solidFill>
                  <a:srgbClr val="980000"/>
                </a:solidFill>
              </a:rPr>
              <a:t>longer convergence time by small margin.</a:t>
            </a:r>
            <a:endParaRPr b="1">
              <a:solidFill>
                <a:srgbClr val="98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>
                <a:solidFill>
                  <a:srgbClr val="000000"/>
                </a:solidFill>
              </a:rPr>
              <a:t>With frequency data, convergence time can decrease.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3" name="Google Shape;40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6648" y="2325375"/>
            <a:ext cx="2747351" cy="192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type="title"/>
          </p:nvPr>
        </p:nvSpPr>
        <p:spPr>
          <a:xfrm>
            <a:off x="266875" y="1442350"/>
            <a:ext cx="8520600" cy="14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</a:t>
            </a:r>
            <a:endParaRPr b="1" sz="4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Fixed data size model has a </a:t>
            </a:r>
            <a:r>
              <a:rPr b="1" lang="en">
                <a:solidFill>
                  <a:srgbClr val="38761D"/>
                </a:solidFill>
              </a:rPr>
              <a:t>high convergence time</a:t>
            </a:r>
            <a:r>
              <a:rPr lang="en"/>
              <a:t>. </a:t>
            </a:r>
            <a:r>
              <a:rPr lang="en"/>
              <a:t>Adaptive approach has bad performance when there is </a:t>
            </a:r>
            <a:r>
              <a:rPr b="1" lang="en">
                <a:solidFill>
                  <a:srgbClr val="38761D"/>
                </a:solidFill>
              </a:rPr>
              <a:t>fluctuation on transfer throughput</a:t>
            </a:r>
            <a:r>
              <a:rPr lang="en"/>
              <a:t>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Autoregressive model has </a:t>
            </a:r>
            <a:r>
              <a:rPr b="1" lang="en">
                <a:solidFill>
                  <a:srgbClr val="38761D"/>
                </a:solidFill>
              </a:rPr>
              <a:t>lower convergence time (around 5 sec)</a:t>
            </a:r>
            <a:r>
              <a:rPr lang="en"/>
              <a:t> and </a:t>
            </a:r>
            <a:r>
              <a:rPr b="1" lang="en">
                <a:solidFill>
                  <a:srgbClr val="38761D"/>
                </a:solidFill>
              </a:rPr>
              <a:t>lower error rate (less than 20%) compared to actual average throughput</a:t>
            </a:r>
            <a:r>
              <a:rPr lang="en"/>
              <a:t> in most of the cases.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And if the end goal is to have faster convergence time then, </a:t>
            </a:r>
            <a:r>
              <a:rPr b="1" lang="en">
                <a:solidFill>
                  <a:srgbClr val="38761D"/>
                </a:solidFill>
              </a:rPr>
              <a:t>frequency data can make 4-6x reduction in convergence time</a:t>
            </a:r>
            <a:r>
              <a:rPr lang="en"/>
              <a:t> with some increase in error rate.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266875" y="1442350"/>
            <a:ext cx="8520600" cy="14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Thank you</a:t>
            </a:r>
            <a:endParaRPr b="1" sz="4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425" name="Google Shape;425;p68"/>
          <p:cNvSpPr txBox="1"/>
          <p:nvPr>
            <p:ph idx="1" type="body"/>
          </p:nvPr>
        </p:nvSpPr>
        <p:spPr>
          <a:xfrm>
            <a:off x="311700" y="1396375"/>
            <a:ext cx="8520600" cy="25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Using neural nets to find the Convergence throughput seems to be working, we are currently doing research on that.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And once we are confident with our results, we will start working on real-time throughput optimization problems.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Underutilization of High Speed Networks</a:t>
            </a:r>
            <a:endParaRPr sz="3000"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167775"/>
            <a:ext cx="85206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1800"/>
              <a:t>There exists 100 Gbps high speed networks but they are not utilized </a:t>
            </a:r>
            <a:r>
              <a:rPr lang="en"/>
              <a:t>efficiently</a:t>
            </a:r>
            <a:r>
              <a:rPr lang="en" sz="1800"/>
              <a:t>. Some reasons are: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rgbClr val="0000FF"/>
                </a:solidFill>
              </a:rPr>
              <a:t>CPU</a:t>
            </a:r>
            <a:r>
              <a:rPr lang="en"/>
              <a:t> limitations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Poor </a:t>
            </a:r>
            <a:r>
              <a:rPr b="1" lang="en" sz="1800">
                <a:solidFill>
                  <a:srgbClr val="0000FF"/>
                </a:solidFill>
              </a:rPr>
              <a:t>file system</a:t>
            </a:r>
            <a:r>
              <a:rPr lang="en" sz="1800"/>
              <a:t> performance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rgbClr val="0000FF"/>
                </a:solidFill>
              </a:rPr>
              <a:t>Buffer size</a:t>
            </a:r>
            <a:r>
              <a:rPr lang="en"/>
              <a:t> performance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solidFill>
                  <a:srgbClr val="0000FF"/>
                </a:solidFill>
              </a:rPr>
              <a:t>Transport protocol</a:t>
            </a:r>
            <a:r>
              <a:rPr lang="en"/>
              <a:t> inefficiency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 b="0" l="8605" r="9441" t="0"/>
          <a:stretch/>
        </p:blipFill>
        <p:spPr>
          <a:xfrm>
            <a:off x="4146225" y="2357937"/>
            <a:ext cx="2456076" cy="192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Application Layer Solutions</a:t>
            </a:r>
            <a:endParaRPr sz="3000"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11700" y="1116250"/>
            <a:ext cx="40137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Different application layer </a:t>
            </a:r>
            <a:r>
              <a:rPr b="1" lang="en">
                <a:solidFill>
                  <a:srgbClr val="0000FF"/>
                </a:solidFill>
              </a:rPr>
              <a:t>parameters impact throughput</a:t>
            </a:r>
            <a:r>
              <a:rPr lang="en"/>
              <a:t> of transfer.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But </a:t>
            </a:r>
            <a:r>
              <a:rPr b="1" lang="en">
                <a:solidFill>
                  <a:srgbClr val="0000FF"/>
                </a:solidFill>
              </a:rPr>
              <a:t>maximum throughput yielding parameter is not always known</a:t>
            </a:r>
            <a:r>
              <a:rPr lang="en"/>
              <a:t> and vary with network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So, to find a good parameter configuration which yields maximum throughput, we want to </a:t>
            </a:r>
            <a:r>
              <a:rPr b="1" lang="en">
                <a:solidFill>
                  <a:srgbClr val="0000FF"/>
                </a:solidFill>
              </a:rPr>
              <a:t>do multiple sample transfer with different parameter configuration</a:t>
            </a:r>
            <a:r>
              <a:rPr lang="en"/>
              <a:t>.</a:t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 rotWithShape="1">
          <a:blip r:embed="rId4">
            <a:alphaModFix/>
          </a:blip>
          <a:srcRect b="0" l="4376" r="9977" t="0"/>
          <a:stretch/>
        </p:blipFill>
        <p:spPr>
          <a:xfrm>
            <a:off x="6602300" y="2333999"/>
            <a:ext cx="2541699" cy="19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Layer Solutions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239500"/>
            <a:ext cx="4260300" cy="31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Let’s say we have large file to transfer, then we would run </a:t>
            </a:r>
            <a:r>
              <a:rPr b="1" lang="en">
                <a:solidFill>
                  <a:srgbClr val="0000FF"/>
                </a:solidFill>
              </a:rPr>
              <a:t>sample transfer </a:t>
            </a:r>
            <a:r>
              <a:rPr lang="en"/>
              <a:t>and predict the throughput with each configuration, that way we can </a:t>
            </a:r>
            <a:r>
              <a:rPr b="1" lang="en">
                <a:solidFill>
                  <a:srgbClr val="0000FF"/>
                </a:solidFill>
              </a:rPr>
              <a:t>choose configuration with maximum throughput</a:t>
            </a:r>
            <a:r>
              <a:rPr lang="en"/>
              <a:t>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In the following example we would use </a:t>
            </a:r>
            <a:r>
              <a:rPr b="1" lang="en">
                <a:solidFill>
                  <a:srgbClr val="0000FF"/>
                </a:solidFill>
              </a:rPr>
              <a:t>configuration 3</a:t>
            </a:r>
            <a:r>
              <a:rPr lang="en"/>
              <a:t> to transfer the whole file.</a:t>
            </a:r>
            <a:endParaRPr/>
          </a:p>
        </p:txBody>
      </p:sp>
      <p:sp>
        <p:nvSpPr>
          <p:cNvPr id="257" name="Google Shape;257;p45"/>
          <p:cNvSpPr/>
          <p:nvPr/>
        </p:nvSpPr>
        <p:spPr>
          <a:xfrm>
            <a:off x="5266775" y="1636050"/>
            <a:ext cx="661200" cy="6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/>
          <p:nvPr/>
        </p:nvSpPr>
        <p:spPr>
          <a:xfrm>
            <a:off x="6158775" y="1636050"/>
            <a:ext cx="661200" cy="6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7050775" y="1636050"/>
            <a:ext cx="661200" cy="6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/>
          <p:nvPr/>
        </p:nvSpPr>
        <p:spPr>
          <a:xfrm>
            <a:off x="8312575" y="1636050"/>
            <a:ext cx="661200" cy="6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/>
        </p:nvSpPr>
        <p:spPr>
          <a:xfrm>
            <a:off x="5188325" y="1724225"/>
            <a:ext cx="818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Config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6119550" y="1724225"/>
            <a:ext cx="818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Config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6972325" y="1724225"/>
            <a:ext cx="818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Config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8234125" y="1724225"/>
            <a:ext cx="818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Config 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7608800" y="1703350"/>
            <a:ext cx="818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…...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45"/>
          <p:cNvCxnSpPr>
            <a:stCxn id="257" idx="4"/>
          </p:cNvCxnSpPr>
          <p:nvPr/>
        </p:nvCxnSpPr>
        <p:spPr>
          <a:xfrm>
            <a:off x="5597375" y="2263650"/>
            <a:ext cx="0" cy="9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5"/>
          <p:cNvCxnSpPr/>
          <p:nvPr/>
        </p:nvCxnSpPr>
        <p:spPr>
          <a:xfrm>
            <a:off x="6489375" y="2263650"/>
            <a:ext cx="0" cy="9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45"/>
          <p:cNvCxnSpPr/>
          <p:nvPr/>
        </p:nvCxnSpPr>
        <p:spPr>
          <a:xfrm>
            <a:off x="7381375" y="2263650"/>
            <a:ext cx="0" cy="9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45"/>
          <p:cNvCxnSpPr/>
          <p:nvPr/>
        </p:nvCxnSpPr>
        <p:spPr>
          <a:xfrm>
            <a:off x="8643175" y="2263650"/>
            <a:ext cx="0" cy="9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45"/>
          <p:cNvSpPr txBox="1"/>
          <p:nvPr/>
        </p:nvSpPr>
        <p:spPr>
          <a:xfrm>
            <a:off x="4986625" y="3283325"/>
            <a:ext cx="1172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1050 Mbps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6006425" y="3283325"/>
            <a:ext cx="1172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2738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Mbps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7050775" y="3283325"/>
            <a:ext cx="1172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4205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Mbps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7971900" y="3283325"/>
            <a:ext cx="11721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52 Mbps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4762500" y="3675525"/>
            <a:ext cx="421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Configurations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Parallelism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Pipelining, Concurrency, Buffer Size.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45"/>
          <p:cNvCxnSpPr>
            <a:stCxn id="261" idx="0"/>
            <a:endCxn id="276" idx="1"/>
          </p:cNvCxnSpPr>
          <p:nvPr/>
        </p:nvCxnSpPr>
        <p:spPr>
          <a:xfrm flipH="1" rot="10800000">
            <a:off x="5597375" y="1070225"/>
            <a:ext cx="14064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45"/>
          <p:cNvSpPr txBox="1"/>
          <p:nvPr/>
        </p:nvSpPr>
        <p:spPr>
          <a:xfrm>
            <a:off x="7003675" y="638725"/>
            <a:ext cx="18285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Concurrency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2,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Parallelism: 6,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Pipelining: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396375"/>
            <a:ext cx="4260300" cy="31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So now the </a:t>
            </a:r>
            <a:r>
              <a:rPr b="1" lang="en">
                <a:solidFill>
                  <a:srgbClr val="5B0F00"/>
                </a:solidFill>
              </a:rPr>
              <a:t>problem is predicting convergence throughput as fast as we can</a:t>
            </a:r>
            <a:r>
              <a:rPr lang="en"/>
              <a:t>.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In this paper we will show experiments involving different methods  and </a:t>
            </a:r>
            <a:r>
              <a:rPr b="1" lang="en">
                <a:solidFill>
                  <a:srgbClr val="5B0F00"/>
                </a:solidFill>
              </a:rPr>
              <a:t>find a method which predicts convergence throughput with high accuracy and fast.</a:t>
            </a:r>
            <a:endParaRPr b="1">
              <a:solidFill>
                <a:srgbClr val="5B0F00"/>
              </a:solidFill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4724400" y="1170125"/>
            <a:ext cx="4267197" cy="281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Related Work: Fixed Data Size</a:t>
            </a:r>
            <a:endParaRPr sz="3000"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017725"/>
            <a:ext cx="8520600" cy="28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In this approach, certain </a:t>
            </a:r>
            <a:r>
              <a:rPr b="1" lang="en">
                <a:solidFill>
                  <a:srgbClr val="5B0F00"/>
                </a:solidFill>
              </a:rPr>
              <a:t>percentage of data (e.g. 15%)</a:t>
            </a:r>
            <a:r>
              <a:rPr lang="en"/>
              <a:t> is </a:t>
            </a:r>
            <a:r>
              <a:rPr lang="en"/>
              <a:t>transferred.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And the predicted average throughput is the </a:t>
            </a:r>
            <a:r>
              <a:rPr b="1" lang="en">
                <a:solidFill>
                  <a:srgbClr val="5B0F00"/>
                </a:solidFill>
              </a:rPr>
              <a:t>average throughput</a:t>
            </a:r>
            <a:r>
              <a:rPr b="1" lang="en"/>
              <a:t> </a:t>
            </a:r>
            <a:r>
              <a:rPr b="1" lang="en">
                <a:solidFill>
                  <a:srgbClr val="5B0F00"/>
                </a:solidFill>
              </a:rPr>
              <a:t>of that percentage of data transfer</a:t>
            </a:r>
            <a:r>
              <a:rPr lang="en"/>
              <a:t>.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Problem with this approach is that 15% of large file (e.g. 100GB) is very large and 15% of small file (e.g. 1GB) is very small. This will produce </a:t>
            </a:r>
            <a:r>
              <a:rPr b="1" lang="en">
                <a:solidFill>
                  <a:srgbClr val="5B0F00"/>
                </a:solidFill>
              </a:rPr>
              <a:t>long convergence time</a:t>
            </a:r>
            <a:r>
              <a:rPr lang="en"/>
              <a:t> in some cases and </a:t>
            </a:r>
            <a:r>
              <a:rPr b="1" lang="en">
                <a:solidFill>
                  <a:srgbClr val="5B0F00"/>
                </a:solidFill>
              </a:rPr>
              <a:t>high error rate</a:t>
            </a:r>
            <a:r>
              <a:rPr b="1" lang="en"/>
              <a:t> </a:t>
            </a:r>
            <a:r>
              <a:rPr lang="en"/>
              <a:t>in other cases.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Related Work: Adaptive</a:t>
            </a:r>
            <a:endParaRPr sz="3000"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120800"/>
            <a:ext cx="8520600" cy="290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This approach was defined in “Big data transfer optimization through adaptive parameter tuning” paper.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The basic idea is that we will only say the throughput converged, when </a:t>
            </a:r>
            <a:r>
              <a:rPr b="1" lang="en">
                <a:solidFill>
                  <a:srgbClr val="0000FF"/>
                </a:solidFill>
              </a:rPr>
              <a:t>two points are close to certain threshold.</a:t>
            </a:r>
            <a:endParaRPr b="1">
              <a:solidFill>
                <a:srgbClr val="0000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And we use average of those two throughput as predicted average throughput.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But </a:t>
            </a:r>
            <a:r>
              <a:rPr b="1" lang="en">
                <a:solidFill>
                  <a:srgbClr val="6AA84F"/>
                </a:solidFill>
              </a:rPr>
              <a:t>fluctuation on network throughput</a:t>
            </a:r>
            <a:r>
              <a:rPr lang="en"/>
              <a:t> can have impact on this approach.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/>
        </p:nvSpPr>
        <p:spPr>
          <a:xfrm>
            <a:off x="311700" y="1017725"/>
            <a:ext cx="36093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Sometimes throughput converges fast and has less fluctuation like in </a:t>
            </a:r>
            <a:r>
              <a:rPr b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Transfer 1.</a:t>
            </a:r>
            <a:endParaRPr b="1"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But most of the time </a:t>
            </a:r>
            <a:r>
              <a:rPr b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network fluctuation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like in </a:t>
            </a:r>
            <a:r>
              <a:rPr b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transfer 3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and adaptive approach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would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predict average throughput at 10 sec, but it is converging at 15 sec.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Related Work: Adaptive</a:t>
            </a:r>
            <a:endParaRPr sz="3000"/>
          </a:p>
        </p:txBody>
      </p:sp>
      <p:pic>
        <p:nvPicPr>
          <p:cNvPr id="302" name="Google Shape;30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975" y="1170125"/>
            <a:ext cx="4475625" cy="313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