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3e3a01b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23e3a01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3e3a01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3e3a0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23e3a01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23e3a0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3e3a01b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23e3a01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3e3a01b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23e3a01b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3e3a01ba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23e3a01b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p:nvPr>
            <p:ph idx="2" type="pic"/>
          </p:nvPr>
        </p:nvSpPr>
        <p:spPr>
          <a:xfrm>
            <a:off x="5183188" y="987425"/>
            <a:ext cx="6172200" cy="4873625"/>
          </a:xfrm>
          <a:prstGeom prst="rect">
            <a:avLst/>
          </a:prstGeom>
          <a:noFill/>
          <a:ln>
            <a:noFill/>
          </a:ln>
        </p:spPr>
      </p:sp>
      <p:sp>
        <p:nvSpPr>
          <p:cNvPr id="82" name="Google Shape;82;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1" name="Shape 101"/>
        <p:cNvGrpSpPr/>
        <p:nvPr/>
      </p:nvGrpSpPr>
      <p:grpSpPr>
        <a:xfrm>
          <a:off x="0" y="0"/>
          <a:ext cx="0" cy="0"/>
          <a:chOff x="0" y="0"/>
          <a:chExt cx="0" cy="0"/>
        </a:xfrm>
      </p:grpSpPr>
      <p:sp>
        <p:nvSpPr>
          <p:cNvPr id="102" name="Google Shape;102;p16"/>
          <p:cNvSpPr txBox="1"/>
          <p:nvPr>
            <p:ph type="ctrTitle"/>
          </p:nvPr>
        </p:nvSpPr>
        <p:spPr>
          <a:xfrm>
            <a:off x="7464614" y="1783959"/>
            <a:ext cx="4087306" cy="28891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a:t>KASUS </a:t>
            </a:r>
            <a:endParaRPr/>
          </a:p>
        </p:txBody>
      </p:sp>
      <p:sp>
        <p:nvSpPr>
          <p:cNvPr id="103" name="Google Shape;103;p16"/>
          <p:cNvSpPr txBox="1"/>
          <p:nvPr>
            <p:ph idx="1" type="subTitle"/>
          </p:nvPr>
        </p:nvSpPr>
        <p:spPr>
          <a:xfrm>
            <a:off x="7464612" y="4750893"/>
            <a:ext cx="4087305" cy="11478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t/>
            </a:r>
            <a:endParaRPr sz="2000"/>
          </a:p>
        </p:txBody>
      </p:sp>
      <p:sp>
        <p:nvSpPr>
          <p:cNvPr id="104" name="Google Shape;104;p16"/>
          <p:cNvSpPr/>
          <p:nvPr/>
        </p:nvSpPr>
        <p:spPr>
          <a:xfrm rot="10800000">
            <a:off x="1" y="0"/>
            <a:ext cx="7188051" cy="6858000"/>
          </a:xfrm>
          <a:custGeom>
            <a:rect b="b" l="l" r="r" t="t"/>
            <a:pathLst>
              <a:path extrusionOk="0" h="6858000" w="7188051">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5" name="Google Shape;105;p16"/>
          <p:cNvPicPr preferRelativeResize="0"/>
          <p:nvPr/>
        </p:nvPicPr>
        <p:blipFill rotWithShape="1">
          <a:blip r:embed="rId3">
            <a:alphaModFix/>
          </a:blip>
          <a:srcRect b="0" l="0" r="23134" t="0"/>
          <a:stretch/>
        </p:blipFill>
        <p:spPr>
          <a:xfrm>
            <a:off x="1" y="10"/>
            <a:ext cx="7028495" cy="6857990"/>
          </a:xfrm>
          <a:custGeom>
            <a:rect b="b" l="l" r="r" t="t"/>
            <a:pathLst>
              <a:path extrusionOk="0" h="6858000" w="7028495">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Sumber Kasus</a:t>
            </a:r>
            <a:endParaRPr/>
          </a:p>
        </p:txBody>
      </p:sp>
      <p:sp>
        <p:nvSpPr>
          <p:cNvPr id="163" name="Google Shape;163;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https://metro.tempo.co/read/1287364/dprd-kota-bogor-sidak-kasus-longsor-proyek-mall-boxies-hasilnya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09" name="Shape 109"/>
        <p:cNvGrpSpPr/>
        <p:nvPr/>
      </p:nvGrpSpPr>
      <p:grpSpPr>
        <a:xfrm>
          <a:off x="0" y="0"/>
          <a:ext cx="0" cy="0"/>
          <a:chOff x="0" y="0"/>
          <a:chExt cx="0" cy="0"/>
        </a:xfrm>
      </p:grpSpPr>
      <p:sp>
        <p:nvSpPr>
          <p:cNvPr id="110" name="Google Shape;110;p17"/>
          <p:cNvSpPr/>
          <p:nvPr/>
        </p:nvSpPr>
        <p:spPr>
          <a:xfrm flipH="1">
            <a:off x="0" y="0"/>
            <a:ext cx="9792587" cy="6858000"/>
          </a:xfrm>
          <a:custGeom>
            <a:rect b="b" l="l" r="r" t="t"/>
            <a:pathLst>
              <a:path extrusionOk="0" h="6858000" w="9792587">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7"/>
          <p:cNvSpPr/>
          <p:nvPr/>
        </p:nvSpPr>
        <p:spPr>
          <a:xfrm flipH="1">
            <a:off x="0" y="0"/>
            <a:ext cx="9492529" cy="6858000"/>
          </a:xfrm>
          <a:custGeom>
            <a:rect b="b" l="l" r="r" t="t"/>
            <a:pathLst>
              <a:path extrusionOk="0" h="6858000" w="9492529">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7"/>
          <p:cNvSpPr txBox="1"/>
          <p:nvPr>
            <p:ph idx="1" type="body"/>
          </p:nvPr>
        </p:nvSpPr>
        <p:spPr>
          <a:xfrm>
            <a:off x="133816" y="323384"/>
            <a:ext cx="7738946" cy="572654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t/>
            </a:r>
            <a:endParaRPr b="1" sz="1900"/>
          </a:p>
          <a:p>
            <a:pPr indent="0" lvl="0" marL="0" rtl="0" algn="l">
              <a:lnSpc>
                <a:spcPct val="90000"/>
              </a:lnSpc>
              <a:spcBef>
                <a:spcPts val="1000"/>
              </a:spcBef>
              <a:spcAft>
                <a:spcPts val="0"/>
              </a:spcAft>
              <a:buClr>
                <a:schemeClr val="lt1"/>
              </a:buClr>
              <a:buSzPct val="100000"/>
              <a:buNone/>
            </a:pPr>
            <a:r>
              <a:rPr b="1" lang="en-US" sz="1900"/>
              <a:t>Contoh kasus </a:t>
            </a:r>
            <a:endParaRPr/>
          </a:p>
          <a:p>
            <a:pPr indent="0" lvl="0" marL="0" rtl="0" algn="just">
              <a:lnSpc>
                <a:spcPct val="90000"/>
              </a:lnSpc>
              <a:spcBef>
                <a:spcPts val="1000"/>
              </a:spcBef>
              <a:spcAft>
                <a:spcPts val="0"/>
              </a:spcAft>
              <a:buClr>
                <a:schemeClr val="lt1"/>
              </a:buClr>
              <a:buSzPct val="100000"/>
              <a:buNone/>
            </a:pPr>
            <a:r>
              <a:rPr lang="en-US"/>
              <a:t>Lima pekerja di salah satu perusahaan transportasi di Pasuruan di-PHK karena bergabung dengan Serikat Pekerja. Perusahaan PO.X memiliki beberapa divisi, diantaranya adalah divisi bengkel dan divisi kru bis. Serikat Pekerja divisi bengkel telah berhasil menuntut hak mereka yaitu mengenai upah, upah yang diberikan sebelumnya Rp. 40.000/hari padahal Upah Minimum Kabupaten sebesar Rp. 70.000/hari dan biaya Jamsostek yang 100% dibebankan kepada pekerja. Sekarang divisi bengkel telah menikmati upah yang sesuai dengan UMK dan memiliki Jamsostek yang dibayarkan oleh perusahaan.</a:t>
            </a:r>
            <a:endParaRPr/>
          </a:p>
          <a:p>
            <a:pPr indent="0" lvl="0" marL="0" rtl="0" algn="just">
              <a:lnSpc>
                <a:spcPct val="90000"/>
              </a:lnSpc>
              <a:spcBef>
                <a:spcPts val="1000"/>
              </a:spcBef>
              <a:spcAft>
                <a:spcPts val="0"/>
              </a:spcAft>
              <a:buClr>
                <a:schemeClr val="lt1"/>
              </a:buClr>
              <a:buSzPct val="100000"/>
              <a:buNone/>
            </a:pPr>
            <a:r>
              <a:rPr lang="en-US"/>
              <a:t>Tapi tidak demikian halnya  bagi pekerja di divisi kru bis, mereka menuntut tapi dipecat sehingga serikat Pekerja turun tangan.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16" name="Shape 116"/>
        <p:cNvGrpSpPr/>
        <p:nvPr/>
      </p:nvGrpSpPr>
      <p:grpSpPr>
        <a:xfrm>
          <a:off x="0" y="0"/>
          <a:ext cx="0" cy="0"/>
          <a:chOff x="0" y="0"/>
          <a:chExt cx="0" cy="0"/>
        </a:xfrm>
      </p:grpSpPr>
      <p:sp>
        <p:nvSpPr>
          <p:cNvPr id="117" name="Google Shape;117;p18"/>
          <p:cNvSpPr/>
          <p:nvPr/>
        </p:nvSpPr>
        <p:spPr>
          <a:xfrm>
            <a:off x="879542" y="0"/>
            <a:ext cx="10432916" cy="6858000"/>
          </a:xfrm>
          <a:custGeom>
            <a:rect b="b" l="l" r="r" t="t"/>
            <a:pathLst>
              <a:path extrusionOk="0" h="6858000" w="10432916">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8"/>
          <p:cNvSpPr/>
          <p:nvPr/>
        </p:nvSpPr>
        <p:spPr>
          <a:xfrm>
            <a:off x="1134942" y="0"/>
            <a:ext cx="9922116" cy="6858000"/>
          </a:xfrm>
          <a:custGeom>
            <a:rect b="b" l="l" r="r" t="t"/>
            <a:pathLst>
              <a:path extrusionOk="0" h="6858000" w="9922116">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8"/>
          <p:cNvSpPr txBox="1"/>
          <p:nvPr>
            <p:ph idx="1" type="body"/>
          </p:nvPr>
        </p:nvSpPr>
        <p:spPr>
          <a:xfrm>
            <a:off x="1538869" y="836023"/>
            <a:ext cx="8487564" cy="5145677"/>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lt1"/>
              </a:buClr>
              <a:buSzPct val="100000"/>
              <a:buChar char="•"/>
            </a:pPr>
            <a:r>
              <a:rPr lang="en-US"/>
              <a:t>HAL BERIKUT INI YANG DITELUSURI OLEH Serikat Pekerja. Pekerja divisi kru bis banyak mengalami pelanggaran hak-hak pekerja, diantaranya adalah pembagian upah yang menganut sistem bagi hasil dengan perhitungan sbb :</a:t>
            </a:r>
            <a:endParaRPr/>
          </a:p>
          <a:p>
            <a:pPr indent="-228600" lvl="0" marL="228600" rtl="0" algn="just">
              <a:lnSpc>
                <a:spcPct val="90000"/>
              </a:lnSpc>
              <a:spcBef>
                <a:spcPts val="1000"/>
              </a:spcBef>
              <a:spcAft>
                <a:spcPts val="0"/>
              </a:spcAft>
              <a:buClr>
                <a:schemeClr val="lt1"/>
              </a:buClr>
              <a:buSzPct val="100000"/>
              <a:buChar char="•"/>
            </a:pPr>
            <a:r>
              <a:rPr lang="en-US"/>
              <a:t>Supir : 14% dari pendapatan bersih per hari</a:t>
            </a:r>
            <a:endParaRPr/>
          </a:p>
          <a:p>
            <a:pPr indent="-228600" lvl="0" marL="228600" rtl="0" algn="just">
              <a:lnSpc>
                <a:spcPct val="90000"/>
              </a:lnSpc>
              <a:spcBef>
                <a:spcPts val="1000"/>
              </a:spcBef>
              <a:spcAft>
                <a:spcPts val="0"/>
              </a:spcAft>
              <a:buClr>
                <a:schemeClr val="lt1"/>
              </a:buClr>
              <a:buSzPct val="100000"/>
              <a:buChar char="•"/>
            </a:pPr>
            <a:r>
              <a:rPr lang="en-US"/>
              <a:t>Kondektur : 8% dari pendapatan bersih per hari</a:t>
            </a:r>
            <a:endParaRPr/>
          </a:p>
          <a:p>
            <a:pPr indent="-228600" lvl="0" marL="228600" rtl="0" algn="just">
              <a:lnSpc>
                <a:spcPct val="90000"/>
              </a:lnSpc>
              <a:spcBef>
                <a:spcPts val="1000"/>
              </a:spcBef>
              <a:spcAft>
                <a:spcPts val="0"/>
              </a:spcAft>
              <a:buClr>
                <a:schemeClr val="lt1"/>
              </a:buClr>
              <a:buSzPct val="100000"/>
              <a:buChar char="•"/>
            </a:pPr>
            <a:r>
              <a:rPr lang="en-US"/>
              <a:t>Kenek : 6% dari pendapatan bersih per hari</a:t>
            </a:r>
            <a:endParaRPr/>
          </a:p>
          <a:p>
            <a:pPr indent="-228600" lvl="0" marL="228600" rtl="0" algn="l">
              <a:lnSpc>
                <a:spcPct val="90000"/>
              </a:lnSpc>
              <a:spcBef>
                <a:spcPts val="1000"/>
              </a:spcBef>
              <a:spcAft>
                <a:spcPts val="0"/>
              </a:spcAft>
              <a:buClr>
                <a:schemeClr val="lt1"/>
              </a:buClr>
              <a:buSzPct val="100000"/>
              <a:buChar char="•"/>
            </a:pPr>
            <a:r>
              <a:rPr lang="en-US"/>
              <a:t>Apabila pekerja tidak masuk kerja akan dikenakan denda sebanyak    Rp. 500.000/hari kecuali karena sakit. Masalah lain adalah mengenai tidak diberikannya fasilitas jamsostek, sehingga apabila terjadi kecelakaan kerja (kecelakaan bus), pekerja harus menanggung sendiri biayanya.</a:t>
            </a:r>
            <a:endParaRPr/>
          </a:p>
          <a:p>
            <a:pPr indent="-111125" lvl="0" marL="228600" rtl="0" algn="l">
              <a:lnSpc>
                <a:spcPct val="90000"/>
              </a:lnSpc>
              <a:spcBef>
                <a:spcPts val="1000"/>
              </a:spcBef>
              <a:spcAft>
                <a:spcPts val="0"/>
              </a:spcAft>
              <a:buClr>
                <a:schemeClr val="lt1"/>
              </a:buClr>
              <a:buSzPct val="100000"/>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23" name="Shape 123"/>
        <p:cNvGrpSpPr/>
        <p:nvPr/>
      </p:nvGrpSpPr>
      <p:grpSpPr>
        <a:xfrm>
          <a:off x="0" y="0"/>
          <a:ext cx="0" cy="0"/>
          <a:chOff x="0" y="0"/>
          <a:chExt cx="0" cy="0"/>
        </a:xfrm>
      </p:grpSpPr>
      <p:sp>
        <p:nvSpPr>
          <p:cNvPr id="124" name="Google Shape;124;p19"/>
          <p:cNvSpPr/>
          <p:nvPr/>
        </p:nvSpPr>
        <p:spPr>
          <a:xfrm rot="10800000">
            <a:off x="0" y="0"/>
            <a:ext cx="9952075" cy="6858000"/>
          </a:xfrm>
          <a:custGeom>
            <a:rect b="b" l="l" r="r" t="t"/>
            <a:pathLst>
              <a:path extrusionOk="0" h="6858000" w="9952075">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9"/>
          <p:cNvSpPr/>
          <p:nvPr/>
        </p:nvSpPr>
        <p:spPr>
          <a:xfrm rot="10800000">
            <a:off x="0" y="0"/>
            <a:ext cx="9652017" cy="6858000"/>
          </a:xfrm>
          <a:custGeom>
            <a:rect b="b" l="l" r="r" t="t"/>
            <a:pathLst>
              <a:path extrusionOk="0" h="6858000" w="9652017">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9"/>
          <p:cNvSpPr txBox="1"/>
          <p:nvPr>
            <p:ph idx="1" type="body"/>
          </p:nvPr>
        </p:nvSpPr>
        <p:spPr>
          <a:xfrm>
            <a:off x="1486616" y="365126"/>
            <a:ext cx="8465459" cy="54987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t>Pertanyaan:</a:t>
            </a:r>
            <a:endParaRPr/>
          </a:p>
          <a:p>
            <a:pPr indent="-457200" lvl="0" marL="457200" rtl="0" algn="l">
              <a:lnSpc>
                <a:spcPct val="90000"/>
              </a:lnSpc>
              <a:spcBef>
                <a:spcPts val="1000"/>
              </a:spcBef>
              <a:spcAft>
                <a:spcPts val="0"/>
              </a:spcAft>
              <a:buClr>
                <a:schemeClr val="lt1"/>
              </a:buClr>
              <a:buSzPts val="2800"/>
              <a:buAutoNum type="arabicPeriod"/>
            </a:pPr>
            <a:r>
              <a:rPr lang="en-US"/>
              <a:t>Jabarkan Pelanggaran etika apa yang dilakukan perusahan pada kasus tersebut diatas ? </a:t>
            </a:r>
            <a:endParaRPr/>
          </a:p>
          <a:p>
            <a:pPr indent="-457200" lvl="0" marL="457200" rtl="0" algn="l">
              <a:lnSpc>
                <a:spcPct val="90000"/>
              </a:lnSpc>
              <a:spcBef>
                <a:spcPts val="1000"/>
              </a:spcBef>
              <a:spcAft>
                <a:spcPts val="0"/>
              </a:spcAft>
              <a:buClr>
                <a:schemeClr val="lt1"/>
              </a:buClr>
              <a:buSzPts val="2800"/>
              <a:buAutoNum type="arabicPeriod"/>
            </a:pPr>
            <a:r>
              <a:rPr lang="en-US"/>
              <a:t>Bagaimana mempersatukan kepentingan internal dan eksternal agar tidak terjadi pelanggaran Etika</a:t>
            </a:r>
            <a:endParaRPr/>
          </a:p>
          <a:p>
            <a:pPr indent="-457200" lvl="0" marL="457200" rtl="0" algn="l">
              <a:lnSpc>
                <a:spcPct val="90000"/>
              </a:lnSpc>
              <a:spcBef>
                <a:spcPts val="1000"/>
              </a:spcBef>
              <a:spcAft>
                <a:spcPts val="0"/>
              </a:spcAft>
              <a:buClr>
                <a:schemeClr val="lt1"/>
              </a:buClr>
              <a:buSzPts val="2800"/>
              <a:buAutoNum type="arabicPeriod"/>
            </a:pPr>
            <a:r>
              <a:rPr lang="en-US"/>
              <a:t>KASUS:</a:t>
            </a:r>
            <a:endParaRPr/>
          </a:p>
          <a:p>
            <a:pPr indent="-914400" lvl="0" marL="914400" rtl="0" algn="l">
              <a:lnSpc>
                <a:spcPct val="90000"/>
              </a:lnSpc>
              <a:spcBef>
                <a:spcPts val="1000"/>
              </a:spcBef>
              <a:spcAft>
                <a:spcPts val="0"/>
              </a:spcAft>
              <a:buClr>
                <a:schemeClr val="lt1"/>
              </a:buClr>
              <a:buSzPts val="2800"/>
              <a:buNone/>
            </a:pPr>
            <a:r>
              <a:rPr lang="en-US"/>
              <a:t>      A. Buatlah kasus tentang pelanggaran etika bisnis</a:t>
            </a:r>
            <a:endParaRPr/>
          </a:p>
          <a:p>
            <a:pPr indent="-806450" lvl="0" marL="806450" rtl="0" algn="l">
              <a:lnSpc>
                <a:spcPct val="90000"/>
              </a:lnSpc>
              <a:spcBef>
                <a:spcPts val="1000"/>
              </a:spcBef>
              <a:spcAft>
                <a:spcPts val="0"/>
              </a:spcAft>
              <a:buClr>
                <a:schemeClr val="lt1"/>
              </a:buClr>
              <a:buSzPts val="2800"/>
              <a:buNone/>
            </a:pPr>
            <a:r>
              <a:rPr lang="en-US"/>
              <a:t>      B. Analisa dan Sarankan sebuah penyelesaian dari kasus    tersebut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sz="2800"/>
              <a:t>Jabarkan pelanggaran etika apa yang dilakukan perusahan pada kasus tersebut diatas? </a:t>
            </a:r>
            <a:endParaRPr/>
          </a:p>
        </p:txBody>
      </p:sp>
      <p:sp>
        <p:nvSpPr>
          <p:cNvPr id="132" name="Google Shape;132;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t>Sistem bagi upah yang tidak adil</a:t>
            </a:r>
            <a:r>
              <a:rPr lang="en-US"/>
              <a:t>, melanggar etika untuk pekerja karena persentase bagi hasil yang tidak sepadan dengan beban kerja, ditambah denda yang banyak jika tidak masuk kerja.</a:t>
            </a:r>
            <a:endParaRPr/>
          </a:p>
          <a:p>
            <a:pPr indent="-342900" lvl="0" marL="457200" rtl="0" algn="l">
              <a:spcBef>
                <a:spcPts val="0"/>
              </a:spcBef>
              <a:spcAft>
                <a:spcPts val="0"/>
              </a:spcAft>
              <a:buSzPts val="1800"/>
              <a:buChar char="-"/>
            </a:pPr>
            <a:r>
              <a:rPr b="1" lang="en-US"/>
              <a:t>Tidak ada jamsostek</a:t>
            </a:r>
            <a:r>
              <a:rPr lang="en-US"/>
              <a:t>, jika terjadi kecelakaan di jalan saat bekerja, karyawan tidak memiliki jaminan, sehingga harus menanggung semua biaya</a:t>
            </a:r>
            <a:endParaRPr/>
          </a:p>
          <a:p>
            <a:pPr indent="-342900" lvl="0" marL="457200" rtl="0" algn="l">
              <a:spcBef>
                <a:spcPts val="0"/>
              </a:spcBef>
              <a:spcAft>
                <a:spcPts val="0"/>
              </a:spcAft>
              <a:buSzPts val="1800"/>
              <a:buChar char="-"/>
            </a:pPr>
            <a:r>
              <a:rPr b="1" lang="en-US"/>
              <a:t>Diskriminasi</a:t>
            </a:r>
            <a:r>
              <a:rPr lang="en-US"/>
              <a:t>, karena pekerja yang menuntut dan bergabung dengan serikat pekerja di PHK oleh perusahaan.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5966325" y="1690825"/>
            <a:ext cx="5155800" cy="43512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1000"/>
              </a:spcBef>
              <a:spcAft>
                <a:spcPts val="0"/>
              </a:spcAft>
              <a:buSzPct val="64285"/>
              <a:buChar char="•"/>
            </a:pPr>
            <a:r>
              <a:rPr lang="en-US"/>
              <a:t>Memastikan visi dan misi perusahaan yang jelas</a:t>
            </a:r>
            <a:endParaRPr/>
          </a:p>
          <a:p>
            <a:pPr indent="-334327" lvl="0" marL="457200" rtl="0" algn="l">
              <a:spcBef>
                <a:spcPts val="0"/>
              </a:spcBef>
              <a:spcAft>
                <a:spcPts val="0"/>
              </a:spcAft>
              <a:buSzPct val="64285"/>
              <a:buChar char="•"/>
            </a:pPr>
            <a:r>
              <a:rPr lang="en-US"/>
              <a:t>Memastikan job description dan SOP dari setiap anggota/divisi sudah jelas</a:t>
            </a:r>
            <a:endParaRPr/>
          </a:p>
          <a:p>
            <a:pPr indent="-334327" lvl="0" marL="457200" rtl="0" algn="l">
              <a:spcBef>
                <a:spcPts val="0"/>
              </a:spcBef>
              <a:spcAft>
                <a:spcPts val="0"/>
              </a:spcAft>
              <a:buSzPct val="64285"/>
              <a:buChar char="•"/>
            </a:pPr>
            <a:r>
              <a:rPr lang="en-US"/>
              <a:t>Memperhatikan kode etik dan hukum sehingga tidak melanggar batasan/norma yang ada</a:t>
            </a:r>
            <a:endParaRPr/>
          </a:p>
          <a:p>
            <a:pPr indent="-334327" lvl="0" marL="457200" rtl="0" algn="l">
              <a:spcBef>
                <a:spcPts val="0"/>
              </a:spcBef>
              <a:spcAft>
                <a:spcPts val="0"/>
              </a:spcAft>
              <a:buSzPct val="64285"/>
              <a:buChar char="•"/>
            </a:pPr>
            <a:r>
              <a:rPr lang="en-US"/>
              <a:t>Memberikan ruang untuk berdialog (misalkan serikat pekerja dapat memberikan kritik dan saran)</a:t>
            </a:r>
            <a:endParaRPr/>
          </a:p>
          <a:p>
            <a:pPr indent="-334327" lvl="0" marL="457200" rtl="0" algn="l">
              <a:spcBef>
                <a:spcPts val="0"/>
              </a:spcBef>
              <a:spcAft>
                <a:spcPts val="0"/>
              </a:spcAft>
              <a:buSzPct val="64285"/>
              <a:buChar char="•"/>
            </a:pPr>
            <a:r>
              <a:rPr lang="en-US"/>
              <a:t>Memperhatikan dampak terhadap masyarakat/lingkungan</a:t>
            </a:r>
            <a:endParaRPr/>
          </a:p>
        </p:txBody>
      </p:sp>
      <p:sp>
        <p:nvSpPr>
          <p:cNvPr id="138" name="Google Shape;138;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sz="2800"/>
              <a:t>Bagaimana mempersatukan kepentingan internal dan eksternal agar tidak terjadi pelanggaran etika?</a:t>
            </a:r>
            <a:endParaRPr/>
          </a:p>
        </p:txBody>
      </p:sp>
      <p:pic>
        <p:nvPicPr>
          <p:cNvPr id="139" name="Google Shape;139;p21"/>
          <p:cNvPicPr preferRelativeResize="0"/>
          <p:nvPr/>
        </p:nvPicPr>
        <p:blipFill>
          <a:blip r:embed="rId3">
            <a:alphaModFix/>
          </a:blip>
          <a:stretch>
            <a:fillRect/>
          </a:stretch>
        </p:blipFill>
        <p:spPr>
          <a:xfrm>
            <a:off x="747675" y="1690825"/>
            <a:ext cx="5218650" cy="392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lang="en-US" sz="2800"/>
              <a:t>KASUS:</a:t>
            </a:r>
            <a:endParaRPr sz="2800"/>
          </a:p>
          <a:p>
            <a:pPr indent="-914400" lvl="0" marL="914400" rtl="0" algn="l">
              <a:spcBef>
                <a:spcPts val="1000"/>
              </a:spcBef>
              <a:spcAft>
                <a:spcPts val="0"/>
              </a:spcAft>
              <a:buClr>
                <a:schemeClr val="lt1"/>
              </a:buClr>
              <a:buSzPct val="100000"/>
              <a:buFont typeface="Arial"/>
              <a:buNone/>
            </a:pPr>
            <a:r>
              <a:rPr lang="en-US" sz="2800"/>
              <a:t>      A. Buatlah kasus tentang pelanggaran etika bisnis</a:t>
            </a:r>
            <a:endParaRPr sz="2800"/>
          </a:p>
          <a:p>
            <a:pPr indent="-806450" lvl="0" marL="806450" rtl="0" algn="l">
              <a:spcBef>
                <a:spcPts val="1000"/>
              </a:spcBef>
              <a:spcAft>
                <a:spcPts val="0"/>
              </a:spcAft>
              <a:buClr>
                <a:schemeClr val="lt1"/>
              </a:buClr>
              <a:buSzPct val="100000"/>
              <a:buFont typeface="Arial"/>
              <a:buNone/>
            </a:pPr>
            <a:r>
              <a:rPr lang="en-US" sz="2800"/>
              <a:t>      B. Analisa dan Sarankan sebuah penyelesaian dari kasus    tersebut</a:t>
            </a:r>
            <a:endParaRPr/>
          </a:p>
        </p:txBody>
      </p:sp>
      <p:sp>
        <p:nvSpPr>
          <p:cNvPr id="145" name="Google Shape;145;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lphaUcParenR"/>
            </a:pPr>
            <a:r>
              <a:rPr lang="en-US"/>
              <a:t>Pelanggaran yang terjadi : </a:t>
            </a:r>
            <a:endParaRPr/>
          </a:p>
          <a:p>
            <a:pPr indent="0" lvl="0" marL="457200" rtl="0" algn="l">
              <a:spcBef>
                <a:spcPts val="1000"/>
              </a:spcBef>
              <a:spcAft>
                <a:spcPts val="0"/>
              </a:spcAft>
              <a:buNone/>
            </a:pPr>
            <a:r>
              <a:rPr lang="en-US"/>
              <a:t>Terdapat pelanggaran etika mengenai tanggung jawab perusahaan terhadap lingkungan dan masyarakat. Perusahaan pemilik mall tidak memperhatikan aspek lingkungan dan juga kenyamanan dari warga sekitar sebelum mendirikan mall di kawasan yang cukup padat penduduk. Akhirnya terjadi bencana yang merugikan warga sekitar dikarenakan pemilik perusahaan kurang mempertimbangkan aspek lingkungan.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Analisa Kasus</a:t>
            </a:r>
            <a:endParaRPr/>
          </a:p>
        </p:txBody>
      </p:sp>
      <p:sp>
        <p:nvSpPr>
          <p:cNvPr id="151" name="Google Shape;151;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400">
                <a:solidFill>
                  <a:srgbClr val="FFFFFF"/>
                </a:solidFill>
                <a:latin typeface="Trebuchet MS"/>
                <a:ea typeface="Trebuchet MS"/>
                <a:cs typeface="Trebuchet MS"/>
                <a:sym typeface="Trebuchet MS"/>
              </a:rPr>
              <a:t>Terjadi kerusakan beberapa kali pada tembok mall tersebut menandakan proyek mall belum berjalan dengan lancar dikarenakan kurangnya pertimbangan dan komunikasi secara internal sebelum proyek dilaksanakan</a:t>
            </a:r>
            <a:endParaRPr sz="2400">
              <a:solidFill>
                <a:srgbClr val="FFFFF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FFFFFF"/>
                </a:solidFill>
                <a:latin typeface="Trebuchet MS"/>
                <a:ea typeface="Trebuchet MS"/>
                <a:cs typeface="Trebuchet MS"/>
                <a:sym typeface="Trebuchet MS"/>
              </a:rPr>
              <a:t>Pihak manajemen mall juga tidak mempertimbangkan risiko-risiko yang mungkin terjadi seperti longsor pada tembok penyangga tebing mall -&gt; Ini dibuktikan dengan tidak adanya antisipasi dengan berkomunikasi kepada warga terlebih dahulu, terlebih lagi bencana seperti itu dapat menimbulkan kerusakan material bahkan hingga korban jiwa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Solusi Kasus</a:t>
            </a:r>
            <a:endParaRPr/>
          </a:p>
        </p:txBody>
      </p:sp>
      <p:sp>
        <p:nvSpPr>
          <p:cNvPr id="157" name="Google Shape;157;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solidFill>
                  <a:srgbClr val="FFFFFF"/>
                </a:solidFill>
                <a:latin typeface="Trebuchet MS"/>
                <a:ea typeface="Trebuchet MS"/>
                <a:cs typeface="Trebuchet MS"/>
                <a:sym typeface="Trebuchet MS"/>
              </a:rPr>
              <a:t>Perencanaan harus lebih matang dikarenakan proyek ini bukanlah proyek sembarangan. Risiko-risiko juga harus dipertimbangkan dikarenakan dapat merugikan banyak orang secara material bahkan dapat merenggut nyawa.</a:t>
            </a:r>
            <a:endParaRPr sz="2400">
              <a:solidFill>
                <a:srgbClr val="FFFFFF"/>
              </a:solidFill>
              <a:latin typeface="Trebuchet MS"/>
              <a:ea typeface="Trebuchet MS"/>
              <a:cs typeface="Trebuchet MS"/>
              <a:sym typeface="Trebuchet MS"/>
            </a:endParaRPr>
          </a:p>
          <a:p>
            <a:pPr indent="0" lvl="0" marL="0" rtl="0" algn="l">
              <a:spcBef>
                <a:spcPts val="1000"/>
              </a:spcBef>
              <a:spcAft>
                <a:spcPts val="0"/>
              </a:spcAft>
              <a:buNone/>
            </a:pPr>
            <a:r>
              <a:rPr lang="en-US" sz="2400">
                <a:solidFill>
                  <a:srgbClr val="FFFFFF"/>
                </a:solidFill>
                <a:latin typeface="Trebuchet MS"/>
                <a:ea typeface="Trebuchet MS"/>
                <a:cs typeface="Trebuchet MS"/>
                <a:sym typeface="Trebuchet MS"/>
              </a:rPr>
              <a:t>Pihak manajemen harus memberikan kompensasi jika ingin warga pindah terlebih dahulu dikarenakan pindah ke suatu tempat yang baru tidaklah mudah dan warga juga akan mengalami kerugian</a:t>
            </a:r>
            <a:endParaRPr sz="2400">
              <a:solidFill>
                <a:srgbClr val="FFFFFF"/>
              </a:solidFill>
              <a:latin typeface="Trebuchet MS"/>
              <a:ea typeface="Trebuchet MS"/>
              <a:cs typeface="Trebuchet MS"/>
              <a:sym typeface="Trebuchet MS"/>
            </a:endParaRPr>
          </a:p>
          <a:p>
            <a:pPr indent="0" lvl="0" marL="0" rtl="0" algn="l">
              <a:spcBef>
                <a:spcPts val="1000"/>
              </a:spcBef>
              <a:spcAft>
                <a:spcPts val="0"/>
              </a:spcAft>
              <a:buNone/>
            </a:pPr>
            <a:r>
              <a:t/>
            </a:r>
            <a:endParaRPr sz="2400">
              <a:solidFill>
                <a:srgbClr val="FFFF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