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2"/>
  </p:notesMasterIdLst>
  <p:handoutMasterIdLst>
    <p:handoutMasterId r:id="rId33"/>
  </p:handoutMasterIdLst>
  <p:sldIdLst>
    <p:sldId id="256" r:id="rId3"/>
    <p:sldId id="299" r:id="rId4"/>
    <p:sldId id="303" r:id="rId5"/>
    <p:sldId id="305" r:id="rId6"/>
    <p:sldId id="304" r:id="rId7"/>
    <p:sldId id="306" r:id="rId8"/>
    <p:sldId id="308" r:id="rId9"/>
    <p:sldId id="262" r:id="rId10"/>
    <p:sldId id="270" r:id="rId11"/>
    <p:sldId id="271" r:id="rId12"/>
    <p:sldId id="276" r:id="rId13"/>
    <p:sldId id="275" r:id="rId14"/>
    <p:sldId id="274" r:id="rId15"/>
    <p:sldId id="273" r:id="rId16"/>
    <p:sldId id="286" r:id="rId17"/>
    <p:sldId id="285" r:id="rId18"/>
    <p:sldId id="284" r:id="rId19"/>
    <p:sldId id="283" r:id="rId20"/>
    <p:sldId id="280" r:id="rId21"/>
    <p:sldId id="279" r:id="rId22"/>
    <p:sldId id="278" r:id="rId23"/>
    <p:sldId id="290" r:id="rId24"/>
    <p:sldId id="289" r:id="rId25"/>
    <p:sldId id="288" r:id="rId26"/>
    <p:sldId id="287" r:id="rId27"/>
    <p:sldId id="298" r:id="rId28"/>
    <p:sldId id="297" r:id="rId29"/>
    <p:sldId id="296" r:id="rId30"/>
    <p:sldId id="295"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p:cViewPr varScale="1">
        <p:scale>
          <a:sx n="77" d="100"/>
          <a:sy n="77" d="100"/>
        </p:scale>
        <p:origin x="200" y="6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s-MX"/>
              <a:t>24/11/20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MX"/>
              <a:t>Segundo Ciclo de Webinars 2020 de la Sección 61, Tecnológicos del SNTE
“ Fortaleciendo el quehacer Sindical, con visión de futuro”</a:t>
            </a:r>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‹Nº›</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s-MX"/>
              <a:t>24/11/20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MX"/>
              <a:t>Segundo Ciclo de Webinars 2020 de la Sección 61, Tecnológicos del SNTE
“ Fortaleciendo el quehacer Sindical, con visión de futuro”</a:t>
            </a:r>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‹Nº›</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2995A7AB-7716-4B4D-B051-74BC6A5E14DC}"/>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28FD8733-CD95-4F49-950D-679D9B1951FE}"/>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2048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2B29BD78-6DB5-3048-A90B-8F5738856272}"/>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CCF89CAA-892B-AD43-B323-0E5F5495D4E0}"/>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110783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0F28D28F-7989-4C41-BB1B-5E63D3E0DD10}"/>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9B0F71D7-D613-F043-A337-D72C1BCD57DF}"/>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5261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845609C1-12C2-DE4E-A016-609CBB02318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25ED3599-4A9D-134D-A90C-4CAE370E2020}"/>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36701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2AF71CC7-A036-4C44-BBBA-D2BB1B97E19E}"/>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F20E8480-8082-AD46-907E-DA1E86061BD4}"/>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94286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096987E3-C887-FA48-A892-0523D938AF4A}"/>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0B849870-808A-4443-8EE7-B55073868C86}"/>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74320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860B595F-3422-424C-B419-023816148193}"/>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387A6D08-36BF-024B-BD2E-192EDD79252E}"/>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54881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FAE176C0-19E7-E644-9192-EECF20032BAF}"/>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9DB03194-9AD6-3E4C-A02F-BCB72B3B8D2D}"/>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26533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95534BC0-287F-314B-8085-E7E44B5E223D}"/>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85EF0F1E-F3AD-A748-9978-E7AF17BDA03B}"/>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847149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4F7E42A3-DFBD-D74C-B1BD-E9495191744B}"/>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1B6A86C6-B9B9-CD47-A2BD-C27A6C9223DC}"/>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47275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950A0A4F-8FF2-234B-AB78-AA0D6F678DF2}"/>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22D54792-2107-3042-964B-E74FFEE50836}"/>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103988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7670A7B2-4C19-AA42-9914-ADD994431F3F}"/>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3F902F7D-F9F9-614E-AC31-74A29C525AEA}"/>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546410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C607120C-9256-D64D-BE4B-CFCC7E7BB58F}"/>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B8168A62-E495-CA4E-8800-9179C93F18E5}"/>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1679088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EA3C6A9E-F6EF-F043-8318-9A552AF7D3C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12A88D48-D44B-A543-9AD1-0C87E1CD375C}"/>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293264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EE8003CA-FD6F-DC43-91C6-3CFE853A0CD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9751262F-236B-4D4A-8A97-0074C401664F}"/>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948950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B613EC5D-3331-4E42-B35F-E1CFFAC1626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E6315777-5DEC-B548-89A3-DDA6C4D09C23}"/>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754981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A506C93B-CF9F-2349-A23D-9B7E2138470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68DA0ED5-6D75-8247-8B0F-2F737B1DF2BF}"/>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963529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8BF29EA7-05A3-194D-B7E9-89919352F7C8}"/>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F35109F0-ED39-434B-941F-B4C5CFE00699}"/>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369640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5949E68F-3F76-2C44-8DDE-4EF9E30346FC}"/>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A6B2252B-0E8E-0742-B0F6-583DF882C33A}"/>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811188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BB6363F5-F44E-B341-88A2-480D39E41794}"/>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12B01C25-5D34-C947-9824-7DB091ACCC92}"/>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342423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DAAD9B70-4970-ED42-85F8-CF53E3578D32}"/>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A1BB5D3E-134E-7E4D-838F-B25A35A1681E}"/>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44640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DEF2765F-D552-5E45-AF29-B4F918838A71}"/>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0B7BD2D4-C408-A444-BACE-83AE22DA349B}"/>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69975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9BB26663-A389-E348-A556-8E1FD1CA7B6C}"/>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2B930469-6898-1F40-97E7-B9C2AE5A7B0C}"/>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0185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51B11C68-D977-6A44-ABDC-DD68E83CC1D3}"/>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75A33070-94AA-DA41-AB55-CA1726D3F01B}"/>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419433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7A7B5CF2-2BDE-7947-8C46-50CCF212055C}"/>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5D72A7D1-5C69-C843-8EA5-BA0B6E12AFA2}"/>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48997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8A9E958F-AA35-014B-BFF9-C1D639FEEC7A}"/>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6493BB05-2A25-A347-A03B-B372F3CA7E54}"/>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4136793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C9D28110-513C-FB43-BBBD-B64BFB442420}"/>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31A2E82B-E8A8-2E42-AD70-369687FFB36C}"/>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296096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5" name="Marcador de pie de página 4">
            <a:extLst>
              <a:ext uri="{FF2B5EF4-FFF2-40B4-BE49-F238E27FC236}">
                <a16:creationId xmlns:a16="http://schemas.microsoft.com/office/drawing/2014/main" id="{FCFE03F9-E4D9-FA4D-9DA0-C451FF98670B}"/>
              </a:ext>
            </a:extLst>
          </p:cNvPr>
          <p:cNvSpPr>
            <a:spLocks noGrp="1"/>
          </p:cNvSpPr>
          <p:nvPr>
            <p:ph type="ftr" sz="quarter" idx="4"/>
          </p:nvPr>
        </p:nvSpPr>
        <p:spPr/>
        <p:txBody>
          <a:bodyPr/>
          <a:lstStyle/>
          <a:p>
            <a:r>
              <a:rPr lang="es-MX"/>
              <a:t>Segundo Ciclo de Webinars 2020 de la Sección 61, Tecnológicos del SNTE
“ Fortaleciendo el quehacer Sindical, con visión de futuro”</a:t>
            </a:r>
            <a:endParaRPr lang="es-MX" dirty="0"/>
          </a:p>
        </p:txBody>
      </p:sp>
      <p:sp>
        <p:nvSpPr>
          <p:cNvPr id="6" name="Marcador de encabezado 5">
            <a:extLst>
              <a:ext uri="{FF2B5EF4-FFF2-40B4-BE49-F238E27FC236}">
                <a16:creationId xmlns:a16="http://schemas.microsoft.com/office/drawing/2014/main" id="{9D5CF296-7068-3B45-96F5-9BEE86169F6F}"/>
              </a:ext>
            </a:extLst>
          </p:cNvPr>
          <p:cNvSpPr>
            <a:spLocks noGrp="1"/>
          </p:cNvSpPr>
          <p:nvPr>
            <p:ph type="hdr" sz="quarter"/>
          </p:nvPr>
        </p:nvSpPr>
        <p:spPr/>
        <p:txBody>
          <a:bodyPr/>
          <a:lstStyle/>
          <a:p>
            <a:endParaRPr lang="es-MX" dirty="0"/>
          </a:p>
        </p:txBody>
      </p:sp>
    </p:spTree>
    <p:extLst>
      <p:ext uri="{BB962C8B-B14F-4D97-AF65-F5344CB8AC3E}">
        <p14:creationId xmlns:p14="http://schemas.microsoft.com/office/powerpoint/2010/main" val="31898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5" name="Freeform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dirty="0">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s-ES"/>
              <a:t>Haga clic para modificar el estilo de título del patrón</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s-ES"/>
              <a:t>Haga clic para modificar el estilo de título del patrón</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s-ES"/>
              <a:t>Haga clic para modificar el estilo de título del patrón</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F36C87F6-986D-49E6-AF40-1B3A1EE8064D}" type="slidenum">
              <a:rPr/>
              <a:t>‹Nº›</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noProof="1"/>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s-ES" noProof="1"/>
              <a:t>Haga clic para modificar el estilo de título del patrón</a:t>
            </a: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noProof="1"/>
              <a:t>Haga clic en el icono para agregar una imagen</a:t>
            </a: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1"/>
              <a:t>Haga clic para modificar el estilo de texto del patrón</a:t>
            </a:r>
          </a:p>
        </p:txBody>
      </p:sp>
      <p:sp>
        <p:nvSpPr>
          <p:cNvPr id="5" name="Date Placeholder 4"/>
          <p:cNvSpPr>
            <a:spLocks noGrp="1"/>
          </p:cNvSpPr>
          <p:nvPr>
            <p:ph type="dt" sz="half" idx="10"/>
          </p:nvPr>
        </p:nvSpPr>
        <p:spPr/>
        <p:txBody>
          <a:bodyPr/>
          <a:lstStyle/>
          <a:p>
            <a:endParaRPr lang="es-ES" noProof="1"/>
          </a:p>
        </p:txBody>
      </p:sp>
      <p:sp>
        <p:nvSpPr>
          <p:cNvPr id="6" name="Footer Placeholder 5"/>
          <p:cNvSpPr>
            <a:spLocks noGrp="1"/>
          </p:cNvSpPr>
          <p:nvPr>
            <p:ph type="ftr" sz="quarter" idx="11"/>
          </p:nvPr>
        </p:nvSpPr>
        <p:spPr/>
        <p:txBody>
          <a:bodyPr/>
          <a:lstStyle/>
          <a:p>
            <a:endParaRPr lang="es-ES" noProof="1"/>
          </a:p>
        </p:txBody>
      </p:sp>
      <p:sp>
        <p:nvSpPr>
          <p:cNvPr id="7" name="Slide Number Placeholder 6"/>
          <p:cNvSpPr>
            <a:spLocks noGrp="1"/>
          </p:cNvSpPr>
          <p:nvPr>
            <p:ph type="sldNum" sz="quarter" idx="12"/>
          </p:nvPr>
        </p:nvSpPr>
        <p:spPr/>
        <p:txBody>
          <a:bodyPr/>
          <a:lstStyle/>
          <a:p>
            <a:fld id="{F36C87F6-986D-49E6-AF40-1B3A1EE8064D}" type="slidenum">
              <a:rPr lang="es-ES" noProof="1" smtClean="0"/>
              <a:t>‹Nº›</a:t>
            </a:fld>
            <a:endParaRPr lang="es-ES" noProof="1"/>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‹Nº›</a:t>
            </a:fld>
            <a:endParaRPr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defTabSz="914400">
              <a:lnSpc>
                <a:spcPct val="90000"/>
              </a:lnSpc>
              <a:spcBef>
                <a:spcPts val="0"/>
              </a:spcBef>
              <a:buNone/>
            </a:pPr>
            <a:r>
              <a:rPr lang="en-US" dirty="0">
                <a:solidFill>
                  <a:srgbClr val="545454">
                    <a:lumMod val="50000"/>
                  </a:srgbClr>
                </a:solidFill>
              </a:rPr>
              <a:t>DEFENSA DE LOS TRABAJADORES, en el levantamiento de actas administrativas</a:t>
            </a:r>
            <a:endParaRPr lang="en-US" sz="4400" b="0" i="0" baseline="0" dirty="0">
              <a:solidFill>
                <a:srgbClr val="545454">
                  <a:lumMod val="50000"/>
                </a:srgbClr>
              </a:solidFill>
              <a:ea typeface="+mj-ea"/>
              <a:cs typeface="+mj-cs"/>
            </a:endParaRPr>
          </a:p>
        </p:txBody>
      </p:sp>
      <p:sp>
        <p:nvSpPr>
          <p:cNvPr id="3" name="Subtítulo 2"/>
          <p:cNvSpPr>
            <a:spLocks noGrp="1"/>
          </p:cNvSpPr>
          <p:nvPr>
            <p:ph type="subTitle" idx="1"/>
          </p:nvPr>
        </p:nvSpPr>
        <p:spPr/>
        <p:txBody>
          <a:bodyPr>
            <a:normAutofit/>
          </a:bodyPr>
          <a:lstStyle/>
          <a:p>
            <a:pPr marL="0" indent="0" algn="l">
              <a:spcBef>
                <a:spcPts val="0"/>
              </a:spcBef>
              <a:buNone/>
            </a:pPr>
            <a:r>
              <a:rPr lang="en-US" sz="2400" dirty="0">
                <a:solidFill>
                  <a:schemeClr val="tx2"/>
                </a:solidFill>
                <a:latin typeface="+mj-lt"/>
              </a:rPr>
              <a:t>DR. ROBERTO CARLOS REYES VENEGAS</a:t>
            </a:r>
            <a:endParaRPr lang="en-US" sz="2400" b="0" i="0" dirty="0">
              <a:solidFill>
                <a:schemeClr val="tx2"/>
              </a:solidFill>
              <a:latin typeface="+mj-lt"/>
            </a:endParaRPr>
          </a:p>
        </p:txBody>
      </p:sp>
      <p:pic>
        <p:nvPicPr>
          <p:cNvPr id="6" name="Imagen 5">
            <a:extLst>
              <a:ext uri="{FF2B5EF4-FFF2-40B4-BE49-F238E27FC236}">
                <a16:creationId xmlns:a16="http://schemas.microsoft.com/office/drawing/2014/main" id="{03D30157-CD5C-4E4D-93D5-C4D45E830AEC}"/>
              </a:ext>
            </a:extLst>
          </p:cNvPr>
          <p:cNvPicPr>
            <a:picLocks noChangeAspect="1"/>
          </p:cNvPicPr>
          <p:nvPr/>
        </p:nvPicPr>
        <p:blipFill rotWithShape="1">
          <a:blip r:embed="rId2">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marL="136525" lvl="0" algn="ctr" fontAlgn="base">
              <a:lnSpc>
                <a:spcPct val="100000"/>
              </a:lnSpc>
              <a:spcBef>
                <a:spcPct val="20000"/>
              </a:spcBef>
              <a:spcAft>
                <a:spcPct val="0"/>
              </a:spcAft>
              <a:defRPr/>
            </a:pPr>
            <a:r>
              <a:rPr lang="es-MX" sz="3600" b="1"/>
              <a:t>ACTA CIRCUNSTANCIADA:</a:t>
            </a:r>
            <a:endParaRPr lang="es-ES" sz="3600" b="1" noProof="1"/>
          </a:p>
        </p:txBody>
      </p:sp>
      <p:sp>
        <p:nvSpPr>
          <p:cNvPr id="3" name="Marcador de contenido 2"/>
          <p:cNvSpPr>
            <a:spLocks noGrp="1"/>
          </p:cNvSpPr>
          <p:nvPr>
            <p:ph idx="1"/>
          </p:nvPr>
        </p:nvSpPr>
        <p:spPr/>
        <p:txBody>
          <a:bodyPr>
            <a:normAutofit/>
          </a:bodyPr>
          <a:lstStyle/>
          <a:p>
            <a:pPr marL="137160" lvl="1" indent="0" algn="just">
              <a:lnSpc>
                <a:spcPct val="100000"/>
              </a:lnSpc>
              <a:spcBef>
                <a:spcPct val="20000"/>
              </a:spcBef>
              <a:buClr>
                <a:prstClr val="white">
                  <a:shade val="95000"/>
                </a:prstClr>
              </a:buClr>
              <a:buSzPct val="65000"/>
              <a:buNone/>
              <a:defRPr/>
            </a:pPr>
            <a:r>
              <a:rPr lang="es-MX" sz="2800">
                <a:solidFill>
                  <a:schemeClr val="tx2"/>
                </a:solidFill>
              </a:rPr>
              <a:t>¿Cuándo se realiza un Acta Circunstanciada?</a:t>
            </a:r>
          </a:p>
          <a:p>
            <a:pPr marL="548640" lvl="1" indent="-411480" algn="just">
              <a:lnSpc>
                <a:spcPct val="100000"/>
              </a:lnSpc>
              <a:spcBef>
                <a:spcPct val="20000"/>
              </a:spcBef>
              <a:buClr>
                <a:prstClr val="white">
                  <a:shade val="95000"/>
                </a:prstClr>
              </a:buClr>
              <a:buSzPct val="65000"/>
              <a:buFont typeface="Wingdings 2"/>
              <a:buChar char=""/>
              <a:defRPr/>
            </a:pPr>
            <a:endParaRPr lang="es-MX" sz="2800">
              <a:solidFill>
                <a:schemeClr val="tx2"/>
              </a:solidFill>
            </a:endParaRPr>
          </a:p>
          <a:p>
            <a:pPr marL="548640" lvl="1" indent="-411480" algn="just">
              <a:lnSpc>
                <a:spcPct val="100000"/>
              </a:lnSpc>
              <a:spcBef>
                <a:spcPct val="20000"/>
              </a:spcBef>
              <a:buClr>
                <a:prstClr val="white">
                  <a:shade val="95000"/>
                </a:prstClr>
              </a:buClr>
              <a:buSzPct val="65000"/>
              <a:buFont typeface="Wingdings 2"/>
              <a:buChar char=""/>
              <a:defRPr/>
            </a:pPr>
            <a:r>
              <a:rPr lang="es-MX" sz="2800">
                <a:solidFill>
                  <a:schemeClr val="tx2"/>
                </a:solidFill>
              </a:rPr>
              <a:t>Cuando al interior del plantel o a sus alrededores ocurren situaciones extraordinarios o que ponen en riesgo la estabilidad del servicio educativo o la integridad física o emocional de los alumnos. </a:t>
            </a:r>
          </a:p>
          <a:p>
            <a:pPr marL="45720" indent="0" algn="just">
              <a:buNone/>
            </a:pPr>
            <a:endParaRPr lang="es-MX" sz="3200"/>
          </a:p>
        </p:txBody>
      </p:sp>
      <p:pic>
        <p:nvPicPr>
          <p:cNvPr id="5" name="Imagen 4">
            <a:extLst>
              <a:ext uri="{FF2B5EF4-FFF2-40B4-BE49-F238E27FC236}">
                <a16:creationId xmlns:a16="http://schemas.microsoft.com/office/drawing/2014/main" id="{00143A7D-A345-A24C-AE50-0C8915E24E28}"/>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302322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1275854"/>
            <a:ext cx="9753600" cy="1325562"/>
          </a:xfrm>
        </p:spPr>
        <p:txBody>
          <a:bodyPr>
            <a:normAutofit/>
          </a:bodyPr>
          <a:lstStyle/>
          <a:p>
            <a:r>
              <a:rPr lang="es-MX" sz="2800" b="1"/>
              <a:t>Ejemplos en los que se tiene que levantar un Acta Circunstanciada:</a:t>
            </a:r>
            <a:endParaRPr lang="es-ES" sz="2800" b="1" noProof="1"/>
          </a:p>
        </p:txBody>
      </p:sp>
      <p:sp>
        <p:nvSpPr>
          <p:cNvPr id="3" name="Marcador de contenido 2"/>
          <p:cNvSpPr>
            <a:spLocks noGrp="1"/>
          </p:cNvSpPr>
          <p:nvPr>
            <p:ph idx="1"/>
          </p:nvPr>
        </p:nvSpPr>
        <p:spPr>
          <a:xfrm>
            <a:off x="1217614" y="2830016"/>
            <a:ext cx="9753600" cy="3263280"/>
          </a:xfrm>
        </p:spPr>
        <p:txBody>
          <a:bodyPr>
            <a:normAutofit/>
          </a:bodyPr>
          <a:lstStyle/>
          <a:p>
            <a:pPr marL="594360" lvl="1" indent="-457200" algn="just">
              <a:buClr>
                <a:schemeClr val="tx1">
                  <a:shade val="95000"/>
                </a:schemeClr>
              </a:buClr>
              <a:buSzPct val="65000"/>
              <a:buFont typeface="Wingdings" pitchFamily="2" charset="2"/>
              <a:buChar char="q"/>
              <a:defRPr/>
            </a:pPr>
            <a:r>
              <a:rPr lang="es-MX" sz="3600"/>
              <a:t> </a:t>
            </a:r>
            <a:r>
              <a:rPr lang="es-MX" sz="2400">
                <a:solidFill>
                  <a:schemeClr val="tx2"/>
                </a:solidFill>
              </a:rPr>
              <a:t>En caso de robo en el plantel</a:t>
            </a:r>
          </a:p>
          <a:p>
            <a:pPr marL="708660" lvl="2" indent="-342900" algn="just">
              <a:buClr>
                <a:schemeClr val="tx1">
                  <a:shade val="95000"/>
                </a:schemeClr>
              </a:buClr>
              <a:buSzPct val="65000"/>
              <a:buFont typeface="Wingdings" pitchFamily="2" charset="2"/>
              <a:buChar char="q"/>
              <a:defRPr/>
            </a:pPr>
            <a:r>
              <a:rPr lang="es-MX" sz="2000">
                <a:solidFill>
                  <a:schemeClr val="tx2"/>
                </a:solidFill>
              </a:rPr>
              <a:t>Cierre de plantel</a:t>
            </a:r>
          </a:p>
          <a:p>
            <a:pPr marL="708660" lvl="2" indent="-342900" algn="just">
              <a:buClr>
                <a:schemeClr val="tx1">
                  <a:shade val="95000"/>
                </a:schemeClr>
              </a:buClr>
              <a:buSzPct val="65000"/>
              <a:buFont typeface="Wingdings" pitchFamily="2" charset="2"/>
              <a:buChar char="q"/>
              <a:defRPr/>
            </a:pPr>
            <a:r>
              <a:rPr lang="es-MX" sz="2000">
                <a:solidFill>
                  <a:schemeClr val="tx2"/>
                </a:solidFill>
              </a:rPr>
              <a:t> Pleito entre compañeros</a:t>
            </a:r>
          </a:p>
          <a:p>
            <a:pPr marL="708660" lvl="2" indent="-342900" algn="just">
              <a:buClr>
                <a:schemeClr val="tx1">
                  <a:shade val="95000"/>
                </a:schemeClr>
              </a:buClr>
              <a:buSzPct val="65000"/>
              <a:buFont typeface="Wingdings" pitchFamily="2" charset="2"/>
              <a:buChar char="q"/>
              <a:defRPr/>
            </a:pPr>
            <a:r>
              <a:rPr lang="es-MX" sz="2000">
                <a:solidFill>
                  <a:schemeClr val="tx2"/>
                </a:solidFill>
              </a:rPr>
              <a:t>Queja de los padre de familia</a:t>
            </a:r>
          </a:p>
          <a:p>
            <a:pPr marL="708660" lvl="2" indent="-342900" algn="just">
              <a:buClr>
                <a:schemeClr val="tx1">
                  <a:shade val="95000"/>
                </a:schemeClr>
              </a:buClr>
              <a:buSzPct val="65000"/>
              <a:buFont typeface="Wingdings" pitchFamily="2" charset="2"/>
              <a:buChar char="q"/>
              <a:defRPr/>
            </a:pPr>
            <a:r>
              <a:rPr lang="es-MX" sz="2000">
                <a:solidFill>
                  <a:schemeClr val="tx2"/>
                </a:solidFill>
              </a:rPr>
              <a:t> Venta de droga</a:t>
            </a:r>
          </a:p>
          <a:p>
            <a:pPr marL="708660" lvl="2" indent="-342900" algn="just">
              <a:buClr>
                <a:schemeClr val="tx1">
                  <a:shade val="95000"/>
                </a:schemeClr>
              </a:buClr>
              <a:buSzPct val="65000"/>
              <a:buFont typeface="Wingdings" pitchFamily="2" charset="2"/>
              <a:buChar char="q"/>
              <a:defRPr/>
            </a:pPr>
            <a:r>
              <a:rPr lang="es-MX" sz="2000">
                <a:solidFill>
                  <a:schemeClr val="tx2"/>
                </a:solidFill>
              </a:rPr>
              <a:t>Abandono del docente o del resto del personal de sus funciones</a:t>
            </a:r>
          </a:p>
          <a:p>
            <a:pPr marL="708660" lvl="2" indent="-342900" algn="just">
              <a:buClr>
                <a:schemeClr val="tx1">
                  <a:shade val="95000"/>
                </a:schemeClr>
              </a:buClr>
              <a:buSzPct val="65000"/>
              <a:buFont typeface="Wingdings" pitchFamily="2" charset="2"/>
              <a:buChar char="q"/>
              <a:defRPr/>
            </a:pPr>
            <a:r>
              <a:rPr lang="es-MX" sz="2000">
                <a:solidFill>
                  <a:schemeClr val="tx2"/>
                </a:solidFill>
              </a:rPr>
              <a:t> Vandalismo</a:t>
            </a:r>
          </a:p>
          <a:p>
            <a:pPr marL="708660" lvl="2" indent="-342900" algn="just">
              <a:buClr>
                <a:schemeClr val="tx1">
                  <a:shade val="95000"/>
                </a:schemeClr>
              </a:buClr>
              <a:buSzPct val="65000"/>
              <a:buFont typeface="Wingdings" pitchFamily="2" charset="2"/>
              <a:buChar char="q"/>
              <a:defRPr/>
            </a:pPr>
            <a:r>
              <a:rPr lang="es-MX" sz="2000">
                <a:solidFill>
                  <a:schemeClr val="tx2"/>
                </a:solidFill>
              </a:rPr>
              <a:t>Agresiones físicas o verbales, etc..</a:t>
            </a:r>
          </a:p>
        </p:txBody>
      </p:sp>
      <p:pic>
        <p:nvPicPr>
          <p:cNvPr id="5" name="Imagen 4">
            <a:extLst>
              <a:ext uri="{FF2B5EF4-FFF2-40B4-BE49-F238E27FC236}">
                <a16:creationId xmlns:a16="http://schemas.microsoft.com/office/drawing/2014/main" id="{4E224416-951F-7E4D-8B19-1AC9DF1C04AA}"/>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393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1556792"/>
            <a:ext cx="9753600" cy="900608"/>
          </a:xfrm>
        </p:spPr>
        <p:txBody>
          <a:bodyPr>
            <a:normAutofit/>
          </a:bodyPr>
          <a:lstStyle/>
          <a:p>
            <a:pPr algn="ctr"/>
            <a:r>
              <a:rPr lang="es-ES" sz="3200" b="1" noProof="1"/>
              <a:t>ACTA ADMINISTRATIVA:</a:t>
            </a:r>
          </a:p>
        </p:txBody>
      </p:sp>
      <p:sp>
        <p:nvSpPr>
          <p:cNvPr id="3" name="Marcador de contenido 2"/>
          <p:cNvSpPr>
            <a:spLocks noGrp="1"/>
          </p:cNvSpPr>
          <p:nvPr>
            <p:ph idx="1"/>
          </p:nvPr>
        </p:nvSpPr>
        <p:spPr>
          <a:xfrm>
            <a:off x="1217614" y="2686000"/>
            <a:ext cx="9753600" cy="3479304"/>
          </a:xfrm>
        </p:spPr>
        <p:txBody>
          <a:bodyPr>
            <a:normAutofit/>
          </a:bodyPr>
          <a:lstStyle/>
          <a:p>
            <a:pPr marL="136525" indent="0" algn="just">
              <a:buNone/>
            </a:pPr>
            <a:r>
              <a:rPr lang="es-MX" altLang="es-MX">
                <a:solidFill>
                  <a:schemeClr val="tx2"/>
                </a:solidFill>
              </a:rPr>
              <a:t>¿Qué es el Acta Administrativa?</a:t>
            </a:r>
          </a:p>
          <a:p>
            <a:pPr marL="136525" indent="0" algn="just">
              <a:buNone/>
            </a:pPr>
            <a:r>
              <a:rPr lang="es-MX" altLang="es-MX">
                <a:solidFill>
                  <a:schemeClr val="tx2"/>
                </a:solidFill>
              </a:rPr>
              <a:t> Es el procedimiento  interno que realiza la Dependencia, cuando uno de sus trabajadores NO cumple con alguna de las obligaciones contenidas en la Ley Federal de los Trabajadores al Servicio del Estado, Condiciones Generales de Trabajo de la SEP, Reglamento Interiores, etc…, dándole aviso al trabajador con el fin de otorgarle su garantía de audiencia prevista en el art. 14 y 16 de nuestra Constitución Política de los Estados Unidos Mexicanos.</a:t>
            </a:r>
          </a:p>
        </p:txBody>
      </p:sp>
      <p:pic>
        <p:nvPicPr>
          <p:cNvPr id="5" name="Imagen 4">
            <a:extLst>
              <a:ext uri="{FF2B5EF4-FFF2-40B4-BE49-F238E27FC236}">
                <a16:creationId xmlns:a16="http://schemas.microsoft.com/office/drawing/2014/main" id="{2A7AABDD-EE0C-4A42-8FB9-063ECEC6D02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58696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240971"/>
            <a:ext cx="9753600" cy="835496"/>
          </a:xfrm>
        </p:spPr>
        <p:txBody>
          <a:bodyPr>
            <a:normAutofit/>
          </a:bodyPr>
          <a:lstStyle/>
          <a:p>
            <a:pPr algn="ctr"/>
            <a:r>
              <a:rPr lang="es-ES" sz="3200" b="1" noProof="1"/>
              <a:t>ACTA ADMINISTRATIVA:</a:t>
            </a:r>
          </a:p>
        </p:txBody>
      </p:sp>
      <p:sp>
        <p:nvSpPr>
          <p:cNvPr id="3" name="Marcador de contenido 2"/>
          <p:cNvSpPr>
            <a:spLocks noGrp="1"/>
          </p:cNvSpPr>
          <p:nvPr>
            <p:ph idx="1"/>
          </p:nvPr>
        </p:nvSpPr>
        <p:spPr>
          <a:xfrm>
            <a:off x="1217612" y="2420888"/>
            <a:ext cx="9753600" cy="3767336"/>
          </a:xfrm>
        </p:spPr>
        <p:txBody>
          <a:bodyPr>
            <a:normAutofit/>
          </a:bodyPr>
          <a:lstStyle/>
          <a:p>
            <a:pPr marL="136525" indent="0" algn="just">
              <a:buNone/>
              <a:defRPr/>
            </a:pPr>
            <a:r>
              <a:rPr lang="es-MX" sz="4000" b="1">
                <a:solidFill>
                  <a:schemeClr val="tx2"/>
                </a:solidFill>
              </a:rPr>
              <a:t>¿</a:t>
            </a:r>
            <a:r>
              <a:rPr lang="es-MX" sz="2000" b="1">
                <a:solidFill>
                  <a:schemeClr val="tx2"/>
                </a:solidFill>
              </a:rPr>
              <a:t>Cuándo se debe realizar  el Acta Administrativa?</a:t>
            </a:r>
          </a:p>
          <a:p>
            <a:pPr marL="585788" lvl="1" indent="0">
              <a:buNone/>
              <a:defRPr/>
            </a:pPr>
            <a:endParaRPr lang="es-MX" sz="1800">
              <a:solidFill>
                <a:schemeClr val="tx2"/>
              </a:solidFill>
            </a:endParaRPr>
          </a:p>
          <a:p>
            <a:pPr lvl="1" algn="just">
              <a:buFont typeface="Wingdings" panose="05000000000000000000" pitchFamily="2" charset="2"/>
              <a:buChar char="q"/>
              <a:defRPr/>
            </a:pPr>
            <a:r>
              <a:rPr lang="es-MX">
                <a:solidFill>
                  <a:schemeClr val="tx2"/>
                </a:solidFill>
              </a:rPr>
              <a:t>En los casos en que los trabajadores incumplan con sus funciones las cuales se encuentran definidas dentro de la Ley Federal de los Trabajadores al Servicio del Estado, Condicione Generales de Trabajo de la SEP, Reglamento Interiores, etc…; </a:t>
            </a:r>
          </a:p>
          <a:p>
            <a:pPr marL="274320" lvl="1" indent="0" algn="just">
              <a:buNone/>
              <a:defRPr/>
            </a:pPr>
            <a:endParaRPr lang="es-MX">
              <a:solidFill>
                <a:schemeClr val="tx2"/>
              </a:solidFill>
            </a:endParaRPr>
          </a:p>
          <a:p>
            <a:pPr lvl="1" algn="just">
              <a:buFont typeface="Wingdings" panose="05000000000000000000" pitchFamily="2" charset="2"/>
              <a:buChar char="q"/>
              <a:defRPr/>
            </a:pPr>
            <a:r>
              <a:rPr lang="es-MX">
                <a:solidFill>
                  <a:schemeClr val="tx2"/>
                </a:solidFill>
              </a:rPr>
              <a:t>El criterio de la Autoridad, al levantamiento del Acta se comuniquen con los abogados de la Unidad de Asuntos Jurídicos o  abogados comisionados, quienes intervendrán en el desarrollo del Acta Administrativa.</a:t>
            </a:r>
          </a:p>
        </p:txBody>
      </p:sp>
      <p:pic>
        <p:nvPicPr>
          <p:cNvPr id="5" name="Imagen 4">
            <a:extLst>
              <a:ext uri="{FF2B5EF4-FFF2-40B4-BE49-F238E27FC236}">
                <a16:creationId xmlns:a16="http://schemas.microsoft.com/office/drawing/2014/main" id="{138F8144-C8A9-C141-95A7-44BAE85B0F2D}"/>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05311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079235"/>
            <a:ext cx="9753600" cy="979512"/>
          </a:xfrm>
        </p:spPr>
        <p:txBody>
          <a:bodyPr>
            <a:normAutofit/>
          </a:bodyPr>
          <a:lstStyle/>
          <a:p>
            <a:r>
              <a:rPr lang="es-MX" sz="2800" b="1" dirty="0"/>
              <a:t>Ejemplos en los que se tiene que levantar un Acta Administrativa</a:t>
            </a:r>
            <a:endParaRPr lang="es-ES" sz="2800" b="1" noProof="1"/>
          </a:p>
        </p:txBody>
      </p:sp>
      <p:sp>
        <p:nvSpPr>
          <p:cNvPr id="3" name="Marcador de contenido 2"/>
          <p:cNvSpPr>
            <a:spLocks noGrp="1"/>
          </p:cNvSpPr>
          <p:nvPr>
            <p:ph idx="1"/>
          </p:nvPr>
        </p:nvSpPr>
        <p:spPr>
          <a:xfrm>
            <a:off x="405780" y="2058814"/>
            <a:ext cx="11521280" cy="4754562"/>
          </a:xfrm>
        </p:spPr>
        <p:txBody>
          <a:bodyPr>
            <a:noAutofit/>
          </a:bodyPr>
          <a:lstStyle/>
          <a:p>
            <a:pPr marL="548640" indent="-411480" algn="just">
              <a:buClr>
                <a:schemeClr val="tx1">
                  <a:shade val="95000"/>
                </a:schemeClr>
              </a:buClr>
              <a:buFont typeface="Wingdings" pitchFamily="2" charset="2"/>
              <a:buChar char="q"/>
              <a:defRPr/>
            </a:pPr>
            <a:r>
              <a:rPr lang="es-MX" sz="1800">
                <a:solidFill>
                  <a:schemeClr val="tx2"/>
                </a:solidFill>
              </a:rPr>
              <a:t>Por incurrir el trabajador en faltas de probidad u honradez o en actos de violencia, amagos, injurias o malos tratamientos contra sus jefes o compañeros o contra los familiares de unos u otros, ya sea dentro o fuera de las horas de servicio;</a:t>
            </a:r>
          </a:p>
          <a:p>
            <a:pPr marL="548640" indent="-411480" algn="just">
              <a:buClr>
                <a:schemeClr val="tx1">
                  <a:shade val="95000"/>
                </a:schemeClr>
              </a:buClr>
              <a:buFont typeface="Wingdings" pitchFamily="2" charset="2"/>
              <a:buChar char="q"/>
              <a:defRPr/>
            </a:pPr>
            <a:r>
              <a:rPr lang="es-MX" sz="1800">
                <a:solidFill>
                  <a:schemeClr val="tx2"/>
                </a:solidFill>
              </a:rPr>
              <a:t>Por destruir intencionalmente o con extrema imprudencia, bienes relacionados con el trabajo;</a:t>
            </a:r>
          </a:p>
          <a:p>
            <a:pPr marL="548640" indent="-411480" algn="just">
              <a:buClr>
                <a:schemeClr val="tx1">
                  <a:shade val="95000"/>
                </a:schemeClr>
              </a:buClr>
              <a:buFont typeface="Wingdings" pitchFamily="2" charset="2"/>
              <a:buChar char="q"/>
              <a:defRPr/>
            </a:pPr>
            <a:r>
              <a:rPr lang="es-MX" sz="1800">
                <a:solidFill>
                  <a:schemeClr val="tx2"/>
                </a:solidFill>
              </a:rPr>
              <a:t>Por cometer actos inmorales durante el trabajo;</a:t>
            </a:r>
          </a:p>
          <a:p>
            <a:pPr marL="548640" indent="-411480" algn="just">
              <a:buClr>
                <a:schemeClr val="tx1">
                  <a:shade val="95000"/>
                </a:schemeClr>
              </a:buClr>
              <a:buFont typeface="Wingdings" pitchFamily="2" charset="2"/>
              <a:buChar char="q"/>
              <a:defRPr/>
            </a:pPr>
            <a:r>
              <a:rPr lang="es-MX" sz="1800">
                <a:solidFill>
                  <a:schemeClr val="tx2"/>
                </a:solidFill>
              </a:rPr>
              <a:t>Por revelar los asuntos secretos o reservados de que tuviere conocimiento con motivo del trabajo;</a:t>
            </a:r>
          </a:p>
          <a:p>
            <a:pPr marL="548640" indent="-411480" algn="just">
              <a:buClr>
                <a:schemeClr val="tx1">
                  <a:shade val="95000"/>
                </a:schemeClr>
              </a:buClr>
              <a:buFont typeface="Wingdings" pitchFamily="2" charset="2"/>
              <a:buChar char="q"/>
              <a:defRPr/>
            </a:pPr>
            <a:r>
              <a:rPr lang="es-MX" sz="1800">
                <a:solidFill>
                  <a:schemeClr val="tx2"/>
                </a:solidFill>
              </a:rPr>
              <a:t>Por comprometer con su imprudencia, descuido o negligencia la seguridad y el Funcionamiento de la oficina o centro de trabajo donde preste sus servicios o de las personas que ahí se encuentren;</a:t>
            </a:r>
          </a:p>
          <a:p>
            <a:pPr marL="548640" indent="-411480" algn="just">
              <a:buClr>
                <a:schemeClr val="tx1">
                  <a:shade val="95000"/>
                </a:schemeClr>
              </a:buClr>
              <a:buFont typeface="Wingdings" pitchFamily="2" charset="2"/>
              <a:buChar char="q"/>
              <a:defRPr/>
            </a:pPr>
            <a:r>
              <a:rPr lang="es-MX" sz="1800">
                <a:solidFill>
                  <a:schemeClr val="tx2"/>
                </a:solidFill>
              </a:rPr>
              <a:t>Por desobedecer sin justificación las órdenes que reciba de sus superiores;</a:t>
            </a:r>
          </a:p>
          <a:p>
            <a:pPr marL="548640" indent="-411480" algn="just">
              <a:buClr>
                <a:schemeClr val="tx1">
                  <a:shade val="95000"/>
                </a:schemeClr>
              </a:buClr>
              <a:buFont typeface="Wingdings" pitchFamily="2" charset="2"/>
              <a:buChar char="q"/>
              <a:defRPr/>
            </a:pPr>
            <a:r>
              <a:rPr lang="es-MX" sz="1800">
                <a:solidFill>
                  <a:schemeClr val="tx2"/>
                </a:solidFill>
              </a:rPr>
              <a:t>Etc…</a:t>
            </a:r>
          </a:p>
        </p:txBody>
      </p:sp>
      <p:pic>
        <p:nvPicPr>
          <p:cNvPr id="5" name="Imagen 4">
            <a:extLst>
              <a:ext uri="{FF2B5EF4-FFF2-40B4-BE49-F238E27FC236}">
                <a16:creationId xmlns:a16="http://schemas.microsoft.com/office/drawing/2014/main" id="{A229E745-C595-524C-83E3-60EE53FA7C4F}"/>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19496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7828" y="1340768"/>
            <a:ext cx="9753600" cy="835496"/>
          </a:xfrm>
        </p:spPr>
        <p:txBody>
          <a:bodyPr>
            <a:normAutofit/>
          </a:bodyPr>
          <a:lstStyle/>
          <a:p>
            <a:pPr algn="ctr"/>
            <a:r>
              <a:rPr lang="es-ES" b="1" noProof="1"/>
              <a:t>PLAZOS</a:t>
            </a:r>
          </a:p>
        </p:txBody>
      </p:sp>
      <p:sp>
        <p:nvSpPr>
          <p:cNvPr id="3" name="Marcador de contenido 2"/>
          <p:cNvSpPr>
            <a:spLocks noGrp="1"/>
          </p:cNvSpPr>
          <p:nvPr>
            <p:ph idx="1"/>
          </p:nvPr>
        </p:nvSpPr>
        <p:spPr>
          <a:xfrm>
            <a:off x="431911" y="2924944"/>
            <a:ext cx="10565434" cy="3175248"/>
          </a:xfrm>
        </p:spPr>
        <p:txBody>
          <a:bodyPr>
            <a:normAutofit/>
          </a:bodyPr>
          <a:lstStyle/>
          <a:p>
            <a:r>
              <a:rPr lang="es-MX" altLang="es-MX" sz="2800">
                <a:solidFill>
                  <a:schemeClr val="tx2"/>
                </a:solidFill>
              </a:rPr>
              <a:t>¿ Existe un plazo para levantar el Acta Administrativa? Artículo 113 LFTSE</a:t>
            </a:r>
          </a:p>
          <a:p>
            <a:pPr algn="just"/>
            <a:r>
              <a:rPr lang="es-MX" altLang="es-MX" sz="2800">
                <a:solidFill>
                  <a:schemeClr val="tx2"/>
                </a:solidFill>
              </a:rPr>
              <a:t>Si el Director , Supervisor, Jefe de Sector cuentan con 30 días naturales para levantar el Acta Administrativa y se empieza a contar desde el momento en que el trabajador  incumplió con alguna de las obligaciones  señaladas en las normas antes citadas.</a:t>
            </a:r>
          </a:p>
        </p:txBody>
      </p:sp>
      <p:pic>
        <p:nvPicPr>
          <p:cNvPr id="5" name="Imagen 4">
            <a:extLst>
              <a:ext uri="{FF2B5EF4-FFF2-40B4-BE49-F238E27FC236}">
                <a16:creationId xmlns:a16="http://schemas.microsoft.com/office/drawing/2014/main" id="{8954544C-36F9-FE40-8AE7-2D211548D3C5}"/>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65638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964704"/>
            <a:ext cx="9753600" cy="1325562"/>
          </a:xfrm>
        </p:spPr>
        <p:txBody>
          <a:bodyPr>
            <a:normAutofit/>
          </a:bodyPr>
          <a:lstStyle/>
          <a:p>
            <a:pPr algn="ctr"/>
            <a:r>
              <a:rPr lang="es-ES" sz="3600" b="1" noProof="1"/>
              <a:t>ACTA ADMINISTRATIVA:</a:t>
            </a:r>
          </a:p>
        </p:txBody>
      </p:sp>
      <p:sp>
        <p:nvSpPr>
          <p:cNvPr id="3" name="Marcador de contenido 2"/>
          <p:cNvSpPr>
            <a:spLocks noGrp="1"/>
          </p:cNvSpPr>
          <p:nvPr>
            <p:ph idx="1"/>
          </p:nvPr>
        </p:nvSpPr>
        <p:spPr>
          <a:xfrm>
            <a:off x="1217612" y="2852936"/>
            <a:ext cx="9753600" cy="3040360"/>
          </a:xfrm>
        </p:spPr>
        <p:txBody>
          <a:bodyPr>
            <a:normAutofit/>
          </a:bodyPr>
          <a:lstStyle/>
          <a:p>
            <a:pPr>
              <a:defRPr/>
            </a:pPr>
            <a:r>
              <a:rPr lang="es-MX" sz="2800">
                <a:solidFill>
                  <a:schemeClr val="tx2"/>
                </a:solidFill>
              </a:rPr>
              <a:t>¿Debe de levantarse un original del Acta Administrativa ?</a:t>
            </a:r>
          </a:p>
          <a:p>
            <a:pPr marL="136525" indent="0">
              <a:buFont typeface="Wingdings 2" panose="05020102010507070707" pitchFamily="18" charset="2"/>
              <a:buNone/>
              <a:defRPr/>
            </a:pPr>
            <a:endParaRPr lang="es-MX" sz="2800">
              <a:solidFill>
                <a:schemeClr val="tx2"/>
              </a:solidFill>
            </a:endParaRPr>
          </a:p>
          <a:p>
            <a:pPr marL="136525" indent="0" algn="just">
              <a:buFont typeface="Wingdings 2" panose="05020102010507070707" pitchFamily="18" charset="2"/>
              <a:buNone/>
              <a:defRPr/>
            </a:pPr>
            <a:r>
              <a:rPr lang="es-MX" sz="2800">
                <a:solidFill>
                  <a:schemeClr val="tx2"/>
                </a:solidFill>
              </a:rPr>
              <a:t>El Acta administrativa deberá de levantarse en tres  juegos, con todos sus anexos cada uno, verificando que  se firmen.</a:t>
            </a:r>
          </a:p>
        </p:txBody>
      </p:sp>
      <p:pic>
        <p:nvPicPr>
          <p:cNvPr id="5" name="Imagen 4">
            <a:extLst>
              <a:ext uri="{FF2B5EF4-FFF2-40B4-BE49-F238E27FC236}">
                <a16:creationId xmlns:a16="http://schemas.microsoft.com/office/drawing/2014/main" id="{CBB27816-97BB-7D43-B27E-5D70AC2E511D}"/>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0917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3852" y="920755"/>
            <a:ext cx="9753600" cy="1325562"/>
          </a:xfrm>
        </p:spPr>
        <p:txBody>
          <a:bodyPr>
            <a:normAutofit/>
          </a:bodyPr>
          <a:lstStyle/>
          <a:p>
            <a:pPr algn="ctr"/>
            <a:r>
              <a:rPr lang="es-ES" sz="3200" b="1" noProof="1"/>
              <a:t>ACTA ADMINISTRATIVA:</a:t>
            </a:r>
          </a:p>
        </p:txBody>
      </p:sp>
      <p:sp>
        <p:nvSpPr>
          <p:cNvPr id="3" name="Marcador de contenido 2"/>
          <p:cNvSpPr>
            <a:spLocks noGrp="1"/>
          </p:cNvSpPr>
          <p:nvPr>
            <p:ph idx="1"/>
          </p:nvPr>
        </p:nvSpPr>
        <p:spPr>
          <a:xfrm>
            <a:off x="1217614" y="2469976"/>
            <a:ext cx="9753600" cy="3479304"/>
          </a:xfrm>
        </p:spPr>
        <p:txBody>
          <a:bodyPr>
            <a:normAutofit/>
          </a:bodyPr>
          <a:lstStyle/>
          <a:p>
            <a:pPr algn="just">
              <a:defRPr/>
            </a:pPr>
            <a:r>
              <a:rPr lang="es-MX">
                <a:solidFill>
                  <a:schemeClr val="tx2"/>
                </a:solidFill>
              </a:rPr>
              <a:t>¿Qué hacen los directivos con el Acta Administrativa?</a:t>
            </a:r>
          </a:p>
          <a:p>
            <a:pPr marL="136525" indent="0" algn="just">
              <a:buNone/>
              <a:defRPr/>
            </a:pPr>
            <a:r>
              <a:rPr lang="es-MX">
                <a:solidFill>
                  <a:schemeClr val="tx2"/>
                </a:solidFill>
              </a:rPr>
              <a:t>       </a:t>
            </a:r>
          </a:p>
          <a:p>
            <a:pPr lvl="1" algn="just">
              <a:defRPr/>
            </a:pPr>
            <a:r>
              <a:rPr lang="es-MX" sz="2400">
                <a:solidFill>
                  <a:schemeClr val="tx2"/>
                </a:solidFill>
              </a:rPr>
              <a:t>Se integra el expediente completo, con resguardo en su centro de trabajo;</a:t>
            </a:r>
          </a:p>
          <a:p>
            <a:pPr lvl="1" algn="just">
              <a:defRPr/>
            </a:pPr>
            <a:r>
              <a:rPr lang="es-MX" sz="2400">
                <a:solidFill>
                  <a:schemeClr val="tx2"/>
                </a:solidFill>
              </a:rPr>
              <a:t>Se informa y turna por escrito a la Dirección General, Unidad de Asuntos Jurídicos, Recursos Humanos, para su valoración,</a:t>
            </a:r>
          </a:p>
          <a:p>
            <a:pPr lvl="1" algn="just">
              <a:defRPr/>
            </a:pPr>
            <a:r>
              <a:rPr lang="es-MX" sz="2400">
                <a:solidFill>
                  <a:schemeClr val="tx2"/>
                </a:solidFill>
              </a:rPr>
              <a:t>Se Da el seguimiento hasta correspondiente hasta su conclusión.</a:t>
            </a:r>
          </a:p>
        </p:txBody>
      </p:sp>
      <p:pic>
        <p:nvPicPr>
          <p:cNvPr id="5" name="Imagen 4">
            <a:extLst>
              <a:ext uri="{FF2B5EF4-FFF2-40B4-BE49-F238E27FC236}">
                <a16:creationId xmlns:a16="http://schemas.microsoft.com/office/drawing/2014/main" id="{B3E630DC-8224-FC4C-A041-B1D6317BF9B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91866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1131838"/>
            <a:ext cx="9753600" cy="1325562"/>
          </a:xfrm>
        </p:spPr>
        <p:txBody>
          <a:bodyPr>
            <a:normAutofit/>
          </a:bodyPr>
          <a:lstStyle/>
          <a:p>
            <a:r>
              <a:rPr lang="es-MX" sz="3200" b="1"/>
              <a:t>CONSTANCIA DE FALTAS INJUSTIFICADAS DE ASISTENCIA</a:t>
            </a:r>
            <a:endParaRPr lang="es-ES" sz="3200" b="1" noProof="1"/>
          </a:p>
        </p:txBody>
      </p:sp>
      <p:sp>
        <p:nvSpPr>
          <p:cNvPr id="3" name="Marcador de contenido 2"/>
          <p:cNvSpPr>
            <a:spLocks noGrp="1"/>
          </p:cNvSpPr>
          <p:nvPr>
            <p:ph idx="1"/>
          </p:nvPr>
        </p:nvSpPr>
        <p:spPr>
          <a:xfrm>
            <a:off x="1217614" y="2686000"/>
            <a:ext cx="9753600" cy="2687216"/>
          </a:xfrm>
        </p:spPr>
        <p:txBody>
          <a:bodyPr>
            <a:normAutofit/>
          </a:bodyPr>
          <a:lstStyle/>
          <a:p>
            <a:pPr algn="just">
              <a:defRPr/>
            </a:pPr>
            <a:r>
              <a:rPr lang="es-MX" sz="2800">
                <a:solidFill>
                  <a:schemeClr val="tx2"/>
                </a:solidFill>
              </a:rPr>
              <a:t>¿Qué es la constancia de faltas injustificadas? </a:t>
            </a:r>
          </a:p>
          <a:p>
            <a:pPr marL="903288" indent="0" algn="just">
              <a:buNone/>
              <a:defRPr/>
            </a:pPr>
            <a:r>
              <a:rPr lang="es-MX" sz="2800">
                <a:solidFill>
                  <a:schemeClr val="tx2"/>
                </a:solidFill>
              </a:rPr>
              <a:t>Es el procedimiento interno que la Dependencia lleva a cabo cuando un trabajador falta a sus labores por más de tres días. artículo 46 fracción v  inciso b, de la Ley Federal de los Trabajadores al Servicio del Estado.</a:t>
            </a:r>
          </a:p>
        </p:txBody>
      </p:sp>
      <p:pic>
        <p:nvPicPr>
          <p:cNvPr id="5" name="Imagen 4">
            <a:extLst>
              <a:ext uri="{FF2B5EF4-FFF2-40B4-BE49-F238E27FC236}">
                <a16:creationId xmlns:a16="http://schemas.microsoft.com/office/drawing/2014/main" id="{AF819BD9-7637-7D40-8F83-A6D93789658C}"/>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86738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93812" y="1260288"/>
            <a:ext cx="10729192" cy="512527"/>
          </a:xfrm>
        </p:spPr>
        <p:txBody>
          <a:bodyPr>
            <a:normAutofit/>
          </a:bodyPr>
          <a:lstStyle/>
          <a:p>
            <a:pPr algn="ctr"/>
            <a:r>
              <a:rPr lang="es-ES" sz="2800" b="1" dirty="0"/>
              <a:t>PUNTOS REELEVANTES A VERIFICAR EN  LOS PROCEDIMIENTOS:</a:t>
            </a:r>
            <a:endParaRPr lang="es-ES" sz="2800" b="1" noProof="1"/>
          </a:p>
        </p:txBody>
      </p:sp>
      <p:sp>
        <p:nvSpPr>
          <p:cNvPr id="3" name="Marcador de contenido 2"/>
          <p:cNvSpPr>
            <a:spLocks noGrp="1"/>
          </p:cNvSpPr>
          <p:nvPr>
            <p:ph idx="1"/>
          </p:nvPr>
        </p:nvSpPr>
        <p:spPr>
          <a:xfrm>
            <a:off x="333772" y="2118246"/>
            <a:ext cx="11089232" cy="4335090"/>
          </a:xfrm>
        </p:spPr>
        <p:txBody>
          <a:bodyPr>
            <a:noAutofit/>
          </a:bodyPr>
          <a:lstStyle/>
          <a:p>
            <a:pPr marL="548640" indent="-411480" algn="just">
              <a:buClr>
                <a:schemeClr val="tx1">
                  <a:shade val="95000"/>
                </a:schemeClr>
              </a:buClr>
              <a:buFont typeface="Wingdings" pitchFamily="2" charset="2"/>
              <a:buChar char="q"/>
              <a:defRPr/>
            </a:pPr>
            <a:r>
              <a:rPr lang="es-ES" sz="1800" dirty="0">
                <a:solidFill>
                  <a:schemeClr val="tx2"/>
                </a:solidFill>
              </a:rPr>
              <a:t>Que el citatorio que se envía al trabajador y la representación sindical sea recibido personalmente por los mismos por lo menos con 24 horas de anticipación a la fecha en que se realizará el Acta administrativa o Constancia de Faltas injustificadas ;</a:t>
            </a:r>
          </a:p>
          <a:p>
            <a:pPr marL="548640" indent="-411480" algn="just">
              <a:buClr>
                <a:schemeClr val="tx1">
                  <a:shade val="95000"/>
                </a:schemeClr>
              </a:buClr>
              <a:buFont typeface="Wingdings" pitchFamily="2" charset="2"/>
              <a:buChar char="q"/>
              <a:defRPr/>
            </a:pPr>
            <a:r>
              <a:rPr lang="es-ES" sz="1800" dirty="0">
                <a:solidFill>
                  <a:schemeClr val="tx2"/>
                </a:solidFill>
              </a:rPr>
              <a:t>La autoridad, deberá llevar una copia del Citatorio al trabajador y representación sindical a fin de que  se firme de recibido, debiéndose estampar la hora y fecha de recepción, nombre y firma. </a:t>
            </a:r>
          </a:p>
          <a:p>
            <a:pPr marL="548640" indent="-411480" algn="just">
              <a:buClr>
                <a:schemeClr val="tx1">
                  <a:shade val="95000"/>
                </a:schemeClr>
              </a:buClr>
              <a:buFont typeface="Wingdings" pitchFamily="2" charset="2"/>
              <a:buChar char="q"/>
              <a:defRPr/>
            </a:pPr>
            <a:r>
              <a:rPr lang="es-ES" sz="1800" dirty="0">
                <a:solidFill>
                  <a:schemeClr val="tx2"/>
                </a:solidFill>
              </a:rPr>
              <a:t>¿Qué pasa si el trabajador no quiere firmar el citatorio? Para el caso de que el trabajador que no quiera firmar el citatorio de recibido, los directivos, se deberá de hacer acompañar  por dos testigos (de base preferentemente) a efecto de hacer constar por escrito en el cuerpo del citatorio la negativa del trabajador de recibir el documento, debiendo de firmar los mismos y señalar la fecha, hora y lugar donde se dieron los hechos;</a:t>
            </a:r>
          </a:p>
          <a:p>
            <a:pPr marL="548640" indent="-411480" algn="just">
              <a:buClr>
                <a:schemeClr val="tx1">
                  <a:shade val="95000"/>
                </a:schemeClr>
              </a:buClr>
              <a:buFont typeface="Wingdings" pitchFamily="2" charset="2"/>
              <a:buChar char="q"/>
              <a:defRPr/>
            </a:pPr>
            <a:r>
              <a:rPr lang="es-ES" sz="1800" dirty="0">
                <a:solidFill>
                  <a:schemeClr val="tx2"/>
                </a:solidFill>
              </a:rPr>
              <a:t>Al levantarse el acta administrativa o constancia de faltas injustificadas, se debe identificar plenamente a los participantes preferentemente con credencial del I.F.E. (Anexar copia del documento);</a:t>
            </a:r>
            <a:endParaRPr lang="es-MX" sz="1800">
              <a:solidFill>
                <a:schemeClr val="tx2"/>
              </a:solidFill>
            </a:endParaRPr>
          </a:p>
        </p:txBody>
      </p:sp>
      <p:pic>
        <p:nvPicPr>
          <p:cNvPr id="5" name="Imagen 4">
            <a:extLst>
              <a:ext uri="{FF2B5EF4-FFF2-40B4-BE49-F238E27FC236}">
                <a16:creationId xmlns:a16="http://schemas.microsoft.com/office/drawing/2014/main" id="{2F652D7A-8B8F-E94D-B603-9F8EA3011DBF}"/>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26855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908720"/>
            <a:ext cx="9753600" cy="994122"/>
          </a:xfrm>
        </p:spPr>
        <p:txBody>
          <a:bodyPr>
            <a:norm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909836" y="2046858"/>
            <a:ext cx="10061378" cy="4464496"/>
          </a:xfrm>
        </p:spPr>
        <p:txBody>
          <a:bodyPr>
            <a:normAutofit/>
          </a:bodyPr>
          <a:lstStyle/>
          <a:p>
            <a:pPr algn="just"/>
            <a:r>
              <a:rPr lang="es-ES" dirty="0">
                <a:solidFill>
                  <a:schemeClr val="tx2"/>
                </a:solidFill>
                <a:latin typeface="+mj-lt"/>
              </a:rPr>
              <a:t>Artículo 46.- Ningún trabajador podrá ser cesado sino por justa causa. En consecuencia, el nombramiento o designación de los trabajadores sólo dejará de surtir efectos sin responsabilidad para los titulares de las dependencias por las siguientes causas: </a:t>
            </a:r>
          </a:p>
          <a:p>
            <a:pPr algn="just"/>
            <a:r>
              <a:rPr lang="es-ES" dirty="0">
                <a:solidFill>
                  <a:schemeClr val="tx2"/>
                </a:solidFill>
                <a:latin typeface="+mj-lt"/>
              </a:rPr>
              <a:t>I.- Por renuncia, por abandono de empleo o por abandono o repetida falta injustificada a labores técnicas relativas al funcionamiento de maquinaria o equipo, o a la atención de personas, que ponga en peligro esos bienes o que cause la suspensión o la deficiencia de un servicio, o que ponga en peligro la salud o vida de las personas, en los términos que señalen los Reglamentos de Trabajo aplicables a la dependencia respectiva.</a:t>
            </a:r>
            <a:endParaRPr lang="es-MX">
              <a:solidFill>
                <a:schemeClr val="tx2"/>
              </a:solidFill>
              <a:latin typeface="+mj-lt"/>
            </a:endParaRPr>
          </a:p>
        </p:txBody>
      </p:sp>
      <p:pic>
        <p:nvPicPr>
          <p:cNvPr id="5" name="Imagen 4">
            <a:extLst>
              <a:ext uri="{FF2B5EF4-FFF2-40B4-BE49-F238E27FC236}">
                <a16:creationId xmlns:a16="http://schemas.microsoft.com/office/drawing/2014/main" id="{876191AD-E725-A943-A6F2-BD96110A6A26}"/>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3"/>
            <a:ext cx="3264360" cy="1152128"/>
          </a:xfrm>
          <a:prstGeom prst="rect">
            <a:avLst/>
          </a:prstGeom>
        </p:spPr>
      </p:pic>
    </p:spTree>
    <p:extLst>
      <p:ext uri="{BB962C8B-B14F-4D97-AF65-F5344CB8AC3E}">
        <p14:creationId xmlns:p14="http://schemas.microsoft.com/office/powerpoint/2010/main" val="25455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7828" y="908719"/>
            <a:ext cx="10565434" cy="725557"/>
          </a:xfrm>
        </p:spPr>
        <p:txBody>
          <a:bodyPr>
            <a:normAutofit/>
          </a:bodyPr>
          <a:lstStyle/>
          <a:p>
            <a:pPr algn="ctr"/>
            <a:r>
              <a:rPr lang="es-ES" sz="2400" b="1" dirty="0"/>
              <a:t>PUNTOS REELEVANTES A VERIFICAR DE LOS PROCEDIMIENTOS.</a:t>
            </a:r>
            <a:endParaRPr lang="es-ES" sz="2400" b="1" noProof="1"/>
          </a:p>
        </p:txBody>
      </p:sp>
      <p:sp>
        <p:nvSpPr>
          <p:cNvPr id="3" name="Marcador de contenido 2"/>
          <p:cNvSpPr>
            <a:spLocks noGrp="1"/>
          </p:cNvSpPr>
          <p:nvPr>
            <p:ph idx="1"/>
          </p:nvPr>
        </p:nvSpPr>
        <p:spPr>
          <a:xfrm>
            <a:off x="189756" y="1828800"/>
            <a:ext cx="11521280" cy="4754562"/>
          </a:xfrm>
        </p:spPr>
        <p:txBody>
          <a:bodyPr>
            <a:noAutofit/>
          </a:bodyPr>
          <a:lstStyle/>
          <a:p>
            <a:pPr marL="548640" indent="-411480" algn="just">
              <a:buClr>
                <a:schemeClr val="tx1">
                  <a:shade val="95000"/>
                </a:schemeClr>
              </a:buClr>
              <a:buFont typeface="Wingdings" pitchFamily="2" charset="2"/>
              <a:buChar char="q"/>
              <a:defRPr/>
            </a:pPr>
            <a:r>
              <a:rPr lang="es-ES" sz="2000" dirty="0">
                <a:solidFill>
                  <a:schemeClr val="tx2"/>
                </a:solidFill>
              </a:rPr>
              <a:t>Al levantar el Acta Administrativa y/o Constancia de faltas injustificadas  las partes, deberá de vigilar que no se dejen renglones ni espacios en blanco, estos se cubrirán con guiones.</a:t>
            </a:r>
          </a:p>
          <a:p>
            <a:pPr marL="548640" indent="-411480" algn="just">
              <a:buClr>
                <a:schemeClr val="tx1">
                  <a:shade val="95000"/>
                </a:schemeClr>
              </a:buClr>
              <a:buFont typeface="Wingdings" pitchFamily="2" charset="2"/>
              <a:buChar char="q"/>
              <a:defRPr/>
            </a:pPr>
            <a:r>
              <a:rPr lang="es-ES" sz="2000" dirty="0">
                <a:solidFill>
                  <a:schemeClr val="tx2"/>
                </a:solidFill>
              </a:rPr>
              <a:t>Los directivos deberán exhibir las pruebas con los cuales se acredite el incumplimiento del trabajador a la obligación que se le imputa tales como: documentos, acta circunstanciada, listas de asistencia, (originales) testigos de cargo ( son las personas que les constan los hechos que se le imputan al trabajador, por ser sus compañeros de trabajo);</a:t>
            </a:r>
          </a:p>
          <a:p>
            <a:pPr marL="548640" indent="-411480" algn="just">
              <a:buClr>
                <a:schemeClr val="tx1">
                  <a:shade val="95000"/>
                </a:schemeClr>
              </a:buClr>
              <a:buFont typeface="Wingdings" pitchFamily="2" charset="2"/>
              <a:buChar char="q"/>
              <a:defRPr/>
            </a:pPr>
            <a:r>
              <a:rPr lang="es-ES" sz="2000" dirty="0">
                <a:solidFill>
                  <a:schemeClr val="tx2"/>
                </a:solidFill>
              </a:rPr>
              <a:t> Las personas que intervienen en el levantamiento deberán de firmar todas las hojas al margen y al calce; </a:t>
            </a:r>
          </a:p>
          <a:p>
            <a:pPr marL="548640" indent="-411480" algn="just">
              <a:buClr>
                <a:schemeClr val="tx1">
                  <a:shade val="95000"/>
                </a:schemeClr>
              </a:buClr>
              <a:buFont typeface="Wingdings" pitchFamily="2" charset="2"/>
              <a:buChar char="q"/>
              <a:defRPr/>
            </a:pPr>
            <a:r>
              <a:rPr lang="es-ES" sz="2000" dirty="0">
                <a:solidFill>
                  <a:schemeClr val="tx2"/>
                </a:solidFill>
              </a:rPr>
              <a:t>Se envía el acta administrativa o Constancia de Faltas injustificadas dentro de las 24 horas siguientes a la  autoridad superior.</a:t>
            </a:r>
            <a:endParaRPr lang="es-MX" sz="2000">
              <a:solidFill>
                <a:schemeClr val="tx2"/>
              </a:solidFill>
            </a:endParaRPr>
          </a:p>
        </p:txBody>
      </p:sp>
      <p:pic>
        <p:nvPicPr>
          <p:cNvPr id="5" name="Imagen 4">
            <a:extLst>
              <a:ext uri="{FF2B5EF4-FFF2-40B4-BE49-F238E27FC236}">
                <a16:creationId xmlns:a16="http://schemas.microsoft.com/office/drawing/2014/main" id="{152748E9-9214-864F-8FAD-4A589E3CD10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374051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908720"/>
            <a:ext cx="9753600" cy="965755"/>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261764" y="2181944"/>
            <a:ext cx="11305256" cy="4343400"/>
          </a:xfrm>
        </p:spPr>
        <p:txBody>
          <a:bodyPr>
            <a:normAutofit/>
          </a:bodyPr>
          <a:lstStyle/>
          <a:p>
            <a:pPr lvl="0" algn="just"/>
            <a:r>
              <a:rPr lang="es-MX" sz="2000" dirty="0">
                <a:solidFill>
                  <a:schemeClr val="tx2"/>
                </a:solidFill>
              </a:rPr>
              <a:t>SE ANOTARÁ EL NOMBRE DE LA POBLACIÓN O CIUDAD Y ENTIDAD FEDERATIVA DONDE SE INSTRUMENTA  EL ACTA </a:t>
            </a:r>
          </a:p>
          <a:p>
            <a:pPr lvl="0" algn="just"/>
            <a:r>
              <a:rPr lang="es-MX" sz="2000" dirty="0">
                <a:solidFill>
                  <a:schemeClr val="tx2"/>
                </a:solidFill>
              </a:rPr>
              <a:t>SE ANOTARÁ CON LETRA EL DÍA EN QUE SE LEVANTANDO EL ACTA.</a:t>
            </a:r>
          </a:p>
          <a:p>
            <a:pPr lvl="0" algn="just"/>
            <a:r>
              <a:rPr lang="es-MX" sz="2000" dirty="0">
                <a:solidFill>
                  <a:schemeClr val="tx2"/>
                </a:solidFill>
              </a:rPr>
              <a:t>SE ANOTARÁ EL MES EN QUE SE ESTA INSTRUMENTANDO EL ACTA</a:t>
            </a:r>
          </a:p>
          <a:p>
            <a:pPr lvl="0" algn="just"/>
            <a:r>
              <a:rPr lang="es-MX" sz="2000" dirty="0">
                <a:solidFill>
                  <a:schemeClr val="tx2"/>
                </a:solidFill>
              </a:rPr>
              <a:t>SE ANOTARÁ CON LETRA EL AÑO QUE CORRESPONDA.</a:t>
            </a:r>
          </a:p>
          <a:p>
            <a:pPr lvl="0" algn="just"/>
            <a:r>
              <a:rPr lang="es-MX" sz="2000" dirty="0">
                <a:solidFill>
                  <a:schemeClr val="tx2"/>
                </a:solidFill>
              </a:rPr>
              <a:t>SE ANOTARÁ CON NUMEROS ARABIGOS Y LETRA, LAS HORAS Y LOS MINUTOS EN QUE SE LEVANTA EL ACTA.</a:t>
            </a:r>
          </a:p>
          <a:p>
            <a:pPr lvl="0" algn="just"/>
            <a:r>
              <a:rPr lang="es-MX" sz="2000" dirty="0">
                <a:solidFill>
                  <a:schemeClr val="tx2"/>
                </a:solidFill>
              </a:rPr>
              <a:t>SE ANOTARÁ EL NOMBRE DE LA OFICINA O DEL PLANTEL EN DONDE SE INSTRUMENTA EL ACTA O EN LUGAR DISTINTO (</a:t>
            </a:r>
            <a:r>
              <a:rPr lang="es-ES_tradnl" sz="2000" dirty="0">
                <a:solidFill>
                  <a:schemeClr val="tx2"/>
                </a:solidFill>
              </a:rPr>
              <a:t>SÓLO</a:t>
            </a:r>
            <a:r>
              <a:rPr lang="es-MX" sz="2000" dirty="0">
                <a:solidFill>
                  <a:schemeClr val="tx2"/>
                </a:solidFill>
              </a:rPr>
              <a:t> POR CAUSAS DE FUERZA MAYOR, HACIENDO LA ACLARACIÓN CORRESPONDIENTE).</a:t>
            </a:r>
          </a:p>
          <a:p>
            <a:pPr algn="just"/>
            <a:endParaRPr lang="es-MX" sz="2000" dirty="0"/>
          </a:p>
        </p:txBody>
      </p:sp>
      <p:pic>
        <p:nvPicPr>
          <p:cNvPr id="5" name="Imagen 4">
            <a:extLst>
              <a:ext uri="{FF2B5EF4-FFF2-40B4-BE49-F238E27FC236}">
                <a16:creationId xmlns:a16="http://schemas.microsoft.com/office/drawing/2014/main" id="{DB584DDC-BFD9-CB46-891F-ACA76C7BEE45}"/>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2736304" cy="965755"/>
          </a:xfrm>
          <a:prstGeom prst="rect">
            <a:avLst/>
          </a:prstGeom>
        </p:spPr>
      </p:pic>
    </p:spTree>
    <p:extLst>
      <p:ext uri="{BB962C8B-B14F-4D97-AF65-F5344CB8AC3E}">
        <p14:creationId xmlns:p14="http://schemas.microsoft.com/office/powerpoint/2010/main" val="156250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730584"/>
            <a:ext cx="9753600" cy="1143658"/>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693812" y="2060848"/>
            <a:ext cx="10801200" cy="4343400"/>
          </a:xfrm>
        </p:spPr>
        <p:txBody>
          <a:bodyPr>
            <a:normAutofit lnSpcReduction="10000"/>
          </a:bodyPr>
          <a:lstStyle/>
          <a:p>
            <a:pPr lvl="0" algn="just"/>
            <a:r>
              <a:rPr lang="es-MX" sz="2000" dirty="0">
                <a:solidFill>
                  <a:schemeClr val="tx2"/>
                </a:solidFill>
              </a:rPr>
              <a:t>SE ANOTARA LA UBICACIÓN DE LA OFICINA O DEL PLANTEL EN DONDE SE INSTRUMENTA EL ACTA O EL DEL LUGAR DISTINTO (SOLO POR CAUSAS DE FUERZA MAYOR). </a:t>
            </a:r>
          </a:p>
          <a:p>
            <a:pPr lvl="0" algn="just"/>
            <a:r>
              <a:rPr lang="es-MX" sz="2000" dirty="0">
                <a:solidFill>
                  <a:schemeClr val="tx2"/>
                </a:solidFill>
              </a:rPr>
              <a:t>SE ANOTARA EL NOMBRE COMPLETO Y CARGO DE LA PERSONA QUE ACTUE COMO AUTORIDAD INSTRUMENTADORA DEL ACTA (DEBIENDO SER EL JEFE INMEDIATO DEL TRABAJADOR).</a:t>
            </a:r>
          </a:p>
          <a:p>
            <a:pPr lvl="0" algn="just"/>
            <a:r>
              <a:rPr lang="es-MX" sz="2000" dirty="0">
                <a:solidFill>
                  <a:schemeClr val="tx2"/>
                </a:solidFill>
              </a:rPr>
              <a:t>Y 10 SE ANOTARA EL NOMBRE COMPLETO DE LAS PERSONAS QUE FUNJAN COMO TESTIGOS DE ASISTENCIA. </a:t>
            </a:r>
          </a:p>
          <a:p>
            <a:pPr lvl="0" algn="just"/>
            <a:r>
              <a:rPr lang="es-MX" sz="2000" dirty="0">
                <a:solidFill>
                  <a:schemeClr val="tx2"/>
                </a:solidFill>
              </a:rPr>
              <a:t>SE ANOTARA EL NOMBRE COMPLETO DEL TRABAJADOR INSTRUMENTADO.</a:t>
            </a:r>
          </a:p>
          <a:p>
            <a:pPr lvl="0" algn="just"/>
            <a:r>
              <a:rPr lang="es-MX" sz="2000" dirty="0">
                <a:solidFill>
                  <a:schemeClr val="tx2"/>
                </a:solidFill>
              </a:rPr>
              <a:t>SE SEÑALARA LA FILIACIÓN DEL TRABAJADOR INSTRUMENTADO. </a:t>
            </a:r>
          </a:p>
          <a:p>
            <a:pPr lvl="0" algn="just"/>
            <a:r>
              <a:rPr lang="es-MX" sz="2000" dirty="0">
                <a:solidFill>
                  <a:schemeClr val="tx2"/>
                </a:solidFill>
              </a:rPr>
              <a:t>SE ANOTARA CON NUMEROS ARABIGOS Y CON LETRA LA EDAD DEL TRABAJADOR INSTRUIDO.</a:t>
            </a:r>
          </a:p>
          <a:p>
            <a:pPr algn="just"/>
            <a:endParaRPr lang="es-MX" sz="2000" dirty="0"/>
          </a:p>
        </p:txBody>
      </p:sp>
      <p:pic>
        <p:nvPicPr>
          <p:cNvPr id="5" name="Imagen 4">
            <a:extLst>
              <a:ext uri="{FF2B5EF4-FFF2-40B4-BE49-F238E27FC236}">
                <a16:creationId xmlns:a16="http://schemas.microsoft.com/office/drawing/2014/main" id="{F91E26D6-DFAF-B549-9C6C-2E1BC234FD86}"/>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279861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7828" y="1023318"/>
            <a:ext cx="10117126" cy="965522"/>
          </a:xfrm>
        </p:spPr>
        <p:txBody>
          <a:bodyPr>
            <a:noAutofit/>
          </a:bodyPr>
          <a:lstStyle/>
          <a:p>
            <a:pPr algn="ctr"/>
            <a:r>
              <a:rPr lang="es-MX" sz="2800" b="1" dirty="0"/>
              <a:t>INSTRUCTIVO PARA LA ELABORACIÓN DE ACTAS ADMINISTRATIVAS A TRABAJADORES DE BASE</a:t>
            </a:r>
            <a:endParaRPr lang="es-ES" sz="2800" noProof="1"/>
          </a:p>
        </p:txBody>
      </p:sp>
      <p:sp>
        <p:nvSpPr>
          <p:cNvPr id="3" name="Marcador de contenido 2"/>
          <p:cNvSpPr>
            <a:spLocks noGrp="1"/>
          </p:cNvSpPr>
          <p:nvPr>
            <p:ph idx="1"/>
          </p:nvPr>
        </p:nvSpPr>
        <p:spPr>
          <a:xfrm>
            <a:off x="389520" y="2132856"/>
            <a:ext cx="10565434" cy="4343400"/>
          </a:xfrm>
        </p:spPr>
        <p:txBody>
          <a:bodyPr>
            <a:normAutofit/>
          </a:bodyPr>
          <a:lstStyle/>
          <a:p>
            <a:pPr lvl="0" algn="just">
              <a:buFont typeface="Wingdings" pitchFamily="2" charset="2"/>
              <a:buChar char="q"/>
            </a:pPr>
            <a:r>
              <a:rPr lang="es-MX" sz="1800" dirty="0">
                <a:solidFill>
                  <a:schemeClr val="tx2"/>
                </a:solidFill>
              </a:rPr>
              <a:t>SE ANOTARA EL ULTIMO DOMICILIO REGISTRADO DEL TRABAJADOR INSTRUMENTADO.</a:t>
            </a:r>
          </a:p>
          <a:p>
            <a:pPr lvl="0" algn="just">
              <a:buFont typeface="Wingdings" pitchFamily="2" charset="2"/>
              <a:buChar char="q"/>
            </a:pPr>
            <a:r>
              <a:rPr lang="es-MX" sz="1800" dirty="0">
                <a:solidFill>
                  <a:schemeClr val="tx2"/>
                </a:solidFill>
              </a:rPr>
              <a:t>SE ANOTARA EL NOMBRAMIENTO O PUESTO DEL TRABAJADOR INSTRUIDO.</a:t>
            </a:r>
          </a:p>
          <a:p>
            <a:pPr lvl="0" algn="just">
              <a:buFont typeface="Wingdings" pitchFamily="2" charset="2"/>
              <a:buChar char="q"/>
            </a:pPr>
            <a:r>
              <a:rPr lang="es-MX" sz="1800" dirty="0">
                <a:solidFill>
                  <a:schemeClr val="tx2"/>
                </a:solidFill>
              </a:rPr>
              <a:t>SE ANOTARA(N) LA(S) CLAVE(S) PRESUPUESTAL(ES) DEL TRABAJADOR INSTRUMENTADO, TOMANDO EN CUENTA LAS SIGUIENTES HIPOTESIS:</a:t>
            </a:r>
          </a:p>
          <a:p>
            <a:pPr lvl="0" algn="just">
              <a:buFont typeface="Wingdings" pitchFamily="2" charset="2"/>
              <a:buChar char="q"/>
            </a:pPr>
            <a:r>
              <a:rPr lang="es-MX" sz="1800" dirty="0">
                <a:solidFill>
                  <a:schemeClr val="tx2"/>
                </a:solidFill>
              </a:rPr>
              <a:t>SI EL INSTRUIDO OSTENTA DOS O MAS PLAZAS Y ESTAS CORRESPONDEN A DIFERENTES CENTROS DE TRABAJO, TENDRAN QUE INSTRUMENTAR LAS ACTAS POR SEPARADO, ASEGURÁNDOSE QUE EN AMBOS DEJO DE ASISTIR A SUS LABORES, EN CASO CONTRARIO SOLO SE LEVANTARA EL ACTA DONDE HAYA INCURRIDO EN ABANDONO DE EMPLEO. </a:t>
            </a:r>
          </a:p>
          <a:p>
            <a:pPr lvl="0" algn="just">
              <a:buFont typeface="Wingdings" pitchFamily="2" charset="2"/>
              <a:buChar char="q"/>
            </a:pPr>
            <a:r>
              <a:rPr lang="es-MX" sz="1800" dirty="0">
                <a:solidFill>
                  <a:schemeClr val="tx2"/>
                </a:solidFill>
              </a:rPr>
              <a:t>SI EL TRABAJADOR TIENE CLAVES COMPARTIDAS EN DOS TURNOS O PLANTELES Y UNICAMENTE HA FALTADO EN UNO DE ELLOS SERA IMPROCEDENTE LA INSTRUMENTACIÓN DEL ACTA POR ABANDONO DE EMPLEO, YA QUE LAS CLAVES NO SE PUEDEN FRACCIONAR, EN TAL CASO SERIA PROCEDENTE EL LEVANTAMIENTO DE ACTA ADMINISTRATIVA.</a:t>
            </a:r>
          </a:p>
          <a:p>
            <a:pPr algn="just">
              <a:buFont typeface="Wingdings" pitchFamily="2" charset="2"/>
              <a:buChar char="q"/>
            </a:pPr>
            <a:endParaRPr lang="es-MX" sz="1800" dirty="0"/>
          </a:p>
        </p:txBody>
      </p:sp>
      <p:pic>
        <p:nvPicPr>
          <p:cNvPr id="5" name="Imagen 4">
            <a:extLst>
              <a:ext uri="{FF2B5EF4-FFF2-40B4-BE49-F238E27FC236}">
                <a16:creationId xmlns:a16="http://schemas.microsoft.com/office/drawing/2014/main" id="{20315574-7136-2947-8419-D6EDC5BDA06B}"/>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161215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058142"/>
            <a:ext cx="9753600" cy="888107"/>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1194795" y="2132856"/>
            <a:ext cx="9753600" cy="4343400"/>
          </a:xfrm>
        </p:spPr>
        <p:txBody>
          <a:bodyPr>
            <a:normAutofit/>
          </a:bodyPr>
          <a:lstStyle/>
          <a:p>
            <a:pPr lvl="0">
              <a:buFont typeface="Wingdings" pitchFamily="2" charset="2"/>
              <a:buChar char="q"/>
            </a:pPr>
            <a:r>
              <a:rPr lang="es-MX" sz="1800" dirty="0">
                <a:solidFill>
                  <a:schemeClr val="tx2"/>
                </a:solidFill>
              </a:rPr>
              <a:t>SE ANOTARA EL HORARIO EN QUE PRESTA SUS SERVICIOS EL TRABAJADOR INSTRUMENTADO.</a:t>
            </a:r>
          </a:p>
          <a:p>
            <a:pPr lvl="0">
              <a:buFont typeface="Wingdings" pitchFamily="2" charset="2"/>
              <a:buChar char="q"/>
            </a:pPr>
            <a:r>
              <a:rPr lang="es-MX" sz="1800" dirty="0">
                <a:solidFill>
                  <a:schemeClr val="tx2"/>
                </a:solidFill>
              </a:rPr>
              <a:t>SE ANOTARA EL NOMBRE DE LA UNIDAD ADMINISTRATIVA O ESCUELA, DONDE SE ENCONTRARA UBICADO EL TRABAJADOR INSTRUIDO.</a:t>
            </a:r>
          </a:p>
          <a:p>
            <a:pPr lvl="0">
              <a:buFont typeface="Wingdings" pitchFamily="2" charset="2"/>
              <a:buChar char="q"/>
            </a:pPr>
            <a:r>
              <a:rPr lang="es-MX" sz="1800" dirty="0">
                <a:solidFill>
                  <a:schemeClr val="tx2"/>
                </a:solidFill>
              </a:rPr>
              <a:t>SE ANOTARA EL NOMBRE COMPLETO DEL PRIMER TESTIGO DE CARGO.</a:t>
            </a:r>
          </a:p>
          <a:p>
            <a:pPr lvl="0">
              <a:buFont typeface="Wingdings" pitchFamily="2" charset="2"/>
              <a:buChar char="q"/>
            </a:pPr>
            <a:r>
              <a:rPr lang="es-MX" sz="1800" dirty="0">
                <a:solidFill>
                  <a:schemeClr val="tx2"/>
                </a:solidFill>
              </a:rPr>
              <a:t>SE ANOTARA LA FILIACIÓN DEL PRIMER TESTIGO DE CARGO.</a:t>
            </a:r>
          </a:p>
          <a:p>
            <a:pPr lvl="0">
              <a:buFont typeface="Wingdings" pitchFamily="2" charset="2"/>
              <a:buChar char="q"/>
            </a:pPr>
            <a:r>
              <a:rPr lang="es-MX" sz="1800" dirty="0">
                <a:solidFill>
                  <a:schemeClr val="tx2"/>
                </a:solidFill>
              </a:rPr>
              <a:t>SE ANOTARA CON NUMEROS ARABIGOS Y CON LETRA LA EDAD DEL PRIMER TESTIGO DE CARGO.</a:t>
            </a:r>
          </a:p>
          <a:p>
            <a:pPr lvl="0">
              <a:buFont typeface="Wingdings" pitchFamily="2" charset="2"/>
              <a:buChar char="q"/>
            </a:pPr>
            <a:r>
              <a:rPr lang="es-MX" sz="1800" dirty="0">
                <a:solidFill>
                  <a:schemeClr val="tx2"/>
                </a:solidFill>
              </a:rPr>
              <a:t>SE ANOTARA EL DOMICILIO DEL PRIMER TESTIGO DE CARGO. </a:t>
            </a:r>
          </a:p>
          <a:p>
            <a:pPr lvl="0">
              <a:buFont typeface="Wingdings" pitchFamily="2" charset="2"/>
              <a:buChar char="q"/>
            </a:pPr>
            <a:r>
              <a:rPr lang="es-MX" sz="1800" dirty="0">
                <a:solidFill>
                  <a:schemeClr val="tx2"/>
                </a:solidFill>
              </a:rPr>
              <a:t>SE ANOTARA EL NOMBRAMIENTO DEL PRIMER TESTIGO DE CARGO</a:t>
            </a:r>
          </a:p>
        </p:txBody>
      </p:sp>
      <p:pic>
        <p:nvPicPr>
          <p:cNvPr id="5" name="Imagen 4">
            <a:extLst>
              <a:ext uri="{FF2B5EF4-FFF2-40B4-BE49-F238E27FC236}">
                <a16:creationId xmlns:a16="http://schemas.microsoft.com/office/drawing/2014/main" id="{0CC3729B-B1B7-1C45-8603-4530DE4EB0B2}"/>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0" y="1"/>
            <a:ext cx="2998068" cy="1058142"/>
          </a:xfrm>
          <a:prstGeom prst="rect">
            <a:avLst/>
          </a:prstGeom>
        </p:spPr>
      </p:pic>
    </p:spTree>
    <p:extLst>
      <p:ext uri="{BB962C8B-B14F-4D97-AF65-F5344CB8AC3E}">
        <p14:creationId xmlns:p14="http://schemas.microsoft.com/office/powerpoint/2010/main" val="413713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838194"/>
            <a:ext cx="10133382" cy="934622"/>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909836" y="1828800"/>
            <a:ext cx="10441160" cy="4696544"/>
          </a:xfrm>
        </p:spPr>
        <p:txBody>
          <a:bodyPr>
            <a:normAutofit/>
          </a:bodyPr>
          <a:lstStyle/>
          <a:p>
            <a:pPr lvl="0">
              <a:buFont typeface="Wingdings" pitchFamily="2" charset="2"/>
              <a:buChar char="q"/>
            </a:pPr>
            <a:r>
              <a:rPr lang="es-MX" sz="1800" dirty="0">
                <a:solidFill>
                  <a:schemeClr val="tx2"/>
                </a:solidFill>
              </a:rPr>
              <a:t>SE ANOTARA LA CLAVE PRESUPUESTAL DEL PRIMER TESTIGO DE CARGO.</a:t>
            </a:r>
          </a:p>
          <a:p>
            <a:pPr lvl="0">
              <a:buFont typeface="Wingdings" pitchFamily="2" charset="2"/>
              <a:buChar char="q"/>
            </a:pPr>
            <a:r>
              <a:rPr lang="es-MX" sz="1800" dirty="0">
                <a:solidFill>
                  <a:schemeClr val="tx2"/>
                </a:solidFill>
              </a:rPr>
              <a:t>SE ANOTARA EL NOMBRE DE LA UNIDAD ADMINISTRATIVA, OFICINA O ESCUELA DONDE ESTE UBICADO EL PRIMER TESTIGO DE CARGO. (CABE ACLARAR QUE LA PERSONA QUE COMPAREZCA CON ESTE CARÁCTER DEBERA LABORAR EN EL MISMO CENTRO DE TRABAJO DONDE ESTABA TRABAJANDO EL INSTRUIDO).</a:t>
            </a:r>
          </a:p>
          <a:p>
            <a:pPr lvl="0">
              <a:buFont typeface="Wingdings" pitchFamily="2" charset="2"/>
              <a:buChar char="q"/>
            </a:pPr>
            <a:r>
              <a:rPr lang="es-MX" sz="1800" dirty="0">
                <a:solidFill>
                  <a:schemeClr val="tx2"/>
                </a:solidFill>
              </a:rPr>
              <a:t>SE ANOTARA EL NUMERO DE CREDENCIAL CON QUE SE IDENTIFIQUE EL PRIMER TESTIGO DE CARGO</a:t>
            </a:r>
          </a:p>
          <a:p>
            <a:pPr lvl="0">
              <a:buFont typeface="Wingdings" pitchFamily="2" charset="2"/>
              <a:buChar char="q"/>
            </a:pPr>
            <a:r>
              <a:rPr lang="es-MX" sz="1800" dirty="0">
                <a:solidFill>
                  <a:schemeClr val="tx2"/>
                </a:solidFill>
              </a:rPr>
              <a:t>SE ANOTARA EL NOMBRE DE LA INSTITUCIÓN POR LA CUAL FUE EXPEDIDA DICHA CREDENCIAL.</a:t>
            </a:r>
          </a:p>
          <a:p>
            <a:pPr lvl="0">
              <a:buFont typeface="Wingdings" pitchFamily="2" charset="2"/>
              <a:buChar char="q"/>
            </a:pPr>
            <a:r>
              <a:rPr lang="es-MX" sz="1800" dirty="0">
                <a:solidFill>
                  <a:schemeClr val="tx2"/>
                </a:solidFill>
              </a:rPr>
              <a:t>SE NOTARA EL NOMBRE DEL TRABAJADOR INSTRUMENTADO.</a:t>
            </a:r>
          </a:p>
          <a:p>
            <a:pPr lvl="0">
              <a:buFont typeface="Wingdings" pitchFamily="2" charset="2"/>
              <a:buChar char="q"/>
            </a:pPr>
            <a:r>
              <a:rPr lang="es-MX" sz="1800" dirty="0">
                <a:solidFill>
                  <a:schemeClr val="tx2"/>
                </a:solidFill>
              </a:rPr>
              <a:t>SE ANOTARA EL NOMBRAMIENTO QUE TIENE EL TRABAJADOR INSTRUIDO.</a:t>
            </a:r>
          </a:p>
          <a:p>
            <a:pPr lvl="0">
              <a:buFont typeface="Wingdings" pitchFamily="2" charset="2"/>
              <a:buChar char="q"/>
            </a:pPr>
            <a:r>
              <a:rPr lang="es-MX" sz="1800" dirty="0">
                <a:solidFill>
                  <a:schemeClr val="tx2"/>
                </a:solidFill>
              </a:rPr>
              <a:t>SE NOTARA EL HORARIO EN QUE PRESTA SUS SERVICIOS EL TRABAJADOR INSTRUMENTADO.</a:t>
            </a:r>
          </a:p>
        </p:txBody>
      </p:sp>
      <p:pic>
        <p:nvPicPr>
          <p:cNvPr id="5" name="Imagen 4">
            <a:extLst>
              <a:ext uri="{FF2B5EF4-FFF2-40B4-BE49-F238E27FC236}">
                <a16:creationId xmlns:a16="http://schemas.microsoft.com/office/drawing/2014/main" id="{26D6B9F7-44DF-9542-9426-4C225F4B9FE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3"/>
            <a:ext cx="3060339" cy="1080120"/>
          </a:xfrm>
          <a:prstGeom prst="rect">
            <a:avLst/>
          </a:prstGeom>
        </p:spPr>
      </p:pic>
    </p:spTree>
    <p:extLst>
      <p:ext uri="{BB962C8B-B14F-4D97-AF65-F5344CB8AC3E}">
        <p14:creationId xmlns:p14="http://schemas.microsoft.com/office/powerpoint/2010/main" val="271039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022371"/>
            <a:ext cx="9753600" cy="965522"/>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1217614" y="1987960"/>
            <a:ext cx="9753600" cy="4840560"/>
          </a:xfrm>
        </p:spPr>
        <p:txBody>
          <a:bodyPr>
            <a:normAutofit/>
          </a:bodyPr>
          <a:lstStyle/>
          <a:p>
            <a:pPr lvl="0">
              <a:buFont typeface="Wingdings" pitchFamily="2" charset="2"/>
              <a:buChar char="q"/>
            </a:pPr>
            <a:r>
              <a:rPr lang="es-MX" sz="1800" dirty="0">
                <a:solidFill>
                  <a:schemeClr val="tx2"/>
                </a:solidFill>
              </a:rPr>
              <a:t>SE ANOTARA EL NOMBRE  DE LA UNIDAD ADMINISTRATIVA, OFICINA O ESCUELA EN DONDE ESTABA UBICADO EL TRABAJADOR INSTRUIDO.</a:t>
            </a:r>
          </a:p>
          <a:p>
            <a:pPr lvl="0">
              <a:buFont typeface="Wingdings" pitchFamily="2" charset="2"/>
              <a:buChar char="q"/>
            </a:pPr>
            <a:r>
              <a:rPr lang="es-MX" sz="1800" dirty="0">
                <a:solidFill>
                  <a:schemeClr val="tx2"/>
                </a:solidFill>
              </a:rPr>
              <a:t>SE ASENTARA LA DECLARACIÓN DEL PRIMER TESTIGO DE CARGO, QUIEN SE CONCENTRARA A SEÑALAR TODOS Y CADA UNO DE LOS DIAS HABILES EN QUE EL INSTRUMENTADO DEJO DE ASISTIR A SUS LABORES. </a:t>
            </a:r>
          </a:p>
          <a:p>
            <a:pPr lvl="0">
              <a:buFont typeface="Wingdings" pitchFamily="2" charset="2"/>
              <a:buChar char="q"/>
            </a:pPr>
            <a:r>
              <a:rPr lang="es-MX" sz="1800" dirty="0">
                <a:solidFill>
                  <a:schemeClr val="tx2"/>
                </a:solidFill>
              </a:rPr>
              <a:t>AL 45. SE ANOTARAN LOS MISMOS REQUISITOS QUE SE SOLICITARON DEL PUNTO 19 AL 31 CON RELACIÓN AL SEGUNDO TESTIGO DE CARGO, (A QUIEN DESDE LUEGO DEBEN CONSTAR LAS INASISTENCIAS DEL TRABAJADOR).</a:t>
            </a:r>
          </a:p>
          <a:p>
            <a:pPr lvl="0">
              <a:buFont typeface="Wingdings" pitchFamily="2" charset="2"/>
              <a:buChar char="q"/>
            </a:pPr>
            <a:r>
              <a:rPr lang="es-MX" sz="1800" dirty="0">
                <a:solidFill>
                  <a:schemeClr val="tx2"/>
                </a:solidFill>
              </a:rPr>
              <a:t>SE ANOTARA LA DECLARACIÓN DEL SEGUNDO TESTIGO DE CARGO, QUIEN SE CONCRETARA A SEÑALAR TODOS Y CADA UNO DE LOS DIAS HABILES QUE EL TRABAJADOR INSTRUMENTADO DEJO DE ASISTIR A SUS LABORES.</a:t>
            </a:r>
          </a:p>
          <a:p>
            <a:pPr lvl="0">
              <a:buFont typeface="Wingdings" pitchFamily="2" charset="2"/>
              <a:buChar char="q"/>
            </a:pPr>
            <a:r>
              <a:rPr lang="es-MX" sz="1800" dirty="0">
                <a:solidFill>
                  <a:schemeClr val="tx2"/>
                </a:solidFill>
              </a:rPr>
              <a:t>SE ANOTARA EL NOMBRE DEL PRIMER TESTIGO DE ASISTENCIA. </a:t>
            </a:r>
          </a:p>
          <a:p>
            <a:pPr lvl="0">
              <a:buFont typeface="Wingdings" pitchFamily="2" charset="2"/>
              <a:buChar char="q"/>
            </a:pPr>
            <a:r>
              <a:rPr lang="es-MX" sz="1800" dirty="0">
                <a:solidFill>
                  <a:schemeClr val="tx2"/>
                </a:solidFill>
              </a:rPr>
              <a:t>SE ANOTARA LA FILIACIÓN DEL PRIMER TESTIGO DE ASISTENCIA.</a:t>
            </a:r>
          </a:p>
        </p:txBody>
      </p:sp>
      <p:pic>
        <p:nvPicPr>
          <p:cNvPr id="5" name="Imagen 4">
            <a:extLst>
              <a:ext uri="{FF2B5EF4-FFF2-40B4-BE49-F238E27FC236}">
                <a16:creationId xmlns:a16="http://schemas.microsoft.com/office/drawing/2014/main" id="{A81B47C2-9F35-8842-A094-7E9CF50EBF2D}"/>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3"/>
            <a:ext cx="2808312" cy="991170"/>
          </a:xfrm>
          <a:prstGeom prst="rect">
            <a:avLst/>
          </a:prstGeom>
        </p:spPr>
      </p:pic>
    </p:spTree>
    <p:extLst>
      <p:ext uri="{BB962C8B-B14F-4D97-AF65-F5344CB8AC3E}">
        <p14:creationId xmlns:p14="http://schemas.microsoft.com/office/powerpoint/2010/main" val="216007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844824"/>
            <a:ext cx="9753600" cy="723689"/>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1217612" y="2708920"/>
            <a:ext cx="9753600" cy="3490664"/>
          </a:xfrm>
        </p:spPr>
        <p:txBody>
          <a:bodyPr>
            <a:normAutofit/>
          </a:bodyPr>
          <a:lstStyle/>
          <a:p>
            <a:pPr lvl="0">
              <a:buFont typeface="Wingdings" pitchFamily="2" charset="2"/>
              <a:buChar char="q"/>
            </a:pPr>
            <a:r>
              <a:rPr lang="es-MX" sz="2000" dirty="0">
                <a:solidFill>
                  <a:schemeClr val="tx2"/>
                </a:solidFill>
              </a:rPr>
              <a:t>SE ANOTARA CON NUMEROS ARABIGOS Y CON LETRA LA EDAD DEL PRIMER TESTIGO DE ASISTENCIA.</a:t>
            </a:r>
          </a:p>
          <a:p>
            <a:pPr lvl="0">
              <a:buFont typeface="Wingdings" pitchFamily="2" charset="2"/>
              <a:buChar char="q"/>
            </a:pPr>
            <a:r>
              <a:rPr lang="es-MX" sz="2000" dirty="0">
                <a:solidFill>
                  <a:schemeClr val="tx2"/>
                </a:solidFill>
              </a:rPr>
              <a:t>SE ANOTARA EL DOMICILIO DEL PRIMER TESTIGO DE ASISTENCIA.</a:t>
            </a:r>
          </a:p>
          <a:p>
            <a:pPr lvl="0">
              <a:buFont typeface="Wingdings" pitchFamily="2" charset="2"/>
              <a:buChar char="q"/>
            </a:pPr>
            <a:r>
              <a:rPr lang="es-MX" sz="2000" dirty="0">
                <a:solidFill>
                  <a:schemeClr val="tx2"/>
                </a:solidFill>
              </a:rPr>
              <a:t>SE ANOTARA EL NUMERO DE LA CREDENCIAL CON QUE SE IDENTIFIQUE EL PRIMER TESTIGO DE ASISTENCIA.</a:t>
            </a:r>
          </a:p>
          <a:p>
            <a:pPr lvl="0">
              <a:buFont typeface="Wingdings" pitchFamily="2" charset="2"/>
              <a:buChar char="q"/>
            </a:pPr>
            <a:r>
              <a:rPr lang="es-MX" sz="2000" dirty="0">
                <a:solidFill>
                  <a:schemeClr val="tx2"/>
                </a:solidFill>
              </a:rPr>
              <a:t>SE ANOTARA EL NOMBRE DE LA INSTITUCIÓN POR AL QUE FUE EXPEDIDA DICHA CREDENCIAL.</a:t>
            </a:r>
          </a:p>
          <a:p>
            <a:pPr lvl="0">
              <a:buFont typeface="Wingdings" pitchFamily="2" charset="2"/>
              <a:buChar char="q"/>
            </a:pPr>
            <a:r>
              <a:rPr lang="es-MX" sz="2000" dirty="0">
                <a:solidFill>
                  <a:schemeClr val="tx2"/>
                </a:solidFill>
              </a:rPr>
              <a:t>AL 58. SE REPITE LA INFORMACIÓN SOLICITADA DEL PUNTO 47 AL 52, EN RELACIÓN AL SEGUNDO TESTIGO DE ASISTENCIA</a:t>
            </a:r>
            <a:r>
              <a:rPr lang="es-MX" sz="2000" dirty="0"/>
              <a:t>.</a:t>
            </a:r>
          </a:p>
        </p:txBody>
      </p:sp>
      <p:pic>
        <p:nvPicPr>
          <p:cNvPr id="5" name="Imagen 4">
            <a:extLst>
              <a:ext uri="{FF2B5EF4-FFF2-40B4-BE49-F238E27FC236}">
                <a16:creationId xmlns:a16="http://schemas.microsoft.com/office/drawing/2014/main" id="{8A57EBD8-DA32-0847-B2D1-E3FE95638344}"/>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1731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557908" y="1346367"/>
            <a:ext cx="9234502" cy="749498"/>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1217612" y="2181944"/>
            <a:ext cx="9753600" cy="4343400"/>
          </a:xfrm>
        </p:spPr>
        <p:txBody>
          <a:bodyPr>
            <a:normAutofit/>
          </a:bodyPr>
          <a:lstStyle/>
          <a:p>
            <a:pPr lvl="0" algn="just">
              <a:buFont typeface="Wingdings" pitchFamily="2" charset="2"/>
              <a:buChar char="q"/>
            </a:pPr>
            <a:r>
              <a:rPr lang="es-MX" sz="1800" dirty="0">
                <a:solidFill>
                  <a:schemeClr val="tx2"/>
                </a:solidFill>
              </a:rPr>
              <a:t>SE ENUNCIARA LA DOCUMENTACIÓN QUE SE ANEXE AL ACTA, LA CUAL DEBERA CONSISTIR EN ORIGINAL(ES) DE LA(S) TARJETA(S) O REGISTRO(S) DE CONTROL DE ASISTENCIA DONDE SE OBSERVEN LAS INASISTENCIAS QUE HAYA ATRIBUIDO AL TRABAJADOR, EL CERTIFICADO DEL ULTIMO PAGO, LAS NOMINAS DE EMPLEADOS POR CENTRO DE TRABAJO ANTERIORES Y SUBSECUENTES AL ABANDONO DE EMPLEO, CONSIDERANDO ADEMAS LOS DIVERSOS SUPUESTOS QUE SE PUDIERAN PRESENTAR EN RELACIÓN A LA SUSTITUCIÓN LABORAL DE LOS TRABAJADORES, COMO POR EJEMPLO:</a:t>
            </a:r>
          </a:p>
          <a:p>
            <a:pPr lvl="0" algn="just">
              <a:buFont typeface="Wingdings" pitchFamily="2" charset="2"/>
              <a:buChar char="q"/>
            </a:pPr>
            <a:r>
              <a:rPr lang="es-MX" sz="1800" dirty="0">
                <a:solidFill>
                  <a:schemeClr val="tx2"/>
                </a:solidFill>
              </a:rPr>
              <a:t>EN EL CASO DE LAS LICENCIAS POR COMISIÓN SINDICAL DEBERAN AGREGAR EL O LOS DOCUMENTOS CON QUE SE ACREDITE QUE EL INSTRUMENTADO TENIA CONOCIMIENTO DE LA FECHA EN QUE DEBIA REANUDAR LABORES O RENOVAR SU LICENCIA, PUDIENDO SER LA SOLICITUD FORMULADA POR EL INSTRUIDO PARA EFECTOS DE QUE SE LE CONCEDIERA LA MISMA, EL FORMATO UNICO DE PERSONAL CON EL QUE OPERO LA LICENCIA, FIRMADO POR EL TRABAJADOR, O EL ACUSE DEL DICTAMEN DE AUTORIZACIÓN CORRESPONDIENTE.</a:t>
            </a:r>
          </a:p>
        </p:txBody>
      </p:sp>
      <p:pic>
        <p:nvPicPr>
          <p:cNvPr id="5" name="Imagen 4">
            <a:extLst>
              <a:ext uri="{FF2B5EF4-FFF2-40B4-BE49-F238E27FC236}">
                <a16:creationId xmlns:a16="http://schemas.microsoft.com/office/drawing/2014/main" id="{C62507D2-FFF7-214E-8280-568D131A0B0E}"/>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403392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96080" y="1475263"/>
            <a:ext cx="9753600" cy="907504"/>
          </a:xfrm>
        </p:spPr>
        <p:txBody>
          <a:bodyPr>
            <a:noAutofit/>
          </a:bodyPr>
          <a:lstStyle/>
          <a:p>
            <a:pPr algn="ctr"/>
            <a:r>
              <a:rPr lang="es-MX" sz="2400" b="1" dirty="0"/>
              <a:t>INSTRUCTIVO PARA LA ELABORACIÓN DE ACTAS ADMINISTRATIVAS A TRABAJADORES DE BASE</a:t>
            </a:r>
            <a:endParaRPr lang="es-ES" sz="2400" noProof="1"/>
          </a:p>
        </p:txBody>
      </p:sp>
      <p:sp>
        <p:nvSpPr>
          <p:cNvPr id="3" name="Marcador de contenido 2"/>
          <p:cNvSpPr>
            <a:spLocks noGrp="1"/>
          </p:cNvSpPr>
          <p:nvPr>
            <p:ph idx="1"/>
          </p:nvPr>
        </p:nvSpPr>
        <p:spPr>
          <a:xfrm>
            <a:off x="1217612" y="2668042"/>
            <a:ext cx="9753600" cy="3047256"/>
          </a:xfrm>
        </p:spPr>
        <p:txBody>
          <a:bodyPr>
            <a:normAutofit/>
          </a:bodyPr>
          <a:lstStyle/>
          <a:p>
            <a:pPr lvl="0" algn="just">
              <a:buFont typeface="Wingdings" pitchFamily="2" charset="2"/>
              <a:buChar char="q"/>
            </a:pPr>
            <a:r>
              <a:rPr lang="es-MX" sz="2000" dirty="0">
                <a:solidFill>
                  <a:schemeClr val="tx2"/>
                </a:solidFill>
              </a:rPr>
              <a:t>EN EL SUPUESTO DE QUE EL INSTRUIDO HAYA SIDO CAMBIADO DE CENTRO DE TRABAJO, EL ACUSE DEL OFICIO CON EL QUE SE LE NOTIFICO EL LUGAR, A PARTIR DE QUE FECHA Y HORA EN QUE DEBIA PRESENTARSE A LABORAR.</a:t>
            </a:r>
          </a:p>
          <a:p>
            <a:pPr lvl="0" algn="just">
              <a:buFont typeface="Wingdings" pitchFamily="2" charset="2"/>
              <a:buChar char="q"/>
            </a:pPr>
            <a:r>
              <a:rPr lang="es-MX" sz="2000" dirty="0">
                <a:solidFill>
                  <a:schemeClr val="tx2"/>
                </a:solidFill>
              </a:rPr>
              <a:t>DEBERA ANOTARSE LA HORA EN QUE CONCLUYA LA INSTRUMENTACIÓN DEL ACTA.</a:t>
            </a:r>
          </a:p>
          <a:p>
            <a:pPr lvl="0" algn="just">
              <a:buFont typeface="Wingdings" pitchFamily="2" charset="2"/>
              <a:buChar char="q"/>
            </a:pPr>
            <a:r>
              <a:rPr lang="es-MX" sz="2000" dirty="0">
                <a:solidFill>
                  <a:schemeClr val="tx2"/>
                </a:solidFill>
              </a:rPr>
              <a:t>DEBERAN ANOTARSE, EN EL ORDEN SEÑALADO, EL NOMBRE Y CARGO DE LAS PERSONAS QUE INTERVINIERON EN LA INSTRUMENTACIÓN DEL ACTA, QUIENES DEBERAN FIRMAR AL CALCE DE LA MISMA.</a:t>
            </a:r>
          </a:p>
        </p:txBody>
      </p:sp>
      <p:pic>
        <p:nvPicPr>
          <p:cNvPr id="5" name="Imagen 4">
            <a:extLst>
              <a:ext uri="{FF2B5EF4-FFF2-40B4-BE49-F238E27FC236}">
                <a16:creationId xmlns:a16="http://schemas.microsoft.com/office/drawing/2014/main" id="{7AB241C2-CD80-544B-AF76-26DB6AC59800}"/>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2952328" cy="1041999"/>
          </a:xfrm>
          <a:prstGeom prst="rect">
            <a:avLst/>
          </a:prstGeom>
        </p:spPr>
      </p:pic>
    </p:spTree>
    <p:extLst>
      <p:ext uri="{BB962C8B-B14F-4D97-AF65-F5344CB8AC3E}">
        <p14:creationId xmlns:p14="http://schemas.microsoft.com/office/powerpoint/2010/main" val="33079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1196752"/>
            <a:ext cx="9753600" cy="994122"/>
          </a:xfrm>
        </p:spPr>
        <p:txBody>
          <a:bodyPr>
            <a:no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909836" y="2434878"/>
            <a:ext cx="10061378" cy="3874442"/>
          </a:xfrm>
        </p:spPr>
        <p:txBody>
          <a:bodyPr>
            <a:normAutofit/>
          </a:bodyPr>
          <a:lstStyle/>
          <a:p>
            <a:pPr algn="just"/>
            <a:r>
              <a:rPr lang="es-ES" sz="2000" dirty="0">
                <a:solidFill>
                  <a:schemeClr val="tx2"/>
                </a:solidFill>
              </a:rPr>
              <a:t>II.- Por conclusión del término o de la obra determinantes de la designación; </a:t>
            </a:r>
          </a:p>
          <a:p>
            <a:pPr algn="just"/>
            <a:r>
              <a:rPr lang="es-ES" sz="2000" dirty="0">
                <a:solidFill>
                  <a:schemeClr val="tx2"/>
                </a:solidFill>
              </a:rPr>
              <a:t>III.- Por muerte del trabajador; </a:t>
            </a:r>
          </a:p>
          <a:p>
            <a:pPr algn="just"/>
            <a:r>
              <a:rPr lang="es-ES" sz="2000" dirty="0">
                <a:solidFill>
                  <a:schemeClr val="tx2"/>
                </a:solidFill>
              </a:rPr>
              <a:t>IV.- Por incapacidad permanente del trabajador, física o mental, que le impida el desempeño de sus labores; </a:t>
            </a:r>
          </a:p>
          <a:p>
            <a:pPr algn="just"/>
            <a:r>
              <a:rPr lang="es-ES" sz="2000" dirty="0">
                <a:solidFill>
                  <a:schemeClr val="tx2"/>
                </a:solidFill>
              </a:rPr>
              <a:t>V.- Por resolución del Tribunal Federal de Conciliación y Arbitraje, en los casos siguientes: </a:t>
            </a:r>
          </a:p>
          <a:p>
            <a:pPr algn="just"/>
            <a:r>
              <a:rPr lang="es-ES" sz="2000" dirty="0">
                <a:solidFill>
                  <a:schemeClr val="tx2"/>
                </a:solidFill>
              </a:rPr>
              <a:t>a) Cuando el trabajador incurriere en faltas de probidad u honradez o en actos de violencia, amagos, injurias, o malos tratamientos contra sus jefes o compañeros o contra los familiares de unos u otros, ya sea dentro o fuera de las horas de servicio. </a:t>
            </a:r>
            <a:endParaRPr lang="es-MX" sz="2000">
              <a:solidFill>
                <a:schemeClr val="tx2"/>
              </a:solidFill>
            </a:endParaRPr>
          </a:p>
        </p:txBody>
      </p:sp>
      <p:pic>
        <p:nvPicPr>
          <p:cNvPr id="5" name="Imagen 4">
            <a:extLst>
              <a:ext uri="{FF2B5EF4-FFF2-40B4-BE49-F238E27FC236}">
                <a16:creationId xmlns:a16="http://schemas.microsoft.com/office/drawing/2014/main" id="{900572B6-1DD9-1D40-8588-0D9702339AD2}"/>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3"/>
            <a:ext cx="3468383" cy="1224136"/>
          </a:xfrm>
          <a:prstGeom prst="rect">
            <a:avLst/>
          </a:prstGeom>
        </p:spPr>
      </p:pic>
    </p:spTree>
    <p:extLst>
      <p:ext uri="{BB962C8B-B14F-4D97-AF65-F5344CB8AC3E}">
        <p14:creationId xmlns:p14="http://schemas.microsoft.com/office/powerpoint/2010/main" val="388563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96418" y="764704"/>
            <a:ext cx="9753600" cy="994122"/>
          </a:xfrm>
        </p:spPr>
        <p:txBody>
          <a:bodyPr>
            <a:norm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888640" y="1844824"/>
            <a:ext cx="10061378" cy="4666530"/>
          </a:xfrm>
        </p:spPr>
        <p:txBody>
          <a:bodyPr>
            <a:normAutofit/>
          </a:bodyPr>
          <a:lstStyle/>
          <a:p>
            <a:pPr algn="just"/>
            <a:r>
              <a:rPr lang="es-ES" sz="2000" dirty="0">
                <a:solidFill>
                  <a:schemeClr val="tx2"/>
                </a:solidFill>
                <a:latin typeface="+mj-lt"/>
              </a:rPr>
              <a:t>b) Cuando faltare por más de tres días consecutivos a sus labores sin causa justificada. </a:t>
            </a:r>
          </a:p>
          <a:p>
            <a:pPr algn="just"/>
            <a:r>
              <a:rPr lang="es-ES" sz="2000" dirty="0">
                <a:solidFill>
                  <a:schemeClr val="tx2"/>
                </a:solidFill>
                <a:latin typeface="+mj-lt"/>
              </a:rPr>
              <a:t>c) Por destruir intencionalmente edificios, obras, maquinaria, instrumentos, materias primas y demás objetos relacionados con el trabajo. </a:t>
            </a:r>
          </a:p>
          <a:p>
            <a:pPr algn="just"/>
            <a:r>
              <a:rPr lang="es-ES" sz="2000" dirty="0">
                <a:solidFill>
                  <a:schemeClr val="tx2"/>
                </a:solidFill>
                <a:latin typeface="+mj-lt"/>
              </a:rPr>
              <a:t>d) Por cometer actos inmorales durante el trabajo. </a:t>
            </a:r>
          </a:p>
          <a:p>
            <a:pPr algn="just"/>
            <a:r>
              <a:rPr lang="es-ES" sz="2000" dirty="0">
                <a:solidFill>
                  <a:schemeClr val="tx2"/>
                </a:solidFill>
                <a:latin typeface="+mj-lt"/>
              </a:rPr>
              <a:t>e) Por revelar los asuntos secretos o reservados de que tuviere conocimiento con motivo de su trabajo. </a:t>
            </a:r>
          </a:p>
          <a:p>
            <a:pPr algn="just"/>
            <a:r>
              <a:rPr lang="es-ES" sz="2000" dirty="0">
                <a:solidFill>
                  <a:schemeClr val="tx2"/>
                </a:solidFill>
                <a:latin typeface="+mj-lt"/>
              </a:rPr>
              <a:t>f) Por comprometer con su imprudencia, descuido o negligencia la seguridad del taller, oficina o dependencia donde preste sus servicios o de las personas que allí se encuentren. </a:t>
            </a:r>
          </a:p>
          <a:p>
            <a:pPr algn="just"/>
            <a:r>
              <a:rPr lang="es-ES" sz="2000" dirty="0">
                <a:solidFill>
                  <a:schemeClr val="tx2"/>
                </a:solidFill>
                <a:latin typeface="+mj-lt"/>
              </a:rPr>
              <a:t>g) Por desobedecer reiteradamente y sin justificación las órdenes que reciba de sus superiores. </a:t>
            </a:r>
            <a:endParaRPr lang="es-MX" sz="2000" dirty="0">
              <a:solidFill>
                <a:schemeClr val="tx2"/>
              </a:solidFill>
              <a:latin typeface="+mj-lt"/>
            </a:endParaRPr>
          </a:p>
        </p:txBody>
      </p:sp>
      <p:pic>
        <p:nvPicPr>
          <p:cNvPr id="5" name="Imagen 4">
            <a:extLst>
              <a:ext uri="{FF2B5EF4-FFF2-40B4-BE49-F238E27FC236}">
                <a16:creationId xmlns:a16="http://schemas.microsoft.com/office/drawing/2014/main" id="{6C677D38-2536-7942-9B4B-CCFECF53FAD5}"/>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85815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2" y="763228"/>
            <a:ext cx="9753600" cy="994122"/>
          </a:xfrm>
        </p:spPr>
        <p:txBody>
          <a:bodyPr>
            <a:norm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909836" y="1858814"/>
            <a:ext cx="10061378" cy="4594522"/>
          </a:xfrm>
        </p:spPr>
        <p:txBody>
          <a:bodyPr>
            <a:normAutofit/>
          </a:bodyPr>
          <a:lstStyle/>
          <a:p>
            <a:pPr algn="just"/>
            <a:r>
              <a:rPr lang="es-ES" sz="2200" dirty="0">
                <a:solidFill>
                  <a:schemeClr val="tx2"/>
                </a:solidFill>
              </a:rPr>
              <a:t>h) Por concurrir, habitualmente, al trabajo en estado de embriaguez o bajo la influencia de algún narcótico o droga enervante. </a:t>
            </a:r>
          </a:p>
          <a:p>
            <a:pPr algn="just"/>
            <a:r>
              <a:rPr lang="es-ES" sz="2200" dirty="0">
                <a:solidFill>
                  <a:schemeClr val="tx2"/>
                </a:solidFill>
              </a:rPr>
              <a:t>i) Por falta comprobada de cumplimiento a las condiciones generales de trabajo de la dependencia respectiva.</a:t>
            </a:r>
          </a:p>
          <a:p>
            <a:pPr algn="just"/>
            <a:r>
              <a:rPr lang="es-ES" sz="2200" dirty="0">
                <a:solidFill>
                  <a:schemeClr val="tx2"/>
                </a:solidFill>
              </a:rPr>
              <a:t>j) Por prisión que sea el resultado de una sentencia ejecutoria. </a:t>
            </a:r>
          </a:p>
          <a:p>
            <a:pPr algn="just"/>
            <a:r>
              <a:rPr lang="es-ES" sz="2200" dirty="0">
                <a:solidFill>
                  <a:schemeClr val="tx2"/>
                </a:solidFill>
              </a:rPr>
              <a:t>En los casos a que se refiere esta fracción, el Jefe superior de la oficina respectiva podrá ordenar la remoción del trabajador que diere motivo a la terminación de los efectos de su nombramiento, a oficina distinta de aquella en que estuviere prestando sus servicios, dentro de la misma Entidad Federativa cuando esto sea posible, hasta que sea resuelto en definitiva el conflicto por el Tribunal Federal de Conciliación y Arbitraje.</a:t>
            </a:r>
            <a:endParaRPr lang="es-MX" sz="2200">
              <a:solidFill>
                <a:schemeClr val="tx2"/>
              </a:solidFill>
            </a:endParaRPr>
          </a:p>
        </p:txBody>
      </p:sp>
      <p:pic>
        <p:nvPicPr>
          <p:cNvPr id="5" name="Imagen 4">
            <a:extLst>
              <a:ext uri="{FF2B5EF4-FFF2-40B4-BE49-F238E27FC236}">
                <a16:creationId xmlns:a16="http://schemas.microsoft.com/office/drawing/2014/main" id="{58967A1A-3814-3E4A-84B2-009433A359FB}"/>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295777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3616" y="699619"/>
            <a:ext cx="9753600" cy="792088"/>
          </a:xfrm>
        </p:spPr>
        <p:txBody>
          <a:bodyPr>
            <a:norm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909836" y="1620328"/>
            <a:ext cx="10441160" cy="4963033"/>
          </a:xfrm>
        </p:spPr>
        <p:txBody>
          <a:bodyPr>
            <a:normAutofit fontScale="92500"/>
          </a:bodyPr>
          <a:lstStyle/>
          <a:p>
            <a:pPr algn="just"/>
            <a:r>
              <a:rPr lang="es-ES" dirty="0">
                <a:solidFill>
                  <a:schemeClr val="tx2"/>
                </a:solidFill>
              </a:rPr>
              <a:t>Por cualquiera de las causas a que se refiere esta fracción, el titular de la Dependencia podrá suspender los efectos del nombramiento si con ello está conforme el Sindicato correspondiente; pero si este no estuviere de acuerdo, y cuando se trate de alguna de las causas graves previstas en los incisos a), c), e), y h), el Titular podrá demandar la conclusión de los efectos del nombramiento, ante el Tribunal Federal de Conciliación y Arbitraje, el cual proveerá de plano, en incidente por separado, la suspensión de los efectos del nombramiento, sin perjuicio de continuar el procedimiento en lo principal hasta agotarlo en los términos y plazos que correspondan, para determinar en definitiva sobre la procedencia o improcedencia de la terminación de los efectos del nombramiento. Párrafo adicionado.</a:t>
            </a:r>
          </a:p>
          <a:p>
            <a:pPr algn="just"/>
            <a:r>
              <a:rPr lang="es-ES" dirty="0">
                <a:solidFill>
                  <a:schemeClr val="tx2"/>
                </a:solidFill>
              </a:rPr>
              <a:t>Cuando el Tribunal resuelva que procede dar por terminados los efectos del nombramiento sin responsabilidad para el Estado, el trabajador no tendrá derecho al pago de los salarios caídos.</a:t>
            </a:r>
            <a:endParaRPr lang="es-MX" dirty="0">
              <a:solidFill>
                <a:schemeClr val="tx2"/>
              </a:solidFill>
            </a:endParaRPr>
          </a:p>
        </p:txBody>
      </p:sp>
      <p:pic>
        <p:nvPicPr>
          <p:cNvPr id="5" name="Imagen 4">
            <a:extLst>
              <a:ext uri="{FF2B5EF4-FFF2-40B4-BE49-F238E27FC236}">
                <a16:creationId xmlns:a16="http://schemas.microsoft.com/office/drawing/2014/main" id="{135057B8-9B20-D24F-B66D-D6E768894955}"/>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36318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0203" y="952399"/>
            <a:ext cx="9753600" cy="676401"/>
          </a:xfrm>
        </p:spPr>
        <p:txBody>
          <a:bodyPr>
            <a:normAutofit/>
          </a:bodyPr>
          <a:lstStyle/>
          <a:p>
            <a:pPr algn="ctr"/>
            <a:r>
              <a:rPr lang="es-ES" sz="2400" b="1" noProof="1"/>
              <a:t>Ley Federal de los Trabajadores al servicio del Estado</a:t>
            </a:r>
          </a:p>
        </p:txBody>
      </p:sp>
      <p:sp>
        <p:nvSpPr>
          <p:cNvPr id="3" name="Marcador de contenido 2"/>
          <p:cNvSpPr>
            <a:spLocks noGrp="1"/>
          </p:cNvSpPr>
          <p:nvPr>
            <p:ph idx="1"/>
          </p:nvPr>
        </p:nvSpPr>
        <p:spPr>
          <a:xfrm>
            <a:off x="909836" y="1700808"/>
            <a:ext cx="10061378" cy="4968552"/>
          </a:xfrm>
        </p:spPr>
        <p:txBody>
          <a:bodyPr>
            <a:noAutofit/>
          </a:bodyPr>
          <a:lstStyle/>
          <a:p>
            <a:pPr algn="just"/>
            <a:r>
              <a:rPr lang="es-ES" sz="2200" dirty="0">
                <a:solidFill>
                  <a:schemeClr val="tx2"/>
                </a:solidFill>
              </a:rPr>
              <a:t>Artículo 46 Bis.- Cuando el trabajador incurra en alguna de las causales a que se refiere la fracción V del artículo anterior, el jefe superior de la oficina procederá a levantar acta administrativa, con intervención del trabajador y un representante del Sindicato respectivo, en la que con toda precisión se asentarán los hechos, la declaración del trabajador afectado y las de los testigos de cargo y de descargo que se propongan, la que se firmará por los que en ella intervengan y por dos testigos de asistencia, debiendo entregarse en ese mismo acto, una copia al trabajador y otra al representante sindical. </a:t>
            </a:r>
          </a:p>
          <a:p>
            <a:pPr algn="just"/>
            <a:r>
              <a:rPr lang="es-ES" sz="2200" dirty="0">
                <a:solidFill>
                  <a:schemeClr val="tx2"/>
                </a:solidFill>
              </a:rPr>
              <a:t>Si a juicio del Titular procede demandar ante el Tribunal Federal de Conciliación y Arbitraje la terminación de los efectos del nombramiento del trabajador, a la demanda se acompañarán, como instrumentos base de la acción, el acta administrativa y los documentos que, al formularse ésta, se hayan agregado a la misma. </a:t>
            </a:r>
            <a:endParaRPr lang="es-MX" sz="2200" dirty="0">
              <a:solidFill>
                <a:schemeClr val="tx2"/>
              </a:solidFill>
            </a:endParaRPr>
          </a:p>
        </p:txBody>
      </p:sp>
      <p:pic>
        <p:nvPicPr>
          <p:cNvPr id="5" name="Imagen 4">
            <a:extLst>
              <a:ext uri="{FF2B5EF4-FFF2-40B4-BE49-F238E27FC236}">
                <a16:creationId xmlns:a16="http://schemas.microsoft.com/office/drawing/2014/main" id="{A0D513AC-193F-B24F-B176-68B4E196CA0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295397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908720"/>
            <a:ext cx="9753600" cy="691480"/>
          </a:xfrm>
        </p:spPr>
        <p:txBody>
          <a:bodyPr>
            <a:normAutofit/>
          </a:bodyPr>
          <a:lstStyle/>
          <a:p>
            <a:pPr algn="ctr"/>
            <a:r>
              <a:rPr lang="es-ES" sz="2800" b="1" noProof="1"/>
              <a:t>PROCEDIMIENTO:</a:t>
            </a:r>
          </a:p>
        </p:txBody>
      </p:sp>
      <p:sp>
        <p:nvSpPr>
          <p:cNvPr id="3" name="Marcador de contenido 2"/>
          <p:cNvSpPr>
            <a:spLocks noGrp="1"/>
          </p:cNvSpPr>
          <p:nvPr>
            <p:ph idx="1"/>
          </p:nvPr>
        </p:nvSpPr>
        <p:spPr/>
        <p:txBody>
          <a:bodyPr>
            <a:normAutofit/>
          </a:bodyPr>
          <a:lstStyle/>
          <a:p>
            <a:pPr algn="just"/>
            <a:r>
              <a:rPr lang="es-MX" sz="3200">
                <a:solidFill>
                  <a:schemeClr val="tx2"/>
                </a:solidFill>
              </a:rPr>
              <a:t>¿Cómo saber cuando existe la posibilidad de levantar un Acta Circunstanciada, un Acta Administrativa o una Constancia de Faltas Injustificadas  o Comparecencia voluntaria?</a:t>
            </a:r>
          </a:p>
        </p:txBody>
      </p:sp>
      <p:pic>
        <p:nvPicPr>
          <p:cNvPr id="5" name="Imagen 4">
            <a:extLst>
              <a:ext uri="{FF2B5EF4-FFF2-40B4-BE49-F238E27FC236}">
                <a16:creationId xmlns:a16="http://schemas.microsoft.com/office/drawing/2014/main" id="{4CEB4E97-F1C1-C14D-A0AF-A9F5C3E3A4B6}"/>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7614" y="548680"/>
            <a:ext cx="9753600" cy="1051520"/>
          </a:xfrm>
        </p:spPr>
        <p:txBody>
          <a:bodyPr>
            <a:normAutofit/>
          </a:bodyPr>
          <a:lstStyle/>
          <a:p>
            <a:pPr algn="ctr"/>
            <a:r>
              <a:rPr lang="es-ES" b="1" noProof="1"/>
              <a:t>PROCEDIMENTO:</a:t>
            </a:r>
          </a:p>
        </p:txBody>
      </p:sp>
      <p:sp>
        <p:nvSpPr>
          <p:cNvPr id="3" name="Marcador de contenido 2"/>
          <p:cNvSpPr>
            <a:spLocks noGrp="1"/>
          </p:cNvSpPr>
          <p:nvPr>
            <p:ph idx="1"/>
          </p:nvPr>
        </p:nvSpPr>
        <p:spPr>
          <a:xfrm>
            <a:off x="1217614" y="1828800"/>
            <a:ext cx="9753600" cy="3760440"/>
          </a:xfrm>
        </p:spPr>
        <p:txBody>
          <a:bodyPr>
            <a:normAutofit/>
          </a:bodyPr>
          <a:lstStyle/>
          <a:p>
            <a:pPr marL="136525" lvl="0" indent="0" algn="just" fontAlgn="base">
              <a:lnSpc>
                <a:spcPct val="100000"/>
              </a:lnSpc>
              <a:spcBef>
                <a:spcPct val="20000"/>
              </a:spcBef>
              <a:spcAft>
                <a:spcPct val="0"/>
              </a:spcAft>
              <a:buClr>
                <a:srgbClr val="F9F9F9"/>
              </a:buClr>
              <a:buSzPct val="65000"/>
              <a:buNone/>
              <a:defRPr/>
            </a:pPr>
            <a:r>
              <a:rPr lang="es-MX" sz="3200">
                <a:solidFill>
                  <a:schemeClr val="tx2"/>
                </a:solidFill>
              </a:rPr>
              <a:t>¿Qué es un Acta Circunstanciada?</a:t>
            </a:r>
          </a:p>
          <a:p>
            <a:pPr marL="136525" lvl="0" indent="0" algn="just" fontAlgn="base">
              <a:lnSpc>
                <a:spcPct val="100000"/>
              </a:lnSpc>
              <a:spcBef>
                <a:spcPct val="20000"/>
              </a:spcBef>
              <a:spcAft>
                <a:spcPct val="0"/>
              </a:spcAft>
              <a:buClr>
                <a:srgbClr val="F9F9F9"/>
              </a:buClr>
              <a:buSzPct val="65000"/>
              <a:buNone/>
              <a:defRPr/>
            </a:pPr>
            <a:endParaRPr lang="es-MX" sz="2800">
              <a:solidFill>
                <a:schemeClr val="tx2"/>
              </a:solidFill>
            </a:endParaRPr>
          </a:p>
          <a:p>
            <a:pPr marL="136525" lvl="0" indent="0" algn="just" fontAlgn="base">
              <a:lnSpc>
                <a:spcPct val="100000"/>
              </a:lnSpc>
              <a:spcBef>
                <a:spcPct val="20000"/>
              </a:spcBef>
              <a:spcAft>
                <a:spcPct val="0"/>
              </a:spcAft>
              <a:buClr>
                <a:srgbClr val="F9F9F9"/>
              </a:buClr>
              <a:buSzPct val="65000"/>
              <a:buNone/>
              <a:defRPr/>
            </a:pPr>
            <a:r>
              <a:rPr lang="es-MX" sz="2800">
                <a:solidFill>
                  <a:schemeClr val="tx2"/>
                </a:solidFill>
              </a:rPr>
              <a:t>Es el documento que debe de levantar  el Director del Plantel, Supervisor, Jefe de  Sector, cuando existen situaciones de carácter extraordinario que alteran el funcionamiento normal del servicio educativo.</a:t>
            </a:r>
          </a:p>
        </p:txBody>
      </p:sp>
      <p:pic>
        <p:nvPicPr>
          <p:cNvPr id="6" name="Imagen 5">
            <a:extLst>
              <a:ext uri="{FF2B5EF4-FFF2-40B4-BE49-F238E27FC236}">
                <a16:creationId xmlns:a16="http://schemas.microsoft.com/office/drawing/2014/main" id="{9211C458-D338-5546-B440-6CFE5DD33769}"/>
              </a:ext>
            </a:extLst>
          </p:cNvPr>
          <p:cNvPicPr>
            <a:picLocks noChangeAspect="1"/>
          </p:cNvPicPr>
          <p:nvPr/>
        </p:nvPicPr>
        <p:blipFill rotWithShape="1">
          <a:blip r:embed="rId3">
            <a:extLst>
              <a:ext uri="{28A0092B-C50C-407E-A947-70E740481C1C}">
                <a14:useLocalDpi xmlns:a14="http://schemas.microsoft.com/office/drawing/2010/main" val="0"/>
              </a:ext>
            </a:extLst>
          </a:blip>
          <a:srcRect l="6703" t="14101" r="7844" b="18647"/>
          <a:stretch/>
        </p:blipFill>
        <p:spPr>
          <a:xfrm>
            <a:off x="117748" y="116632"/>
            <a:ext cx="3240360" cy="1143657"/>
          </a:xfrm>
          <a:prstGeom prst="rect">
            <a:avLst/>
          </a:prstGeom>
        </p:spPr>
      </p:pic>
    </p:spTree>
    <p:extLst>
      <p:ext uri="{BB962C8B-B14F-4D97-AF65-F5344CB8AC3E}">
        <p14:creationId xmlns:p14="http://schemas.microsoft.com/office/powerpoint/2010/main" val="353517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3789</Words>
  <Application>Microsoft Macintosh PowerPoint</Application>
  <PresentationFormat>Personalizado</PresentationFormat>
  <Paragraphs>175</Paragraphs>
  <Slides>29</Slides>
  <Notes>28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Century Gothic</vt:lpstr>
      <vt:lpstr>Wingdings</vt:lpstr>
      <vt:lpstr>Wingdings 2</vt:lpstr>
      <vt:lpstr>Continental_Asia_16x9</vt:lpstr>
      <vt:lpstr>DEFENSA DE LOS TRABAJADORES, en el levantamiento de actas administrativas</vt:lpstr>
      <vt:lpstr>Ley Federal de los Trabajadores al servicio del Estado</vt:lpstr>
      <vt:lpstr>Ley Federal de los Trabajadores al servicio del Estado</vt:lpstr>
      <vt:lpstr>Ley Federal de los Trabajadores al servicio del Estado</vt:lpstr>
      <vt:lpstr>Ley Federal de los Trabajadores al servicio del Estado</vt:lpstr>
      <vt:lpstr>Ley Federal de los Trabajadores al servicio del Estado</vt:lpstr>
      <vt:lpstr>Ley Federal de los Trabajadores al servicio del Estado</vt:lpstr>
      <vt:lpstr>PROCEDIMIENTO:</vt:lpstr>
      <vt:lpstr>PROCEDIMENTO:</vt:lpstr>
      <vt:lpstr>ACTA CIRCUNSTANCIADA:</vt:lpstr>
      <vt:lpstr>Ejemplos en los que se tiene que levantar un Acta Circunstanciada:</vt:lpstr>
      <vt:lpstr>ACTA ADMINISTRATIVA:</vt:lpstr>
      <vt:lpstr>ACTA ADMINISTRATIVA:</vt:lpstr>
      <vt:lpstr>Ejemplos en los que se tiene que levantar un Acta Administrativa</vt:lpstr>
      <vt:lpstr>PLAZOS</vt:lpstr>
      <vt:lpstr>ACTA ADMINISTRATIVA:</vt:lpstr>
      <vt:lpstr>ACTA ADMINISTRATIVA:</vt:lpstr>
      <vt:lpstr>CONSTANCIA DE FALTAS INJUSTIFICADAS DE ASISTENCIA</vt:lpstr>
      <vt:lpstr>PUNTOS REELEVANTES A VERIFICAR EN  LOS PROCEDIMIENTOS:</vt:lpstr>
      <vt:lpstr>PUNTOS REELEVANTES A VERIFICAR DE LOS PROCEDIMIENTOS.</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lpstr>INSTRUCTIVO PARA LA ELABORACIÓN DE ACTAS ADMINISTRATIVAS A TRABAJADORES DE BASE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2018-03-08T05:11:50Z</dcterms:created>
  <dcterms:modified xsi:type="dcterms:W3CDTF">2020-11-24T16:30:43Z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