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5/30/2022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5/30/2022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5/30/2022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mailto:asuntoslaboralesces61@snte.org.mx"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endParaRPr lang="es-MX" dirty="0"/>
          </a:p>
        </p:txBody>
      </p:sp>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66" y="643467"/>
            <a:ext cx="9042401" cy="2023533"/>
          </a:xfrm>
          <a:prstGeom prst="rect">
            <a:avLst/>
          </a:prstGeom>
          <a:ln>
            <a:noFill/>
          </a:ln>
        </p:spPr>
      </p:pic>
      <p:sp>
        <p:nvSpPr>
          <p:cNvPr id="5" name="1 Título">
            <a:extLst>
              <a:ext uri="{FF2B5EF4-FFF2-40B4-BE49-F238E27FC236}">
                <a16:creationId xmlns:a16="http://schemas.microsoft.com/office/drawing/2014/main" xmlns="" id="{7BEE40D5-64C7-480B-BB7D-F044E51CAC47}"/>
              </a:ext>
            </a:extLst>
          </p:cNvPr>
          <p:cNvSpPr txBox="1">
            <a:spLocks/>
          </p:cNvSpPr>
          <p:nvPr/>
        </p:nvSpPr>
        <p:spPr>
          <a:xfrm>
            <a:off x="1841017" y="2313864"/>
            <a:ext cx="7670562" cy="2728652"/>
          </a:xfrm>
          <a:prstGeom prst="rect">
            <a:avLst/>
          </a:prstGeom>
          <a:solidFill>
            <a:sysClr val="window" lastClr="FFFFFF"/>
          </a:solidFill>
          <a:ln w="57150" cap="flat" cmpd="sng" algn="in">
            <a:solidFill>
              <a:srgbClr val="FFC000"/>
            </a:solidFill>
            <a:prstDash val="solid"/>
          </a:ln>
          <a:effectLst/>
        </p:spPr>
        <p:txBody>
          <a:bodyPr vert="horz" lIns="91440" tIns="45720" rIns="91440" bIns="45720" rtlCol="0" anchor="t">
            <a:noAutofit/>
          </a:bodyPr>
          <a:lstStyle>
            <a:lvl1pPr algn="r" defTabSz="914400" rtl="0" eaLnBrk="1" latinLnBrk="0" hangingPunct="1">
              <a:lnSpc>
                <a:spcPct val="90000"/>
              </a:lnSpc>
              <a:spcBef>
                <a:spcPct val="0"/>
              </a:spcBef>
              <a:buNone/>
              <a:defRPr sz="6000" b="0" i="0" kern="1200" cap="none">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Tx/>
              <a:buSzTx/>
              <a:buFontTx/>
              <a:buNone/>
              <a:tabLst/>
              <a:defRPr/>
            </a:pPr>
            <a:r>
              <a:rPr kumimoji="0" lang="es-MX" sz="4800" b="1" i="0" u="none" strike="noStrike" kern="1200" cap="none" spc="0" normalizeH="0" baseline="0" noProof="0" dirty="0" smtClean="0">
                <a:ln>
                  <a:noFill/>
                </a:ln>
                <a:solidFill>
                  <a:sysClr val="windowText" lastClr="000000"/>
                </a:solidFill>
                <a:effectLst/>
                <a:uLnTx/>
                <a:uFillTx/>
                <a:latin typeface="Calibri" panose="020F0502020204030204" pitchFamily="34" charset="0"/>
                <a:ea typeface="Montserrat"/>
                <a:cs typeface="Calibri" panose="020F0502020204030204" pitchFamily="34" charset="0"/>
                <a:sym typeface="Montserrat"/>
              </a:rPr>
              <a:t>Reunión con Secretarios Seccionales, Secretarios Generales., RCT de la Sección 61</a:t>
            </a:r>
            <a:r>
              <a:rPr kumimoji="0" lang="es-MX" sz="4800" b="1" i="0" u="none" strike="noStrike" kern="1200" cap="none" spc="0" normalizeH="0" baseline="0" noProof="0" dirty="0" smtClean="0">
                <a:ln>
                  <a:noFill/>
                </a:ln>
                <a:solidFill>
                  <a:sysClr val="window" lastClr="FFFFFF"/>
                </a:solidFill>
                <a:effectLst/>
                <a:uLnTx/>
                <a:uFillTx/>
                <a:latin typeface="Calibri" panose="020F0502020204030204" pitchFamily="34" charset="0"/>
                <a:ea typeface="Montserrat"/>
                <a:cs typeface="Calibri" panose="020F0502020204030204" pitchFamily="34" charset="0"/>
                <a:sym typeface="Montserrat"/>
              </a:rPr>
              <a:t/>
            </a:r>
            <a:br>
              <a:rPr kumimoji="0" lang="es-MX" sz="4800" b="1" i="0" u="none" strike="noStrike" kern="1200" cap="none" spc="0" normalizeH="0" baseline="0" noProof="0" dirty="0" smtClean="0">
                <a:ln>
                  <a:noFill/>
                </a:ln>
                <a:solidFill>
                  <a:sysClr val="window" lastClr="FFFFFF"/>
                </a:solidFill>
                <a:effectLst/>
                <a:uLnTx/>
                <a:uFillTx/>
                <a:latin typeface="Calibri" panose="020F0502020204030204" pitchFamily="34" charset="0"/>
                <a:ea typeface="Montserrat"/>
                <a:cs typeface="Calibri" panose="020F0502020204030204" pitchFamily="34" charset="0"/>
                <a:sym typeface="Montserrat"/>
              </a:rPr>
            </a:br>
            <a:r>
              <a:rPr kumimoji="0" lang="es-MX" sz="4400" b="1" i="0" u="none" strike="noStrike" kern="1200" cap="none" spc="0" normalizeH="0" baseline="0" noProof="0" dirty="0" smtClean="0">
                <a:ln>
                  <a:noFill/>
                </a:ln>
                <a:solidFill>
                  <a:srgbClr val="CDB756"/>
                </a:solidFill>
                <a:effectLst/>
                <a:uLnTx/>
                <a:uFillTx/>
                <a:latin typeface="Calibri" panose="020F0502020204030204" pitchFamily="34" charset="0"/>
                <a:ea typeface="Montserrat"/>
                <a:cs typeface="Calibri" panose="020F0502020204030204" pitchFamily="34" charset="0"/>
                <a:sym typeface="Montserrat"/>
              </a:rPr>
              <a:t/>
            </a:r>
            <a:br>
              <a:rPr kumimoji="0" lang="es-MX" sz="4400" b="1" i="0" u="none" strike="noStrike" kern="1200" cap="none" spc="0" normalizeH="0" baseline="0" noProof="0" dirty="0" smtClean="0">
                <a:ln>
                  <a:noFill/>
                </a:ln>
                <a:solidFill>
                  <a:srgbClr val="CDB756"/>
                </a:solidFill>
                <a:effectLst/>
                <a:uLnTx/>
                <a:uFillTx/>
                <a:latin typeface="Calibri" panose="020F0502020204030204" pitchFamily="34" charset="0"/>
                <a:ea typeface="Montserrat"/>
                <a:cs typeface="Calibri" panose="020F0502020204030204" pitchFamily="34" charset="0"/>
                <a:sym typeface="Montserrat"/>
              </a:rPr>
            </a:br>
            <a:r>
              <a:rPr kumimoji="0" lang="es-MX" sz="4400" b="1" i="0" u="none" strike="noStrike" kern="1200" cap="none" spc="0" normalizeH="0" baseline="0" noProof="0" dirty="0" smtClean="0">
                <a:ln>
                  <a:noFill/>
                </a:ln>
                <a:solidFill>
                  <a:srgbClr val="CDB756"/>
                </a:solidFill>
                <a:effectLst/>
                <a:uLnTx/>
                <a:uFillTx/>
                <a:latin typeface="Calibri" panose="020F0502020204030204" pitchFamily="34" charset="0"/>
                <a:ea typeface="Montserrat"/>
                <a:cs typeface="Calibri" panose="020F0502020204030204" pitchFamily="34" charset="0"/>
                <a:sym typeface="Montserrat"/>
              </a:rPr>
              <a:t> 			</a:t>
            </a:r>
            <a:r>
              <a:rPr kumimoji="0" lang="es-MX" sz="4400" b="1" i="0" u="none" strike="noStrike" kern="1200" cap="none" spc="0" normalizeH="0" baseline="0" noProof="0" dirty="0" smtClean="0">
                <a:ln>
                  <a:noFill/>
                </a:ln>
                <a:solidFill>
                  <a:srgbClr val="C00000"/>
                </a:solidFill>
                <a:effectLst/>
                <a:uLnTx/>
                <a:uFillTx/>
                <a:latin typeface="Calibri" panose="020F0502020204030204" pitchFamily="34" charset="0"/>
                <a:ea typeface="Montserrat"/>
                <a:cs typeface="Calibri" panose="020F0502020204030204" pitchFamily="34" charset="0"/>
                <a:sym typeface="Montserrat"/>
              </a:rPr>
              <a:t>Junio</a:t>
            </a:r>
            <a:r>
              <a:rPr kumimoji="0" lang="es-MX" sz="4400" b="1" i="0" u="none" strike="noStrike" kern="1200" cap="none" spc="0" normalizeH="0" noProof="0" dirty="0" smtClean="0">
                <a:ln>
                  <a:noFill/>
                </a:ln>
                <a:solidFill>
                  <a:srgbClr val="C00000"/>
                </a:solidFill>
                <a:effectLst/>
                <a:uLnTx/>
                <a:uFillTx/>
                <a:latin typeface="Calibri" panose="020F0502020204030204" pitchFamily="34" charset="0"/>
                <a:ea typeface="Montserrat"/>
                <a:cs typeface="Calibri" panose="020F0502020204030204" pitchFamily="34" charset="0"/>
                <a:sym typeface="Montserrat"/>
              </a:rPr>
              <a:t> 2022</a:t>
            </a:r>
            <a:endParaRPr kumimoji="0" lang="es-MX" sz="4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7960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88533" y="2353734"/>
            <a:ext cx="9499600" cy="2862214"/>
          </a:xfrm>
          <a:ln>
            <a:solidFill>
              <a:schemeClr val="accent5"/>
            </a:solidFill>
          </a:ln>
        </p:spPr>
        <p:txBody>
          <a:bodyPr>
            <a:noAutofit/>
          </a:bodyPr>
          <a:lstStyle/>
          <a:p>
            <a:pPr algn="l"/>
            <a:r>
              <a:rPr lang="es-ES" sz="2800" b="1" dirty="0">
                <a:solidFill>
                  <a:schemeClr val="tx1"/>
                </a:solidFill>
              </a:rPr>
              <a:t>Artículo 4º. </a:t>
            </a:r>
            <a:br>
              <a:rPr lang="es-ES" sz="2800" b="1" dirty="0">
                <a:solidFill>
                  <a:schemeClr val="tx1"/>
                </a:solidFill>
              </a:rPr>
            </a:br>
            <a:r>
              <a:rPr lang="es-ES" sz="2800" dirty="0"/>
              <a:t/>
            </a:r>
            <a:br>
              <a:rPr lang="es-ES" sz="2800" dirty="0"/>
            </a:br>
            <a:r>
              <a:rPr lang="es-ES" sz="2800" b="1" dirty="0">
                <a:solidFill>
                  <a:srgbClr val="0070C0"/>
                </a:solidFill>
              </a:rPr>
              <a:t>La Dirección General de Institutos Tecnológicos y el Sindicato Nacional de Trabajadores de la Educación </a:t>
            </a:r>
            <a:r>
              <a:rPr lang="es-ES" sz="2800" dirty="0"/>
              <a:t>fijarán de común acuerdo, los asuntos que deben ser gestionados por las representaciones sindicales generales, las parciales y las especiales. </a:t>
            </a:r>
            <a:endParaRPr lang="es-MX" sz="2800" dirty="0"/>
          </a:p>
        </p:txBody>
      </p:sp>
    </p:spTree>
    <p:extLst>
      <p:ext uri="{BB962C8B-B14F-4D97-AF65-F5344CB8AC3E}">
        <p14:creationId xmlns:p14="http://schemas.microsoft.com/office/powerpoint/2010/main" val="3387799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6"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64795" y="2523067"/>
            <a:ext cx="9608005" cy="3082346"/>
          </a:xfrm>
          <a:ln w="28575">
            <a:solidFill>
              <a:srgbClr val="FFC000"/>
            </a:solidFill>
          </a:ln>
        </p:spPr>
        <p:txBody>
          <a:bodyPr>
            <a:noAutofit/>
          </a:bodyPr>
          <a:lstStyle/>
          <a:p>
            <a:pPr algn="just"/>
            <a:r>
              <a:rPr lang="es-ES" sz="3600" b="1" dirty="0">
                <a:solidFill>
                  <a:schemeClr val="tx1"/>
                </a:solidFill>
                <a:latin typeface="Calibri" panose="020F0502020204030204" pitchFamily="34" charset="0"/>
                <a:cs typeface="Calibri" panose="020F0502020204030204" pitchFamily="34" charset="0"/>
              </a:rPr>
              <a:t>Tomando como antecedentes las minutas de Negociación Salarial SEP-SNTE, de 2019 al 2021, en la que establecen la utilización de las </a:t>
            </a:r>
            <a:r>
              <a:rPr lang="es-ES" sz="3600" b="1" dirty="0">
                <a:solidFill>
                  <a:srgbClr val="0070C0"/>
                </a:solidFill>
                <a:latin typeface="Calibri" panose="020F0502020204030204" pitchFamily="34" charset="0"/>
                <a:cs typeface="Calibri" panose="020F0502020204030204" pitchFamily="34" charset="0"/>
              </a:rPr>
              <a:t>plazas vacantes definitivas, por Defunción, Pensión, Jubilación, incapacidad y renuncia.</a:t>
            </a:r>
            <a:endParaRPr lang="es-MX" sz="3600" dirty="0">
              <a:solidFill>
                <a:srgbClr val="0070C0"/>
              </a:solidFill>
            </a:endParaRPr>
          </a:p>
        </p:txBody>
      </p:sp>
    </p:spTree>
    <p:extLst>
      <p:ext uri="{BB962C8B-B14F-4D97-AF65-F5344CB8AC3E}">
        <p14:creationId xmlns:p14="http://schemas.microsoft.com/office/powerpoint/2010/main" val="2717219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644451" y="2218266"/>
            <a:ext cx="9133616" cy="3260147"/>
          </a:xfrm>
          <a:ln>
            <a:solidFill>
              <a:schemeClr val="accent5"/>
            </a:solidFill>
          </a:ln>
        </p:spPr>
        <p:txBody>
          <a:bodyPr>
            <a:noAutofit/>
          </a:bodyPr>
          <a:lstStyle/>
          <a:p>
            <a:pPr algn="just"/>
            <a:r>
              <a:rPr lang="es-ES" sz="3200" b="1" dirty="0">
                <a:solidFill>
                  <a:schemeClr val="tx1"/>
                </a:solidFill>
                <a:latin typeface="Calibri" panose="020F0502020204030204" pitchFamily="34" charset="0"/>
                <a:cs typeface="Calibri" panose="020F0502020204030204" pitchFamily="34" charset="0"/>
              </a:rPr>
              <a:t>Es importante resaltar que debido a que las diferentes autoridades de la DG del TecNM y directivos locales (directores) y Comisiones Dictaminadoras, así como Comités Delegacionales han </a:t>
            </a:r>
            <a:r>
              <a:rPr lang="es-ES" sz="3200" b="1" dirty="0">
                <a:solidFill>
                  <a:srgbClr val="0070C0"/>
                </a:solidFill>
                <a:latin typeface="Calibri" panose="020F0502020204030204" pitchFamily="34" charset="0"/>
                <a:cs typeface="Calibri" panose="020F0502020204030204" pitchFamily="34" charset="0"/>
              </a:rPr>
              <a:t>interpretado y aplicado estos Procesos a su libre albedrío es necesario darlo a conocer.</a:t>
            </a:r>
            <a:endParaRPr lang="es-MX" sz="3200" dirty="0">
              <a:solidFill>
                <a:srgbClr val="0070C0"/>
              </a:solidFill>
            </a:endParaRPr>
          </a:p>
        </p:txBody>
      </p:sp>
    </p:spTree>
    <p:extLst>
      <p:ext uri="{BB962C8B-B14F-4D97-AF65-F5344CB8AC3E}">
        <p14:creationId xmlns:p14="http://schemas.microsoft.com/office/powerpoint/2010/main" val="3017851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6"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466395" y="2353733"/>
            <a:ext cx="9464071" cy="2769079"/>
          </a:xfrm>
          <a:ln w="38100">
            <a:solidFill>
              <a:srgbClr val="FFC000"/>
            </a:solidFill>
          </a:ln>
        </p:spPr>
        <p:txBody>
          <a:bodyPr>
            <a:noAutofit/>
          </a:bodyPr>
          <a:lstStyle/>
          <a:p>
            <a:pPr algn="l"/>
            <a:r>
              <a:rPr lang="es-ES" sz="3200" b="1" dirty="0">
                <a:solidFill>
                  <a:schemeClr val="tx1"/>
                </a:solidFill>
              </a:rPr>
              <a:t>Artículo 2º. </a:t>
            </a:r>
            <a:r>
              <a:rPr lang="es-ES" sz="3200" dirty="0">
                <a:solidFill>
                  <a:schemeClr val="accent5"/>
                </a:solidFill>
              </a:rPr>
              <a:t/>
            </a:r>
            <a:br>
              <a:rPr lang="es-ES" sz="3200" dirty="0">
                <a:solidFill>
                  <a:schemeClr val="accent5"/>
                </a:solidFill>
              </a:rPr>
            </a:br>
            <a:r>
              <a:rPr lang="es-ES" sz="3200" dirty="0"/>
              <a:t/>
            </a:r>
            <a:br>
              <a:rPr lang="es-ES" sz="3200" dirty="0"/>
            </a:br>
            <a:r>
              <a:rPr lang="es-ES" sz="3200" dirty="0"/>
              <a:t>Las disposiciones de este Reglamento </a:t>
            </a:r>
            <a:r>
              <a:rPr lang="es-ES" sz="3200" b="1" dirty="0">
                <a:solidFill>
                  <a:srgbClr val="0070C0"/>
                </a:solidFill>
              </a:rPr>
              <a:t>no son aplicables a las personas que ocupen puestos de los considerados de confianza </a:t>
            </a:r>
            <a:r>
              <a:rPr lang="es-ES" sz="3200" dirty="0"/>
              <a:t>y que estén especificados en el artículo 14 del mismo.</a:t>
            </a:r>
            <a:endParaRPr lang="es-MX" sz="3200" dirty="0"/>
          </a:p>
        </p:txBody>
      </p:sp>
    </p:spTree>
    <p:extLst>
      <p:ext uri="{BB962C8B-B14F-4D97-AF65-F5344CB8AC3E}">
        <p14:creationId xmlns:p14="http://schemas.microsoft.com/office/powerpoint/2010/main" val="880867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03866" y="2286000"/>
            <a:ext cx="9592734" cy="3208867"/>
          </a:xfrm>
          <a:ln w="28575">
            <a:solidFill>
              <a:srgbClr val="FFC000"/>
            </a:solidFill>
          </a:ln>
        </p:spPr>
        <p:txBody>
          <a:bodyPr>
            <a:normAutofit fontScale="90000"/>
          </a:bodyPr>
          <a:lstStyle/>
          <a:p>
            <a:pPr algn="l"/>
            <a:r>
              <a:rPr lang="es-ES" sz="1800" b="1" dirty="0">
                <a:solidFill>
                  <a:schemeClr val="tx1"/>
                </a:solidFill>
              </a:rPr>
              <a:t>Artículo 14. </a:t>
            </a:r>
            <a:r>
              <a:rPr lang="es-ES" sz="1200" dirty="0" smtClean="0">
                <a:solidFill>
                  <a:schemeClr val="accent5"/>
                </a:solidFill>
              </a:rPr>
              <a:t/>
            </a:r>
            <a:br>
              <a:rPr lang="es-ES" sz="1200" dirty="0" smtClean="0">
                <a:solidFill>
                  <a:schemeClr val="accent5"/>
                </a:solidFill>
              </a:rPr>
            </a:br>
            <a:r>
              <a:rPr lang="es-ES" sz="1200" dirty="0"/>
              <a:t/>
            </a:r>
            <a:br>
              <a:rPr lang="es-ES" sz="1200" dirty="0"/>
            </a:br>
            <a:r>
              <a:rPr lang="es-ES" sz="1200" dirty="0"/>
              <a:t>De conformidad con </a:t>
            </a:r>
            <a:r>
              <a:rPr lang="es-ES" sz="1200" i="1" dirty="0"/>
              <a:t>lo</a:t>
            </a:r>
            <a:r>
              <a:rPr lang="es-ES" sz="1200" dirty="0"/>
              <a:t> dispuesto por el Reglamento de las Condiciones Generales de Trabajo del Personal de la Secretaría de Educación Pública, serán considerados como Trabajadores de confianza los que desempeñan los siguientes puestos: </a:t>
            </a:r>
            <a:br>
              <a:rPr lang="es-ES" sz="1200" dirty="0"/>
            </a:br>
            <a:r>
              <a:rPr lang="es-ES" sz="1200" dirty="0"/>
              <a:t/>
            </a:r>
            <a:br>
              <a:rPr lang="es-ES" sz="1200" dirty="0"/>
            </a:br>
            <a:r>
              <a:rPr lang="es-ES" sz="1200" dirty="0">
                <a:solidFill>
                  <a:srgbClr val="0070C0"/>
                </a:solidFill>
              </a:rPr>
              <a:t>a) El Director General del Sistema de Institutos Tecnológicos</a:t>
            </a:r>
            <a:r>
              <a:rPr lang="es-ES" sz="1200" dirty="0" smtClean="0">
                <a:solidFill>
                  <a:srgbClr val="0070C0"/>
                </a:solidFill>
              </a:rPr>
              <a:t>.</a:t>
            </a:r>
            <a:r>
              <a:rPr lang="es-ES" sz="1200" dirty="0" smtClean="0">
                <a:solidFill>
                  <a:schemeClr val="accent5"/>
                </a:solidFill>
              </a:rPr>
              <a:t/>
            </a:r>
            <a:br>
              <a:rPr lang="es-ES" sz="1200" dirty="0" smtClean="0">
                <a:solidFill>
                  <a:schemeClr val="accent5"/>
                </a:solidFill>
              </a:rPr>
            </a:br>
            <a:r>
              <a:rPr lang="es-ES" sz="1200" dirty="0" smtClean="0">
                <a:solidFill>
                  <a:schemeClr val="accent5"/>
                </a:solidFill>
              </a:rPr>
              <a:t> </a:t>
            </a:r>
            <a:r>
              <a:rPr lang="es-ES" sz="1200" dirty="0">
                <a:solidFill>
                  <a:schemeClr val="accent5"/>
                </a:solidFill>
              </a:rPr>
              <a:t/>
            </a:r>
            <a:br>
              <a:rPr lang="es-ES" sz="1200" dirty="0">
                <a:solidFill>
                  <a:schemeClr val="accent5"/>
                </a:solidFill>
              </a:rPr>
            </a:br>
            <a:r>
              <a:rPr lang="es-ES" sz="1200" dirty="0"/>
              <a:t>b) Los Directores y Subdirectores de área de la Dirección General de Institutos Tecnológicos</a:t>
            </a:r>
            <a:r>
              <a:rPr lang="es-ES" sz="1200" dirty="0">
                <a:solidFill>
                  <a:schemeClr val="accent5"/>
                </a:solidFill>
              </a:rPr>
              <a:t>. </a:t>
            </a:r>
            <a:r>
              <a:rPr lang="es-ES" sz="1200" dirty="0" smtClean="0">
                <a:solidFill>
                  <a:schemeClr val="accent5"/>
                </a:solidFill>
              </a:rPr>
              <a:t/>
            </a:r>
            <a:br>
              <a:rPr lang="es-ES" sz="1200" dirty="0" smtClean="0">
                <a:solidFill>
                  <a:schemeClr val="accent5"/>
                </a:solidFill>
              </a:rPr>
            </a:br>
            <a:r>
              <a:rPr lang="es-ES" sz="1200" dirty="0">
                <a:solidFill>
                  <a:schemeClr val="accent5"/>
                </a:solidFill>
              </a:rPr>
              <a:t/>
            </a:r>
            <a:br>
              <a:rPr lang="es-ES" sz="1200" dirty="0">
                <a:solidFill>
                  <a:schemeClr val="accent5"/>
                </a:solidFill>
              </a:rPr>
            </a:br>
            <a:r>
              <a:rPr lang="es-ES" sz="1200" dirty="0">
                <a:solidFill>
                  <a:srgbClr val="0070C0"/>
                </a:solidFill>
              </a:rPr>
              <a:t>c) Jefes de División y de Departamento de la Dirección General de Institutos Tecnológicos. </a:t>
            </a:r>
            <a:r>
              <a:rPr lang="es-ES" sz="1200" dirty="0" smtClean="0">
                <a:solidFill>
                  <a:srgbClr val="0070C0"/>
                </a:solidFill>
              </a:rPr>
              <a:t/>
            </a:r>
            <a:br>
              <a:rPr lang="es-ES" sz="1200" dirty="0" smtClean="0">
                <a:solidFill>
                  <a:srgbClr val="0070C0"/>
                </a:solidFill>
              </a:rPr>
            </a:br>
            <a:r>
              <a:rPr lang="es-ES" sz="1200" dirty="0" smtClean="0">
                <a:solidFill>
                  <a:srgbClr val="0070C0"/>
                </a:solidFill>
              </a:rPr>
              <a:t/>
            </a:r>
            <a:br>
              <a:rPr lang="es-ES" sz="1200" dirty="0" smtClean="0">
                <a:solidFill>
                  <a:srgbClr val="0070C0"/>
                </a:solidFill>
              </a:rPr>
            </a:br>
            <a:r>
              <a:rPr lang="es-ES" sz="1200" dirty="0" smtClean="0"/>
              <a:t>d</a:t>
            </a:r>
            <a:r>
              <a:rPr lang="es-ES" sz="1200" dirty="0"/>
              <a:t>) Todo el personal no docente de servicio, administrativo, analista y especialista al servicio de los funcionarios anteriores</a:t>
            </a:r>
            <a:r>
              <a:rPr lang="es-ES" sz="1200" dirty="0">
                <a:solidFill>
                  <a:schemeClr val="accent5"/>
                </a:solidFill>
              </a:rPr>
              <a:t>. </a:t>
            </a:r>
            <a:r>
              <a:rPr lang="es-ES" sz="1200" dirty="0" smtClean="0">
                <a:solidFill>
                  <a:schemeClr val="accent5"/>
                </a:solidFill>
              </a:rPr>
              <a:t/>
            </a:r>
            <a:br>
              <a:rPr lang="es-ES" sz="1200" dirty="0" smtClean="0">
                <a:solidFill>
                  <a:schemeClr val="accent5"/>
                </a:solidFill>
              </a:rPr>
            </a:br>
            <a:r>
              <a:rPr lang="es-ES" sz="1200" dirty="0">
                <a:solidFill>
                  <a:schemeClr val="accent5"/>
                </a:solidFill>
              </a:rPr>
              <a:t/>
            </a:r>
            <a:br>
              <a:rPr lang="es-ES" sz="1200" dirty="0">
                <a:solidFill>
                  <a:schemeClr val="accent5"/>
                </a:solidFill>
              </a:rPr>
            </a:br>
            <a:r>
              <a:rPr lang="es-ES" sz="1200" dirty="0">
                <a:solidFill>
                  <a:srgbClr val="0070C0"/>
                </a:solidFill>
              </a:rPr>
              <a:t>e) Directores y Subdirectores del Sistema de Institutos Tecnológicos. </a:t>
            </a:r>
            <a:r>
              <a:rPr lang="es-ES" sz="1200" dirty="0" smtClean="0">
                <a:solidFill>
                  <a:srgbClr val="0070C0"/>
                </a:solidFill>
              </a:rPr>
              <a:t/>
            </a:r>
            <a:br>
              <a:rPr lang="es-ES" sz="1200" dirty="0" smtClean="0">
                <a:solidFill>
                  <a:srgbClr val="0070C0"/>
                </a:solidFill>
              </a:rPr>
            </a:br>
            <a:r>
              <a:rPr lang="es-ES" sz="1200" dirty="0">
                <a:solidFill>
                  <a:srgbClr val="0070C0"/>
                </a:solidFill>
              </a:rPr>
              <a:t/>
            </a:r>
            <a:br>
              <a:rPr lang="es-ES" sz="1200" dirty="0">
                <a:solidFill>
                  <a:srgbClr val="0070C0"/>
                </a:solidFill>
              </a:rPr>
            </a:br>
            <a:r>
              <a:rPr lang="es-ES" sz="1200" dirty="0"/>
              <a:t>f) Jefes de División, Departamento y Centros de los Institutos Tecnológicos. </a:t>
            </a:r>
            <a:r>
              <a:rPr lang="es-ES" sz="1200" dirty="0" smtClean="0"/>
              <a:t/>
            </a:r>
            <a:br>
              <a:rPr lang="es-ES" sz="1200" dirty="0" smtClean="0"/>
            </a:br>
            <a:r>
              <a:rPr lang="es-ES" sz="1200" dirty="0">
                <a:solidFill>
                  <a:schemeClr val="accent5"/>
                </a:solidFill>
              </a:rPr>
              <a:t/>
            </a:r>
            <a:br>
              <a:rPr lang="es-ES" sz="1200" dirty="0">
                <a:solidFill>
                  <a:schemeClr val="accent5"/>
                </a:solidFill>
              </a:rPr>
            </a:br>
            <a:r>
              <a:rPr lang="es-ES" sz="1200" dirty="0">
                <a:solidFill>
                  <a:srgbClr val="0070C0"/>
                </a:solidFill>
              </a:rPr>
              <a:t>g) Los trabajadores que tengan nombramiento de Secretario Particular o Privado del Director General, Secretario Auxiliar, Secretario Particular, Directores de Área</a:t>
            </a:r>
            <a:endParaRPr lang="es-MX" sz="1200" dirty="0">
              <a:solidFill>
                <a:srgbClr val="0070C0"/>
              </a:solidFill>
            </a:endParaRPr>
          </a:p>
        </p:txBody>
      </p:sp>
    </p:spTree>
    <p:extLst>
      <p:ext uri="{BB962C8B-B14F-4D97-AF65-F5344CB8AC3E}">
        <p14:creationId xmlns:p14="http://schemas.microsoft.com/office/powerpoint/2010/main" val="1369403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6"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03866" y="2218266"/>
            <a:ext cx="9601201" cy="3335867"/>
          </a:xfrm>
          <a:ln w="19050">
            <a:solidFill>
              <a:srgbClr val="FFC000"/>
            </a:solidFill>
          </a:ln>
        </p:spPr>
        <p:txBody>
          <a:bodyPr>
            <a:normAutofit/>
          </a:bodyPr>
          <a:lstStyle/>
          <a:p>
            <a:pPr algn="l">
              <a:tabLst>
                <a:tab pos="271463" algn="l"/>
              </a:tabLst>
            </a:pPr>
            <a:r>
              <a:rPr lang="es-ES" sz="2600" dirty="0"/>
              <a:t>h) Supervisores de la </a:t>
            </a:r>
            <a:r>
              <a:rPr lang="es-ES" sz="2600" dirty="0" smtClean="0"/>
              <a:t>Dirección General </a:t>
            </a:r>
            <a:r>
              <a:rPr lang="es-ES" sz="2600" dirty="0"/>
              <a:t>de Institutos </a:t>
            </a:r>
            <a:r>
              <a:rPr lang="es-ES" sz="2600" dirty="0" smtClean="0"/>
              <a:t>    Tecnológicos</a:t>
            </a:r>
            <a:r>
              <a:rPr lang="es-ES" sz="2600" dirty="0"/>
              <a:t>. </a:t>
            </a:r>
            <a:r>
              <a:rPr lang="es-ES" sz="2600" dirty="0" smtClean="0"/>
              <a:t/>
            </a:r>
            <a:br>
              <a:rPr lang="es-ES" sz="2600" dirty="0" smtClean="0"/>
            </a:br>
            <a:r>
              <a:rPr lang="es-ES" sz="2600" dirty="0"/>
              <a:t/>
            </a:r>
            <a:br>
              <a:rPr lang="es-ES" sz="2600" dirty="0"/>
            </a:br>
            <a:r>
              <a:rPr lang="es-ES" sz="2600" dirty="0" smtClean="0">
                <a:solidFill>
                  <a:srgbClr val="0070C0"/>
                </a:solidFill>
              </a:rPr>
              <a:t>i</a:t>
            </a:r>
            <a:r>
              <a:rPr lang="es-ES" sz="2600" dirty="0">
                <a:solidFill>
                  <a:srgbClr val="0070C0"/>
                </a:solidFill>
              </a:rPr>
              <a:t>) Cajeros y Contralores</a:t>
            </a:r>
            <a:r>
              <a:rPr lang="es-ES" sz="2600" dirty="0">
                <a:solidFill>
                  <a:schemeClr val="accent5"/>
                </a:solidFill>
              </a:rPr>
              <a:t>. </a:t>
            </a:r>
            <a:r>
              <a:rPr lang="es-ES" sz="2600" dirty="0" smtClean="0">
                <a:solidFill>
                  <a:schemeClr val="accent5"/>
                </a:solidFill>
              </a:rPr>
              <a:t/>
            </a:r>
            <a:br>
              <a:rPr lang="es-ES" sz="2600" dirty="0" smtClean="0">
                <a:solidFill>
                  <a:schemeClr val="accent5"/>
                </a:solidFill>
              </a:rPr>
            </a:br>
            <a:r>
              <a:rPr lang="es-ES" sz="2600" dirty="0"/>
              <a:t/>
            </a:r>
            <a:br>
              <a:rPr lang="es-ES" sz="2600" dirty="0"/>
            </a:br>
            <a:r>
              <a:rPr lang="es-ES" sz="2600" dirty="0"/>
              <a:t>j) Pagadores y Gestores. </a:t>
            </a:r>
            <a:r>
              <a:rPr lang="es-ES" sz="2600" dirty="0" smtClean="0"/>
              <a:t/>
            </a:r>
            <a:br>
              <a:rPr lang="es-ES" sz="2600" dirty="0" smtClean="0"/>
            </a:br>
            <a:r>
              <a:rPr lang="es-ES" sz="2600" dirty="0"/>
              <a:t/>
            </a:r>
            <a:br>
              <a:rPr lang="es-ES" sz="2600" dirty="0"/>
            </a:br>
            <a:r>
              <a:rPr lang="es-ES" sz="2600" dirty="0">
                <a:solidFill>
                  <a:srgbClr val="0070C0"/>
                </a:solidFill>
              </a:rPr>
              <a:t>k) Todo el personal no docente de nacionalidad extranjera</a:t>
            </a:r>
            <a:endParaRPr lang="es-MX" sz="2600" dirty="0">
              <a:solidFill>
                <a:srgbClr val="0070C0"/>
              </a:solidFill>
            </a:endParaRPr>
          </a:p>
        </p:txBody>
      </p:sp>
    </p:spTree>
    <p:extLst>
      <p:ext uri="{BB962C8B-B14F-4D97-AF65-F5344CB8AC3E}">
        <p14:creationId xmlns:p14="http://schemas.microsoft.com/office/powerpoint/2010/main" val="3873654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482626" y="2277535"/>
            <a:ext cx="9329308" cy="2980266"/>
          </a:xfrm>
          <a:ln w="28575">
            <a:solidFill>
              <a:srgbClr val="FFC000"/>
            </a:solidFill>
          </a:ln>
        </p:spPr>
        <p:txBody>
          <a:bodyPr>
            <a:normAutofit fontScale="90000"/>
          </a:bodyPr>
          <a:lstStyle/>
          <a:p>
            <a:pPr algn="l"/>
            <a:r>
              <a:rPr lang="es-ES" sz="2800" b="1" dirty="0">
                <a:solidFill>
                  <a:schemeClr val="tx1"/>
                </a:solidFill>
              </a:rPr>
              <a:t>Artículo 33. </a:t>
            </a:r>
            <a:r>
              <a:rPr lang="es-ES" sz="2800" dirty="0" smtClean="0">
                <a:solidFill>
                  <a:schemeClr val="accent5"/>
                </a:solidFill>
              </a:rPr>
              <a:t/>
            </a:r>
            <a:br>
              <a:rPr lang="es-ES" sz="2800" dirty="0" smtClean="0">
                <a:solidFill>
                  <a:schemeClr val="accent5"/>
                </a:solidFill>
              </a:rPr>
            </a:br>
            <a:r>
              <a:rPr lang="es-ES" sz="2800" dirty="0">
                <a:solidFill>
                  <a:schemeClr val="accent5"/>
                </a:solidFill>
              </a:rPr>
              <a:t/>
            </a:r>
            <a:br>
              <a:rPr lang="es-ES" sz="2800" dirty="0">
                <a:solidFill>
                  <a:schemeClr val="accent5"/>
                </a:solidFill>
              </a:rPr>
            </a:br>
            <a:r>
              <a:rPr lang="es-ES" sz="2800" dirty="0"/>
              <a:t>En caso de muerte, jubilación e incapacidad permanente del trabajador, el </a:t>
            </a:r>
            <a:r>
              <a:rPr lang="es-ES" sz="2800" dirty="0" smtClean="0"/>
              <a:t>Instituto </a:t>
            </a:r>
            <a:r>
              <a:rPr lang="es-ES" sz="2800" dirty="0"/>
              <a:t>Tecnológico dará </a:t>
            </a:r>
            <a:r>
              <a:rPr lang="es-ES" sz="2800" dirty="0">
                <a:solidFill>
                  <a:srgbClr val="0070C0"/>
                </a:solidFill>
              </a:rPr>
              <a:t>preferencia </a:t>
            </a:r>
            <a:r>
              <a:rPr lang="es-ES" sz="2800" dirty="0"/>
              <a:t>si cubre los requisitos que establece este </a:t>
            </a:r>
            <a:r>
              <a:rPr lang="es-ES" sz="2800" dirty="0" smtClean="0"/>
              <a:t>Reglamento</a:t>
            </a:r>
            <a:r>
              <a:rPr lang="es-ES" sz="2800" dirty="0"/>
              <a:t>, a </a:t>
            </a:r>
            <a:r>
              <a:rPr lang="es-ES" sz="2800" dirty="0">
                <a:solidFill>
                  <a:srgbClr val="0070C0"/>
                </a:solidFill>
              </a:rPr>
              <a:t>su cónyuge e hijos para ocupar la vacante </a:t>
            </a:r>
            <a:r>
              <a:rPr lang="es-ES" sz="2800" dirty="0"/>
              <a:t>que </a:t>
            </a:r>
            <a:r>
              <a:rPr lang="es-ES" sz="2800" dirty="0" smtClean="0"/>
              <a:t>resulte después </a:t>
            </a:r>
            <a:r>
              <a:rPr lang="es-ES" sz="2800" dirty="0"/>
              <a:t>de haber </a:t>
            </a:r>
            <a:r>
              <a:rPr lang="es-ES" sz="2800" dirty="0" smtClean="0"/>
              <a:t>realizado </a:t>
            </a:r>
            <a:r>
              <a:rPr lang="es-ES" sz="2800" dirty="0"/>
              <a:t>las </a:t>
            </a:r>
            <a:r>
              <a:rPr lang="es-ES" sz="2800" dirty="0" smtClean="0"/>
              <a:t>promociones correspondientes</a:t>
            </a:r>
            <a:endParaRPr lang="es-MX" sz="2800" dirty="0"/>
          </a:p>
        </p:txBody>
      </p:sp>
    </p:spTree>
    <p:extLst>
      <p:ext uri="{BB962C8B-B14F-4D97-AF65-F5344CB8AC3E}">
        <p14:creationId xmlns:p14="http://schemas.microsoft.com/office/powerpoint/2010/main" val="3279613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6"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534385" y="2260600"/>
            <a:ext cx="9345282" cy="3395134"/>
          </a:xfrm>
          <a:ln>
            <a:solidFill>
              <a:schemeClr val="accent5"/>
            </a:solidFill>
          </a:ln>
        </p:spPr>
        <p:txBody>
          <a:bodyPr>
            <a:normAutofit/>
          </a:bodyPr>
          <a:lstStyle/>
          <a:p>
            <a:pPr algn="l"/>
            <a:r>
              <a:rPr lang="es-ES" sz="2000" b="1" dirty="0">
                <a:solidFill>
                  <a:schemeClr val="tx1"/>
                </a:solidFill>
              </a:rPr>
              <a:t>Artículo 34. </a:t>
            </a:r>
            <a:r>
              <a:rPr lang="es-ES" sz="2000" dirty="0"/>
              <a:t/>
            </a:r>
            <a:br>
              <a:rPr lang="es-ES" sz="2000" dirty="0"/>
            </a:br>
            <a:r>
              <a:rPr lang="es-ES" sz="2000" dirty="0"/>
              <a:t/>
            </a:r>
            <a:br>
              <a:rPr lang="es-ES" sz="2000" dirty="0"/>
            </a:br>
            <a:r>
              <a:rPr lang="es-ES" sz="2000" dirty="0"/>
              <a:t>Se entiende por promoción del personal no docente, al cambio de categoría y/o nivel de un trabajador dentro de las categorías y niveles contemplados en el tabulador oficial para los trabajadores no docentes en los Institutos Tecnológicos. </a:t>
            </a:r>
            <a:br>
              <a:rPr lang="es-ES" sz="2000" dirty="0"/>
            </a:br>
            <a:r>
              <a:rPr lang="es-ES" sz="2000" dirty="0"/>
              <a:t/>
            </a:r>
            <a:br>
              <a:rPr lang="es-ES" sz="2000" dirty="0"/>
            </a:br>
            <a:r>
              <a:rPr lang="es-ES" sz="2000" b="1" dirty="0">
                <a:solidFill>
                  <a:schemeClr val="tx1"/>
                </a:solidFill>
              </a:rPr>
              <a:t>Artículo 35. </a:t>
            </a:r>
            <a:br>
              <a:rPr lang="es-ES" sz="2000" b="1" dirty="0">
                <a:solidFill>
                  <a:schemeClr val="tx1"/>
                </a:solidFill>
              </a:rPr>
            </a:br>
            <a:r>
              <a:rPr lang="es-ES" sz="2000" dirty="0"/>
              <a:t/>
            </a:r>
            <a:br>
              <a:rPr lang="es-ES" sz="2000" dirty="0"/>
            </a:br>
            <a:r>
              <a:rPr lang="es-ES" sz="2000" dirty="0"/>
              <a:t>Tienen derecho a participar en los concursos para ser promovidos todos los trabajadores de base con </a:t>
            </a:r>
            <a:r>
              <a:rPr lang="es-ES" sz="2000" b="1" dirty="0">
                <a:solidFill>
                  <a:srgbClr val="0070C0"/>
                </a:solidFill>
              </a:rPr>
              <a:t>un mínimo de seis meses en su categoría. </a:t>
            </a:r>
            <a:endParaRPr lang="es-MX" sz="2000" b="1" dirty="0">
              <a:solidFill>
                <a:srgbClr val="0070C0"/>
              </a:solidFill>
            </a:endParaRPr>
          </a:p>
        </p:txBody>
      </p:sp>
    </p:spTree>
    <p:extLst>
      <p:ext uri="{BB962C8B-B14F-4D97-AF65-F5344CB8AC3E}">
        <p14:creationId xmlns:p14="http://schemas.microsoft.com/office/powerpoint/2010/main" val="3270172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236133" y="2260600"/>
            <a:ext cx="9668934" cy="3183466"/>
          </a:xfrm>
          <a:ln w="28575">
            <a:solidFill>
              <a:srgbClr val="FFC000"/>
            </a:solidFill>
          </a:ln>
        </p:spPr>
        <p:txBody>
          <a:bodyPr>
            <a:noAutofit/>
          </a:bodyPr>
          <a:lstStyle/>
          <a:p>
            <a:pPr algn="l"/>
            <a:r>
              <a:rPr lang="es-ES" sz="2000" b="1" dirty="0">
                <a:solidFill>
                  <a:schemeClr val="tx1"/>
                </a:solidFill>
              </a:rPr>
              <a:t>ORGANOS QUE INTERVIENEN EN EL PROCESO DE SELECCION, ADMISION Y  PROMOCION.</a:t>
            </a:r>
            <a:br>
              <a:rPr lang="es-ES" sz="2000" b="1" dirty="0">
                <a:solidFill>
                  <a:schemeClr val="tx1"/>
                </a:solidFill>
              </a:rPr>
            </a:br>
            <a:r>
              <a:rPr lang="es-ES" sz="2000" b="1" dirty="0">
                <a:solidFill>
                  <a:schemeClr val="tx1"/>
                </a:solidFill>
              </a:rPr>
              <a:t/>
            </a:r>
            <a:br>
              <a:rPr lang="es-ES" sz="2000" b="1" dirty="0">
                <a:solidFill>
                  <a:schemeClr val="tx1"/>
                </a:solidFill>
              </a:rPr>
            </a:br>
            <a:r>
              <a:rPr lang="es-ES" sz="2000" b="1" dirty="0">
                <a:solidFill>
                  <a:schemeClr val="tx1"/>
                </a:solidFill>
              </a:rPr>
              <a:t>Artículo 118. </a:t>
            </a:r>
            <a:br>
              <a:rPr lang="es-ES" sz="2000" b="1" dirty="0">
                <a:solidFill>
                  <a:schemeClr val="tx1"/>
                </a:solidFill>
              </a:rPr>
            </a:br>
            <a:r>
              <a:rPr lang="es-ES" sz="2000" dirty="0">
                <a:solidFill>
                  <a:schemeClr val="tx1"/>
                </a:solidFill>
              </a:rPr>
              <a:t/>
            </a:r>
            <a:br>
              <a:rPr lang="es-ES" sz="2000" dirty="0">
                <a:solidFill>
                  <a:schemeClr val="tx1"/>
                </a:solidFill>
              </a:rPr>
            </a:br>
            <a:r>
              <a:rPr lang="es-ES" sz="2000" dirty="0">
                <a:solidFill>
                  <a:schemeClr val="tx1"/>
                </a:solidFill>
              </a:rPr>
              <a:t>En la selección, admisión y promoción del personal no docente de los Institutos Tecnológicos intervendrá: </a:t>
            </a:r>
            <a:br>
              <a:rPr lang="es-ES" sz="2000" dirty="0">
                <a:solidFill>
                  <a:schemeClr val="tx1"/>
                </a:solidFill>
              </a:rPr>
            </a:br>
            <a:r>
              <a:rPr lang="es-ES" sz="2000" dirty="0">
                <a:solidFill>
                  <a:schemeClr val="tx1"/>
                </a:solidFill>
              </a:rPr>
              <a:t/>
            </a:r>
            <a:br>
              <a:rPr lang="es-ES" sz="2000" dirty="0">
                <a:solidFill>
                  <a:schemeClr val="tx1"/>
                </a:solidFill>
              </a:rPr>
            </a:br>
            <a:r>
              <a:rPr lang="es-ES" sz="2000" dirty="0">
                <a:solidFill>
                  <a:schemeClr val="tx1"/>
                </a:solidFill>
              </a:rPr>
              <a:t>a) El Director del Instituto</a:t>
            </a:r>
            <a:r>
              <a:rPr lang="es-ES" sz="2000" dirty="0" smtClean="0">
                <a:solidFill>
                  <a:schemeClr val="tx1"/>
                </a:solidFill>
              </a:rPr>
              <a:t>.</a:t>
            </a:r>
            <a:br>
              <a:rPr lang="es-ES" sz="2000" dirty="0" smtClean="0">
                <a:solidFill>
                  <a:schemeClr val="tx1"/>
                </a:solidFill>
              </a:rPr>
            </a:br>
            <a:r>
              <a:rPr lang="es-ES" sz="2000" dirty="0" smtClean="0">
                <a:solidFill>
                  <a:schemeClr val="tx1"/>
                </a:solidFill>
              </a:rPr>
              <a:t> </a:t>
            </a:r>
            <a:r>
              <a:rPr lang="es-ES" sz="2000" dirty="0">
                <a:solidFill>
                  <a:schemeClr val="tx1"/>
                </a:solidFill>
              </a:rPr>
              <a:t/>
            </a:r>
            <a:br>
              <a:rPr lang="es-ES" sz="2000" dirty="0">
                <a:solidFill>
                  <a:schemeClr val="tx1"/>
                </a:solidFill>
              </a:rPr>
            </a:br>
            <a:r>
              <a:rPr lang="es-ES" sz="2000" dirty="0">
                <a:solidFill>
                  <a:schemeClr val="tx1"/>
                </a:solidFill>
              </a:rPr>
              <a:t>b) La Comisión Dictaminadora para el personal no docente. </a:t>
            </a:r>
            <a:endParaRPr lang="es-MX" sz="2000" dirty="0">
              <a:solidFill>
                <a:schemeClr val="tx1"/>
              </a:solidFill>
            </a:endParaRPr>
          </a:p>
        </p:txBody>
      </p:sp>
    </p:spTree>
    <p:extLst>
      <p:ext uri="{BB962C8B-B14F-4D97-AF65-F5344CB8AC3E}">
        <p14:creationId xmlns:p14="http://schemas.microsoft.com/office/powerpoint/2010/main" val="3262384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6"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03866" y="2260602"/>
            <a:ext cx="9465734" cy="3234266"/>
          </a:xfrm>
          <a:ln w="28575">
            <a:solidFill>
              <a:srgbClr val="FFC000"/>
            </a:solidFill>
          </a:ln>
        </p:spPr>
        <p:txBody>
          <a:bodyPr>
            <a:normAutofit/>
          </a:bodyPr>
          <a:lstStyle/>
          <a:p>
            <a:pPr algn="l"/>
            <a:r>
              <a:rPr lang="es-ES" sz="2600" dirty="0">
                <a:solidFill>
                  <a:schemeClr val="tx1"/>
                </a:solidFill>
              </a:rPr>
              <a:t>Artículo 119.</a:t>
            </a:r>
            <a:r>
              <a:rPr lang="es-ES" sz="2600" b="1" dirty="0">
                <a:solidFill>
                  <a:schemeClr val="accent5"/>
                </a:solidFill>
              </a:rPr>
              <a:t/>
            </a:r>
            <a:br>
              <a:rPr lang="es-ES" sz="2600" b="1" dirty="0">
                <a:solidFill>
                  <a:schemeClr val="accent5"/>
                </a:solidFill>
              </a:rPr>
            </a:br>
            <a:r>
              <a:rPr lang="es-ES" sz="2600" dirty="0"/>
              <a:t/>
            </a:r>
            <a:br>
              <a:rPr lang="es-ES" sz="2600" dirty="0"/>
            </a:br>
            <a:r>
              <a:rPr lang="es-ES" sz="2600" dirty="0"/>
              <a:t> Para la selección, admisión y promoción del personal no docente, se </a:t>
            </a:r>
            <a:r>
              <a:rPr lang="es-ES" sz="2600" dirty="0" smtClean="0"/>
              <a:t>integrará </a:t>
            </a:r>
            <a:r>
              <a:rPr lang="es-ES" sz="2600" dirty="0">
                <a:solidFill>
                  <a:srgbClr val="0070C0"/>
                </a:solidFill>
              </a:rPr>
              <a:t>una Comisión Dictaminadora </a:t>
            </a:r>
            <a:r>
              <a:rPr lang="es-ES" sz="2600" dirty="0"/>
              <a:t>en cada Instituto Tecnológico, cuya función será la </a:t>
            </a:r>
            <a:br>
              <a:rPr lang="es-ES" sz="2600" dirty="0"/>
            </a:br>
            <a:r>
              <a:rPr lang="es-ES" sz="2600" dirty="0"/>
              <a:t>de vigilar el cumplimiento de los procedimientos señalados en este Reglamento para tal </a:t>
            </a:r>
            <a:r>
              <a:rPr lang="es-ES" sz="2600" dirty="0" smtClean="0"/>
              <a:t>efecto, emitiendo </a:t>
            </a:r>
            <a:r>
              <a:rPr lang="es-ES" sz="2600" dirty="0"/>
              <a:t>el dictamen correspondiente.</a:t>
            </a:r>
            <a:endParaRPr lang="es-MX" sz="2600" dirty="0"/>
          </a:p>
        </p:txBody>
      </p:sp>
    </p:spTree>
    <p:extLst>
      <p:ext uri="{BB962C8B-B14F-4D97-AF65-F5344CB8AC3E}">
        <p14:creationId xmlns:p14="http://schemas.microsoft.com/office/powerpoint/2010/main" val="4210809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99840" y="2260601"/>
            <a:ext cx="4405170" cy="3403600"/>
          </a:xfrm>
          <a:ln w="28575">
            <a:solidFill>
              <a:srgbClr val="FFC000"/>
            </a:solidFill>
          </a:ln>
        </p:spPr>
        <p:txBody>
          <a:bodyPr>
            <a:normAutofit/>
          </a:bodyPr>
          <a:lstStyle/>
          <a:p>
            <a: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ING. CARLOS A. MÉNDEZ CHAPARRO</a:t>
            </a:r>
            <a:b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000" b="1"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SECRETARIO GENERAL</a:t>
            </a:r>
            <a:br>
              <a:rPr lang="es-MX" sz="2000" b="1"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ING. ARMANDO AVALOS ARCEO</a:t>
            </a:r>
            <a:b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s-MX" sz="20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MX" sz="2000" b="1"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SRIO DE ASUNTOS LABORALES</a:t>
            </a:r>
            <a:endParaRPr lang="es-MX" dirty="0"/>
          </a:p>
        </p:txBody>
      </p:sp>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66" y="643467"/>
            <a:ext cx="9042401" cy="2023533"/>
          </a:xfrm>
          <a:prstGeom prst="rect">
            <a:avLst/>
          </a:prstGeom>
          <a:ln>
            <a:noFill/>
          </a:ln>
        </p:spPr>
      </p:pic>
      <p:pic>
        <p:nvPicPr>
          <p:cNvPr id="6" name="Picture 2" descr="https://cdnsnte1.s3.us-west-1.amazonaws.com/wp-content/uploads/sites/58/2020/04/04002717/525736866-600x403.jpeg">
            <a:extLst>
              <a:ext uri="{FF2B5EF4-FFF2-40B4-BE49-F238E27FC236}">
                <a16:creationId xmlns:a16="http://schemas.microsoft.com/office/drawing/2014/main" xmlns="" id="{AAE2F632-FFC7-4363-9863-FC6648953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525" y="2260599"/>
            <a:ext cx="4819057" cy="3403601"/>
          </a:xfrm>
          <a:prstGeom prst="rect">
            <a:avLst/>
          </a:prstGeom>
          <a:noFill/>
          <a:ln w="28575">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84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261" y="440268"/>
            <a:ext cx="9042401" cy="2023533"/>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73261" y="2277534"/>
            <a:ext cx="9514872" cy="3124200"/>
          </a:xfrm>
          <a:ln w="28575">
            <a:solidFill>
              <a:srgbClr val="FFC000"/>
            </a:solidFill>
          </a:ln>
        </p:spPr>
        <p:txBody>
          <a:bodyPr>
            <a:normAutofit fontScale="90000"/>
          </a:bodyPr>
          <a:lstStyle/>
          <a:p>
            <a:pPr algn="l"/>
            <a:r>
              <a:rPr lang="es-ES" sz="2800" b="1" dirty="0">
                <a:solidFill>
                  <a:schemeClr val="tx1"/>
                </a:solidFill>
              </a:rPr>
              <a:t>Artículo 137. </a:t>
            </a:r>
            <a:r>
              <a:rPr lang="es-ES" sz="2800" dirty="0"/>
              <a:t/>
            </a:r>
            <a:br>
              <a:rPr lang="es-ES" sz="2800" dirty="0"/>
            </a:br>
            <a:r>
              <a:rPr lang="es-ES" sz="2800" dirty="0"/>
              <a:t/>
            </a:r>
            <a:br>
              <a:rPr lang="es-ES" sz="2800" dirty="0"/>
            </a:br>
            <a:r>
              <a:rPr lang="es-ES" sz="2800" dirty="0"/>
              <a:t>Los factores que se consideran para la promoción del personal no docente de </a:t>
            </a:r>
            <a:r>
              <a:rPr lang="es-ES" sz="2800" dirty="0" smtClean="0"/>
              <a:t>los </a:t>
            </a:r>
            <a:r>
              <a:rPr lang="es-ES" sz="2800" dirty="0"/>
              <a:t>Institutos Tecnológicos son: </a:t>
            </a:r>
            <a:r>
              <a:rPr lang="es-ES" sz="2800" dirty="0" smtClean="0"/>
              <a:t/>
            </a:r>
            <a:br>
              <a:rPr lang="es-ES" sz="2800" dirty="0" smtClean="0"/>
            </a:br>
            <a:r>
              <a:rPr lang="es-ES" sz="2800" dirty="0"/>
              <a:t/>
            </a:r>
            <a:br>
              <a:rPr lang="es-ES" sz="2800" dirty="0"/>
            </a:br>
            <a:r>
              <a:rPr lang="es-ES" sz="2800" dirty="0">
                <a:solidFill>
                  <a:srgbClr val="0070C0"/>
                </a:solidFill>
              </a:rPr>
              <a:t>1. Los conocimientos. </a:t>
            </a:r>
            <a:br>
              <a:rPr lang="es-ES" sz="2800" dirty="0">
                <a:solidFill>
                  <a:srgbClr val="0070C0"/>
                </a:solidFill>
              </a:rPr>
            </a:br>
            <a:r>
              <a:rPr lang="es-ES" sz="2800" dirty="0"/>
              <a:t>2. La aptitud. </a:t>
            </a:r>
            <a:br>
              <a:rPr lang="es-ES" sz="2800" dirty="0"/>
            </a:br>
            <a:r>
              <a:rPr lang="es-ES" sz="2800" dirty="0">
                <a:solidFill>
                  <a:srgbClr val="0070C0"/>
                </a:solidFill>
              </a:rPr>
              <a:t>3. La antigüedad</a:t>
            </a:r>
            <a:r>
              <a:rPr lang="es-ES" sz="2800" dirty="0">
                <a:solidFill>
                  <a:schemeClr val="accent5"/>
                </a:solidFill>
              </a:rPr>
              <a:t>. </a:t>
            </a:r>
            <a:r>
              <a:rPr lang="es-ES" sz="2800" dirty="0"/>
              <a:t/>
            </a:r>
            <a:br>
              <a:rPr lang="es-ES" sz="2800" dirty="0"/>
            </a:br>
            <a:r>
              <a:rPr lang="es-ES" sz="2800" dirty="0"/>
              <a:t>4. La disciplina y </a:t>
            </a:r>
            <a:r>
              <a:rPr lang="es-ES" sz="2800" dirty="0" smtClean="0"/>
              <a:t>puntualidad</a:t>
            </a:r>
            <a:endParaRPr lang="es-MX" sz="2800" dirty="0"/>
          </a:p>
        </p:txBody>
      </p:sp>
    </p:spTree>
    <p:extLst>
      <p:ext uri="{BB962C8B-B14F-4D97-AF65-F5344CB8AC3E}">
        <p14:creationId xmlns:p14="http://schemas.microsoft.com/office/powerpoint/2010/main" val="1067036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6"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73261" y="2269067"/>
            <a:ext cx="9464073" cy="3116214"/>
          </a:xfrm>
          <a:ln w="28575">
            <a:solidFill>
              <a:srgbClr val="FFC000"/>
            </a:solidFill>
          </a:ln>
        </p:spPr>
        <p:txBody>
          <a:bodyPr>
            <a:normAutofit/>
          </a:bodyPr>
          <a:lstStyle/>
          <a:p>
            <a:pPr algn="l"/>
            <a:r>
              <a:rPr lang="es-ES" sz="2200" b="1" dirty="0">
                <a:solidFill>
                  <a:schemeClr val="tx1"/>
                </a:solidFill>
              </a:rPr>
              <a:t>Artículo 138. </a:t>
            </a:r>
            <a:br>
              <a:rPr lang="es-ES" sz="2200" b="1" dirty="0">
                <a:solidFill>
                  <a:schemeClr val="tx1"/>
                </a:solidFill>
              </a:rPr>
            </a:br>
            <a:r>
              <a:rPr lang="es-ES" sz="2200" dirty="0">
                <a:solidFill>
                  <a:srgbClr val="0070C0"/>
                </a:solidFill>
              </a:rPr>
              <a:t/>
            </a:r>
            <a:br>
              <a:rPr lang="es-ES" sz="2200" dirty="0">
                <a:solidFill>
                  <a:srgbClr val="0070C0"/>
                </a:solidFill>
              </a:rPr>
            </a:br>
            <a:r>
              <a:rPr lang="es-ES" sz="2200" dirty="0">
                <a:solidFill>
                  <a:srgbClr val="0070C0"/>
                </a:solidFill>
              </a:rPr>
              <a:t>Se entiende por:</a:t>
            </a:r>
            <a:r>
              <a:rPr lang="es-ES" sz="2200" dirty="0">
                <a:solidFill>
                  <a:schemeClr val="accent5"/>
                </a:solidFill>
              </a:rPr>
              <a:t/>
            </a:r>
            <a:br>
              <a:rPr lang="es-ES" sz="2200" dirty="0">
                <a:solidFill>
                  <a:schemeClr val="accent5"/>
                </a:solidFill>
              </a:rPr>
            </a:br>
            <a:r>
              <a:rPr lang="es-ES" sz="2200" b="1" dirty="0"/>
              <a:t>a) </a:t>
            </a:r>
            <a:r>
              <a:rPr lang="es-ES" sz="2200" dirty="0">
                <a:solidFill>
                  <a:srgbClr val="0070C0"/>
                </a:solidFill>
              </a:rPr>
              <a:t>Por conocimientos: </a:t>
            </a:r>
            <a:r>
              <a:rPr lang="es-ES" sz="2200" dirty="0"/>
              <a:t>El grado de preparación, escolaridad formal o los conocimientos equivalentes o complementarios que tenga el trabajador, en relación al trabajo que desempeña. </a:t>
            </a:r>
            <a:br>
              <a:rPr lang="es-ES" sz="2200" dirty="0"/>
            </a:br>
            <a:r>
              <a:rPr lang="es-ES" sz="2200" dirty="0"/>
              <a:t/>
            </a:r>
            <a:br>
              <a:rPr lang="es-ES" sz="2200" dirty="0"/>
            </a:br>
            <a:r>
              <a:rPr lang="es-ES" sz="2200" b="1" dirty="0">
                <a:solidFill>
                  <a:srgbClr val="0070C0"/>
                </a:solidFill>
              </a:rPr>
              <a:t>b) </a:t>
            </a:r>
            <a:r>
              <a:rPr lang="es-ES" sz="2200" dirty="0"/>
              <a:t>Por aptitud: </a:t>
            </a:r>
            <a:r>
              <a:rPr lang="es-ES" sz="2200" dirty="0">
                <a:solidFill>
                  <a:srgbClr val="0070C0"/>
                </a:solidFill>
              </a:rPr>
              <a:t>Es la disposición natural o adquirida y que llevada a la acción se traduce en iniciativa, responsabilidad y eficiencia, necesarias para llevar a cabo una actividad determinada. </a:t>
            </a:r>
            <a:endParaRPr lang="es-MX" sz="2200" dirty="0">
              <a:solidFill>
                <a:srgbClr val="0070C0"/>
              </a:solidFill>
            </a:endParaRPr>
          </a:p>
        </p:txBody>
      </p:sp>
    </p:spTree>
    <p:extLst>
      <p:ext uri="{BB962C8B-B14F-4D97-AF65-F5344CB8AC3E}">
        <p14:creationId xmlns:p14="http://schemas.microsoft.com/office/powerpoint/2010/main" val="2731587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56" y="685800"/>
            <a:ext cx="9042401" cy="1871135"/>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81729" y="2175933"/>
            <a:ext cx="9379404" cy="3378680"/>
          </a:xfrm>
          <a:ln w="28575">
            <a:solidFill>
              <a:srgbClr val="FFC000"/>
            </a:solidFill>
          </a:ln>
        </p:spPr>
        <p:txBody>
          <a:bodyPr>
            <a:normAutofit/>
          </a:bodyPr>
          <a:lstStyle/>
          <a:p>
            <a:pPr algn="l"/>
            <a:r>
              <a:rPr lang="es-ES" sz="2400" b="1" dirty="0">
                <a:solidFill>
                  <a:srgbClr val="0070C0"/>
                </a:solidFill>
              </a:rPr>
              <a:t>c) </a:t>
            </a:r>
            <a:r>
              <a:rPr lang="es-ES" sz="2400" dirty="0"/>
              <a:t>Por antigüedad: </a:t>
            </a:r>
            <a:r>
              <a:rPr lang="es-ES" sz="2400" dirty="0">
                <a:solidFill>
                  <a:srgbClr val="0070C0"/>
                </a:solidFill>
              </a:rPr>
              <a:t>El tiempo de servicios prestados a los Institutos Tecnológicos. </a:t>
            </a:r>
            <a:br>
              <a:rPr lang="es-ES" sz="2400" dirty="0">
                <a:solidFill>
                  <a:srgbClr val="0070C0"/>
                </a:solidFill>
              </a:rPr>
            </a:br>
            <a:r>
              <a:rPr lang="es-ES" sz="2400" dirty="0">
                <a:solidFill>
                  <a:schemeClr val="accent5"/>
                </a:solidFill>
              </a:rPr>
              <a:t/>
            </a:r>
            <a:br>
              <a:rPr lang="es-ES" sz="2400" dirty="0">
                <a:solidFill>
                  <a:schemeClr val="accent5"/>
                </a:solidFill>
              </a:rPr>
            </a:br>
            <a:r>
              <a:rPr lang="es-ES" sz="2400" b="1" dirty="0">
                <a:solidFill>
                  <a:schemeClr val="tx1"/>
                </a:solidFill>
              </a:rPr>
              <a:t>d</a:t>
            </a:r>
            <a:r>
              <a:rPr lang="es-ES" sz="2400" b="1" dirty="0">
                <a:solidFill>
                  <a:srgbClr val="0070C0"/>
                </a:solidFill>
              </a:rPr>
              <a:t>) </a:t>
            </a:r>
            <a:r>
              <a:rPr lang="es-ES" sz="2400" dirty="0">
                <a:solidFill>
                  <a:srgbClr val="0070C0"/>
                </a:solidFill>
              </a:rPr>
              <a:t>Por disciplina</a:t>
            </a:r>
            <a:r>
              <a:rPr lang="es-ES" sz="2400" dirty="0">
                <a:solidFill>
                  <a:schemeClr val="accent5"/>
                </a:solidFill>
              </a:rPr>
              <a:t>: </a:t>
            </a:r>
            <a:r>
              <a:rPr lang="es-ES" sz="2400" dirty="0"/>
              <a:t>El respeto y acatamiento de los reglamentos y de las órdenes legítimas, recibidas de sus superiores. </a:t>
            </a:r>
            <a:br>
              <a:rPr lang="es-ES" sz="2400" dirty="0"/>
            </a:br>
            <a:r>
              <a:rPr lang="es-ES" sz="2400" dirty="0">
                <a:solidFill>
                  <a:schemeClr val="accent5"/>
                </a:solidFill>
              </a:rPr>
              <a:t/>
            </a:r>
            <a:br>
              <a:rPr lang="es-ES" sz="2400" dirty="0">
                <a:solidFill>
                  <a:schemeClr val="accent5"/>
                </a:solidFill>
              </a:rPr>
            </a:br>
            <a:r>
              <a:rPr lang="es-ES" sz="2400" b="1" dirty="0"/>
              <a:t>e) </a:t>
            </a:r>
            <a:r>
              <a:rPr lang="es-ES" sz="2400" dirty="0"/>
              <a:t>Por puntualidad: </a:t>
            </a:r>
            <a:r>
              <a:rPr lang="es-ES" sz="2400" dirty="0">
                <a:solidFill>
                  <a:srgbClr val="0070C0"/>
                </a:solidFill>
              </a:rPr>
              <a:t>El cumplimiento de la jornada y horario de trabajo a las que se sujeten </a:t>
            </a:r>
            <a:r>
              <a:rPr lang="es-ES" sz="2400" dirty="0" smtClean="0">
                <a:solidFill>
                  <a:srgbClr val="0070C0"/>
                </a:solidFill>
              </a:rPr>
              <a:t>las </a:t>
            </a:r>
            <a:r>
              <a:rPr lang="es-ES" sz="2400" dirty="0">
                <a:solidFill>
                  <a:srgbClr val="0070C0"/>
                </a:solidFill>
              </a:rPr>
              <a:t>labores. </a:t>
            </a:r>
            <a:endParaRPr lang="es-MX" sz="2400" dirty="0">
              <a:solidFill>
                <a:srgbClr val="0070C0"/>
              </a:solidFill>
            </a:endParaRPr>
          </a:p>
        </p:txBody>
      </p:sp>
    </p:spTree>
    <p:extLst>
      <p:ext uri="{BB962C8B-B14F-4D97-AF65-F5344CB8AC3E}">
        <p14:creationId xmlns:p14="http://schemas.microsoft.com/office/powerpoint/2010/main" val="3917534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56" y="685800"/>
            <a:ext cx="9042401" cy="1871135"/>
          </a:xfrm>
          <a:prstGeom prst="rect">
            <a:avLst/>
          </a:prstGeom>
          <a:ln>
            <a:noFill/>
          </a:ln>
        </p:spPr>
      </p:pic>
      <p:sp>
        <p:nvSpPr>
          <p:cNvPr id="7"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422073" y="2201333"/>
            <a:ext cx="9389859" cy="3361267"/>
          </a:xfrm>
          <a:ln w="38100">
            <a:solidFill>
              <a:srgbClr val="FFC000"/>
            </a:solidFill>
          </a:ln>
        </p:spPr>
        <p:txBody>
          <a:bodyPr>
            <a:normAutofit/>
          </a:bodyPr>
          <a:lstStyle/>
          <a:p>
            <a:pPr algn="l"/>
            <a:r>
              <a:rPr lang="es-ES" sz="1600" b="1" dirty="0">
                <a:solidFill>
                  <a:schemeClr val="tx1"/>
                </a:solidFill>
              </a:rPr>
              <a:t>Artículo 139. </a:t>
            </a:r>
            <a:r>
              <a:rPr lang="es-ES" sz="1600" b="1" dirty="0">
                <a:solidFill>
                  <a:schemeClr val="accent5"/>
                </a:solidFill>
              </a:rPr>
              <a:t/>
            </a:r>
            <a:br>
              <a:rPr lang="es-ES" sz="1600" b="1" dirty="0">
                <a:solidFill>
                  <a:schemeClr val="accent5"/>
                </a:solidFill>
              </a:rPr>
            </a:br>
            <a:r>
              <a:rPr lang="es-ES" sz="1600" dirty="0">
                <a:solidFill>
                  <a:schemeClr val="accent5"/>
                </a:solidFill>
              </a:rPr>
              <a:t/>
            </a:r>
            <a:br>
              <a:rPr lang="es-ES" sz="1600" dirty="0">
                <a:solidFill>
                  <a:schemeClr val="accent5"/>
                </a:solidFill>
              </a:rPr>
            </a:br>
            <a:r>
              <a:rPr lang="es-ES" sz="1600" dirty="0"/>
              <a:t>Los factores de promoción serán calificados de acuerdo con los siguientes </a:t>
            </a:r>
            <a:br>
              <a:rPr lang="es-ES" sz="1600" dirty="0"/>
            </a:br>
            <a:r>
              <a:rPr lang="es-ES" sz="1600" dirty="0"/>
              <a:t>criterios. </a:t>
            </a:r>
            <a:br>
              <a:rPr lang="es-ES" sz="1600" dirty="0"/>
            </a:br>
            <a:r>
              <a:rPr lang="es-ES" sz="1600" dirty="0">
                <a:solidFill>
                  <a:schemeClr val="accent5"/>
                </a:solidFill>
              </a:rPr>
              <a:t/>
            </a:r>
            <a:br>
              <a:rPr lang="es-ES" sz="1600" dirty="0">
                <a:solidFill>
                  <a:schemeClr val="accent5"/>
                </a:solidFill>
              </a:rPr>
            </a:br>
            <a:r>
              <a:rPr lang="es-ES" sz="1600" dirty="0"/>
              <a:t>1. Los conocimientos</a:t>
            </a:r>
            <a:r>
              <a:rPr lang="es-ES" sz="1600" dirty="0">
                <a:solidFill>
                  <a:srgbClr val="0070C0"/>
                </a:solidFill>
              </a:rPr>
              <a:t>: Mediante la presentación de documentación legal que acredite la escolaridad, la capacitación y la experiencia del trabajador.</a:t>
            </a:r>
            <a:br>
              <a:rPr lang="es-ES" sz="1600" dirty="0">
                <a:solidFill>
                  <a:srgbClr val="0070C0"/>
                </a:solidFill>
              </a:rPr>
            </a:br>
            <a:r>
              <a:rPr lang="es-ES" sz="1600" dirty="0">
                <a:solidFill>
                  <a:srgbClr val="0070C0"/>
                </a:solidFill>
              </a:rPr>
              <a:t> </a:t>
            </a:r>
            <a:br>
              <a:rPr lang="es-ES" sz="1600" dirty="0">
                <a:solidFill>
                  <a:srgbClr val="0070C0"/>
                </a:solidFill>
              </a:rPr>
            </a:br>
            <a:r>
              <a:rPr lang="es-ES" sz="1600" dirty="0">
                <a:solidFill>
                  <a:srgbClr val="0070C0"/>
                </a:solidFill>
              </a:rPr>
              <a:t>2. La aptitud: </a:t>
            </a:r>
            <a:r>
              <a:rPr lang="es-ES" sz="1600" dirty="0"/>
              <a:t>Por los resultados obtenidos a través de las pruebas específicas de competencia fijadas por el Instituto para cada puesto. </a:t>
            </a:r>
            <a:r>
              <a:rPr lang="es-ES" sz="1600" dirty="0">
                <a:solidFill>
                  <a:schemeClr val="accent5"/>
                </a:solidFill>
              </a:rPr>
              <a:t/>
            </a:r>
            <a:br>
              <a:rPr lang="es-ES" sz="1600" dirty="0">
                <a:solidFill>
                  <a:schemeClr val="accent5"/>
                </a:solidFill>
              </a:rPr>
            </a:br>
            <a:r>
              <a:rPr lang="es-ES" sz="1600" dirty="0">
                <a:solidFill>
                  <a:schemeClr val="accent5"/>
                </a:solidFill>
              </a:rPr>
              <a:t/>
            </a:r>
            <a:br>
              <a:rPr lang="es-ES" sz="1600" dirty="0">
                <a:solidFill>
                  <a:schemeClr val="accent5"/>
                </a:solidFill>
              </a:rPr>
            </a:br>
            <a:r>
              <a:rPr lang="es-ES" sz="1600" dirty="0"/>
              <a:t>3. La antigüedad: </a:t>
            </a:r>
            <a:r>
              <a:rPr lang="es-ES" sz="1600" dirty="0">
                <a:solidFill>
                  <a:srgbClr val="0070C0"/>
                </a:solidFill>
              </a:rPr>
              <a:t>Mediante la presentación de las constancias correspondientes.</a:t>
            </a:r>
            <a:br>
              <a:rPr lang="es-ES" sz="1600" dirty="0">
                <a:solidFill>
                  <a:srgbClr val="0070C0"/>
                </a:solidFill>
              </a:rPr>
            </a:br>
            <a:r>
              <a:rPr lang="es-ES" sz="1600" dirty="0">
                <a:solidFill>
                  <a:schemeClr val="accent5"/>
                </a:solidFill>
              </a:rPr>
              <a:t/>
            </a:r>
            <a:br>
              <a:rPr lang="es-ES" sz="1600" dirty="0">
                <a:solidFill>
                  <a:schemeClr val="accent5"/>
                </a:solidFill>
              </a:rPr>
            </a:br>
            <a:r>
              <a:rPr lang="es-ES" sz="1600" dirty="0">
                <a:solidFill>
                  <a:srgbClr val="0070C0"/>
                </a:solidFill>
              </a:rPr>
              <a:t>4. La disciplina y puntualidad: </a:t>
            </a:r>
            <a:r>
              <a:rPr lang="es-ES" sz="1600" dirty="0"/>
              <a:t>Mediante la revisión del expediente personal u hoja de </a:t>
            </a:r>
            <a:r>
              <a:rPr lang="es-ES" sz="1600" dirty="0" smtClean="0"/>
              <a:t>servicio </a:t>
            </a:r>
            <a:r>
              <a:rPr lang="es-ES" sz="1600" dirty="0"/>
              <a:t>de cada uno de los solicitantes. </a:t>
            </a:r>
            <a:endParaRPr lang="es-MX" sz="1600" dirty="0"/>
          </a:p>
        </p:txBody>
      </p:sp>
    </p:spTree>
    <p:extLst>
      <p:ext uri="{BB962C8B-B14F-4D97-AF65-F5344CB8AC3E}">
        <p14:creationId xmlns:p14="http://schemas.microsoft.com/office/powerpoint/2010/main" val="2484110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56" y="685800"/>
            <a:ext cx="9042401" cy="1871135"/>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233956" y="2260599"/>
            <a:ext cx="9489472" cy="3098801"/>
          </a:xfrm>
          <a:ln w="28575">
            <a:solidFill>
              <a:srgbClr val="FFC000"/>
            </a:solidFill>
          </a:ln>
        </p:spPr>
        <p:txBody>
          <a:bodyPr>
            <a:noAutofit/>
          </a:bodyPr>
          <a:lstStyle/>
          <a:p>
            <a:pPr algn="l"/>
            <a:r>
              <a:rPr lang="es-ES" sz="2600" dirty="0">
                <a:solidFill>
                  <a:schemeClr val="tx1"/>
                </a:solidFill>
              </a:rPr>
              <a:t>Artículo 142. </a:t>
            </a:r>
            <a:r>
              <a:rPr lang="es-ES" sz="2600" b="1" dirty="0">
                <a:solidFill>
                  <a:schemeClr val="accent5"/>
                </a:solidFill>
              </a:rPr>
              <a:t/>
            </a:r>
            <a:br>
              <a:rPr lang="es-ES" sz="2600" b="1" dirty="0">
                <a:solidFill>
                  <a:schemeClr val="accent5"/>
                </a:solidFill>
              </a:rPr>
            </a:br>
            <a:r>
              <a:rPr lang="es-ES" sz="2600" dirty="0">
                <a:solidFill>
                  <a:schemeClr val="accent5"/>
                </a:solidFill>
              </a:rPr>
              <a:t/>
            </a:r>
            <a:br>
              <a:rPr lang="es-ES" sz="2600" dirty="0">
                <a:solidFill>
                  <a:schemeClr val="accent5"/>
                </a:solidFill>
              </a:rPr>
            </a:br>
            <a:r>
              <a:rPr lang="es-ES" sz="2600" dirty="0"/>
              <a:t>La ponderación de los factores de promoción será de: </a:t>
            </a:r>
            <a:r>
              <a:rPr lang="es-ES" sz="2600" dirty="0">
                <a:solidFill>
                  <a:schemeClr val="accent5"/>
                </a:solidFill>
              </a:rPr>
              <a:t/>
            </a:r>
            <a:br>
              <a:rPr lang="es-ES" sz="2600" dirty="0">
                <a:solidFill>
                  <a:schemeClr val="accent5"/>
                </a:solidFill>
              </a:rPr>
            </a:br>
            <a:r>
              <a:rPr lang="es-ES" sz="2600" dirty="0">
                <a:solidFill>
                  <a:srgbClr val="0070C0"/>
                </a:solidFill>
              </a:rPr>
              <a:t>1. Conocimientos 30% </a:t>
            </a:r>
            <a:r>
              <a:rPr lang="es-ES" sz="2600" dirty="0">
                <a:solidFill>
                  <a:schemeClr val="accent5"/>
                </a:solidFill>
              </a:rPr>
              <a:t/>
            </a:r>
            <a:br>
              <a:rPr lang="es-ES" sz="2600" dirty="0">
                <a:solidFill>
                  <a:schemeClr val="accent5"/>
                </a:solidFill>
              </a:rPr>
            </a:br>
            <a:r>
              <a:rPr lang="es-ES" sz="2600" dirty="0"/>
              <a:t>2. Aptitud 50% </a:t>
            </a:r>
            <a:r>
              <a:rPr lang="es-ES" sz="2600" dirty="0">
                <a:solidFill>
                  <a:schemeClr val="accent5"/>
                </a:solidFill>
              </a:rPr>
              <a:t/>
            </a:r>
            <a:br>
              <a:rPr lang="es-ES" sz="2600" dirty="0">
                <a:solidFill>
                  <a:schemeClr val="accent5"/>
                </a:solidFill>
              </a:rPr>
            </a:br>
            <a:r>
              <a:rPr lang="es-ES" sz="2600" dirty="0">
                <a:solidFill>
                  <a:srgbClr val="0070C0"/>
                </a:solidFill>
              </a:rPr>
              <a:t>3. Disciplina 10% </a:t>
            </a:r>
            <a:r>
              <a:rPr lang="es-ES" sz="2600" dirty="0">
                <a:solidFill>
                  <a:schemeClr val="accent5"/>
                </a:solidFill>
              </a:rPr>
              <a:t/>
            </a:r>
            <a:br>
              <a:rPr lang="es-ES" sz="2600" dirty="0">
                <a:solidFill>
                  <a:schemeClr val="accent5"/>
                </a:solidFill>
              </a:rPr>
            </a:br>
            <a:r>
              <a:rPr lang="es-ES" sz="2600" dirty="0"/>
              <a:t>4. Puntualidad 10% </a:t>
            </a:r>
            <a:r>
              <a:rPr lang="es-ES" sz="2600" dirty="0">
                <a:solidFill>
                  <a:schemeClr val="accent5"/>
                </a:solidFill>
              </a:rPr>
              <a:t/>
            </a:r>
            <a:br>
              <a:rPr lang="es-ES" sz="2600" dirty="0">
                <a:solidFill>
                  <a:schemeClr val="accent5"/>
                </a:solidFill>
              </a:rPr>
            </a:br>
            <a:r>
              <a:rPr lang="es-ES" sz="2600" dirty="0">
                <a:solidFill>
                  <a:srgbClr val="0070C0"/>
                </a:solidFill>
              </a:rPr>
              <a:t>5. Antigüedad Sin valor específico</a:t>
            </a:r>
            <a:endParaRPr lang="es-MX" sz="2600" dirty="0">
              <a:solidFill>
                <a:srgbClr val="0070C0"/>
              </a:solidFill>
            </a:endParaRPr>
          </a:p>
        </p:txBody>
      </p:sp>
    </p:spTree>
    <p:extLst>
      <p:ext uri="{BB962C8B-B14F-4D97-AF65-F5344CB8AC3E}">
        <p14:creationId xmlns:p14="http://schemas.microsoft.com/office/powerpoint/2010/main" val="219886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56" y="685800"/>
            <a:ext cx="9042401" cy="1871135"/>
          </a:xfrm>
          <a:prstGeom prst="rect">
            <a:avLst/>
          </a:prstGeom>
          <a:ln>
            <a:noFill/>
          </a:ln>
        </p:spPr>
      </p:pic>
      <p:sp>
        <p:nvSpPr>
          <p:cNvPr id="6"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64795" y="2175934"/>
            <a:ext cx="9489472" cy="3513666"/>
          </a:xfrm>
          <a:ln w="38100">
            <a:solidFill>
              <a:srgbClr val="FFC000"/>
            </a:solidFill>
          </a:ln>
        </p:spPr>
        <p:txBody>
          <a:bodyPr>
            <a:noAutofit/>
          </a:bodyPr>
          <a:lstStyle/>
          <a:p>
            <a:pPr algn="l"/>
            <a:r>
              <a:rPr lang="es-ES" sz="2300" b="1" dirty="0">
                <a:solidFill>
                  <a:schemeClr val="tx1"/>
                </a:solidFill>
              </a:rPr>
              <a:t>Artículo 143. </a:t>
            </a:r>
            <a:r>
              <a:rPr lang="es-ES" sz="2300" b="1" dirty="0">
                <a:solidFill>
                  <a:schemeClr val="accent5"/>
                </a:solidFill>
              </a:rPr>
              <a:t/>
            </a:r>
            <a:br>
              <a:rPr lang="es-ES" sz="2300" b="1" dirty="0">
                <a:solidFill>
                  <a:schemeClr val="accent5"/>
                </a:solidFill>
              </a:rPr>
            </a:br>
            <a:r>
              <a:rPr lang="es-ES" sz="2300" dirty="0">
                <a:solidFill>
                  <a:schemeClr val="accent5"/>
                </a:solidFill>
              </a:rPr>
              <a:t/>
            </a:r>
            <a:br>
              <a:rPr lang="es-ES" sz="2300" dirty="0">
                <a:solidFill>
                  <a:schemeClr val="accent5"/>
                </a:solidFill>
              </a:rPr>
            </a:br>
            <a:r>
              <a:rPr lang="es-ES" sz="2300" dirty="0"/>
              <a:t>El sistema de promoción del personal estará bajo </a:t>
            </a:r>
            <a:r>
              <a:rPr lang="es-ES" sz="2300" b="1" dirty="0">
                <a:solidFill>
                  <a:srgbClr val="0070C0"/>
                </a:solidFill>
              </a:rPr>
              <a:t>responsabilidad de la Comisión Dictaminadora</a:t>
            </a:r>
            <a:r>
              <a:rPr lang="es-ES" sz="2300" dirty="0"/>
              <a:t>, quienes realizarán el siguiente procedimiento. </a:t>
            </a:r>
            <a:br>
              <a:rPr lang="es-ES" sz="2300" dirty="0"/>
            </a:br>
            <a:r>
              <a:rPr lang="es-ES" sz="2300" dirty="0"/>
              <a:t/>
            </a:r>
            <a:br>
              <a:rPr lang="es-ES" sz="2300" dirty="0"/>
            </a:br>
            <a:r>
              <a:rPr lang="es-ES" sz="2300" b="1" dirty="0">
                <a:solidFill>
                  <a:schemeClr val="tx1"/>
                </a:solidFill>
              </a:rPr>
              <a:t>a) </a:t>
            </a:r>
            <a:r>
              <a:rPr lang="es-ES" sz="2300" dirty="0">
                <a:solidFill>
                  <a:srgbClr val="0070C0"/>
                </a:solidFill>
              </a:rPr>
              <a:t>El Director del Instituto Tecnológico, dará a conocer a la Comisión Dictaminadora y a la Organización Sindical las vacantes, que se presenten dentro de los diez días siguientes a que se dicte el aviso de baja o apruebe oficialmente la creación de categorías de base.</a:t>
            </a:r>
            <a:endParaRPr lang="es-MX" sz="2300" dirty="0">
              <a:solidFill>
                <a:srgbClr val="0070C0"/>
              </a:solidFill>
            </a:endParaRPr>
          </a:p>
        </p:txBody>
      </p:sp>
    </p:spTree>
    <p:extLst>
      <p:ext uri="{BB962C8B-B14F-4D97-AF65-F5344CB8AC3E}">
        <p14:creationId xmlns:p14="http://schemas.microsoft.com/office/powerpoint/2010/main" val="914920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56" y="685800"/>
            <a:ext cx="9042401" cy="1871135"/>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233956" y="2150532"/>
            <a:ext cx="9599539" cy="3471813"/>
          </a:xfrm>
          <a:ln w="28575">
            <a:solidFill>
              <a:srgbClr val="FFC000"/>
            </a:solidFill>
          </a:ln>
        </p:spPr>
        <p:txBody>
          <a:bodyPr>
            <a:noAutofit/>
          </a:bodyPr>
          <a:lstStyle/>
          <a:p>
            <a:pPr algn="l"/>
            <a:r>
              <a:rPr lang="es-ES" sz="1800" b="1" dirty="0">
                <a:solidFill>
                  <a:srgbClr val="0070C0"/>
                </a:solidFill>
              </a:rPr>
              <a:t>b) Al tener conocimiento de las vacantes, la Comisión </a:t>
            </a:r>
            <a:r>
              <a:rPr lang="es-ES" sz="1800" b="1" dirty="0"/>
              <a:t>Dictaminadora del. personal no docente procederá a convocar un concurso de selección </a:t>
            </a:r>
            <a:r>
              <a:rPr lang="es-ES" sz="1800" dirty="0">
                <a:solidFill>
                  <a:srgbClr val="0070C0"/>
                </a:solidFill>
              </a:rPr>
              <a:t>entre los trabajadores de la categoría inferior del grupo correspondiente, mediante circulares o boletines que se fijarán en lugares visibles del Instituto Tecnológico. </a:t>
            </a:r>
            <a:br>
              <a:rPr lang="es-ES" sz="1800" dirty="0">
                <a:solidFill>
                  <a:srgbClr val="0070C0"/>
                </a:solidFill>
              </a:rPr>
            </a:br>
            <a:r>
              <a:rPr lang="es-ES" sz="1800" dirty="0">
                <a:solidFill>
                  <a:schemeClr val="accent5"/>
                </a:solidFill>
              </a:rPr>
              <a:t/>
            </a:r>
            <a:br>
              <a:rPr lang="es-ES" sz="1800" dirty="0">
                <a:solidFill>
                  <a:schemeClr val="accent5"/>
                </a:solidFill>
              </a:rPr>
            </a:br>
            <a:r>
              <a:rPr lang="es-ES" sz="1800" b="1" dirty="0"/>
              <a:t>c) </a:t>
            </a:r>
            <a:r>
              <a:rPr lang="es-ES" sz="1800" dirty="0"/>
              <a:t>Las convocatorias señalarán los requisitos para aplicar derechos de los factores de promoción, plazos para presentar solicitudes de participación en los concursos, características de la categoría y puesto ofrecido y pruebas específicas a que se someterán los aspirantes. </a:t>
            </a:r>
            <a:br>
              <a:rPr lang="es-ES" sz="1800" dirty="0"/>
            </a:br>
            <a:r>
              <a:rPr lang="es-ES" sz="1800" dirty="0">
                <a:solidFill>
                  <a:schemeClr val="accent5"/>
                </a:solidFill>
              </a:rPr>
              <a:t/>
            </a:r>
            <a:br>
              <a:rPr lang="es-ES" sz="1800" dirty="0">
                <a:solidFill>
                  <a:schemeClr val="accent5"/>
                </a:solidFill>
              </a:rPr>
            </a:br>
            <a:r>
              <a:rPr lang="es-ES" sz="1800" b="1" dirty="0">
                <a:solidFill>
                  <a:srgbClr val="0070C0"/>
                </a:solidFill>
              </a:rPr>
              <a:t>d) </a:t>
            </a:r>
            <a:r>
              <a:rPr lang="es-ES" sz="1800" dirty="0">
                <a:solidFill>
                  <a:srgbClr val="0070C0"/>
                </a:solidFill>
              </a:rPr>
              <a:t>La categoría se otorgará al trabajador que habiendo sido aprobado de acuerdo por este Reglamento obtenga la mejor calificación.</a:t>
            </a:r>
            <a:endParaRPr lang="es-MX" sz="1800" dirty="0">
              <a:solidFill>
                <a:srgbClr val="0070C0"/>
              </a:solidFill>
            </a:endParaRPr>
          </a:p>
        </p:txBody>
      </p:sp>
    </p:spTree>
    <p:extLst>
      <p:ext uri="{BB962C8B-B14F-4D97-AF65-F5344CB8AC3E}">
        <p14:creationId xmlns:p14="http://schemas.microsoft.com/office/powerpoint/2010/main" val="4145984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56" y="685800"/>
            <a:ext cx="9042401" cy="1871135"/>
          </a:xfrm>
          <a:prstGeom prst="rect">
            <a:avLst/>
          </a:prstGeom>
          <a:ln>
            <a:noFill/>
          </a:ln>
        </p:spPr>
      </p:pic>
      <p:sp>
        <p:nvSpPr>
          <p:cNvPr id="6"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64794" y="2209799"/>
            <a:ext cx="9413273" cy="2938413"/>
          </a:xfrm>
          <a:ln w="28575">
            <a:solidFill>
              <a:srgbClr val="FFC000"/>
            </a:solidFill>
          </a:ln>
        </p:spPr>
        <p:txBody>
          <a:bodyPr>
            <a:normAutofit fontScale="90000"/>
          </a:bodyPr>
          <a:lstStyle/>
          <a:p>
            <a:pPr algn="l"/>
            <a:r>
              <a:rPr lang="es-ES" sz="2800" b="1" dirty="0">
                <a:solidFill>
                  <a:srgbClr val="0070C0"/>
                </a:solidFill>
              </a:rPr>
              <a:t>Artículo 161. </a:t>
            </a:r>
            <a:r>
              <a:rPr lang="es-ES" sz="2800" dirty="0">
                <a:solidFill>
                  <a:schemeClr val="accent5"/>
                </a:solidFill>
              </a:rPr>
              <a:t/>
            </a:r>
            <a:br>
              <a:rPr lang="es-ES" sz="2800" dirty="0">
                <a:solidFill>
                  <a:schemeClr val="accent5"/>
                </a:solidFill>
              </a:rPr>
            </a:br>
            <a:r>
              <a:rPr lang="es-ES" sz="2800" dirty="0">
                <a:solidFill>
                  <a:schemeClr val="accent5"/>
                </a:solidFill>
              </a:rPr>
              <a:t/>
            </a:r>
            <a:br>
              <a:rPr lang="es-ES" sz="2800" dirty="0">
                <a:solidFill>
                  <a:schemeClr val="accent5"/>
                </a:solidFill>
              </a:rPr>
            </a:br>
            <a:r>
              <a:rPr lang="es-ES" sz="2800" dirty="0"/>
              <a:t>La hoja de servicio del trabajador contendrá un registro detallado de las notas buenas y felicitaciones por escrito, y de las notas malas, extrañamientos y amonestaciones y suspensiones recibidas, así como de los motivos que los originaron, para que sean considerados en el proceso de </a:t>
            </a:r>
            <a:r>
              <a:rPr lang="es-ES" sz="2800" dirty="0" smtClean="0"/>
              <a:t>promoción.</a:t>
            </a:r>
            <a:endParaRPr lang="es-MX" sz="2800" dirty="0"/>
          </a:p>
        </p:txBody>
      </p:sp>
    </p:spTree>
    <p:extLst>
      <p:ext uri="{BB962C8B-B14F-4D97-AF65-F5344CB8AC3E}">
        <p14:creationId xmlns:p14="http://schemas.microsoft.com/office/powerpoint/2010/main" val="599566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56" y="685800"/>
            <a:ext cx="9042401" cy="1871135"/>
          </a:xfrm>
          <a:prstGeom prst="rect">
            <a:avLst/>
          </a:prstGeom>
          <a:ln>
            <a:noFill/>
          </a:ln>
        </p:spPr>
      </p:pic>
      <p:sp>
        <p:nvSpPr>
          <p:cNvPr id="5" name="Título 2">
            <a:extLst>
              <a:ext uri="{FF2B5EF4-FFF2-40B4-BE49-F238E27FC236}">
                <a16:creationId xmlns:a16="http://schemas.microsoft.com/office/drawing/2014/main" xmlns="" id="{50A67A0B-2077-4F2D-A26F-9A25753536B4}"/>
              </a:ext>
            </a:extLst>
          </p:cNvPr>
          <p:cNvSpPr>
            <a:spLocks noGrp="1"/>
          </p:cNvSpPr>
          <p:nvPr>
            <p:ph type="ctrTitle"/>
          </p:nvPr>
        </p:nvSpPr>
        <p:spPr>
          <a:xfrm>
            <a:off x="1390194" y="2108199"/>
            <a:ext cx="9404806" cy="3344335"/>
          </a:xfrm>
          <a:ln w="38100">
            <a:solidFill>
              <a:srgbClr val="FFC000"/>
            </a:solidFill>
          </a:ln>
        </p:spPr>
        <p:txBody>
          <a:bodyPr>
            <a:noAutofit/>
          </a:bodyPr>
          <a:lstStyle/>
          <a:p>
            <a:pPr marL="84138" indent="-84138" algn="ctr"/>
            <a:r>
              <a:rPr lang="es-MX" sz="2000" b="1" dirty="0">
                <a:solidFill>
                  <a:schemeClr val="accent5"/>
                </a:solidFill>
                <a:latin typeface="Calibri" panose="020F0502020204030204" pitchFamily="34" charset="0"/>
                <a:cs typeface="Calibri" panose="020F0502020204030204" pitchFamily="34" charset="0"/>
              </a:rPr>
              <a:t>			     </a:t>
            </a:r>
            <a:br>
              <a:rPr lang="es-MX" sz="2000" b="1" dirty="0">
                <a:solidFill>
                  <a:schemeClr val="accent5"/>
                </a:solidFill>
                <a:latin typeface="Calibri" panose="020F0502020204030204" pitchFamily="34" charset="0"/>
                <a:cs typeface="Calibri" panose="020F0502020204030204" pitchFamily="34" charset="0"/>
              </a:rPr>
            </a:br>
            <a:r>
              <a:rPr lang="es-MX" sz="2000" b="1" dirty="0">
                <a:solidFill>
                  <a:schemeClr val="accent5"/>
                </a:solidFill>
                <a:latin typeface="Calibri" panose="020F0502020204030204" pitchFamily="34" charset="0"/>
                <a:cs typeface="Calibri" panose="020F0502020204030204" pitchFamily="34" charset="0"/>
              </a:rPr>
              <a:t/>
            </a:r>
            <a:br>
              <a:rPr lang="es-MX" sz="2000" b="1" dirty="0">
                <a:solidFill>
                  <a:schemeClr val="accent5"/>
                </a:solidFill>
                <a:latin typeface="Calibri" panose="020F0502020204030204" pitchFamily="34" charset="0"/>
                <a:cs typeface="Calibri" panose="020F0502020204030204" pitchFamily="34" charset="0"/>
              </a:rPr>
            </a:br>
            <a:r>
              <a:rPr lang="es-MX" sz="2000" b="1" dirty="0">
                <a:solidFill>
                  <a:schemeClr val="tx1"/>
                </a:solidFill>
                <a:latin typeface="Calibri" panose="020F0502020204030204" pitchFamily="34" charset="0"/>
                <a:cs typeface="Calibri" panose="020F0502020204030204" pitchFamily="34" charset="0"/>
              </a:rPr>
              <a:t>SRIO. DE ASUNTOS LABORALES </a:t>
            </a:r>
            <a:r>
              <a:rPr lang="es-MX" sz="2000" b="1" dirty="0">
                <a:solidFill>
                  <a:schemeClr val="accent5"/>
                </a:solidFill>
                <a:latin typeface="Calibri" panose="020F0502020204030204" pitchFamily="34" charset="0"/>
                <a:cs typeface="Calibri" panose="020F0502020204030204" pitchFamily="34" charset="0"/>
              </a:rPr>
              <a:t/>
            </a:r>
            <a:br>
              <a:rPr lang="es-MX" sz="2000" b="1" dirty="0">
                <a:solidFill>
                  <a:schemeClr val="accent5"/>
                </a:solidFill>
                <a:latin typeface="Calibri" panose="020F0502020204030204" pitchFamily="34" charset="0"/>
                <a:cs typeface="Calibri" panose="020F0502020204030204" pitchFamily="34" charset="0"/>
              </a:rPr>
            </a:br>
            <a:r>
              <a:rPr lang="es-MX" sz="2000" b="1" dirty="0">
                <a:solidFill>
                  <a:schemeClr val="accent5"/>
                </a:solidFill>
                <a:latin typeface="Calibri" panose="020F0502020204030204" pitchFamily="34" charset="0"/>
                <a:cs typeface="Calibri" panose="020F0502020204030204" pitchFamily="34" charset="0"/>
              </a:rPr>
              <a:t/>
            </a:r>
            <a:br>
              <a:rPr lang="es-MX" sz="2000" b="1" dirty="0">
                <a:solidFill>
                  <a:schemeClr val="accent5"/>
                </a:solidFill>
                <a:latin typeface="Calibri" panose="020F0502020204030204" pitchFamily="34" charset="0"/>
                <a:cs typeface="Calibri" panose="020F0502020204030204" pitchFamily="34" charset="0"/>
              </a:rPr>
            </a:br>
            <a:r>
              <a:rPr lang="es-MX" sz="2000" b="1" dirty="0">
                <a:solidFill>
                  <a:schemeClr val="accent5"/>
                </a:solidFill>
                <a:latin typeface="Calibri" panose="020F0502020204030204" pitchFamily="34" charset="0"/>
                <a:cs typeface="Calibri" panose="020F0502020204030204" pitchFamily="34" charset="0"/>
              </a:rPr>
              <a:t>ING. ARMANDO AVALOS ARCEO</a:t>
            </a:r>
            <a:br>
              <a:rPr lang="es-MX" sz="2000" b="1" dirty="0">
                <a:solidFill>
                  <a:schemeClr val="accent5"/>
                </a:solidFill>
                <a:latin typeface="Calibri" panose="020F0502020204030204" pitchFamily="34" charset="0"/>
                <a:cs typeface="Calibri" panose="020F0502020204030204" pitchFamily="34" charset="0"/>
              </a:rPr>
            </a:br>
            <a:r>
              <a:rPr lang="es-MX" sz="2000" b="1" dirty="0">
                <a:solidFill>
                  <a:schemeClr val="accent5"/>
                </a:solidFill>
                <a:latin typeface="Calibri" panose="020F0502020204030204" pitchFamily="34" charset="0"/>
                <a:cs typeface="Calibri" panose="020F0502020204030204" pitchFamily="34" charset="0"/>
              </a:rPr>
              <a:t/>
            </a:r>
            <a:br>
              <a:rPr lang="es-MX" sz="2000" b="1" dirty="0">
                <a:solidFill>
                  <a:schemeClr val="accent5"/>
                </a:solidFill>
                <a:latin typeface="Calibri" panose="020F0502020204030204" pitchFamily="34" charset="0"/>
                <a:cs typeface="Calibri" panose="020F0502020204030204" pitchFamily="34" charset="0"/>
              </a:rPr>
            </a:br>
            <a:r>
              <a:rPr lang="es-MX" sz="2000" b="1" dirty="0">
                <a:solidFill>
                  <a:schemeClr val="tx1"/>
                </a:solidFill>
                <a:latin typeface="Calibri" panose="020F0502020204030204" pitchFamily="34" charset="0"/>
                <a:cs typeface="Calibri" panose="020F0502020204030204" pitchFamily="34" charset="0"/>
              </a:rPr>
              <a:t>CORREO ELECTRONICO</a:t>
            </a:r>
            <a:br>
              <a:rPr lang="es-MX" sz="2000" b="1" dirty="0">
                <a:solidFill>
                  <a:schemeClr val="tx1"/>
                </a:solidFill>
                <a:latin typeface="Calibri" panose="020F0502020204030204" pitchFamily="34" charset="0"/>
                <a:cs typeface="Calibri" panose="020F0502020204030204" pitchFamily="34" charset="0"/>
              </a:rPr>
            </a:br>
            <a:r>
              <a:rPr lang="es-MX" sz="2000" b="1" dirty="0">
                <a:solidFill>
                  <a:schemeClr val="accent5"/>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xmlns="" val="tx"/>
                    </a:ext>
                  </a:extLst>
                </a:hlinkClick>
              </a:rPr>
              <a:t>asuntoslaboralesces61@snte.org.mx</a:t>
            </a:r>
            <a:r>
              <a:rPr lang="es-MX" sz="2000" b="1" dirty="0">
                <a:solidFill>
                  <a:schemeClr val="accent5"/>
                </a:solidFill>
                <a:latin typeface="Calibri" panose="020F0502020204030204" pitchFamily="34" charset="0"/>
                <a:cs typeface="Calibri" panose="020F0502020204030204" pitchFamily="34" charset="0"/>
              </a:rPr>
              <a:t/>
            </a:r>
            <a:br>
              <a:rPr lang="es-MX" sz="2000" b="1" dirty="0">
                <a:solidFill>
                  <a:schemeClr val="accent5"/>
                </a:solidFill>
                <a:latin typeface="Calibri" panose="020F0502020204030204" pitchFamily="34" charset="0"/>
                <a:cs typeface="Calibri" panose="020F0502020204030204" pitchFamily="34" charset="0"/>
              </a:rPr>
            </a:br>
            <a:r>
              <a:rPr lang="es-MX" sz="2000" b="1" dirty="0">
                <a:solidFill>
                  <a:schemeClr val="accent5"/>
                </a:solidFill>
                <a:latin typeface="Calibri" panose="020F0502020204030204" pitchFamily="34" charset="0"/>
                <a:cs typeface="Calibri" panose="020F0502020204030204" pitchFamily="34" charset="0"/>
              </a:rPr>
              <a:t/>
            </a:r>
            <a:br>
              <a:rPr lang="es-MX" sz="2000" b="1" dirty="0">
                <a:solidFill>
                  <a:schemeClr val="accent5"/>
                </a:solidFill>
                <a:latin typeface="Calibri" panose="020F0502020204030204" pitchFamily="34" charset="0"/>
                <a:cs typeface="Calibri" panose="020F0502020204030204" pitchFamily="34" charset="0"/>
              </a:rPr>
            </a:br>
            <a:r>
              <a:rPr lang="es-MX" sz="2000" b="1" dirty="0">
                <a:solidFill>
                  <a:schemeClr val="tx1"/>
                </a:solidFill>
                <a:latin typeface="Calibri" panose="020F0502020204030204" pitchFamily="34" charset="0"/>
                <a:cs typeface="Calibri" panose="020F0502020204030204" pitchFamily="34" charset="0"/>
              </a:rPr>
              <a:t>TELÉFONO</a:t>
            </a:r>
            <a:br>
              <a:rPr lang="es-MX" sz="2000" b="1" dirty="0">
                <a:solidFill>
                  <a:schemeClr val="tx1"/>
                </a:solidFill>
                <a:latin typeface="Calibri" panose="020F0502020204030204" pitchFamily="34" charset="0"/>
                <a:cs typeface="Calibri" panose="020F0502020204030204" pitchFamily="34" charset="0"/>
              </a:rPr>
            </a:br>
            <a:r>
              <a:rPr lang="es-MX" sz="2000" b="1" dirty="0">
                <a:solidFill>
                  <a:schemeClr val="tx1"/>
                </a:solidFill>
                <a:latin typeface="Calibri" panose="020F0502020204030204" pitchFamily="34" charset="0"/>
                <a:cs typeface="Calibri" panose="020F0502020204030204" pitchFamily="34" charset="0"/>
              </a:rPr>
              <a:t>(01) 55 57 04 700 EXT 122</a:t>
            </a:r>
            <a:br>
              <a:rPr lang="es-MX" sz="2000" b="1" dirty="0">
                <a:solidFill>
                  <a:schemeClr val="tx1"/>
                </a:solidFill>
                <a:latin typeface="Calibri" panose="020F0502020204030204" pitchFamily="34" charset="0"/>
                <a:cs typeface="Calibri" panose="020F0502020204030204" pitchFamily="34" charset="0"/>
              </a:rPr>
            </a:br>
            <a:r>
              <a:rPr lang="es-MX" sz="2000" b="1" dirty="0">
                <a:solidFill>
                  <a:schemeClr val="tx1"/>
                </a:solidFill>
                <a:latin typeface="Calibri" panose="020F0502020204030204" pitchFamily="34" charset="0"/>
                <a:cs typeface="Calibri" panose="020F0502020204030204" pitchFamily="34" charset="0"/>
              </a:rPr>
              <a:t/>
            </a:r>
            <a:br>
              <a:rPr lang="es-MX" sz="2000" b="1" dirty="0">
                <a:solidFill>
                  <a:schemeClr val="tx1"/>
                </a:solidFill>
                <a:latin typeface="Calibri" panose="020F0502020204030204" pitchFamily="34" charset="0"/>
                <a:cs typeface="Calibri" panose="020F0502020204030204" pitchFamily="34" charset="0"/>
              </a:rPr>
            </a:br>
            <a:r>
              <a:rPr lang="es-MX" sz="2000" b="1" dirty="0">
                <a:solidFill>
                  <a:schemeClr val="tx1"/>
                </a:solidFill>
                <a:latin typeface="Calibri" panose="020F0502020204030204" pitchFamily="34" charset="0"/>
                <a:cs typeface="Calibri" panose="020F0502020204030204" pitchFamily="34" charset="0"/>
              </a:rPr>
              <a:t>CELULAR</a:t>
            </a:r>
            <a:br>
              <a:rPr lang="es-MX" sz="2000" b="1" dirty="0">
                <a:solidFill>
                  <a:schemeClr val="tx1"/>
                </a:solidFill>
                <a:latin typeface="Calibri" panose="020F0502020204030204" pitchFamily="34" charset="0"/>
                <a:cs typeface="Calibri" panose="020F0502020204030204" pitchFamily="34" charset="0"/>
              </a:rPr>
            </a:br>
            <a:r>
              <a:rPr lang="es-MX" sz="2000" b="1" dirty="0">
                <a:solidFill>
                  <a:schemeClr val="tx1"/>
                </a:solidFill>
                <a:latin typeface="Calibri" panose="020F0502020204030204" pitchFamily="34" charset="0"/>
                <a:cs typeface="Calibri" panose="020F0502020204030204" pitchFamily="34" charset="0"/>
              </a:rPr>
              <a:t>353 563 8868</a:t>
            </a:r>
            <a:endParaRPr lang="es-MX"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7055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56" y="685800"/>
            <a:ext cx="9042401" cy="1871135"/>
          </a:xfrm>
          <a:prstGeom prst="rect">
            <a:avLst/>
          </a:prstGeom>
          <a:ln>
            <a:noFill/>
          </a:ln>
        </p:spPr>
      </p:pic>
      <p:sp>
        <p:nvSpPr>
          <p:cNvPr id="6" name="Título 2">
            <a:extLst>
              <a:ext uri="{FF2B5EF4-FFF2-40B4-BE49-F238E27FC236}">
                <a16:creationId xmlns:a16="http://schemas.microsoft.com/office/drawing/2014/main" xmlns="" id="{50A67A0B-2077-4F2D-A26F-9A25753536B4}"/>
              </a:ext>
            </a:extLst>
          </p:cNvPr>
          <p:cNvSpPr>
            <a:spLocks noGrp="1"/>
          </p:cNvSpPr>
          <p:nvPr>
            <p:ph type="ctrTitle"/>
          </p:nvPr>
        </p:nvSpPr>
        <p:spPr>
          <a:xfrm>
            <a:off x="1373261" y="2184401"/>
            <a:ext cx="9497939" cy="3513667"/>
          </a:xfrm>
          <a:ln w="38100">
            <a:solidFill>
              <a:srgbClr val="FFC000"/>
            </a:solidFill>
          </a:ln>
        </p:spPr>
        <p:txBody>
          <a:bodyPr>
            <a:normAutofit fontScale="90000"/>
          </a:bodyPr>
          <a:lstStyle/>
          <a:p>
            <a:pPr marL="84138" indent="-84138" algn="ctr"/>
            <a:r>
              <a:rPr lang="es-MX" sz="3200" b="1" dirty="0">
                <a:solidFill>
                  <a:schemeClr val="accent5"/>
                </a:solidFill>
                <a:latin typeface="Calibri" panose="020F0502020204030204" pitchFamily="34" charset="0"/>
                <a:cs typeface="Calibri" panose="020F0502020204030204" pitchFamily="34" charset="0"/>
              </a:rPr>
              <a:t>			     </a:t>
            </a:r>
            <a:br>
              <a:rPr lang="es-MX" sz="3200" b="1" dirty="0">
                <a:solidFill>
                  <a:schemeClr val="accent5"/>
                </a:solidFill>
                <a:latin typeface="Calibri" panose="020F0502020204030204" pitchFamily="34" charset="0"/>
                <a:cs typeface="Calibri" panose="020F0502020204030204" pitchFamily="34" charset="0"/>
              </a:rPr>
            </a:br>
            <a:r>
              <a:rPr lang="es-ES" sz="4800" b="1" dirty="0">
                <a:latin typeface="Calibri" panose="020F0502020204030204" pitchFamily="34" charset="0"/>
                <a:cs typeface="Calibri" panose="020F0502020204030204" pitchFamily="34" charset="0"/>
              </a:rPr>
              <a:t>EN LA SECCIÓN </a:t>
            </a:r>
            <a:br>
              <a:rPr lang="es-ES" sz="4800" b="1" dirty="0">
                <a:latin typeface="Calibri" panose="020F0502020204030204" pitchFamily="34" charset="0"/>
                <a:cs typeface="Calibri" panose="020F0502020204030204" pitchFamily="34" charset="0"/>
              </a:rPr>
            </a:br>
            <a:r>
              <a:rPr lang="es-ES" sz="4800" b="1" dirty="0">
                <a:latin typeface="Calibri" panose="020F0502020204030204" pitchFamily="34" charset="0"/>
                <a:cs typeface="Calibri" panose="020F0502020204030204" pitchFamily="34" charset="0"/>
              </a:rPr>
              <a:t>UNO SOMOS TODOS Y TODOS SOMOS UNO</a:t>
            </a:r>
            <a:br>
              <a:rPr lang="es-ES" sz="4800" b="1" dirty="0">
                <a:latin typeface="Calibri" panose="020F0502020204030204" pitchFamily="34" charset="0"/>
                <a:cs typeface="Calibri" panose="020F0502020204030204" pitchFamily="34" charset="0"/>
              </a:rPr>
            </a:br>
            <a:r>
              <a:rPr lang="es-ES" sz="4800" b="1" dirty="0">
                <a:latin typeface="Calibri" panose="020F0502020204030204" pitchFamily="34" charset="0"/>
                <a:cs typeface="Calibri" panose="020F0502020204030204" pitchFamily="34" charset="0"/>
              </a:rPr>
              <a:t/>
            </a:r>
            <a:br>
              <a:rPr lang="es-ES" sz="4800" b="1" dirty="0">
                <a:latin typeface="Calibri" panose="020F0502020204030204" pitchFamily="34" charset="0"/>
                <a:cs typeface="Calibri" panose="020F0502020204030204" pitchFamily="34" charset="0"/>
              </a:rPr>
            </a:br>
            <a:r>
              <a:rPr lang="es-ES" sz="4800" b="1" dirty="0">
                <a:solidFill>
                  <a:srgbClr val="0070C0"/>
                </a:solidFill>
                <a:latin typeface="Calibri" panose="020F0502020204030204" pitchFamily="34" charset="0"/>
                <a:cs typeface="Calibri" panose="020F0502020204030204" pitchFamily="34" charset="0"/>
              </a:rPr>
              <a:t>GRACIAS</a:t>
            </a:r>
            <a:br>
              <a:rPr lang="es-ES" sz="4800" b="1" dirty="0">
                <a:solidFill>
                  <a:srgbClr val="0070C0"/>
                </a:solidFill>
                <a:latin typeface="Calibri" panose="020F0502020204030204" pitchFamily="34" charset="0"/>
                <a:cs typeface="Calibri" panose="020F0502020204030204" pitchFamily="34" charset="0"/>
              </a:rPr>
            </a:br>
            <a:r>
              <a:rPr lang="es-ES" sz="4800" b="1" dirty="0">
                <a:solidFill>
                  <a:srgbClr val="0070C0"/>
                </a:solidFill>
                <a:latin typeface="Calibri" panose="020F0502020204030204" pitchFamily="34" charset="0"/>
                <a:cs typeface="Calibri" panose="020F0502020204030204" pitchFamily="34" charset="0"/>
              </a:rPr>
              <a:t>POR SU ATENCIÓN </a:t>
            </a:r>
            <a:endParaRPr lang="es-MX" sz="48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9688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66" y="643467"/>
            <a:ext cx="9042401" cy="2023533"/>
          </a:xfrm>
          <a:prstGeom prst="rect">
            <a:avLst/>
          </a:prstGeom>
          <a:ln>
            <a:noFill/>
          </a:ln>
        </p:spPr>
      </p:pic>
      <p:sp>
        <p:nvSpPr>
          <p:cNvPr id="7" name="Título 7">
            <a:extLst>
              <a:ext uri="{FF2B5EF4-FFF2-40B4-BE49-F238E27FC236}">
                <a16:creationId xmlns:a16="http://schemas.microsoft.com/office/drawing/2014/main" xmlns="" id="{8CD09531-2753-4AD3-8F69-D41F445F33EC}"/>
              </a:ext>
            </a:extLst>
          </p:cNvPr>
          <p:cNvSpPr txBox="1">
            <a:spLocks noGrp="1"/>
          </p:cNvSpPr>
          <p:nvPr>
            <p:ph type="subTitle" idx="1"/>
          </p:nvPr>
        </p:nvSpPr>
        <p:spPr>
          <a:xfrm>
            <a:off x="1481666" y="2548466"/>
            <a:ext cx="9042401" cy="2273917"/>
          </a:xfrm>
          <a:prstGeom prst="rect">
            <a:avLst/>
          </a:prstGeom>
          <a:ln w="28575">
            <a:solidFill>
              <a:srgbClr val="FFC000"/>
            </a:solidFill>
          </a:ln>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
            </a:r>
            <a:br>
              <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br>
            <a:endParaRPr lang="es-MX" sz="6600" b="1" cap="small" dirty="0">
              <a:solidFill>
                <a:sysClr val="windowText" lastClr="000000"/>
              </a:solidFill>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s-MX" sz="6600" b="1" i="0" u="none" strike="noStrike" kern="1200" cap="small"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lang="es-MX" sz="6600" b="1" cap="small" dirty="0">
              <a:solidFill>
                <a:sysClr val="windowText" lastClr="000000"/>
              </a:solidFill>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s-MX" sz="6600" b="1" i="0" u="none" strike="noStrike" kern="1200" cap="small"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lang="es-MX" sz="6600" b="1" cap="small" dirty="0">
              <a:solidFill>
                <a:schemeClr val="tx1"/>
              </a:solidFill>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6600" b="1" i="0" u="none" strike="noStrike" kern="1200" cap="small"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rPr>
              <a:t>PROCESO </a:t>
            </a:r>
            <a:r>
              <a:rPr kumimoji="0" lang="es-MX" sz="6600" b="1" i="0" u="none" strike="noStrike" kern="1200" cap="sm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DE PROMOCIÓN no docente</a:t>
            </a:r>
            <a:endParaRPr kumimoji="0" lang="es-MX" sz="6600" b="0" i="0" u="none" strike="noStrike" kern="1200" cap="small"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8206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066" y="677334"/>
            <a:ext cx="9042401" cy="2023533"/>
          </a:xfrm>
          <a:prstGeom prst="rect">
            <a:avLst/>
          </a:prstGeom>
          <a:ln>
            <a:noFill/>
          </a:ln>
        </p:spPr>
      </p:pic>
      <p:pic>
        <p:nvPicPr>
          <p:cNvPr id="6" name="Imagen 5" descr="Interfaz de usuario gráfica, Texto, Aplicación, Word&#10;&#10;Descripción generada automáticamente">
            <a:extLst>
              <a:ext uri="{FF2B5EF4-FFF2-40B4-BE49-F238E27FC236}">
                <a16:creationId xmlns:a16="http://schemas.microsoft.com/office/drawing/2014/main" xmlns="" id="{D70C58F2-A806-4DFE-9805-1106E6E520D2}"/>
              </a:ext>
            </a:extLst>
          </p:cNvPr>
          <p:cNvPicPr>
            <a:picLocks noChangeAspect="1"/>
          </p:cNvPicPr>
          <p:nvPr/>
        </p:nvPicPr>
        <p:blipFill rotWithShape="1">
          <a:blip r:embed="rId3"/>
          <a:srcRect l="25588" t="37400" r="24801" b="34601"/>
          <a:stretch/>
        </p:blipFill>
        <p:spPr>
          <a:xfrm>
            <a:off x="1874796" y="2700867"/>
            <a:ext cx="7792995" cy="2717800"/>
          </a:xfrm>
          <a:prstGeom prst="rect">
            <a:avLst/>
          </a:prstGeom>
        </p:spPr>
      </p:pic>
      <p:sp>
        <p:nvSpPr>
          <p:cNvPr id="9" name="Rectángulo 8"/>
          <p:cNvSpPr/>
          <p:nvPr/>
        </p:nvSpPr>
        <p:spPr>
          <a:xfrm>
            <a:off x="3911600" y="2074959"/>
            <a:ext cx="4699000" cy="1446550"/>
          </a:xfrm>
          <a:prstGeom prst="rect">
            <a:avLst/>
          </a:prstGeom>
        </p:spPr>
        <p:txBody>
          <a:bodyPr wrap="square">
            <a:spAutoFit/>
          </a:bodyPr>
          <a:lstStyle/>
          <a:p>
            <a:r>
              <a:rPr lang="es-MX" sz="4400" b="1" dirty="0">
                <a:latin typeface="Calibri" panose="020F0502020204030204" pitchFamily="34" charset="0"/>
                <a:cs typeface="Calibri" panose="020F0502020204030204" pitchFamily="34" charset="0"/>
              </a:rPr>
              <a:t>MINUTA 2019</a:t>
            </a:r>
            <a:br>
              <a:rPr lang="es-MX" sz="4400" b="1" dirty="0">
                <a:latin typeface="Calibri" panose="020F0502020204030204" pitchFamily="34" charset="0"/>
                <a:cs typeface="Calibri" panose="020F0502020204030204" pitchFamily="34" charset="0"/>
              </a:rPr>
            </a:br>
            <a:endParaRPr lang="es-MX" sz="4400" dirty="0"/>
          </a:p>
        </p:txBody>
      </p:sp>
      <p:sp>
        <p:nvSpPr>
          <p:cNvPr id="11" name="Elipse 10">
            <a:extLst>
              <a:ext uri="{FF2B5EF4-FFF2-40B4-BE49-F238E27FC236}">
                <a16:creationId xmlns:a16="http://schemas.microsoft.com/office/drawing/2014/main" xmlns="" id="{C5079A5F-7848-4150-BA80-0962CDC6BAE7}"/>
              </a:ext>
            </a:extLst>
          </p:cNvPr>
          <p:cNvSpPr/>
          <p:nvPr/>
        </p:nvSpPr>
        <p:spPr>
          <a:xfrm>
            <a:off x="6173408" y="3521508"/>
            <a:ext cx="2310191" cy="305425"/>
          </a:xfrm>
          <a:prstGeom prst="ellipse">
            <a:avLst/>
          </a:prstGeom>
          <a:noFill/>
          <a:ln w="19050" cap="rnd" cmpd="sng" algn="ctr">
            <a:solidFill>
              <a:srgbClr val="C42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prstClr val="white"/>
              </a:solidFill>
              <a:effectLst/>
              <a:uLnTx/>
              <a:uFillTx/>
              <a:latin typeface="Trebuchet MS" panose="020B0603020202020204"/>
              <a:ea typeface="+mn-ea"/>
              <a:cs typeface="+mn-cs"/>
            </a:endParaRPr>
          </a:p>
        </p:txBody>
      </p:sp>
      <p:sp>
        <p:nvSpPr>
          <p:cNvPr id="12" name="Elipse 11">
            <a:extLst>
              <a:ext uri="{FF2B5EF4-FFF2-40B4-BE49-F238E27FC236}">
                <a16:creationId xmlns:a16="http://schemas.microsoft.com/office/drawing/2014/main" xmlns="" id="{1CD3CCA5-A56A-4454-9410-A0D4D7A9EB43}"/>
              </a:ext>
            </a:extLst>
          </p:cNvPr>
          <p:cNvSpPr/>
          <p:nvPr/>
        </p:nvSpPr>
        <p:spPr>
          <a:xfrm>
            <a:off x="6070599" y="4276370"/>
            <a:ext cx="2099733" cy="352942"/>
          </a:xfrm>
          <a:prstGeom prst="ellipse">
            <a:avLst/>
          </a:prstGeom>
          <a:noFill/>
          <a:ln w="19050" cap="rnd" cmpd="sng" algn="ctr">
            <a:solidFill>
              <a:srgbClr val="C42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14453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066" y="677334"/>
            <a:ext cx="9042401" cy="2023533"/>
          </a:xfrm>
          <a:prstGeom prst="rect">
            <a:avLst/>
          </a:prstGeom>
          <a:ln>
            <a:noFill/>
          </a:ln>
        </p:spPr>
      </p:pic>
      <p:sp>
        <p:nvSpPr>
          <p:cNvPr id="9" name="Rectángulo 8"/>
          <p:cNvSpPr/>
          <p:nvPr/>
        </p:nvSpPr>
        <p:spPr>
          <a:xfrm>
            <a:off x="3911600" y="2074959"/>
            <a:ext cx="4699000" cy="1446550"/>
          </a:xfrm>
          <a:prstGeom prst="rect">
            <a:avLst/>
          </a:prstGeom>
        </p:spPr>
        <p:txBody>
          <a:bodyPr wrap="square">
            <a:spAutoFit/>
          </a:bodyPr>
          <a:lstStyle/>
          <a:p>
            <a:r>
              <a:rPr lang="es-MX" sz="4400" b="1" dirty="0">
                <a:latin typeface="Calibri" panose="020F0502020204030204" pitchFamily="34" charset="0"/>
                <a:cs typeface="Calibri" panose="020F0502020204030204" pitchFamily="34" charset="0"/>
              </a:rPr>
              <a:t>MINUTA </a:t>
            </a:r>
            <a:r>
              <a:rPr lang="es-MX" sz="4400" b="1" dirty="0" smtClean="0">
                <a:latin typeface="Calibri" panose="020F0502020204030204" pitchFamily="34" charset="0"/>
                <a:cs typeface="Calibri" panose="020F0502020204030204" pitchFamily="34" charset="0"/>
              </a:rPr>
              <a:t>2020</a:t>
            </a:r>
            <a:r>
              <a:rPr lang="es-MX" sz="4400" b="1" dirty="0">
                <a:latin typeface="Calibri" panose="020F0502020204030204" pitchFamily="34" charset="0"/>
                <a:cs typeface="Calibri" panose="020F0502020204030204" pitchFamily="34" charset="0"/>
              </a:rPr>
              <a:t/>
            </a:r>
            <a:br>
              <a:rPr lang="es-MX" sz="4400" b="1" dirty="0">
                <a:latin typeface="Calibri" panose="020F0502020204030204" pitchFamily="34" charset="0"/>
                <a:cs typeface="Calibri" panose="020F0502020204030204" pitchFamily="34" charset="0"/>
              </a:rPr>
            </a:br>
            <a:endParaRPr lang="es-MX" sz="4400" dirty="0"/>
          </a:p>
        </p:txBody>
      </p:sp>
      <p:sp>
        <p:nvSpPr>
          <p:cNvPr id="11" name="Elipse 10">
            <a:extLst>
              <a:ext uri="{FF2B5EF4-FFF2-40B4-BE49-F238E27FC236}">
                <a16:creationId xmlns:a16="http://schemas.microsoft.com/office/drawing/2014/main" xmlns="" id="{C5079A5F-7848-4150-BA80-0962CDC6BAE7}"/>
              </a:ext>
            </a:extLst>
          </p:cNvPr>
          <p:cNvSpPr/>
          <p:nvPr/>
        </p:nvSpPr>
        <p:spPr>
          <a:xfrm>
            <a:off x="6173408" y="3521508"/>
            <a:ext cx="2310191" cy="305425"/>
          </a:xfrm>
          <a:prstGeom prst="ellipse">
            <a:avLst/>
          </a:prstGeom>
          <a:noFill/>
          <a:ln w="19050" cap="rnd" cmpd="sng" algn="ctr">
            <a:solidFill>
              <a:srgbClr val="C42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prstClr val="white"/>
              </a:solidFill>
              <a:effectLst/>
              <a:uLnTx/>
              <a:uFillTx/>
              <a:latin typeface="Trebuchet MS" panose="020B0603020202020204"/>
              <a:ea typeface="+mn-ea"/>
              <a:cs typeface="+mn-cs"/>
            </a:endParaRPr>
          </a:p>
        </p:txBody>
      </p:sp>
      <p:sp>
        <p:nvSpPr>
          <p:cNvPr id="12" name="Elipse 11">
            <a:extLst>
              <a:ext uri="{FF2B5EF4-FFF2-40B4-BE49-F238E27FC236}">
                <a16:creationId xmlns:a16="http://schemas.microsoft.com/office/drawing/2014/main" xmlns="" id="{1CD3CCA5-A56A-4454-9410-A0D4D7A9EB43}"/>
              </a:ext>
            </a:extLst>
          </p:cNvPr>
          <p:cNvSpPr/>
          <p:nvPr/>
        </p:nvSpPr>
        <p:spPr>
          <a:xfrm>
            <a:off x="6070599" y="4276370"/>
            <a:ext cx="2099733" cy="352942"/>
          </a:xfrm>
          <a:prstGeom prst="ellipse">
            <a:avLst/>
          </a:prstGeom>
          <a:noFill/>
          <a:ln w="19050" cap="rnd" cmpd="sng" algn="ctr">
            <a:solidFill>
              <a:srgbClr val="C42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prstClr val="white"/>
              </a:solidFill>
              <a:effectLst/>
              <a:uLnTx/>
              <a:uFillTx/>
              <a:latin typeface="Trebuchet MS" panose="020B0603020202020204"/>
              <a:ea typeface="+mn-ea"/>
              <a:cs typeface="+mn-cs"/>
            </a:endParaRPr>
          </a:p>
        </p:txBody>
      </p:sp>
      <p:pic>
        <p:nvPicPr>
          <p:cNvPr id="7" name="Imagen 6" descr="Interfaz de usuario gráfica, Texto, Aplicación, Word&#10;&#10;Descripción generada automáticamente">
            <a:extLst>
              <a:ext uri="{FF2B5EF4-FFF2-40B4-BE49-F238E27FC236}">
                <a16:creationId xmlns:a16="http://schemas.microsoft.com/office/drawing/2014/main" xmlns="" id="{A1C445C9-751B-48F8-8700-6F9A8A03FB39}"/>
              </a:ext>
            </a:extLst>
          </p:cNvPr>
          <p:cNvPicPr>
            <a:picLocks noChangeAspect="1"/>
          </p:cNvPicPr>
          <p:nvPr/>
        </p:nvPicPr>
        <p:blipFill rotWithShape="1">
          <a:blip r:embed="rId3"/>
          <a:srcRect l="19288" t="37400" r="33463" b="47200"/>
          <a:stretch/>
        </p:blipFill>
        <p:spPr>
          <a:xfrm>
            <a:off x="1413932" y="2700867"/>
            <a:ext cx="9355668" cy="1350784"/>
          </a:xfrm>
          <a:prstGeom prst="rect">
            <a:avLst/>
          </a:prstGeom>
        </p:spPr>
      </p:pic>
      <p:pic>
        <p:nvPicPr>
          <p:cNvPr id="8" name="Imagen 7" descr="Interfaz de usuario gráfica, Texto, Aplicación, Word&#10;&#10;Descripción generada automáticamente">
            <a:extLst>
              <a:ext uri="{FF2B5EF4-FFF2-40B4-BE49-F238E27FC236}">
                <a16:creationId xmlns:a16="http://schemas.microsoft.com/office/drawing/2014/main" xmlns="" id="{BE314AF6-2639-4C1D-BDD8-893D0D62757A}"/>
              </a:ext>
            </a:extLst>
          </p:cNvPr>
          <p:cNvPicPr>
            <a:picLocks noChangeAspect="1"/>
          </p:cNvPicPr>
          <p:nvPr/>
        </p:nvPicPr>
        <p:blipFill rotWithShape="1">
          <a:blip r:embed="rId3"/>
          <a:srcRect l="19381" t="71809" r="32582" b="8940"/>
          <a:stretch/>
        </p:blipFill>
        <p:spPr>
          <a:xfrm>
            <a:off x="1413932" y="4051652"/>
            <a:ext cx="9355668" cy="1621016"/>
          </a:xfrm>
          <a:prstGeom prst="rect">
            <a:avLst/>
          </a:prstGeom>
        </p:spPr>
      </p:pic>
      <p:pic>
        <p:nvPicPr>
          <p:cNvPr id="10" name="Imagen 9">
            <a:extLst>
              <a:ext uri="{FF2B5EF4-FFF2-40B4-BE49-F238E27FC236}">
                <a16:creationId xmlns:a16="http://schemas.microsoft.com/office/drawing/2014/main" xmlns="" id="{A27F9AAC-B3DD-4417-9709-0C33D3880370}"/>
              </a:ext>
            </a:extLst>
          </p:cNvPr>
          <p:cNvPicPr>
            <a:picLocks noChangeAspect="1"/>
          </p:cNvPicPr>
          <p:nvPr/>
        </p:nvPicPr>
        <p:blipFill>
          <a:blip r:embed="rId4"/>
          <a:stretch>
            <a:fillRect/>
          </a:stretch>
        </p:blipFill>
        <p:spPr>
          <a:xfrm>
            <a:off x="1634068" y="3326774"/>
            <a:ext cx="9169398" cy="661025"/>
          </a:xfrm>
          <a:prstGeom prst="rect">
            <a:avLst/>
          </a:prstGeom>
        </p:spPr>
      </p:pic>
    </p:spTree>
    <p:extLst>
      <p:ext uri="{BB962C8B-B14F-4D97-AF65-F5344CB8AC3E}">
        <p14:creationId xmlns:p14="http://schemas.microsoft.com/office/powerpoint/2010/main" val="772946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066" y="677334"/>
            <a:ext cx="9042401" cy="2023533"/>
          </a:xfrm>
          <a:prstGeom prst="rect">
            <a:avLst/>
          </a:prstGeom>
          <a:ln>
            <a:noFill/>
          </a:ln>
        </p:spPr>
      </p:pic>
      <p:sp>
        <p:nvSpPr>
          <p:cNvPr id="9" name="Rectángulo 8"/>
          <p:cNvSpPr/>
          <p:nvPr/>
        </p:nvSpPr>
        <p:spPr>
          <a:xfrm>
            <a:off x="3911600" y="2074959"/>
            <a:ext cx="4699000" cy="1446550"/>
          </a:xfrm>
          <a:prstGeom prst="rect">
            <a:avLst/>
          </a:prstGeom>
        </p:spPr>
        <p:txBody>
          <a:bodyPr wrap="square">
            <a:spAutoFit/>
          </a:bodyPr>
          <a:lstStyle/>
          <a:p>
            <a:r>
              <a:rPr lang="es-MX" sz="4400" b="1" dirty="0">
                <a:latin typeface="Calibri" panose="020F0502020204030204" pitchFamily="34" charset="0"/>
                <a:cs typeface="Calibri" panose="020F0502020204030204" pitchFamily="34" charset="0"/>
              </a:rPr>
              <a:t>MINUTA </a:t>
            </a:r>
            <a:r>
              <a:rPr lang="es-MX" sz="4400" b="1" dirty="0" smtClean="0">
                <a:latin typeface="Calibri" panose="020F0502020204030204" pitchFamily="34" charset="0"/>
                <a:cs typeface="Calibri" panose="020F0502020204030204" pitchFamily="34" charset="0"/>
              </a:rPr>
              <a:t>2022</a:t>
            </a:r>
            <a:r>
              <a:rPr lang="es-MX" sz="4400" b="1" dirty="0">
                <a:latin typeface="Calibri" panose="020F0502020204030204" pitchFamily="34" charset="0"/>
                <a:cs typeface="Calibri" panose="020F0502020204030204" pitchFamily="34" charset="0"/>
              </a:rPr>
              <a:t/>
            </a:r>
            <a:br>
              <a:rPr lang="es-MX" sz="4400" b="1" dirty="0">
                <a:latin typeface="Calibri" panose="020F0502020204030204" pitchFamily="34" charset="0"/>
                <a:cs typeface="Calibri" panose="020F0502020204030204" pitchFamily="34" charset="0"/>
              </a:rPr>
            </a:br>
            <a:endParaRPr lang="es-MX" sz="4400" dirty="0"/>
          </a:p>
        </p:txBody>
      </p:sp>
    </p:spTree>
    <p:extLst>
      <p:ext uri="{BB962C8B-B14F-4D97-AF65-F5344CB8AC3E}">
        <p14:creationId xmlns:p14="http://schemas.microsoft.com/office/powerpoint/2010/main" val="915919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066" y="677334"/>
            <a:ext cx="9042401" cy="2023533"/>
          </a:xfrm>
          <a:prstGeom prst="rect">
            <a:avLst/>
          </a:prstGeom>
          <a:ln>
            <a:noFill/>
          </a:ln>
        </p:spPr>
      </p:pic>
      <p:sp>
        <p:nvSpPr>
          <p:cNvPr id="2" name="Rectángulo 1"/>
          <p:cNvSpPr/>
          <p:nvPr/>
        </p:nvSpPr>
        <p:spPr>
          <a:xfrm>
            <a:off x="1600200" y="2322493"/>
            <a:ext cx="9042400" cy="3293209"/>
          </a:xfrm>
          <a:prstGeom prst="rect">
            <a:avLst/>
          </a:prstGeom>
          <a:ln w="28575">
            <a:solidFill>
              <a:srgbClr val="FFC000"/>
            </a:solidFill>
          </a:ln>
        </p:spPr>
        <p:txBody>
          <a:bodyPr wrap="square">
            <a:spAutoFit/>
          </a:bodyPr>
          <a:lstStyle/>
          <a:p>
            <a:r>
              <a:rPr lang="es-MX" sz="4400" b="1" dirty="0">
                <a:latin typeface="Calibri" panose="020F0502020204030204" pitchFamily="34" charset="0"/>
                <a:cs typeface="Calibri" panose="020F0502020204030204" pitchFamily="34" charset="0"/>
              </a:rPr>
              <a:t>REGLAMENTO INTERIOR DE TRABAJO</a:t>
            </a:r>
            <a:r>
              <a:rPr lang="es-MX" sz="4400" b="1" dirty="0">
                <a:solidFill>
                  <a:schemeClr val="accent5"/>
                </a:solidFill>
                <a:latin typeface="Calibri" panose="020F0502020204030204" pitchFamily="34" charset="0"/>
                <a:cs typeface="Calibri" panose="020F0502020204030204" pitchFamily="34" charset="0"/>
              </a:rPr>
              <a:t>	</a:t>
            </a:r>
            <a:endParaRPr lang="es-MX" sz="4400" b="1" dirty="0" smtClean="0">
              <a:solidFill>
                <a:schemeClr val="accent5"/>
              </a:solidFill>
              <a:latin typeface="Calibri" panose="020F0502020204030204" pitchFamily="34" charset="0"/>
              <a:cs typeface="Calibri" panose="020F0502020204030204" pitchFamily="34" charset="0"/>
            </a:endParaRPr>
          </a:p>
          <a:p>
            <a:r>
              <a:rPr lang="es-MX" sz="4400" b="1" dirty="0">
                <a:latin typeface="Calibri" panose="020F0502020204030204" pitchFamily="34" charset="0"/>
                <a:cs typeface="Calibri" panose="020F0502020204030204" pitchFamily="34" charset="0"/>
              </a:rPr>
              <a:t/>
            </a:r>
            <a:br>
              <a:rPr lang="es-MX" sz="4400" b="1" dirty="0">
                <a:latin typeface="Calibri" panose="020F0502020204030204" pitchFamily="34" charset="0"/>
                <a:cs typeface="Calibri" panose="020F0502020204030204" pitchFamily="34" charset="0"/>
              </a:rPr>
            </a:br>
            <a:r>
              <a:rPr lang="es-MX" sz="4000" dirty="0" smtClean="0">
                <a:latin typeface="Calibri" panose="020F0502020204030204" pitchFamily="34" charset="0"/>
                <a:cs typeface="Calibri" panose="020F0502020204030204" pitchFamily="34" charset="0"/>
              </a:rPr>
              <a:t>Reglamento </a:t>
            </a:r>
            <a:r>
              <a:rPr lang="es-MX" sz="4000" dirty="0">
                <a:latin typeface="Calibri" panose="020F0502020204030204" pitchFamily="34" charset="0"/>
                <a:cs typeface="Calibri" panose="020F0502020204030204" pitchFamily="34" charset="0"/>
              </a:rPr>
              <a:t>Interior de Trabajo del Personal No  Docente en sus Artículos: 1, 3 y </a:t>
            </a:r>
            <a:r>
              <a:rPr lang="es-MX" sz="4000" dirty="0" smtClean="0">
                <a:latin typeface="Calibri" panose="020F0502020204030204" pitchFamily="34" charset="0"/>
                <a:cs typeface="Calibri" panose="020F0502020204030204" pitchFamily="34" charset="0"/>
              </a:rPr>
              <a:t>4</a:t>
            </a:r>
            <a:endParaRPr lang="es-MX" sz="4000" dirty="0"/>
          </a:p>
        </p:txBody>
      </p:sp>
    </p:spTree>
    <p:extLst>
      <p:ext uri="{BB962C8B-B14F-4D97-AF65-F5344CB8AC3E}">
        <p14:creationId xmlns:p14="http://schemas.microsoft.com/office/powerpoint/2010/main" val="1146513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066" y="677334"/>
            <a:ext cx="9042401" cy="2023533"/>
          </a:xfrm>
          <a:prstGeom prst="rect">
            <a:avLst/>
          </a:prstGeom>
          <a:ln>
            <a:noFill/>
          </a:ln>
        </p:spPr>
      </p:pic>
      <p:sp>
        <p:nvSpPr>
          <p:cNvPr id="5"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80066" y="2243668"/>
            <a:ext cx="9432630" cy="3471332"/>
          </a:xfrm>
          <a:ln w="19050">
            <a:solidFill>
              <a:srgbClr val="FFC000"/>
            </a:solidFill>
          </a:ln>
        </p:spPr>
        <p:txBody>
          <a:bodyPr>
            <a:normAutofit fontScale="90000"/>
          </a:bodyPr>
          <a:lstStyle/>
          <a:p>
            <a:pPr marL="174625" indent="-174625" algn="l"/>
            <a:r>
              <a:rPr lang="es-ES" sz="3600" b="1" dirty="0">
                <a:solidFill>
                  <a:schemeClr val="tx1"/>
                </a:solidFill>
              </a:rPr>
              <a:t>Artículo </a:t>
            </a:r>
            <a:r>
              <a:rPr lang="es-ES" sz="3600" b="1" dirty="0" smtClean="0">
                <a:solidFill>
                  <a:schemeClr val="tx1"/>
                </a:solidFill>
              </a:rPr>
              <a:t>1º</a:t>
            </a:r>
            <a:r>
              <a:rPr lang="es-ES" sz="3600" b="1" dirty="0">
                <a:solidFill>
                  <a:schemeClr val="tx1"/>
                </a:solidFill>
              </a:rPr>
              <a:t>. </a:t>
            </a:r>
            <a:r>
              <a:rPr lang="es-ES" sz="3600" b="1" dirty="0">
                <a:solidFill>
                  <a:schemeClr val="accent5"/>
                </a:solidFill>
              </a:rPr>
              <a:t/>
            </a:r>
            <a:br>
              <a:rPr lang="es-ES" sz="3600" b="1" dirty="0">
                <a:solidFill>
                  <a:schemeClr val="accent5"/>
                </a:solidFill>
              </a:rPr>
            </a:br>
            <a:r>
              <a:rPr lang="es-ES" sz="3600" b="1" dirty="0">
                <a:solidFill>
                  <a:schemeClr val="accent5"/>
                </a:solidFill>
              </a:rPr>
              <a:t/>
            </a:r>
            <a:br>
              <a:rPr lang="es-ES" sz="3600" b="1" dirty="0">
                <a:solidFill>
                  <a:schemeClr val="accent5"/>
                </a:solidFill>
              </a:rPr>
            </a:br>
            <a:r>
              <a:rPr lang="es-ES" sz="2700" dirty="0">
                <a:solidFill>
                  <a:schemeClr val="tx1"/>
                </a:solidFill>
              </a:rPr>
              <a:t>Este Reglamento fija las condiciones interiores de trabajo del personal no docente y, regula las relaciones laborales entre éste y las autoridades de los Institutos Tecnológicos, para quienes será obligatoria su observancia. Norma también las relaciones de dicho personal respecto a las modalidades derivadas del establecimiento de los nuevos tabuladores y sus consiguientes categorías y niveles.</a:t>
            </a:r>
            <a:endParaRPr lang="es-MX" sz="2700" dirty="0">
              <a:solidFill>
                <a:schemeClr val="tx1"/>
              </a:solidFill>
            </a:endParaRPr>
          </a:p>
        </p:txBody>
      </p:sp>
    </p:spTree>
    <p:extLst>
      <p:ext uri="{BB962C8B-B14F-4D97-AF65-F5344CB8AC3E}">
        <p14:creationId xmlns:p14="http://schemas.microsoft.com/office/powerpoint/2010/main" val="982307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A4E6C91-AEAB-4ABC-9ABC-332A96CAC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643468"/>
            <a:ext cx="9042401" cy="2023533"/>
          </a:xfrm>
          <a:prstGeom prst="rect">
            <a:avLst/>
          </a:prstGeom>
          <a:ln>
            <a:noFill/>
          </a:ln>
        </p:spPr>
      </p:pic>
      <p:sp>
        <p:nvSpPr>
          <p:cNvPr id="6" name="Título 7">
            <a:extLst>
              <a:ext uri="{FF2B5EF4-FFF2-40B4-BE49-F238E27FC236}">
                <a16:creationId xmlns:a16="http://schemas.microsoft.com/office/drawing/2014/main" xmlns="" id="{A00F75DD-E338-4A21-B3D1-F2F08F796ED2}"/>
              </a:ext>
            </a:extLst>
          </p:cNvPr>
          <p:cNvSpPr>
            <a:spLocks noGrp="1"/>
          </p:cNvSpPr>
          <p:nvPr>
            <p:ph type="ctrTitle"/>
          </p:nvPr>
        </p:nvSpPr>
        <p:spPr>
          <a:xfrm>
            <a:off x="1303866" y="2387600"/>
            <a:ext cx="9440334" cy="3276600"/>
          </a:xfrm>
          <a:ln>
            <a:solidFill>
              <a:schemeClr val="accent5"/>
            </a:solidFill>
          </a:ln>
        </p:spPr>
        <p:txBody>
          <a:bodyPr>
            <a:noAutofit/>
          </a:bodyPr>
          <a:lstStyle/>
          <a:p>
            <a:pPr algn="l"/>
            <a:r>
              <a:rPr lang="es-ES" sz="1800" dirty="0" smtClean="0">
                <a:solidFill>
                  <a:schemeClr val="accent5"/>
                </a:solidFill>
              </a:rPr>
              <a:t/>
            </a:r>
            <a:br>
              <a:rPr lang="es-ES" sz="1800" dirty="0" smtClean="0">
                <a:solidFill>
                  <a:schemeClr val="accent5"/>
                </a:solidFill>
              </a:rPr>
            </a:br>
            <a:r>
              <a:rPr lang="es-ES" sz="1800" dirty="0">
                <a:solidFill>
                  <a:schemeClr val="accent5"/>
                </a:solidFill>
              </a:rPr>
              <a:t/>
            </a:r>
            <a:br>
              <a:rPr lang="es-ES" sz="1800" dirty="0">
                <a:solidFill>
                  <a:schemeClr val="accent5"/>
                </a:solidFill>
              </a:rPr>
            </a:br>
            <a:r>
              <a:rPr lang="es-ES" sz="1800" dirty="0" smtClean="0">
                <a:solidFill>
                  <a:schemeClr val="accent5"/>
                </a:solidFill>
              </a:rPr>
              <a:t/>
            </a:r>
            <a:br>
              <a:rPr lang="es-ES" sz="1800" dirty="0" smtClean="0">
                <a:solidFill>
                  <a:schemeClr val="accent5"/>
                </a:solidFill>
              </a:rPr>
            </a:br>
            <a:r>
              <a:rPr lang="es-ES" sz="1800" b="1" dirty="0" smtClean="0">
                <a:solidFill>
                  <a:schemeClr val="tx1"/>
                </a:solidFill>
              </a:rPr>
              <a:t>Artículo 3º</a:t>
            </a:r>
            <a:r>
              <a:rPr lang="es-ES" sz="1800" b="1" dirty="0">
                <a:solidFill>
                  <a:schemeClr val="tx1"/>
                </a:solidFill>
              </a:rPr>
              <a:t>. </a:t>
            </a:r>
            <a:r>
              <a:rPr lang="es-ES" sz="1800" b="1" dirty="0" smtClean="0">
                <a:solidFill>
                  <a:schemeClr val="tx1"/>
                </a:solidFill>
              </a:rPr>
              <a:t/>
            </a:r>
            <a:br>
              <a:rPr lang="es-ES" sz="1800" b="1" dirty="0" smtClean="0">
                <a:solidFill>
                  <a:schemeClr val="tx1"/>
                </a:solidFill>
              </a:rPr>
            </a:br>
            <a:r>
              <a:rPr lang="es-ES" sz="1800" dirty="0"/>
              <a:t/>
            </a:r>
            <a:br>
              <a:rPr lang="es-ES" sz="1800" dirty="0"/>
            </a:br>
            <a:r>
              <a:rPr lang="es-ES" sz="1800" dirty="0"/>
              <a:t>El Sindicato Nacional de Trabajadores de la Educación acreditará, en cada caso por escrito, ante la Dirección General de Institutos Tecnológicos, a sus representantes legales generales, parciales y especiales. La Dirección General de Institutos Tecnológicos tratará los asuntos que interesen colectivamente a todos o a una parte de los trabajadores no docentes de los Institutos Tecnológicos solo </a:t>
            </a:r>
            <a:r>
              <a:rPr lang="es-ES" sz="1800" b="1" dirty="0">
                <a:solidFill>
                  <a:srgbClr val="0070C0"/>
                </a:solidFill>
              </a:rPr>
              <a:t>con los representantes sindicales </a:t>
            </a:r>
            <a:r>
              <a:rPr lang="es-ES" sz="1800" dirty="0"/>
              <a:t>correspondientes, generales, parciales o especiales. Los asuntos de carácter individual podrán ser tratados a elección del interesado por medio de las representaciones sindicales o directamente ante las autoridades de la Dirección General o las Direcciones de los Institutos Tecnológicos.</a:t>
            </a:r>
            <a:endParaRPr lang="es-MX" sz="1800" dirty="0"/>
          </a:p>
        </p:txBody>
      </p:sp>
    </p:spTree>
    <p:extLst>
      <p:ext uri="{BB962C8B-B14F-4D97-AF65-F5344CB8AC3E}">
        <p14:creationId xmlns:p14="http://schemas.microsoft.com/office/powerpoint/2010/main" val="2063298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58</TotalTime>
  <Words>240</Words>
  <Application>Microsoft Office PowerPoint</Application>
  <PresentationFormat>Panorámica</PresentationFormat>
  <Paragraphs>35</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Calibri</vt:lpstr>
      <vt:lpstr>Franklin Gothic Book</vt:lpstr>
      <vt:lpstr>Montserrat</vt:lpstr>
      <vt:lpstr>Trebuchet MS</vt:lpstr>
      <vt:lpstr>Crop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Artículo 1º.   Este Reglamento fija las condiciones interiores de trabajo del personal no docente y, regula las relaciones laborales entre éste y las autoridades de los Institutos Tecnológicos, para quienes será obligatoria su observancia. Norma también las relaciones de dicho personal respecto a las modalidades derivadas del establecimiento de los nuevos tabuladores y sus consiguientes categorías y niveles.</vt:lpstr>
      <vt:lpstr>   Artículo 3º.   El Sindicato Nacional de Trabajadores de la Educación acreditará, en cada caso por escrito, ante la Dirección General de Institutos Tecnológicos, a sus representantes legales generales, parciales y especiales. La Dirección General de Institutos Tecnológicos tratará los asuntos que interesen colectivamente a todos o a una parte de los trabajadores no docentes de los Institutos Tecnológicos solo con los representantes sindicales correspondientes, generales, parciales o especiales. Los asuntos de carácter individual podrán ser tratados a elección del interesado por medio de las representaciones sindicales o directamente ante las autoridades de la Dirección General o las Direcciones de los Institutos Tecnológicos.</vt:lpstr>
      <vt:lpstr>Artículo 4º.   La Dirección General de Institutos Tecnológicos y el Sindicato Nacional de Trabajadores de la Educación fijarán de común acuerdo, los asuntos que deben ser gestionados por las representaciones sindicales generales, las parciales y las especiales. </vt:lpstr>
      <vt:lpstr>Tomando como antecedentes las minutas de Negociación Salarial SEP-SNTE, de 2019 al 2021, en la que establecen la utilización de las plazas vacantes definitivas, por Defunción, Pensión, Jubilación, incapacidad y renuncia.</vt:lpstr>
      <vt:lpstr>Es importante resaltar que debido a que las diferentes autoridades de la DG del TecNM y directivos locales (directores) y Comisiones Dictaminadoras, así como Comités Delegacionales han interpretado y aplicado estos Procesos a su libre albedrío es necesario darlo a conocer.</vt:lpstr>
      <vt:lpstr>Artículo 2º.   Las disposiciones de este Reglamento no son aplicables a las personas que ocupen puestos de los considerados de confianza y que estén especificados en el artículo 14 del mismo.</vt:lpstr>
      <vt:lpstr>Artículo 14.   De conformidad con lo dispuesto por el Reglamento de las Condiciones Generales de Trabajo del Personal de la Secretaría de Educación Pública, serán considerados como Trabajadores de confianza los que desempeñan los siguientes puestos:   a) El Director General del Sistema de Institutos Tecnológicos.   b) Los Directores y Subdirectores de área de la Dirección General de Institutos Tecnológicos.   c) Jefes de División y de Departamento de la Dirección General de Institutos Tecnológicos.   d) Todo el personal no docente de servicio, administrativo, analista y especialista al servicio de los funcionarios anteriores.   e) Directores y Subdirectores del Sistema de Institutos Tecnológicos.   f) Jefes de División, Departamento y Centros de los Institutos Tecnológicos.   g) Los trabajadores que tengan nombramiento de Secretario Particular o Privado del Director General, Secretario Auxiliar, Secretario Particular, Directores de Área</vt:lpstr>
      <vt:lpstr>h) Supervisores de la Dirección General de Institutos     Tecnológicos.   i) Cajeros y Contralores.   j) Pagadores y Gestores.   k) Todo el personal no docente de nacionalidad extranjera</vt:lpstr>
      <vt:lpstr>Artículo 33.   En caso de muerte, jubilación e incapacidad permanente del trabajador, el Instituto Tecnológico dará preferencia si cubre los requisitos que establece este Reglamento, a su cónyuge e hijos para ocupar la vacante que resulte después de haber realizado las promociones correspondientes</vt:lpstr>
      <vt:lpstr>Artículo 34.   Se entiende por promoción del personal no docente, al cambio de categoría y/o nivel de un trabajador dentro de las categorías y niveles contemplados en el tabulador oficial para los trabajadores no docentes en los Institutos Tecnológicos.   Artículo 35.   Tienen derecho a participar en los concursos para ser promovidos todos los trabajadores de base con un mínimo de seis meses en su categoría. </vt:lpstr>
      <vt:lpstr>ORGANOS QUE INTERVIENEN EN EL PROCESO DE SELECCION, ADMISION Y  PROMOCION.  Artículo 118.   En la selección, admisión y promoción del personal no docente de los Institutos Tecnológicos intervendrá:   a) El Director del Instituto.   b) La Comisión Dictaminadora para el personal no docente. </vt:lpstr>
      <vt:lpstr>Artículo 119.   Para la selección, admisión y promoción del personal no docente, se integrará una Comisión Dictaminadora en cada Instituto Tecnológico, cuya función será la  de vigilar el cumplimiento de los procedimientos señalados en este Reglamento para tal efecto, emitiendo el dictamen correspondiente.</vt:lpstr>
      <vt:lpstr>Artículo 137.   Los factores que se consideran para la promoción del personal no docente de los Institutos Tecnológicos son:   1. Los conocimientos.  2. La aptitud.  3. La antigüedad.  4. La disciplina y puntualidad</vt:lpstr>
      <vt:lpstr>Artículo 138.   Se entiende por: a) Por conocimientos: El grado de preparación, escolaridad formal o los conocimientos equivalentes o complementarios que tenga el trabajador, en relación al trabajo que desempeña.   b) Por aptitud: Es la disposición natural o adquirida y que llevada a la acción se traduce en iniciativa, responsabilidad y eficiencia, necesarias para llevar a cabo una actividad determinada. </vt:lpstr>
      <vt:lpstr>c) Por antigüedad: El tiempo de servicios prestados a los Institutos Tecnológicos.   d) Por disciplina: El respeto y acatamiento de los reglamentos y de las órdenes legítimas, recibidas de sus superiores.   e) Por puntualidad: El cumplimiento de la jornada y horario de trabajo a las que se sujeten las labores. </vt:lpstr>
      <vt:lpstr>Artículo 139.   Los factores de promoción serán calificados de acuerdo con los siguientes  criterios.   1. Los conocimientos: Mediante la presentación de documentación legal que acredite la escolaridad, la capacitación y la experiencia del trabajador.   2. La aptitud: Por los resultados obtenidos a través de las pruebas específicas de competencia fijadas por el Instituto para cada puesto.   3. La antigüedad: Mediante la presentación de las constancias correspondientes.  4. La disciplina y puntualidad: Mediante la revisión del expediente personal u hoja de servicio de cada uno de los solicitantes. </vt:lpstr>
      <vt:lpstr>Artículo 142.   La ponderación de los factores de promoción será de:  1. Conocimientos 30%  2. Aptitud 50%  3. Disciplina 10%  4. Puntualidad 10%  5. Antigüedad Sin valor específico</vt:lpstr>
      <vt:lpstr>Artículo 143.   El sistema de promoción del personal estará bajo responsabilidad de la Comisión Dictaminadora, quienes realizarán el siguiente procedimiento.   a) El Director del Instituto Tecnológico, dará a conocer a la Comisión Dictaminadora y a la Organización Sindical las vacantes, que se presenten dentro de los diez días siguientes a que se dicte el aviso de baja o apruebe oficialmente la creación de categorías de base.</vt:lpstr>
      <vt:lpstr>b) Al tener conocimiento de las vacantes, la Comisión Dictaminadora del. personal no docente procederá a convocar un concurso de selección entre los trabajadores de la categoría inferior del grupo correspondiente, mediante circulares o boletines que se fijarán en lugares visibles del Instituto Tecnológico.   c) Las convocatorias señalarán los requisitos para aplicar derechos de los factores de promoción, plazos para presentar solicitudes de participación en los concursos, características de la categoría y puesto ofrecido y pruebas específicas a que se someterán los aspirantes.   d) La categoría se otorgará al trabajador que habiendo sido aprobado de acuerdo por este Reglamento obtenga la mejor calificación.</vt:lpstr>
      <vt:lpstr>Artículo 161.   La hoja de servicio del trabajador contendrá un registro detallado de las notas buenas y felicitaciones por escrito, y de las notas malas, extrañamientos y amonestaciones y suspensiones recibidas, así como de los motivos que los originaron, para que sean considerados en el proceso de promoción.</vt:lpstr>
      <vt:lpstr>          SRIO. DE ASUNTOS LABORALES   ING. ARMANDO AVALOS ARCEO  CORREO ELECTRONICO asuntoslaboralesces61@snte.org.mx  TELÉFONO (01) 55 57 04 700 EXT 122  CELULAR 353 563 8868</vt:lpstr>
      <vt:lpstr>         EN LA SECCIÓN  UNO SOMOS TODOS Y TODOS SOMOS UNO  GRACIAS POR SU ATENCIÓN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SECCIÓN 61</dc:creator>
  <cp:lastModifiedBy>SECCIÓN 61</cp:lastModifiedBy>
  <cp:revision>7</cp:revision>
  <dcterms:created xsi:type="dcterms:W3CDTF">2022-05-30T17:40:49Z</dcterms:created>
  <dcterms:modified xsi:type="dcterms:W3CDTF">2022-05-30T18:40:34Z</dcterms:modified>
</cp:coreProperties>
</file>