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71" r:id="rId2"/>
    <p:sldId id="257" r:id="rId3"/>
    <p:sldId id="272" r:id="rId4"/>
    <p:sldId id="273" r:id="rId5"/>
    <p:sldId id="260" r:id="rId6"/>
    <p:sldId id="261" r:id="rId7"/>
    <p:sldId id="274" r:id="rId8"/>
    <p:sldId id="262" r:id="rId9"/>
    <p:sldId id="275" r:id="rId10"/>
    <p:sldId id="263" r:id="rId11"/>
    <p:sldId id="276" r:id="rId12"/>
    <p:sldId id="264" r:id="rId13"/>
    <p:sldId id="277"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840AA63F-6B12-4971-B52D-E674EF2434FF}">
          <p14:sldIdLst>
            <p14:sldId id="271"/>
            <p14:sldId id="257"/>
            <p14:sldId id="272"/>
            <p14:sldId id="273"/>
            <p14:sldId id="260"/>
            <p14:sldId id="261"/>
            <p14:sldId id="274"/>
            <p14:sldId id="262"/>
            <p14:sldId id="275"/>
            <p14:sldId id="263"/>
            <p14:sldId id="276"/>
            <p14:sldId id="264"/>
            <p14:sldId id="277"/>
            <p14:sldId id="266"/>
            <p14:sldId id="267"/>
            <p14:sldId id="268"/>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dia rodriguez contreras" initials="nrc" lastIdx="1" clrIdx="0">
    <p:extLst>
      <p:ext uri="{19B8F6BF-5375-455C-9EA6-DF929625EA0E}">
        <p15:presenceInfo xmlns:p15="http://schemas.microsoft.com/office/powerpoint/2012/main" userId="8c96b48f979d95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6F5B9-0507-493C-9DD0-67617BCDD4D1}" type="datetimeFigureOut">
              <a:rPr lang="es-MX" smtClean="0"/>
              <a:t>04/06/2022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AE0A3-3107-48F6-AE09-B0120C23741F}" type="slidenum">
              <a:rPr lang="es-MX" smtClean="0"/>
              <a:t>‹Nº›</a:t>
            </a:fld>
            <a:endParaRPr lang="es-MX"/>
          </a:p>
        </p:txBody>
      </p:sp>
    </p:spTree>
    <p:extLst>
      <p:ext uri="{BB962C8B-B14F-4D97-AF65-F5344CB8AC3E}">
        <p14:creationId xmlns:p14="http://schemas.microsoft.com/office/powerpoint/2010/main" val="3844014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285362E-F2D1-4C39-8246-8F07C2133DA2}" type="datetime1">
              <a:rPr lang="es-MX" smtClean="0"/>
              <a:t>04/06/2022</a:t>
            </a:fld>
            <a:endParaRPr lang="es-MX"/>
          </a:p>
        </p:txBody>
      </p:sp>
      <p:sp>
        <p:nvSpPr>
          <p:cNvPr id="5" name="Footer Placeholder 4"/>
          <p:cNvSpPr>
            <a:spLocks noGrp="1"/>
          </p:cNvSpPr>
          <p:nvPr>
            <p:ph type="ftr" sz="quarter" idx="11"/>
          </p:nvPr>
        </p:nvSpPr>
        <p:spPr/>
        <p:txBody>
          <a:bodyPr/>
          <a:lstStyle/>
          <a:p>
            <a:r>
              <a:rPr lang="es-MX" dirty="0"/>
              <a:t>Secretaria de previsión social, sección 61, </a:t>
            </a:r>
            <a:r>
              <a:rPr lang="es-MX" dirty="0" err="1"/>
              <a:t>snte</a:t>
            </a:r>
            <a:endParaRPr lang="es-MX" dirty="0"/>
          </a:p>
        </p:txBody>
      </p:sp>
      <p:sp>
        <p:nvSpPr>
          <p:cNvPr id="6" name="Slide Number Placeholder 5"/>
          <p:cNvSpPr>
            <a:spLocks noGrp="1"/>
          </p:cNvSpPr>
          <p:nvPr>
            <p:ph type="sldNum" sz="quarter" idx="12"/>
          </p:nvPr>
        </p:nvSpPr>
        <p:spPr/>
        <p:txBody>
          <a:bodyPr/>
          <a:lstStyle/>
          <a:p>
            <a:fld id="{0518D5F6-5E94-46ED-B824-DB78BC08C73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71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0C82AAC-2AFB-4B94-96F1-A77FFC1ABEDB}" type="datetime1">
              <a:rPr lang="es-MX" smtClean="0"/>
              <a:t>04/06/2022</a:t>
            </a:fld>
            <a:endParaRPr lang="es-MX"/>
          </a:p>
        </p:txBody>
      </p:sp>
      <p:sp>
        <p:nvSpPr>
          <p:cNvPr id="6" name="Footer Placeholder 5"/>
          <p:cNvSpPr>
            <a:spLocks noGrp="1"/>
          </p:cNvSpPr>
          <p:nvPr>
            <p:ph type="ftr" sz="quarter" idx="11"/>
          </p:nvPr>
        </p:nvSpPr>
        <p:spPr/>
        <p:txBody>
          <a:bodyPr/>
          <a:lstStyle/>
          <a:p>
            <a:r>
              <a:rPr lang="es-MX"/>
              <a:t>Secretaria de previsión social, sección 61, snte</a:t>
            </a:r>
          </a:p>
        </p:txBody>
      </p:sp>
      <p:sp>
        <p:nvSpPr>
          <p:cNvPr id="7" name="Slide Number Placeholder 6"/>
          <p:cNvSpPr>
            <a:spLocks noGrp="1"/>
          </p:cNvSpPr>
          <p:nvPr>
            <p:ph type="sldNum" sz="quarter" idx="12"/>
          </p:nvPr>
        </p:nvSpPr>
        <p:spPr/>
        <p:txBody>
          <a:bodyPr/>
          <a:lstStyle/>
          <a:p>
            <a:fld id="{0518D5F6-5E94-46ED-B824-DB78BC08C731}" type="slidenum">
              <a:rPr lang="es-MX" smtClean="0"/>
              <a:t>‹Nº›</a:t>
            </a:fld>
            <a:endParaRPr lang="es-MX"/>
          </a:p>
        </p:txBody>
      </p:sp>
    </p:spTree>
    <p:extLst>
      <p:ext uri="{BB962C8B-B14F-4D97-AF65-F5344CB8AC3E}">
        <p14:creationId xmlns:p14="http://schemas.microsoft.com/office/powerpoint/2010/main" val="223754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5EC1E6-E2AD-4FEF-BA37-23D9A9EFA8FB}" type="datetime1">
              <a:rPr lang="es-MX" smtClean="0"/>
              <a:t>04/06/2022</a:t>
            </a:fld>
            <a:endParaRPr lang="es-MX"/>
          </a:p>
        </p:txBody>
      </p:sp>
      <p:sp>
        <p:nvSpPr>
          <p:cNvPr id="5" name="Footer Placeholder 4"/>
          <p:cNvSpPr>
            <a:spLocks noGrp="1"/>
          </p:cNvSpPr>
          <p:nvPr>
            <p:ph type="ftr" sz="quarter" idx="11"/>
          </p:nvPr>
        </p:nvSpPr>
        <p:spPr/>
        <p:txBody>
          <a:bodyPr/>
          <a:lstStyle/>
          <a:p>
            <a:r>
              <a:rPr lang="es-MX"/>
              <a:t>Secretaria de previsión social, sección 61, snte</a:t>
            </a:r>
          </a:p>
        </p:txBody>
      </p:sp>
      <p:sp>
        <p:nvSpPr>
          <p:cNvPr id="6" name="Slide Number Placeholder 5"/>
          <p:cNvSpPr>
            <a:spLocks noGrp="1"/>
          </p:cNvSpPr>
          <p:nvPr>
            <p:ph type="sldNum" sz="quarter" idx="12"/>
          </p:nvPr>
        </p:nvSpPr>
        <p:spPr/>
        <p:txBody>
          <a:bodyPr/>
          <a:lstStyle/>
          <a:p>
            <a:fld id="{0518D5F6-5E94-46ED-B824-DB78BC08C731}" type="slidenum">
              <a:rPr lang="es-MX" smtClean="0"/>
              <a:t>‹Nº›</a:t>
            </a:fld>
            <a:endParaRPr lang="es-MX"/>
          </a:p>
        </p:txBody>
      </p:sp>
    </p:spTree>
    <p:extLst>
      <p:ext uri="{BB962C8B-B14F-4D97-AF65-F5344CB8AC3E}">
        <p14:creationId xmlns:p14="http://schemas.microsoft.com/office/powerpoint/2010/main" val="74199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99CA07-058F-4241-BA0A-6877C2D3FFB5}" type="datetime1">
              <a:rPr lang="es-MX" smtClean="0"/>
              <a:t>04/06/2022</a:t>
            </a:fld>
            <a:endParaRPr lang="es-MX"/>
          </a:p>
        </p:txBody>
      </p:sp>
      <p:sp>
        <p:nvSpPr>
          <p:cNvPr id="5" name="Footer Placeholder 4"/>
          <p:cNvSpPr>
            <a:spLocks noGrp="1"/>
          </p:cNvSpPr>
          <p:nvPr>
            <p:ph type="ftr" sz="quarter" idx="11"/>
          </p:nvPr>
        </p:nvSpPr>
        <p:spPr/>
        <p:txBody>
          <a:bodyPr/>
          <a:lstStyle/>
          <a:p>
            <a:r>
              <a:rPr lang="es-MX"/>
              <a:t>Secretaria de previsión social, sección 61, snte</a:t>
            </a:r>
          </a:p>
        </p:txBody>
      </p:sp>
      <p:sp>
        <p:nvSpPr>
          <p:cNvPr id="6" name="Slide Number Placeholder 5"/>
          <p:cNvSpPr>
            <a:spLocks noGrp="1"/>
          </p:cNvSpPr>
          <p:nvPr>
            <p:ph type="sldNum" sz="quarter" idx="12"/>
          </p:nvPr>
        </p:nvSpPr>
        <p:spPr/>
        <p:txBody>
          <a:bodyPr/>
          <a:lstStyle/>
          <a:p>
            <a:fld id="{0518D5F6-5E94-46ED-B824-DB78BC08C731}" type="slidenum">
              <a:rPr lang="es-MX" smtClean="0"/>
              <a:t>‹Nº›</a:t>
            </a:fld>
            <a:endParaRPr lang="es-MX"/>
          </a:p>
        </p:txBody>
      </p:sp>
    </p:spTree>
    <p:extLst>
      <p:ext uri="{BB962C8B-B14F-4D97-AF65-F5344CB8AC3E}">
        <p14:creationId xmlns:p14="http://schemas.microsoft.com/office/powerpoint/2010/main" val="149944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8FD9E85A-C20B-4916-BCEE-0FEF0D15860C}" type="datetime1">
              <a:rPr lang="es-MX" smtClean="0"/>
              <a:t>04/06/2022</a:t>
            </a:fld>
            <a:endParaRPr lang="es-MX"/>
          </a:p>
        </p:txBody>
      </p:sp>
      <p:sp>
        <p:nvSpPr>
          <p:cNvPr id="5" name="Footer Placeholder 4"/>
          <p:cNvSpPr>
            <a:spLocks noGrp="1"/>
          </p:cNvSpPr>
          <p:nvPr>
            <p:ph type="ftr" sz="quarter" idx="11"/>
          </p:nvPr>
        </p:nvSpPr>
        <p:spPr/>
        <p:txBody>
          <a:bodyPr/>
          <a:lstStyle/>
          <a:p>
            <a:r>
              <a:rPr lang="es-MX"/>
              <a:t>Secretaria de previsión social, sección 61, snte</a:t>
            </a:r>
            <a:endParaRPr lang="es-MX" dirty="0"/>
          </a:p>
        </p:txBody>
      </p:sp>
      <p:sp>
        <p:nvSpPr>
          <p:cNvPr id="6" name="Slide Number Placeholder 5"/>
          <p:cNvSpPr>
            <a:spLocks noGrp="1"/>
          </p:cNvSpPr>
          <p:nvPr>
            <p:ph type="sldNum" sz="quarter" idx="12"/>
          </p:nvPr>
        </p:nvSpPr>
        <p:spPr/>
        <p:txBody>
          <a:bodyPr/>
          <a:lstStyle/>
          <a:p>
            <a:fld id="{0518D5F6-5E94-46ED-B824-DB78BC08C731}" type="slidenum">
              <a:rPr lang="es-MX" smtClean="0"/>
              <a:t>‹Nº›</a:t>
            </a:fld>
            <a:endParaRPr lang="es-MX"/>
          </a:p>
        </p:txBody>
      </p:sp>
    </p:spTree>
    <p:extLst>
      <p:ext uri="{BB962C8B-B14F-4D97-AF65-F5344CB8AC3E}">
        <p14:creationId xmlns:p14="http://schemas.microsoft.com/office/powerpoint/2010/main" val="129312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B22735-920D-4A8C-8903-E0653B10807F}" type="datetime1">
              <a:rPr lang="es-MX" smtClean="0"/>
              <a:t>04/06/2022</a:t>
            </a:fld>
            <a:endParaRPr lang="es-MX"/>
          </a:p>
        </p:txBody>
      </p:sp>
      <p:sp>
        <p:nvSpPr>
          <p:cNvPr id="5" name="Footer Placeholder 4"/>
          <p:cNvSpPr>
            <a:spLocks noGrp="1"/>
          </p:cNvSpPr>
          <p:nvPr>
            <p:ph type="ftr" sz="quarter" idx="11"/>
          </p:nvPr>
        </p:nvSpPr>
        <p:spPr/>
        <p:txBody>
          <a:bodyPr/>
          <a:lstStyle/>
          <a:p>
            <a:r>
              <a:rPr lang="es-MX" dirty="0"/>
              <a:t>Secretaria de previsión social, sección 61, </a:t>
            </a:r>
            <a:r>
              <a:rPr lang="es-MX" dirty="0" err="1"/>
              <a:t>snte</a:t>
            </a:r>
            <a:endParaRPr lang="es-MX" dirty="0"/>
          </a:p>
        </p:txBody>
      </p:sp>
      <p:sp>
        <p:nvSpPr>
          <p:cNvPr id="6" name="Slide Number Placeholder 5"/>
          <p:cNvSpPr>
            <a:spLocks noGrp="1"/>
          </p:cNvSpPr>
          <p:nvPr>
            <p:ph type="sldNum" sz="quarter" idx="12"/>
          </p:nvPr>
        </p:nvSpPr>
        <p:spPr/>
        <p:txBody>
          <a:bodyPr/>
          <a:lstStyle/>
          <a:p>
            <a:fld id="{0518D5F6-5E94-46ED-B824-DB78BC08C731}"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41D4C-F6D6-49E7-8504-65D816014D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8B803A6-69AE-47EA-ABDC-327D65150AEF}"/>
              </a:ext>
            </a:extLst>
          </p:cNvPr>
          <p:cNvSpPr>
            <a:spLocks noGrp="1"/>
          </p:cNvSpPr>
          <p:nvPr>
            <p:ph type="dt" sz="half" idx="10"/>
          </p:nvPr>
        </p:nvSpPr>
        <p:spPr/>
        <p:txBody>
          <a:bodyPr/>
          <a:lstStyle/>
          <a:p>
            <a:fld id="{EABB9C23-6625-4E16-A8A0-909C6AB1F0DE}" type="datetime1">
              <a:rPr lang="es-MX" smtClean="0"/>
              <a:t>04/06/2022</a:t>
            </a:fld>
            <a:endParaRPr lang="es-MX"/>
          </a:p>
        </p:txBody>
      </p:sp>
      <p:sp>
        <p:nvSpPr>
          <p:cNvPr id="4" name="Marcador de pie de página 3">
            <a:extLst>
              <a:ext uri="{FF2B5EF4-FFF2-40B4-BE49-F238E27FC236}">
                <a16:creationId xmlns:a16="http://schemas.microsoft.com/office/drawing/2014/main" id="{C5CAB4BE-DDDC-4263-B7C3-C2996FAA20F1}"/>
              </a:ext>
            </a:extLst>
          </p:cNvPr>
          <p:cNvSpPr>
            <a:spLocks noGrp="1"/>
          </p:cNvSpPr>
          <p:nvPr>
            <p:ph type="ftr" sz="quarter" idx="11"/>
          </p:nvPr>
        </p:nvSpPr>
        <p:spPr/>
        <p:txBody>
          <a:bodyPr/>
          <a:lstStyle/>
          <a:p>
            <a:r>
              <a:rPr lang="es-MX"/>
              <a:t>Secretaria de previsión social, sección 61, snte</a:t>
            </a:r>
            <a:endParaRPr lang="es-MX" dirty="0"/>
          </a:p>
        </p:txBody>
      </p:sp>
      <p:sp>
        <p:nvSpPr>
          <p:cNvPr id="5" name="Marcador de número de diapositiva 4">
            <a:extLst>
              <a:ext uri="{FF2B5EF4-FFF2-40B4-BE49-F238E27FC236}">
                <a16:creationId xmlns:a16="http://schemas.microsoft.com/office/drawing/2014/main" id="{8C93BA7D-BBC9-4ED3-A512-DE8A64D146D5}"/>
              </a:ext>
            </a:extLst>
          </p:cNvPr>
          <p:cNvSpPr>
            <a:spLocks noGrp="1"/>
          </p:cNvSpPr>
          <p:nvPr>
            <p:ph type="sldNum" sz="quarter" idx="12"/>
          </p:nvPr>
        </p:nvSpPr>
        <p:spPr/>
        <p:txBody>
          <a:bodyPr/>
          <a:lstStyle/>
          <a:p>
            <a:fld id="{0518D5F6-5E94-46ED-B824-DB78BC08C731}" type="slidenum">
              <a:rPr lang="es-MX" smtClean="0"/>
              <a:t>‹Nº›</a:t>
            </a:fld>
            <a:endParaRPr lang="es-MX"/>
          </a:p>
        </p:txBody>
      </p:sp>
    </p:spTree>
    <p:extLst>
      <p:ext uri="{BB962C8B-B14F-4D97-AF65-F5344CB8AC3E}">
        <p14:creationId xmlns:p14="http://schemas.microsoft.com/office/powerpoint/2010/main" val="94720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4BB691F-FFDE-41BC-906C-46CFFB842120}" type="datetime1">
              <a:rPr lang="es-MX" smtClean="0"/>
              <a:t>04/06/2022</a:t>
            </a:fld>
            <a:endParaRPr lang="es-MX"/>
          </a:p>
        </p:txBody>
      </p:sp>
      <p:sp>
        <p:nvSpPr>
          <p:cNvPr id="6" name="Footer Placeholder 5"/>
          <p:cNvSpPr>
            <a:spLocks noGrp="1"/>
          </p:cNvSpPr>
          <p:nvPr>
            <p:ph type="ftr" sz="quarter" idx="11"/>
          </p:nvPr>
        </p:nvSpPr>
        <p:spPr/>
        <p:txBody>
          <a:bodyPr/>
          <a:lstStyle/>
          <a:p>
            <a:r>
              <a:rPr lang="es-MX" dirty="0"/>
              <a:t>Secretaria de previsión social, sección 61, </a:t>
            </a:r>
            <a:r>
              <a:rPr lang="es-MX" dirty="0" err="1"/>
              <a:t>snte</a:t>
            </a:r>
            <a:endParaRPr lang="es-MX" dirty="0"/>
          </a:p>
        </p:txBody>
      </p:sp>
      <p:sp>
        <p:nvSpPr>
          <p:cNvPr id="7" name="Slide Number Placeholder 6"/>
          <p:cNvSpPr>
            <a:spLocks noGrp="1"/>
          </p:cNvSpPr>
          <p:nvPr>
            <p:ph type="sldNum" sz="quarter" idx="12"/>
          </p:nvPr>
        </p:nvSpPr>
        <p:spPr/>
        <p:txBody>
          <a:bodyPr/>
          <a:lstStyle/>
          <a:p>
            <a:fld id="{0518D5F6-5E94-46ED-B824-DB78BC08C731}" type="slidenum">
              <a:rPr lang="es-MX" smtClean="0"/>
              <a:t>‹Nº›</a:t>
            </a:fld>
            <a:endParaRPr lang="es-MX"/>
          </a:p>
        </p:txBody>
      </p:sp>
    </p:spTree>
    <p:extLst>
      <p:ext uri="{BB962C8B-B14F-4D97-AF65-F5344CB8AC3E}">
        <p14:creationId xmlns:p14="http://schemas.microsoft.com/office/powerpoint/2010/main" val="180378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EE2B82C-C782-4895-97D8-E75FD2A8BCD1}" type="datetime1">
              <a:rPr lang="es-MX" smtClean="0"/>
              <a:t>04/06/2022</a:t>
            </a:fld>
            <a:endParaRPr lang="es-MX"/>
          </a:p>
        </p:txBody>
      </p:sp>
      <p:sp>
        <p:nvSpPr>
          <p:cNvPr id="8" name="Footer Placeholder 7"/>
          <p:cNvSpPr>
            <a:spLocks noGrp="1"/>
          </p:cNvSpPr>
          <p:nvPr>
            <p:ph type="ftr" sz="quarter" idx="11"/>
          </p:nvPr>
        </p:nvSpPr>
        <p:spPr/>
        <p:txBody>
          <a:bodyPr/>
          <a:lstStyle/>
          <a:p>
            <a:r>
              <a:rPr lang="es-MX" dirty="0"/>
              <a:t>Secretaria de previsión social, sección 61, </a:t>
            </a:r>
            <a:r>
              <a:rPr lang="es-MX" dirty="0" err="1"/>
              <a:t>snte</a:t>
            </a:r>
            <a:endParaRPr lang="es-MX" dirty="0"/>
          </a:p>
        </p:txBody>
      </p:sp>
      <p:sp>
        <p:nvSpPr>
          <p:cNvPr id="9" name="Slide Number Placeholder 8"/>
          <p:cNvSpPr>
            <a:spLocks noGrp="1"/>
          </p:cNvSpPr>
          <p:nvPr>
            <p:ph type="sldNum" sz="quarter" idx="12"/>
          </p:nvPr>
        </p:nvSpPr>
        <p:spPr/>
        <p:txBody>
          <a:bodyPr/>
          <a:lstStyle/>
          <a:p>
            <a:fld id="{0518D5F6-5E94-46ED-B824-DB78BC08C731}" type="slidenum">
              <a:rPr lang="es-MX" smtClean="0"/>
              <a:t>‹Nº›</a:t>
            </a:fld>
            <a:endParaRPr lang="es-MX"/>
          </a:p>
        </p:txBody>
      </p:sp>
    </p:spTree>
    <p:extLst>
      <p:ext uri="{BB962C8B-B14F-4D97-AF65-F5344CB8AC3E}">
        <p14:creationId xmlns:p14="http://schemas.microsoft.com/office/powerpoint/2010/main" val="208357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8C893B1-A690-4374-BA39-A8B206B6C6A8}" type="datetime1">
              <a:rPr lang="es-MX" smtClean="0"/>
              <a:t>04/06/2022</a:t>
            </a:fld>
            <a:endParaRPr lang="es-MX"/>
          </a:p>
        </p:txBody>
      </p:sp>
      <p:sp>
        <p:nvSpPr>
          <p:cNvPr id="4" name="Footer Placeholder 3"/>
          <p:cNvSpPr>
            <a:spLocks noGrp="1"/>
          </p:cNvSpPr>
          <p:nvPr>
            <p:ph type="ftr" sz="quarter" idx="11"/>
          </p:nvPr>
        </p:nvSpPr>
        <p:spPr/>
        <p:txBody>
          <a:bodyPr/>
          <a:lstStyle/>
          <a:p>
            <a:r>
              <a:rPr lang="es-MX" dirty="0"/>
              <a:t>Secretaria de previsión social, sección 61, </a:t>
            </a:r>
            <a:r>
              <a:rPr lang="es-MX" dirty="0" err="1"/>
              <a:t>snte</a:t>
            </a:r>
            <a:endParaRPr lang="es-MX" dirty="0"/>
          </a:p>
        </p:txBody>
      </p:sp>
      <p:sp>
        <p:nvSpPr>
          <p:cNvPr id="5" name="Slide Number Placeholder 4"/>
          <p:cNvSpPr>
            <a:spLocks noGrp="1"/>
          </p:cNvSpPr>
          <p:nvPr>
            <p:ph type="sldNum" sz="quarter" idx="12"/>
          </p:nvPr>
        </p:nvSpPr>
        <p:spPr/>
        <p:txBody>
          <a:bodyPr/>
          <a:lstStyle/>
          <a:p>
            <a:fld id="{0518D5F6-5E94-46ED-B824-DB78BC08C731}" type="slidenum">
              <a:rPr lang="es-MX" smtClean="0"/>
              <a:t>‹Nº›</a:t>
            </a:fld>
            <a:endParaRPr lang="es-MX"/>
          </a:p>
        </p:txBody>
      </p:sp>
    </p:spTree>
    <p:extLst>
      <p:ext uri="{BB962C8B-B14F-4D97-AF65-F5344CB8AC3E}">
        <p14:creationId xmlns:p14="http://schemas.microsoft.com/office/powerpoint/2010/main" val="63911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4E1A2F-4F96-4833-8F8F-A0917F769D9B}" type="datetime1">
              <a:rPr lang="es-MX" smtClean="0"/>
              <a:t>04/06/2022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MX" dirty="0"/>
              <a:t>Secretaria de previsión social, sección 61, </a:t>
            </a:r>
            <a:r>
              <a:rPr lang="es-MX" dirty="0" err="1"/>
              <a:t>snte</a:t>
            </a:r>
            <a:endParaRPr lang="es-MX" dirty="0"/>
          </a:p>
        </p:txBody>
      </p:sp>
      <p:sp>
        <p:nvSpPr>
          <p:cNvPr id="9" name="Slide Number Placeholder 8"/>
          <p:cNvSpPr>
            <a:spLocks noGrp="1"/>
          </p:cNvSpPr>
          <p:nvPr>
            <p:ph type="sldNum" sz="quarter" idx="12"/>
          </p:nvPr>
        </p:nvSpPr>
        <p:spPr/>
        <p:txBody>
          <a:bodyPr/>
          <a:lstStyle/>
          <a:p>
            <a:fld id="{0518D5F6-5E94-46ED-B824-DB78BC08C731}" type="slidenum">
              <a:rPr lang="es-MX" smtClean="0"/>
              <a:t>‹Nº›</a:t>
            </a:fld>
            <a:endParaRPr lang="es-MX"/>
          </a:p>
        </p:txBody>
      </p:sp>
    </p:spTree>
    <p:extLst>
      <p:ext uri="{BB962C8B-B14F-4D97-AF65-F5344CB8AC3E}">
        <p14:creationId xmlns:p14="http://schemas.microsoft.com/office/powerpoint/2010/main" val="425714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8E9E47-9F8E-4CEB-AACB-F763F523C7E6}" type="datetime1">
              <a:rPr lang="es-MX" smtClean="0"/>
              <a:t>04/06/2022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MX"/>
              <a:t>Secretaria de previsión social, sección 61, snte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18D5F6-5E94-46ED-B824-DB78BC08C731}" type="slidenum">
              <a:rPr lang="es-MX" smtClean="0"/>
              <a:t>‹Nº›</a:t>
            </a:fld>
            <a:endParaRPr lang="es-MX"/>
          </a:p>
        </p:txBody>
      </p:sp>
    </p:spTree>
    <p:extLst>
      <p:ext uri="{BB962C8B-B14F-4D97-AF65-F5344CB8AC3E}">
        <p14:creationId xmlns:p14="http://schemas.microsoft.com/office/powerpoint/2010/main" val="407551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E244D2C-BAC8-455C-9DC7-BA414C619758}" type="datetime1">
              <a:rPr lang="es-MX" smtClean="0"/>
              <a:t>04/06/2022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MX" dirty="0"/>
              <a:t>Secretaria de previsión social, sección 61, </a:t>
            </a:r>
            <a:r>
              <a:rPr lang="es-MX" dirty="0" err="1"/>
              <a:t>snte</a:t>
            </a:r>
            <a:endParaRPr lang="es-MX"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18D5F6-5E94-46ED-B824-DB78BC08C731}"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7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84"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8CCBC3B-66D5-4345-82E4-9FE1BA6D11A2}"/>
              </a:ext>
            </a:extLst>
          </p:cNvPr>
          <p:cNvSpPr>
            <a:spLocks noGrp="1"/>
          </p:cNvSpPr>
          <p:nvPr>
            <p:ph type="ctrTitle"/>
          </p:nvPr>
        </p:nvSpPr>
        <p:spPr>
          <a:xfrm>
            <a:off x="695808" y="3307613"/>
            <a:ext cx="10866886" cy="1148007"/>
          </a:xfrm>
          <a:noFill/>
        </p:spPr>
        <p:txBody>
          <a:bodyPr wrap="none" lIns="91440" tIns="45720" rIns="91440" bIns="45720">
            <a:spAutoFit/>
          </a:bodyPr>
          <a:lstStyle/>
          <a:p>
            <a:pPr algn="ctr"/>
            <a:r>
              <a:rPr lang="es-MX" dirty="0"/>
              <a:t>PENSIÓN POR JUBILACIÓN</a:t>
            </a:r>
          </a:p>
        </p:txBody>
      </p:sp>
      <p:sp>
        <p:nvSpPr>
          <p:cNvPr id="5" name="Subtítulo 4">
            <a:extLst>
              <a:ext uri="{FF2B5EF4-FFF2-40B4-BE49-F238E27FC236}">
                <a16:creationId xmlns:a16="http://schemas.microsoft.com/office/drawing/2014/main" id="{CFA1CF38-3B5B-40BA-97F7-8E8508F8660A}"/>
              </a:ext>
            </a:extLst>
          </p:cNvPr>
          <p:cNvSpPr txBox="1">
            <a:spLocks noGrp="1"/>
          </p:cNvSpPr>
          <p:nvPr>
            <p:ph type="subTitle" idx="1"/>
          </p:nvPr>
        </p:nvSpPr>
        <p:spPr>
          <a:xfrm>
            <a:off x="1330871" y="4455620"/>
            <a:ext cx="10058400" cy="424732"/>
          </a:xfrm>
          <a:noFill/>
        </p:spPr>
        <p:txBody>
          <a:bodyPr wrap="square">
            <a:spAutoFit/>
          </a:bodyPr>
          <a:lstStyle/>
          <a:p>
            <a:r>
              <a:rPr lang="es-MX" dirty="0"/>
              <a:t>10</a:t>
            </a:r>
            <a:r>
              <a:rPr lang="es-ES" dirty="0"/>
              <a:t>º</a:t>
            </a:r>
            <a:r>
              <a:rPr lang="es-MX" dirty="0"/>
              <a:t> TRANSITORIO</a:t>
            </a:r>
          </a:p>
        </p:txBody>
      </p:sp>
      <p:sp>
        <p:nvSpPr>
          <p:cNvPr id="8" name="Marcador de pie de página 7">
            <a:extLst>
              <a:ext uri="{FF2B5EF4-FFF2-40B4-BE49-F238E27FC236}">
                <a16:creationId xmlns:a16="http://schemas.microsoft.com/office/drawing/2014/main" id="{2A6DF46E-4131-4B7A-8754-E7F961F7CF0E}"/>
              </a:ext>
            </a:extLst>
          </p:cNvPr>
          <p:cNvSpPr>
            <a:spLocks noGrp="1"/>
          </p:cNvSpPr>
          <p:nvPr>
            <p:ph type="ftr" sz="quarter" idx="11"/>
          </p:nvPr>
        </p:nvSpPr>
        <p:spPr/>
        <p:txBody>
          <a:bodyPr/>
          <a:lstStyle/>
          <a:p>
            <a:r>
              <a:rPr lang="es-MX" dirty="0"/>
              <a:t>Secretaria de previsión social, sección 61, </a:t>
            </a:r>
            <a:r>
              <a:rPr lang="es-MX" dirty="0" err="1"/>
              <a:t>snte</a:t>
            </a:r>
            <a:endParaRPr lang="es-MX" dirty="0"/>
          </a:p>
        </p:txBody>
      </p:sp>
    </p:spTree>
    <p:extLst>
      <p:ext uri="{BB962C8B-B14F-4D97-AF65-F5344CB8AC3E}">
        <p14:creationId xmlns:p14="http://schemas.microsoft.com/office/powerpoint/2010/main" val="3769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BA848-8858-41FF-A0FF-D92449D1CE33}"/>
              </a:ext>
            </a:extLst>
          </p:cNvPr>
          <p:cNvSpPr>
            <a:spLocks noGrp="1"/>
          </p:cNvSpPr>
          <p:nvPr>
            <p:ph type="title"/>
          </p:nvPr>
        </p:nvSpPr>
        <p:spPr>
          <a:xfrm>
            <a:off x="1097280" y="328474"/>
            <a:ext cx="10058400" cy="1022208"/>
          </a:xfrm>
        </p:spPr>
        <p:txBody>
          <a:bodyPr>
            <a:normAutofit/>
          </a:bodyPr>
          <a:lstStyle/>
          <a:p>
            <a:pPr algn="just"/>
            <a:r>
              <a:rPr lang="es-MX" sz="3600" i="1" dirty="0">
                <a:solidFill>
                  <a:schemeClr val="accent2"/>
                </a:solidFill>
                <a:latin typeface="Calibri Light" panose="020F0302020204030204" pitchFamily="34" charset="0"/>
                <a:ea typeface="+mn-ea"/>
                <a:cs typeface="Calibri Light" panose="020F0302020204030204" pitchFamily="34" charset="0"/>
              </a:rPr>
              <a:t>¿Qué es la baja afiliatoria al ISSSTE?</a:t>
            </a:r>
          </a:p>
        </p:txBody>
      </p:sp>
      <p:sp>
        <p:nvSpPr>
          <p:cNvPr id="3" name="Marcador de contenido 2">
            <a:extLst>
              <a:ext uri="{FF2B5EF4-FFF2-40B4-BE49-F238E27FC236}">
                <a16:creationId xmlns:a16="http://schemas.microsoft.com/office/drawing/2014/main" id="{FB6E1200-D6ED-475D-9545-4C0B2174E52A}"/>
              </a:ext>
            </a:extLst>
          </p:cNvPr>
          <p:cNvSpPr>
            <a:spLocks noGrp="1"/>
          </p:cNvSpPr>
          <p:nvPr>
            <p:ph idx="1"/>
          </p:nvPr>
        </p:nvSpPr>
        <p:spPr>
          <a:xfrm>
            <a:off x="1097280" y="3068068"/>
            <a:ext cx="10058400" cy="4023360"/>
          </a:xfrm>
        </p:spPr>
        <p:txBody>
          <a:bodyPr>
            <a:normAutofit/>
          </a:bodyPr>
          <a:lstStyle/>
          <a:p>
            <a:pPr algn="just"/>
            <a:r>
              <a:rPr lang="es-MX" i="1" u="sng" dirty="0">
                <a:solidFill>
                  <a:srgbClr val="C00000"/>
                </a:solidFill>
                <a:latin typeface="Calibri Light" panose="020F0302020204030204" pitchFamily="34" charset="0"/>
                <a:cs typeface="Calibri Light" panose="020F0302020204030204" pitchFamily="34" charset="0"/>
              </a:rPr>
              <a:t>¿Cuánto tiempo tengo de servicio médico en el ISSSTE después de la baja?</a:t>
            </a:r>
          </a:p>
          <a:p>
            <a:pPr algn="just"/>
            <a:r>
              <a:rPr lang="es-MX" sz="2800" b="1" dirty="0">
                <a:solidFill>
                  <a:srgbClr val="C00000"/>
                </a:solidFill>
                <a:latin typeface="Calibri Light" panose="020F0302020204030204" pitchFamily="34" charset="0"/>
                <a:cs typeface="Calibri Light" panose="020F0302020204030204" pitchFamily="34" charset="0"/>
              </a:rPr>
              <a:t>60 días hábiles.</a:t>
            </a:r>
          </a:p>
          <a:p>
            <a:pPr algn="just"/>
            <a:r>
              <a:rPr lang="es-MX" b="1" dirty="0">
                <a:latin typeface="Calibri Light" panose="020F0302020204030204" pitchFamily="34" charset="0"/>
                <a:cs typeface="Calibri Light" panose="020F0302020204030204" pitchFamily="34" charset="0"/>
              </a:rPr>
              <a:t>Es importante que tengas conocimiento, que de acuerdo al artículo 43 de la Ley del ISSSTE, solo tienes sesenta días hábiles después de la baja, de atención medica, por lo que deberás realizar el trámite de tu pensión lo más pronto posible.</a:t>
            </a:r>
          </a:p>
          <a:p>
            <a:pPr algn="just"/>
            <a:r>
              <a:rPr lang="es-MX" sz="1800" dirty="0">
                <a:latin typeface="Calibri Light" panose="020F0302020204030204" pitchFamily="34" charset="0"/>
                <a:cs typeface="Calibri Light" panose="020F0302020204030204" pitchFamily="34" charset="0"/>
              </a:rPr>
              <a:t>(El trámite se realiza en el Departamento de Afiliación y Prestaciones Económicas de la Delegación del ISSSTE más cercana a su domicilio).</a:t>
            </a:r>
          </a:p>
          <a:p>
            <a:pPr algn="just"/>
            <a:r>
              <a:rPr lang="es-MX" dirty="0">
                <a:latin typeface="Calibri Light" panose="020F0302020204030204" pitchFamily="34" charset="0"/>
                <a:cs typeface="Calibri Light" panose="020F0302020204030204" pitchFamily="34" charset="0"/>
              </a:rPr>
              <a:t> </a:t>
            </a:r>
          </a:p>
          <a:p>
            <a:r>
              <a:rPr lang="es-ES" dirty="0"/>
              <a:t> </a:t>
            </a:r>
            <a:endParaRPr lang="es-MX" dirty="0"/>
          </a:p>
          <a:p>
            <a:endParaRPr lang="es-MX" dirty="0"/>
          </a:p>
        </p:txBody>
      </p:sp>
      <p:sp>
        <p:nvSpPr>
          <p:cNvPr id="6" name="Marcador de pie de página 5">
            <a:extLst>
              <a:ext uri="{FF2B5EF4-FFF2-40B4-BE49-F238E27FC236}">
                <a16:creationId xmlns:a16="http://schemas.microsoft.com/office/drawing/2014/main" id="{A909DDDC-E0F5-47FB-B1D7-7AE405375EF1}"/>
              </a:ext>
            </a:extLst>
          </p:cNvPr>
          <p:cNvSpPr>
            <a:spLocks noGrp="1"/>
          </p:cNvSpPr>
          <p:nvPr>
            <p:ph type="ftr" sz="quarter" idx="11"/>
          </p:nvPr>
        </p:nvSpPr>
        <p:spPr/>
        <p:txBody>
          <a:bodyPr/>
          <a:lstStyle/>
          <a:p>
            <a:r>
              <a:rPr lang="es-MX"/>
              <a:t>Secretaria de previsión social, sección 61, snte</a:t>
            </a:r>
            <a:endParaRPr lang="es-MX" dirty="0"/>
          </a:p>
        </p:txBody>
      </p:sp>
      <p:sp>
        <p:nvSpPr>
          <p:cNvPr id="8" name="Marcador de contenido 2">
            <a:extLst>
              <a:ext uri="{FF2B5EF4-FFF2-40B4-BE49-F238E27FC236}">
                <a16:creationId xmlns:a16="http://schemas.microsoft.com/office/drawing/2014/main" id="{1F14D367-95CB-4A4F-B601-837A5FD4922C}"/>
              </a:ext>
            </a:extLst>
          </p:cNvPr>
          <p:cNvSpPr txBox="1">
            <a:spLocks/>
          </p:cNvSpPr>
          <p:nvPr/>
        </p:nvSpPr>
        <p:spPr>
          <a:xfrm>
            <a:off x="1097280" y="1997898"/>
            <a:ext cx="10058400" cy="674281"/>
          </a:xfrm>
          <a:prstGeom prst="rect">
            <a:avLst/>
          </a:prstGeom>
        </p:spPr>
        <p:style>
          <a:lnRef idx="1">
            <a:schemeClr val="accent4"/>
          </a:lnRef>
          <a:fillRef idx="2">
            <a:schemeClr val="accent4"/>
          </a:fillRef>
          <a:effectRef idx="1">
            <a:schemeClr val="accent4"/>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ES" dirty="0">
                <a:latin typeface="+mj-lt"/>
              </a:rPr>
              <a:t>Es la</a:t>
            </a:r>
            <a:r>
              <a:rPr lang="es-ES" b="1" dirty="0">
                <a:latin typeface="+mj-lt"/>
              </a:rPr>
              <a:t> baja</a:t>
            </a:r>
            <a:r>
              <a:rPr lang="es-ES" dirty="0">
                <a:latin typeface="+mj-lt"/>
              </a:rPr>
              <a:t>, que </a:t>
            </a:r>
            <a:r>
              <a:rPr lang="es-ES" b="1" dirty="0">
                <a:latin typeface="+mj-lt"/>
              </a:rPr>
              <a:t>deberá ser notificada en el sistema del ISSSTE</a:t>
            </a:r>
            <a:r>
              <a:rPr lang="es-ES" dirty="0">
                <a:latin typeface="+mj-lt"/>
              </a:rPr>
              <a:t>, por la Dirección de Personal del TecNM, una vez que concluya el periodo Pre-jubilatorio.</a:t>
            </a:r>
            <a:endParaRPr lang="es-MX" dirty="0">
              <a:latin typeface="+mj-lt"/>
            </a:endParaRPr>
          </a:p>
        </p:txBody>
      </p:sp>
    </p:spTree>
    <p:extLst>
      <p:ext uri="{BB962C8B-B14F-4D97-AF65-F5344CB8AC3E}">
        <p14:creationId xmlns:p14="http://schemas.microsoft.com/office/powerpoint/2010/main" val="129214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5891A-DB0B-48AD-B6B0-1EB9D1F8B1C2}"/>
              </a:ext>
            </a:extLst>
          </p:cNvPr>
          <p:cNvSpPr>
            <a:spLocks noGrp="1"/>
          </p:cNvSpPr>
          <p:nvPr>
            <p:ph type="title"/>
          </p:nvPr>
        </p:nvSpPr>
        <p:spPr>
          <a:xfrm>
            <a:off x="1066800" y="309955"/>
            <a:ext cx="10058400" cy="1450757"/>
          </a:xfrm>
        </p:spPr>
        <p:txBody>
          <a:bodyPr/>
          <a:lstStyle/>
          <a:p>
            <a:r>
              <a:rPr lang="es-MX" sz="2800" b="1" i="1" dirty="0">
                <a:solidFill>
                  <a:schemeClr val="accent2"/>
                </a:solidFill>
                <a:latin typeface="Calibri Light" panose="020F0302020204030204" pitchFamily="34" charset="0"/>
                <a:ea typeface="+mn-ea"/>
                <a:cs typeface="Calibri Light" panose="020F0302020204030204" pitchFamily="34" charset="0"/>
              </a:rPr>
              <a:t>Una vez entregada tu solicitud:</a:t>
            </a:r>
            <a:br>
              <a:rPr lang="es-MX" sz="2800" b="1" i="1" dirty="0">
                <a:solidFill>
                  <a:schemeClr val="accent2"/>
                </a:solidFill>
                <a:latin typeface="Calibri Light" panose="020F0302020204030204" pitchFamily="34" charset="0"/>
                <a:ea typeface="+mn-ea"/>
                <a:cs typeface="Calibri Light" panose="020F0302020204030204" pitchFamily="34" charset="0"/>
              </a:rPr>
            </a:br>
            <a:endParaRPr lang="es-MX" sz="2800" b="1" i="1" dirty="0">
              <a:solidFill>
                <a:schemeClr val="accent2"/>
              </a:solidFill>
              <a:latin typeface="Calibri Light" panose="020F0302020204030204" pitchFamily="34" charset="0"/>
              <a:ea typeface="+mn-ea"/>
              <a:cs typeface="Calibri Light" panose="020F0302020204030204" pitchFamily="34" charset="0"/>
            </a:endParaRPr>
          </a:p>
        </p:txBody>
      </p:sp>
      <p:sp>
        <p:nvSpPr>
          <p:cNvPr id="3" name="Marcador de contenido 2">
            <a:extLst>
              <a:ext uri="{FF2B5EF4-FFF2-40B4-BE49-F238E27FC236}">
                <a16:creationId xmlns:a16="http://schemas.microsoft.com/office/drawing/2014/main" id="{9ED65ADB-4D61-44AD-A528-DDA1154AD21D}"/>
              </a:ext>
            </a:extLst>
          </p:cNvPr>
          <p:cNvSpPr>
            <a:spLocks noGrp="1"/>
          </p:cNvSpPr>
          <p:nvPr>
            <p:ph idx="1"/>
          </p:nvPr>
        </p:nvSpPr>
        <p:spPr>
          <a:xfrm>
            <a:off x="1484049" y="3009577"/>
            <a:ext cx="9223899" cy="2654973"/>
          </a:xfrm>
        </p:spPr>
        <p:txBody>
          <a:bodyPr>
            <a:normAutofit/>
          </a:bodyPr>
          <a:lstStyle/>
          <a:p>
            <a:pPr>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Solicitud de licencia Pre-pensionaria. </a:t>
            </a:r>
            <a:endParaRPr lang="es-MX" dirty="0">
              <a:latin typeface="Calibri Light" panose="020F0302020204030204" pitchFamily="34" charset="0"/>
              <a:cs typeface="Calibri Light" panose="020F0302020204030204" pitchFamily="34" charset="0"/>
            </a:endParaRPr>
          </a:p>
          <a:p>
            <a:pPr>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Solicitud de Hoja Única de Servicios.</a:t>
            </a:r>
            <a:endParaRPr lang="es-MX" dirty="0">
              <a:latin typeface="Calibri Light" panose="020F0302020204030204" pitchFamily="34" charset="0"/>
              <a:cs typeface="Calibri Light" panose="020F0302020204030204" pitchFamily="34" charset="0"/>
            </a:endParaRPr>
          </a:p>
          <a:p>
            <a:pPr lvl="0">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Baja del Servicio.</a:t>
            </a:r>
            <a:endParaRPr lang="es-MX" dirty="0">
              <a:latin typeface="Calibri Light" panose="020F0302020204030204" pitchFamily="34" charset="0"/>
              <a:cs typeface="Calibri Light" panose="020F0302020204030204" pitchFamily="34" charset="0"/>
            </a:endParaRPr>
          </a:p>
          <a:p>
            <a:pPr>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a:t>
            </a:r>
            <a:r>
              <a:rPr lang="es-ES" b="1" dirty="0">
                <a:solidFill>
                  <a:srgbClr val="C00000"/>
                </a:solidFill>
                <a:latin typeface="Calibri Light" panose="020F0302020204030204" pitchFamily="34" charset="0"/>
                <a:cs typeface="Calibri Light" panose="020F0302020204030204" pitchFamily="34" charset="0"/>
              </a:rPr>
              <a:t>Solicitud del Tramite de Gratificación por Jubilación.</a:t>
            </a:r>
            <a:endParaRPr lang="es-MX" b="1" dirty="0">
              <a:solidFill>
                <a:srgbClr val="C00000"/>
              </a:solidFill>
              <a:latin typeface="Calibri Light" panose="020F0302020204030204" pitchFamily="34" charset="0"/>
              <a:cs typeface="Calibri Light" panose="020F0302020204030204" pitchFamily="34" charset="0"/>
            </a:endParaRPr>
          </a:p>
          <a:p>
            <a:endParaRPr lang="es-MX" dirty="0"/>
          </a:p>
        </p:txBody>
      </p:sp>
      <p:sp>
        <p:nvSpPr>
          <p:cNvPr id="6" name="Marcador de pie de página 5">
            <a:extLst>
              <a:ext uri="{FF2B5EF4-FFF2-40B4-BE49-F238E27FC236}">
                <a16:creationId xmlns:a16="http://schemas.microsoft.com/office/drawing/2014/main" id="{60D23998-B474-48AC-B33B-6B0F9EC8F011}"/>
              </a:ext>
            </a:extLst>
          </p:cNvPr>
          <p:cNvSpPr>
            <a:spLocks noGrp="1"/>
          </p:cNvSpPr>
          <p:nvPr>
            <p:ph type="ftr" sz="quarter" idx="11"/>
          </p:nvPr>
        </p:nvSpPr>
        <p:spPr/>
        <p:txBody>
          <a:bodyPr/>
          <a:lstStyle/>
          <a:p>
            <a:r>
              <a:rPr lang="es-MX"/>
              <a:t>Secretaria de previsión social, sección 61, snte</a:t>
            </a:r>
            <a:endParaRPr lang="es-MX" dirty="0"/>
          </a:p>
        </p:txBody>
      </p:sp>
      <p:sp>
        <p:nvSpPr>
          <p:cNvPr id="7" name="CuadroTexto 6">
            <a:extLst>
              <a:ext uri="{FF2B5EF4-FFF2-40B4-BE49-F238E27FC236}">
                <a16:creationId xmlns:a16="http://schemas.microsoft.com/office/drawing/2014/main" id="{BE7FC6E3-D7D5-4070-95F8-17CDBC54245F}"/>
              </a:ext>
            </a:extLst>
          </p:cNvPr>
          <p:cNvSpPr txBox="1"/>
          <p:nvPr/>
        </p:nvSpPr>
        <p:spPr>
          <a:xfrm>
            <a:off x="1408204" y="2122680"/>
            <a:ext cx="9375591"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lvl="0" indent="0" algn="just">
              <a:buClr>
                <a:schemeClr val="accent2"/>
              </a:buClr>
              <a:buNone/>
            </a:pPr>
            <a:r>
              <a:rPr lang="es-ES" dirty="0">
                <a:latin typeface="Calibri Light" panose="020F0302020204030204" pitchFamily="34" charset="0"/>
                <a:cs typeface="Calibri Light" panose="020F0302020204030204" pitchFamily="34" charset="0"/>
              </a:rPr>
              <a:t>El departamento de Recursos Humanos, en tu plantel, trabajara sobre tu expediente y posteriormente te llamara para que firmes los siguientes documentos:</a:t>
            </a:r>
            <a:endParaRPr lang="es-MX" dirty="0">
              <a:latin typeface="Calibri Light" panose="020F0302020204030204" pitchFamily="34" charset="0"/>
              <a:cs typeface="Calibri Light" panose="020F0302020204030204" pitchFamily="34" charset="0"/>
            </a:endParaRPr>
          </a:p>
        </p:txBody>
      </p:sp>
      <p:sp>
        <p:nvSpPr>
          <p:cNvPr id="8" name="Flecha: a la derecha 7">
            <a:extLst>
              <a:ext uri="{FF2B5EF4-FFF2-40B4-BE49-F238E27FC236}">
                <a16:creationId xmlns:a16="http://schemas.microsoft.com/office/drawing/2014/main" id="{0AFD6C60-4424-446F-BCC6-C0706EF13240}"/>
              </a:ext>
            </a:extLst>
          </p:cNvPr>
          <p:cNvSpPr/>
          <p:nvPr/>
        </p:nvSpPr>
        <p:spPr>
          <a:xfrm>
            <a:off x="571562" y="2067675"/>
            <a:ext cx="495238" cy="70133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b="1" dirty="0">
                <a:ln w="9525">
                  <a:solidFill>
                    <a:schemeClr val="bg1"/>
                  </a:solidFill>
                  <a:prstDash val="solid"/>
                </a:ln>
                <a:solidFill>
                  <a:schemeClr val="tx1"/>
                </a:solidFill>
                <a:effectLst>
                  <a:outerShdw blurRad="12700" dist="38100" dir="2700000" algn="tl" rotWithShape="0">
                    <a:schemeClr val="bg1">
                      <a:lumMod val="50000"/>
                    </a:schemeClr>
                  </a:outerShdw>
                </a:effectLst>
              </a:rPr>
              <a:t>2</a:t>
            </a:r>
          </a:p>
        </p:txBody>
      </p:sp>
      <p:pic>
        <p:nvPicPr>
          <p:cNvPr id="5" name="Imagen 4">
            <a:extLst>
              <a:ext uri="{FF2B5EF4-FFF2-40B4-BE49-F238E27FC236}">
                <a16:creationId xmlns:a16="http://schemas.microsoft.com/office/drawing/2014/main" id="{678B9841-9AAF-4EDC-8BCF-919354C1FACA}"/>
              </a:ext>
            </a:extLst>
          </p:cNvPr>
          <p:cNvPicPr>
            <a:picLocks noChangeAspect="1"/>
          </p:cNvPicPr>
          <p:nvPr/>
        </p:nvPicPr>
        <p:blipFill>
          <a:blip r:embed="rId2"/>
          <a:stretch>
            <a:fillRect/>
          </a:stretch>
        </p:blipFill>
        <p:spPr>
          <a:xfrm>
            <a:off x="5457363" y="3007580"/>
            <a:ext cx="325700" cy="325700"/>
          </a:xfrm>
          <a:prstGeom prst="rect">
            <a:avLst/>
          </a:prstGeom>
        </p:spPr>
      </p:pic>
      <p:pic>
        <p:nvPicPr>
          <p:cNvPr id="9" name="Imagen 8">
            <a:extLst>
              <a:ext uri="{FF2B5EF4-FFF2-40B4-BE49-F238E27FC236}">
                <a16:creationId xmlns:a16="http://schemas.microsoft.com/office/drawing/2014/main" id="{6928BA2A-713C-469B-B560-CA7FC47D6EED}"/>
              </a:ext>
            </a:extLst>
          </p:cNvPr>
          <p:cNvPicPr>
            <a:picLocks noChangeAspect="1"/>
          </p:cNvPicPr>
          <p:nvPr/>
        </p:nvPicPr>
        <p:blipFill>
          <a:blip r:embed="rId2"/>
          <a:stretch>
            <a:fillRect/>
          </a:stretch>
        </p:blipFill>
        <p:spPr>
          <a:xfrm>
            <a:off x="5461063" y="3493364"/>
            <a:ext cx="325700" cy="325700"/>
          </a:xfrm>
          <a:prstGeom prst="rect">
            <a:avLst/>
          </a:prstGeom>
        </p:spPr>
      </p:pic>
      <p:pic>
        <p:nvPicPr>
          <p:cNvPr id="10" name="Imagen 9">
            <a:extLst>
              <a:ext uri="{FF2B5EF4-FFF2-40B4-BE49-F238E27FC236}">
                <a16:creationId xmlns:a16="http://schemas.microsoft.com/office/drawing/2014/main" id="{F909A2CF-C96A-4160-93E2-89A49C69A36E}"/>
              </a:ext>
            </a:extLst>
          </p:cNvPr>
          <p:cNvPicPr>
            <a:picLocks noChangeAspect="1"/>
          </p:cNvPicPr>
          <p:nvPr/>
        </p:nvPicPr>
        <p:blipFill>
          <a:blip r:embed="rId2"/>
          <a:stretch>
            <a:fillRect/>
          </a:stretch>
        </p:blipFill>
        <p:spPr>
          <a:xfrm>
            <a:off x="3523335" y="3920972"/>
            <a:ext cx="325700" cy="325700"/>
          </a:xfrm>
          <a:prstGeom prst="rect">
            <a:avLst/>
          </a:prstGeom>
        </p:spPr>
      </p:pic>
    </p:spTree>
    <p:extLst>
      <p:ext uri="{BB962C8B-B14F-4D97-AF65-F5344CB8AC3E}">
        <p14:creationId xmlns:p14="http://schemas.microsoft.com/office/powerpoint/2010/main" val="227935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8215C-94AE-404E-A070-AC67F2C92CB6}"/>
              </a:ext>
            </a:extLst>
          </p:cNvPr>
          <p:cNvSpPr>
            <a:spLocks noGrp="1"/>
          </p:cNvSpPr>
          <p:nvPr>
            <p:ph type="title"/>
          </p:nvPr>
        </p:nvSpPr>
        <p:spPr>
          <a:xfrm>
            <a:off x="1097280" y="546281"/>
            <a:ext cx="10058400" cy="885249"/>
          </a:xfrm>
        </p:spPr>
        <p:txBody>
          <a:bodyPr>
            <a:normAutofit/>
          </a:bodyPr>
          <a:lstStyle/>
          <a:p>
            <a:pPr algn="just"/>
            <a:r>
              <a:rPr lang="es-MX" sz="3600" i="1" dirty="0">
                <a:solidFill>
                  <a:schemeClr val="accent2"/>
                </a:solidFill>
                <a:latin typeface="Calibri Light" panose="020F0302020204030204" pitchFamily="34" charset="0"/>
                <a:ea typeface="+mn-ea"/>
                <a:cs typeface="Calibri Light" panose="020F0302020204030204" pitchFamily="34" charset="0"/>
              </a:rPr>
              <a:t>¿Que es la gratificación por jubilación o Finiquito?</a:t>
            </a:r>
          </a:p>
        </p:txBody>
      </p:sp>
      <p:sp>
        <p:nvSpPr>
          <p:cNvPr id="3" name="Marcador de contenido 2">
            <a:extLst>
              <a:ext uri="{FF2B5EF4-FFF2-40B4-BE49-F238E27FC236}">
                <a16:creationId xmlns:a16="http://schemas.microsoft.com/office/drawing/2014/main" id="{77AC8D6A-9197-469D-B997-B32BFE5FEDB3}"/>
              </a:ext>
            </a:extLst>
          </p:cNvPr>
          <p:cNvSpPr>
            <a:spLocks noGrp="1"/>
          </p:cNvSpPr>
          <p:nvPr>
            <p:ph idx="1"/>
          </p:nvPr>
        </p:nvSpPr>
        <p:spPr>
          <a:xfrm>
            <a:off x="1066800" y="1845622"/>
            <a:ext cx="10058400" cy="1110642"/>
          </a:xfrm>
        </p:spPr>
        <p:txBody>
          <a:bodyPr>
            <a:normAutofit/>
          </a:bodyPr>
          <a:lstStyle/>
          <a:p>
            <a:pPr algn="just"/>
            <a:r>
              <a:rPr lang="es-ES" dirty="0">
                <a:latin typeface="Calibri Light" panose="020F0302020204030204" pitchFamily="34" charset="0"/>
                <a:cs typeface="Calibri Light" panose="020F0302020204030204" pitchFamily="34" charset="0"/>
              </a:rPr>
              <a:t>Al mismo tiempo que se solicitan las hojas de servicio, el trabajador puede hacer la solicitud para el trámite   de esta   prestación y deberá presentarla ante el Departamento de Recursos Humanos de su Plantel de adscripción.</a:t>
            </a:r>
            <a:endParaRPr lang="es-MX" dirty="0"/>
          </a:p>
          <a:p>
            <a:endParaRPr lang="es-MX" sz="1600" dirty="0"/>
          </a:p>
          <a:p>
            <a:endParaRPr lang="es-MX" sz="1600" dirty="0"/>
          </a:p>
          <a:p>
            <a:endParaRPr lang="es-MX" sz="1600" dirty="0"/>
          </a:p>
          <a:p>
            <a:endParaRPr lang="es-MX" sz="1600" dirty="0"/>
          </a:p>
        </p:txBody>
      </p:sp>
      <p:sp>
        <p:nvSpPr>
          <p:cNvPr id="6" name="Marcador de pie de página 5">
            <a:extLst>
              <a:ext uri="{FF2B5EF4-FFF2-40B4-BE49-F238E27FC236}">
                <a16:creationId xmlns:a16="http://schemas.microsoft.com/office/drawing/2014/main" id="{F98811A0-D5AA-44D5-966C-4B5D138BC1C4}"/>
              </a:ext>
            </a:extLst>
          </p:cNvPr>
          <p:cNvSpPr>
            <a:spLocks noGrp="1"/>
          </p:cNvSpPr>
          <p:nvPr>
            <p:ph type="ftr" sz="quarter" idx="11"/>
          </p:nvPr>
        </p:nvSpPr>
        <p:spPr/>
        <p:txBody>
          <a:bodyPr/>
          <a:lstStyle/>
          <a:p>
            <a:r>
              <a:rPr lang="es-MX"/>
              <a:t>Secretaria de previsión social, sección 61, snte</a:t>
            </a:r>
            <a:endParaRPr lang="es-MX" dirty="0"/>
          </a:p>
        </p:txBody>
      </p:sp>
      <p:sp>
        <p:nvSpPr>
          <p:cNvPr id="7" name="Marcador de contenido 2">
            <a:extLst>
              <a:ext uri="{FF2B5EF4-FFF2-40B4-BE49-F238E27FC236}">
                <a16:creationId xmlns:a16="http://schemas.microsoft.com/office/drawing/2014/main" id="{C07AABC6-3F5B-4D5A-B997-72766D5223DA}"/>
              </a:ext>
            </a:extLst>
          </p:cNvPr>
          <p:cNvSpPr txBox="1">
            <a:spLocks/>
          </p:cNvSpPr>
          <p:nvPr/>
        </p:nvSpPr>
        <p:spPr>
          <a:xfrm>
            <a:off x="1097280" y="3036585"/>
            <a:ext cx="10058400" cy="2893698"/>
          </a:xfrm>
          <a:prstGeom prst="rect">
            <a:avLst/>
          </a:prstGeom>
        </p:spPr>
        <p:style>
          <a:lnRef idx="1">
            <a:schemeClr val="accent4"/>
          </a:lnRef>
          <a:fillRef idx="2">
            <a:schemeClr val="accent4"/>
          </a:fillRef>
          <a:effectRef idx="1">
            <a:schemeClr val="accent4"/>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just"/>
            <a:r>
              <a:rPr lang="es-MX" b="1" dirty="0">
                <a:latin typeface="Calibri Light" panose="020F0302020204030204" pitchFamily="34" charset="0"/>
                <a:cs typeface="Calibri Light" panose="020F0302020204030204" pitchFamily="34" charset="0"/>
              </a:rPr>
              <a:t>Se otorga al personal docente y de apoyo y asistencia</a:t>
            </a:r>
            <a:r>
              <a:rPr lang="es-MX" dirty="0">
                <a:latin typeface="Calibri Light" panose="020F0302020204030204" pitchFamily="34" charset="0"/>
                <a:cs typeface="Calibri Light" panose="020F0302020204030204" pitchFamily="34" charset="0"/>
              </a:rPr>
              <a:t> a la educación adscrito a los Subsistemas Centrales del Modelo de Educación Media Superior y Superior, con </a:t>
            </a:r>
            <a:r>
              <a:rPr lang="es-MX" b="1" dirty="0">
                <a:latin typeface="Calibri Light" panose="020F0302020204030204" pitchFamily="34" charset="0"/>
                <a:cs typeface="Calibri Light" panose="020F0302020204030204" pitchFamily="34" charset="0"/>
              </a:rPr>
              <a:t>motivo de su pensión por jubilación, de retiro por edad y tiempo de servicios o por cesantía en edad avanzada</a:t>
            </a:r>
            <a:r>
              <a:rPr lang="es-MX" dirty="0">
                <a:latin typeface="Calibri Light" panose="020F0302020204030204" pitchFamily="34" charset="0"/>
                <a:cs typeface="Calibri Light" panose="020F0302020204030204" pitchFamily="34" charset="0"/>
              </a:rPr>
              <a:t>. Se otorga al personal que ostente tipo de nombramiento:</a:t>
            </a:r>
          </a:p>
          <a:p>
            <a:pPr algn="just"/>
            <a:endParaRPr lang="es-MX" dirty="0">
              <a:latin typeface="Calibri Light" panose="020F0302020204030204" pitchFamily="34" charset="0"/>
              <a:cs typeface="Calibri Light" panose="020F0302020204030204" pitchFamily="34" charset="0"/>
            </a:endParaRPr>
          </a:p>
          <a:p>
            <a:pPr lvl="3" algn="just">
              <a:buClrTx/>
              <a:buSzPct val="110000"/>
              <a:buFont typeface="Wingdings" panose="05000000000000000000" pitchFamily="2" charset="2"/>
              <a:buChar char="Ø"/>
            </a:pPr>
            <a:r>
              <a:rPr lang="es-MX" sz="2000" dirty="0">
                <a:latin typeface="Calibri Light" panose="020F0302020204030204" pitchFamily="34" charset="0"/>
                <a:cs typeface="Calibri Light" panose="020F0302020204030204" pitchFamily="34" charset="0"/>
              </a:rPr>
              <a:t> Definitivo (C-10).</a:t>
            </a:r>
          </a:p>
          <a:p>
            <a:pPr lvl="3" algn="just">
              <a:buClrTx/>
              <a:buSzPct val="110000"/>
              <a:buFont typeface="Wingdings" panose="05000000000000000000" pitchFamily="2" charset="2"/>
              <a:buChar char="Ø"/>
            </a:pPr>
            <a:r>
              <a:rPr lang="es-MX" sz="2000" dirty="0">
                <a:latin typeface="Calibri Light" panose="020F0302020204030204" pitchFamily="34" charset="0"/>
                <a:cs typeface="Calibri Light" panose="020F0302020204030204" pitchFamily="34" charset="0"/>
              </a:rPr>
              <a:t> Provisional (C-95).</a:t>
            </a:r>
          </a:p>
          <a:p>
            <a:pPr lvl="3" algn="just">
              <a:buClrTx/>
              <a:buSzPct val="110000"/>
              <a:buFont typeface="Wingdings" panose="05000000000000000000" pitchFamily="2" charset="2"/>
              <a:buChar char="Ø"/>
            </a:pPr>
            <a:r>
              <a:rPr lang="es-MX" sz="2000" dirty="0">
                <a:latin typeface="Calibri Light" panose="020F0302020204030204" pitchFamily="34" charset="0"/>
                <a:cs typeface="Calibri Light" panose="020F0302020204030204" pitchFamily="34" charset="0"/>
              </a:rPr>
              <a:t> Prórroga de Nombramiento (C-97). </a:t>
            </a:r>
          </a:p>
        </p:txBody>
      </p:sp>
    </p:spTree>
    <p:extLst>
      <p:ext uri="{BB962C8B-B14F-4D97-AF65-F5344CB8AC3E}">
        <p14:creationId xmlns:p14="http://schemas.microsoft.com/office/powerpoint/2010/main" val="419683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8215C-94AE-404E-A070-AC67F2C92CB6}"/>
              </a:ext>
            </a:extLst>
          </p:cNvPr>
          <p:cNvSpPr>
            <a:spLocks noGrp="1"/>
          </p:cNvSpPr>
          <p:nvPr>
            <p:ph type="title"/>
          </p:nvPr>
        </p:nvSpPr>
        <p:spPr>
          <a:xfrm>
            <a:off x="1097280" y="288828"/>
            <a:ext cx="10058400" cy="885249"/>
          </a:xfrm>
        </p:spPr>
        <p:txBody>
          <a:bodyPr>
            <a:normAutofit/>
          </a:bodyPr>
          <a:lstStyle/>
          <a:p>
            <a:pPr algn="just"/>
            <a:r>
              <a:rPr lang="es-MX" sz="3600" i="1" dirty="0">
                <a:solidFill>
                  <a:schemeClr val="accent2"/>
                </a:solidFill>
                <a:latin typeface="Calibri Light" panose="020F0302020204030204" pitchFamily="34" charset="0"/>
                <a:ea typeface="+mn-ea"/>
                <a:cs typeface="Calibri Light" panose="020F0302020204030204" pitchFamily="34" charset="0"/>
              </a:rPr>
              <a:t>La gratificación se cubre conforme a lo siguiente:</a:t>
            </a:r>
          </a:p>
        </p:txBody>
      </p:sp>
      <p:sp>
        <p:nvSpPr>
          <p:cNvPr id="6" name="Marcador de pie de página 5">
            <a:extLst>
              <a:ext uri="{FF2B5EF4-FFF2-40B4-BE49-F238E27FC236}">
                <a16:creationId xmlns:a16="http://schemas.microsoft.com/office/drawing/2014/main" id="{F98811A0-D5AA-44D5-966C-4B5D138BC1C4}"/>
              </a:ext>
            </a:extLst>
          </p:cNvPr>
          <p:cNvSpPr>
            <a:spLocks noGrp="1"/>
          </p:cNvSpPr>
          <p:nvPr>
            <p:ph type="ftr" sz="quarter" idx="11"/>
          </p:nvPr>
        </p:nvSpPr>
        <p:spPr/>
        <p:txBody>
          <a:bodyPr/>
          <a:lstStyle/>
          <a:p>
            <a:r>
              <a:rPr lang="es-MX"/>
              <a:t>Secretaria de previsión social, sección 61, snte</a:t>
            </a:r>
            <a:endParaRPr lang="es-MX" dirty="0"/>
          </a:p>
        </p:txBody>
      </p:sp>
      <p:sp>
        <p:nvSpPr>
          <p:cNvPr id="8" name="CuadroTexto 7">
            <a:extLst>
              <a:ext uri="{FF2B5EF4-FFF2-40B4-BE49-F238E27FC236}">
                <a16:creationId xmlns:a16="http://schemas.microsoft.com/office/drawing/2014/main" id="{33E55783-D28A-40C9-BE9E-8AB1E38564F7}"/>
              </a:ext>
            </a:extLst>
          </p:cNvPr>
          <p:cNvSpPr txBox="1"/>
          <p:nvPr/>
        </p:nvSpPr>
        <p:spPr>
          <a:xfrm>
            <a:off x="1097280" y="4448887"/>
            <a:ext cx="10058400" cy="2267737"/>
          </a:xfrm>
          <a:prstGeom prst="rect">
            <a:avLst/>
          </a:prstGeom>
          <a:noFill/>
        </p:spPr>
        <p:txBody>
          <a:bodyPr wrap="square">
            <a:spAutoFit/>
          </a:bodyPr>
          <a:lstStyle/>
          <a:p>
            <a:pPr algn="just">
              <a:lnSpc>
                <a:spcPct val="107000"/>
              </a:lnSpc>
              <a:spcAft>
                <a:spcPts val="800"/>
              </a:spcAft>
            </a:pPr>
            <a:r>
              <a:rPr lang="es-MX" sz="1800" b="1" u="sng" dirty="0">
                <a:solidFill>
                  <a:srgbClr val="C00000"/>
                </a:solidFill>
                <a:effectLst/>
                <a:latin typeface="+mj-lt"/>
                <a:ea typeface="Calibri" panose="020F0502020204030204" pitchFamily="34" charset="0"/>
                <a:cs typeface="Calibri Light" panose="020F0302020204030204" pitchFamily="34" charset="0"/>
              </a:rPr>
              <a:t>El pago de esta prestación excluye el otorgamiento del Pago por Renuncia. </a:t>
            </a:r>
          </a:p>
          <a:p>
            <a:pPr algn="just">
              <a:lnSpc>
                <a:spcPct val="107000"/>
              </a:lnSpc>
              <a:spcAft>
                <a:spcPts val="800"/>
              </a:spcAft>
            </a:pPr>
            <a:r>
              <a:rPr lang="es-MX" sz="1800" dirty="0">
                <a:effectLst/>
                <a:latin typeface="+mj-lt"/>
                <a:ea typeface="Calibri" panose="020F0502020204030204" pitchFamily="34" charset="0"/>
                <a:cs typeface="Calibri Light" panose="020F0302020204030204" pitchFamily="34" charset="0"/>
              </a:rPr>
              <a:t>Se otorga al trabajador en servicio activo, que cumpla con los siguientes requisitos: </a:t>
            </a:r>
            <a:endParaRPr lang="es-MX" dirty="0">
              <a:latin typeface="+mj-lt"/>
              <a:ea typeface="Calibri" panose="020F0502020204030204" pitchFamily="34" charset="0"/>
              <a:cs typeface="Calibri Light" panose="020F0302020204030204" pitchFamily="34" charset="0"/>
            </a:endParaRPr>
          </a:p>
          <a:p>
            <a:pPr lvl="1" algn="just">
              <a:lnSpc>
                <a:spcPct val="107000"/>
              </a:lnSpc>
              <a:spcAft>
                <a:spcPts val="800"/>
              </a:spcAft>
            </a:pPr>
            <a:r>
              <a:rPr lang="es-MX" b="1" dirty="0">
                <a:solidFill>
                  <a:srgbClr val="C00000"/>
                </a:solidFill>
                <a:effectLst>
                  <a:outerShdw blurRad="38100" dist="38100" dir="2700000" algn="tl">
                    <a:srgbClr val="000000">
                      <a:alpha val="43137"/>
                    </a:srgbClr>
                  </a:outerShdw>
                </a:effectLst>
                <a:latin typeface="+mj-lt"/>
                <a:cs typeface="Calibri Light" panose="020F0302020204030204" pitchFamily="34" charset="0"/>
              </a:rPr>
              <a:t>a) </a:t>
            </a:r>
            <a:r>
              <a:rPr lang="es-MX" dirty="0">
                <a:effectLst/>
                <a:latin typeface="+mj-lt"/>
                <a:ea typeface="Calibri" panose="020F0502020204030204" pitchFamily="34" charset="0"/>
                <a:cs typeface="Calibri Light" panose="020F0302020204030204" pitchFamily="34" charset="0"/>
              </a:rPr>
              <a:t>Cumplir con mínimo cinco años de servicios efectivos dentro del Subsistema de su adscripción. </a:t>
            </a:r>
          </a:p>
          <a:p>
            <a:pPr lvl="1" algn="just">
              <a:lnSpc>
                <a:spcPct val="107000"/>
              </a:lnSpc>
              <a:spcAft>
                <a:spcPts val="800"/>
              </a:spcAft>
            </a:pPr>
            <a:r>
              <a:rPr lang="es-MX" b="1" dirty="0">
                <a:solidFill>
                  <a:srgbClr val="C00000"/>
                </a:solidFill>
                <a:effectLst>
                  <a:outerShdw blurRad="38100" dist="38100" dir="2700000" algn="tl">
                    <a:srgbClr val="000000">
                      <a:alpha val="43137"/>
                    </a:srgbClr>
                  </a:outerShdw>
                </a:effectLst>
                <a:highlight>
                  <a:srgbClr val="FFFF00"/>
                </a:highlight>
                <a:latin typeface="+mj-lt"/>
                <a:ea typeface="Calibri" panose="020F0502020204030204" pitchFamily="34" charset="0"/>
                <a:cs typeface="Calibri Light" panose="020F0302020204030204" pitchFamily="34" charset="0"/>
              </a:rPr>
              <a:t>b) </a:t>
            </a:r>
            <a:r>
              <a:rPr lang="es-MX" dirty="0">
                <a:effectLst/>
                <a:highlight>
                  <a:srgbClr val="FFFF00"/>
                </a:highlight>
                <a:latin typeface="+mj-lt"/>
                <a:ea typeface="Calibri" panose="020F0502020204030204" pitchFamily="34" charset="0"/>
                <a:cs typeface="Calibri Light" panose="020F0302020204030204" pitchFamily="34" charset="0"/>
              </a:rPr>
              <a:t>Presente su renuncia con motivo de pensión por jubilación, de retiro por edad y tiempo de servicios o por cesantía en edad avanzada, ante el titular de su Centro de Trabajo.</a:t>
            </a:r>
            <a:r>
              <a:rPr lang="es-MX" dirty="0">
                <a:effectLst/>
                <a:latin typeface="+mj-lt"/>
                <a:ea typeface="Calibri" panose="020F0502020204030204" pitchFamily="34" charset="0"/>
                <a:cs typeface="Calibri Light" panose="020F0302020204030204" pitchFamily="34" charset="0"/>
              </a:rPr>
              <a:t> </a:t>
            </a:r>
          </a:p>
          <a:p>
            <a:pPr algn="just">
              <a:lnSpc>
                <a:spcPct val="107000"/>
              </a:lnSpc>
              <a:spcAft>
                <a:spcPts val="800"/>
              </a:spcAft>
            </a:pPr>
            <a:endParaRPr lang="es-MX" sz="1800" dirty="0">
              <a:effectLst/>
              <a:latin typeface="Calibri Light" panose="020F0302020204030204" pitchFamily="34" charset="0"/>
              <a:ea typeface="Calibri" panose="020F0502020204030204" pitchFamily="34" charset="0"/>
              <a:cs typeface="Calibri Light" panose="020F0302020204030204" pitchFamily="34" charset="0"/>
            </a:endParaRPr>
          </a:p>
        </p:txBody>
      </p:sp>
      <p:sp>
        <p:nvSpPr>
          <p:cNvPr id="9" name="Marcador de contenido 2">
            <a:extLst>
              <a:ext uri="{FF2B5EF4-FFF2-40B4-BE49-F238E27FC236}">
                <a16:creationId xmlns:a16="http://schemas.microsoft.com/office/drawing/2014/main" id="{0FD66F3D-B6A2-4079-A016-6F5B3C838609}"/>
              </a:ext>
            </a:extLst>
          </p:cNvPr>
          <p:cNvSpPr txBox="1">
            <a:spLocks/>
          </p:cNvSpPr>
          <p:nvPr/>
        </p:nvSpPr>
        <p:spPr>
          <a:xfrm>
            <a:off x="1097280" y="1493045"/>
            <a:ext cx="10058400" cy="2893698"/>
          </a:xfrm>
          <a:prstGeom prst="rect">
            <a:avLst/>
          </a:prstGeom>
        </p:spPr>
        <p:style>
          <a:lnRef idx="1">
            <a:schemeClr val="accent4"/>
          </a:lnRef>
          <a:fillRef idx="2">
            <a:schemeClr val="accent4"/>
          </a:fillRef>
          <a:effectRef idx="1">
            <a:schemeClr val="accent4"/>
          </a:effectRef>
          <a:fontRef idx="minor">
            <a:schemeClr val="dk1"/>
          </a:fontRef>
        </p:style>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292608" lvl="1" indent="0" algn="just">
              <a:lnSpc>
                <a:spcPct val="107000"/>
              </a:lnSpc>
              <a:spcAft>
                <a:spcPts val="800"/>
              </a:spcAft>
              <a:buNone/>
            </a:pPr>
            <a:r>
              <a:rPr lang="es-MX" b="1" dirty="0">
                <a:solidFill>
                  <a:srgbClr val="C00000"/>
                </a:solidFill>
                <a:effectLst>
                  <a:outerShdw blurRad="38100" dist="38100" dir="2700000" algn="tl">
                    <a:srgbClr val="000000">
                      <a:alpha val="43137"/>
                    </a:srgbClr>
                  </a:outerShdw>
                </a:effectLst>
                <a:latin typeface="+mj-lt"/>
                <a:ea typeface="Calibri" panose="020F0502020204030204" pitchFamily="34" charset="0"/>
                <a:cs typeface="Calibri Light" panose="020F0302020204030204" pitchFamily="34" charset="0"/>
              </a:rPr>
              <a:t>a) </a:t>
            </a:r>
            <a:r>
              <a:rPr lang="es-MX" dirty="0">
                <a:effectLst/>
                <a:latin typeface="+mj-lt"/>
                <a:ea typeface="Calibri" panose="020F0502020204030204" pitchFamily="34" charset="0"/>
                <a:cs typeface="Calibri Light" panose="020F0302020204030204" pitchFamily="34" charset="0"/>
              </a:rPr>
              <a:t>Al personal docente y de apoyo y asistencia a la educación, que haya laborado de cinco a menos de quince años: Quince días de Salario Convencional vigente, por cada año de servicios prestados en el Subsistema de su adscripción.</a:t>
            </a:r>
          </a:p>
          <a:p>
            <a:pPr marL="292608" lvl="1" indent="0" algn="just">
              <a:lnSpc>
                <a:spcPct val="107000"/>
              </a:lnSpc>
              <a:spcAft>
                <a:spcPts val="800"/>
              </a:spcAft>
              <a:buNone/>
            </a:pPr>
            <a:r>
              <a:rPr lang="es-MX" b="1" dirty="0">
                <a:solidFill>
                  <a:srgbClr val="C00000"/>
                </a:solidFill>
                <a:effectLst>
                  <a:outerShdw blurRad="38100" dist="38100" dir="2700000" algn="tl">
                    <a:srgbClr val="000000">
                      <a:alpha val="43137"/>
                    </a:srgbClr>
                  </a:outerShdw>
                </a:effectLst>
                <a:latin typeface="+mj-lt"/>
                <a:ea typeface="Calibri" panose="020F0502020204030204" pitchFamily="34" charset="0"/>
                <a:cs typeface="Calibri Light" panose="020F0302020204030204" pitchFamily="34" charset="0"/>
              </a:rPr>
              <a:t>b) </a:t>
            </a:r>
            <a:r>
              <a:rPr lang="es-MX" dirty="0">
                <a:effectLst/>
                <a:latin typeface="+mj-lt"/>
                <a:ea typeface="Calibri" panose="020F0502020204030204" pitchFamily="34" charset="0"/>
                <a:cs typeface="Calibri Light" panose="020F0302020204030204" pitchFamily="34" charset="0"/>
              </a:rPr>
              <a:t>Al personal docente y de apoyo y asistencia a la educación, que haya laborado de quince años en adelante: Diecisiete días de Salario Convencional vigente, por cada año de servicios prestados en el Subsistema de su adscripción. </a:t>
            </a:r>
          </a:p>
          <a:p>
            <a:pPr marL="292608" lvl="1" indent="0" algn="just">
              <a:lnSpc>
                <a:spcPct val="107000"/>
              </a:lnSpc>
              <a:spcAft>
                <a:spcPts val="800"/>
              </a:spcAft>
              <a:buNone/>
            </a:pPr>
            <a:r>
              <a:rPr lang="es-MX" b="1" dirty="0">
                <a:solidFill>
                  <a:srgbClr val="C00000"/>
                </a:solidFill>
                <a:effectLst>
                  <a:outerShdw blurRad="38100" dist="38100" dir="2700000" algn="tl">
                    <a:srgbClr val="000000">
                      <a:alpha val="43137"/>
                    </a:srgbClr>
                  </a:outerShdw>
                </a:effectLst>
                <a:latin typeface="+mj-lt"/>
                <a:ea typeface="Calibri" panose="020F0502020204030204" pitchFamily="34" charset="0"/>
                <a:cs typeface="Calibri Light" panose="020F0302020204030204" pitchFamily="34" charset="0"/>
              </a:rPr>
              <a:t>c) </a:t>
            </a:r>
            <a:r>
              <a:rPr lang="es-MX" dirty="0">
                <a:effectLst/>
                <a:latin typeface="+mj-lt"/>
                <a:ea typeface="Calibri" panose="020F0502020204030204" pitchFamily="34" charset="0"/>
                <a:cs typeface="Calibri Light" panose="020F0302020204030204" pitchFamily="34" charset="0"/>
              </a:rPr>
              <a:t>Al personal femenino docente y de apoyo y asistencia a la educación, que se encuentre en los supuestos de los incisos a) y b), le corresponderán dos días más de Salario Convencional, por cada año de servicios prestados en el Subsistema de su adscripción, según los términos señalados para cada caso. </a:t>
            </a:r>
          </a:p>
        </p:txBody>
      </p:sp>
    </p:spTree>
    <p:extLst>
      <p:ext uri="{BB962C8B-B14F-4D97-AF65-F5344CB8AC3E}">
        <p14:creationId xmlns:p14="http://schemas.microsoft.com/office/powerpoint/2010/main" val="350762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7BF471E-A7F6-453E-8C3B-14101527D2F6}"/>
              </a:ext>
            </a:extLst>
          </p:cNvPr>
          <p:cNvSpPr>
            <a:spLocks noGrp="1"/>
          </p:cNvSpPr>
          <p:nvPr>
            <p:ph type="title"/>
          </p:nvPr>
        </p:nvSpPr>
        <p:spPr>
          <a:xfrm>
            <a:off x="1138189" y="452863"/>
            <a:ext cx="10058400" cy="1450757"/>
          </a:xfrm>
        </p:spPr>
        <p:txBody>
          <a:bodyPr>
            <a:normAutofit fontScale="90000"/>
          </a:bodyPr>
          <a:lstStyle/>
          <a:p>
            <a:br>
              <a:rPr lang="es-ES" dirty="0"/>
            </a:br>
            <a:r>
              <a:rPr lang="es-ES" sz="4000" i="1" dirty="0">
                <a:solidFill>
                  <a:schemeClr val="accent2"/>
                </a:solidFill>
                <a:latin typeface="Calibri Light" panose="020F0302020204030204" pitchFamily="34" charset="0"/>
                <a:ea typeface="+mn-ea"/>
                <a:cs typeface="Calibri Light" panose="020F0302020204030204" pitchFamily="34" charset="0"/>
              </a:rPr>
              <a:t>Tramite que deberás realizar ante el ISSSTE, para el otorgamiento de la Pensión:</a:t>
            </a:r>
            <a:br>
              <a:rPr lang="es-MX" sz="4000" i="1" dirty="0">
                <a:solidFill>
                  <a:schemeClr val="accent2"/>
                </a:solidFill>
                <a:latin typeface="Calibri Light" panose="020F0302020204030204" pitchFamily="34" charset="0"/>
                <a:ea typeface="+mn-ea"/>
                <a:cs typeface="Calibri Light" panose="020F0302020204030204" pitchFamily="34" charset="0"/>
              </a:rPr>
            </a:br>
            <a:endParaRPr lang="es-MX" sz="4000" i="1" dirty="0">
              <a:solidFill>
                <a:schemeClr val="accent2"/>
              </a:solidFill>
              <a:latin typeface="Calibri Light" panose="020F0302020204030204" pitchFamily="34" charset="0"/>
              <a:ea typeface="+mn-ea"/>
              <a:cs typeface="Calibri Light" panose="020F0302020204030204" pitchFamily="34" charset="0"/>
            </a:endParaRPr>
          </a:p>
        </p:txBody>
      </p:sp>
      <p:sp>
        <p:nvSpPr>
          <p:cNvPr id="10" name="CuadroTexto 9">
            <a:extLst>
              <a:ext uri="{FF2B5EF4-FFF2-40B4-BE49-F238E27FC236}">
                <a16:creationId xmlns:a16="http://schemas.microsoft.com/office/drawing/2014/main" id="{AF665051-24FF-4C33-A4B4-677CD6C3C240}"/>
              </a:ext>
            </a:extLst>
          </p:cNvPr>
          <p:cNvSpPr txBox="1"/>
          <p:nvPr/>
        </p:nvSpPr>
        <p:spPr>
          <a:xfrm>
            <a:off x="1452960" y="2570213"/>
            <a:ext cx="10934331" cy="3641190"/>
          </a:xfrm>
          <a:prstGeom prst="rect">
            <a:avLst/>
          </a:prstGeom>
          <a:noFill/>
        </p:spPr>
        <p:txBody>
          <a:bodyPr wrap="square">
            <a:spAutoFit/>
          </a:bodyPr>
          <a:lstStyle/>
          <a:p>
            <a:pPr algn="just">
              <a:lnSpc>
                <a:spcPct val="107000"/>
              </a:lnSpc>
              <a:spcAft>
                <a:spcPts val="800"/>
              </a:spcAft>
              <a:tabLst>
                <a:tab pos="7513320" algn="l"/>
              </a:tabLst>
            </a:pPr>
            <a:r>
              <a:rPr lang="es-ES" sz="1800" b="1" i="1" u="sng" dirty="0">
                <a:solidFill>
                  <a:schemeClr val="accent2"/>
                </a:solidFill>
                <a:effectLst/>
                <a:latin typeface="Calibri Light" panose="020F0302020204030204" pitchFamily="34" charset="0"/>
                <a:ea typeface="Calibri" panose="020F0502020204030204" pitchFamily="34" charset="0"/>
                <a:cs typeface="Calibri Light" panose="020F0302020204030204" pitchFamily="34" charset="0"/>
              </a:rPr>
              <a:t>Documentos que deberás presentar</a:t>
            </a:r>
            <a:r>
              <a:rPr lang="es-ES" b="1" i="1" u="sng" dirty="0">
                <a:solidFill>
                  <a:schemeClr val="accent2"/>
                </a:solidFill>
                <a:latin typeface="Calibri Light" panose="020F0302020204030204" pitchFamily="34" charset="0"/>
                <a:ea typeface="Calibri" panose="020F0502020204030204" pitchFamily="34" charset="0"/>
                <a:cs typeface="Calibri Light" panose="020F0302020204030204" pitchFamily="34" charset="0"/>
              </a:rPr>
              <a:t>:</a:t>
            </a:r>
            <a:endParaRPr lang="es-MX" sz="1400" b="1" i="1" u="sng" dirty="0">
              <a:solidFill>
                <a:schemeClr val="accent2"/>
              </a:solidFill>
              <a:effectLst/>
              <a:latin typeface="Calibri Light" panose="020F0302020204030204" pitchFamily="34" charset="0"/>
              <a:ea typeface="Calibri" panose="020F0502020204030204" pitchFamily="34" charset="0"/>
              <a:cs typeface="Calibri Light" panose="020F0302020204030204" pitchFamily="34" charset="0"/>
            </a:endParaRPr>
          </a:p>
          <a:p>
            <a:pPr marL="800100" lvl="1" indent="-342900" algn="just">
              <a:lnSpc>
                <a:spcPct val="107000"/>
              </a:lnSpc>
              <a:buFont typeface="+mj-lt"/>
              <a:buAutoNum type="arabicPeriod"/>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Hoja Única de Servicios </a:t>
            </a:r>
            <a:r>
              <a:rPr lang="es-ES" sz="1600" b="1" dirty="0">
                <a:effectLst/>
                <a:latin typeface="Calibri Light" panose="020F0302020204030204" pitchFamily="34" charset="0"/>
                <a:ea typeface="Calibri" panose="020F0502020204030204" pitchFamily="34" charset="0"/>
                <a:cs typeface="Calibri Light" panose="020F0302020204030204" pitchFamily="34" charset="0"/>
              </a:rPr>
              <a:t>(Original y copia).</a:t>
            </a:r>
            <a:endParaRPr lang="es-MX" sz="1600" b="1" dirty="0">
              <a:effectLst/>
              <a:latin typeface="Calibri Light" panose="020F0302020204030204" pitchFamily="34" charset="0"/>
              <a:ea typeface="Calibri" panose="020F0502020204030204" pitchFamily="34" charset="0"/>
              <a:cs typeface="Calibri Light" panose="020F0302020204030204" pitchFamily="34" charset="0"/>
            </a:endParaRPr>
          </a:p>
          <a:p>
            <a:pPr marL="800100" lvl="1" indent="-342900" algn="just">
              <a:lnSpc>
                <a:spcPct val="107000"/>
              </a:lnSpc>
              <a:buFont typeface="+mj-lt"/>
              <a:buAutoNum type="arabicPeriod"/>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CURP </a:t>
            </a:r>
            <a:r>
              <a:rPr lang="es-ES" sz="1600" b="1" dirty="0">
                <a:effectLst/>
                <a:latin typeface="Calibri Light" panose="020F0302020204030204" pitchFamily="34" charset="0"/>
                <a:ea typeface="Calibri" panose="020F0502020204030204" pitchFamily="34" charset="0"/>
                <a:cs typeface="Calibri Light" panose="020F0302020204030204" pitchFamily="34" charset="0"/>
              </a:rPr>
              <a:t>(2 copias).</a:t>
            </a:r>
            <a:endParaRPr lang="es-MX" sz="1600" b="1" dirty="0">
              <a:effectLst/>
              <a:latin typeface="Calibri Light" panose="020F0302020204030204" pitchFamily="34" charset="0"/>
              <a:ea typeface="Calibri" panose="020F0502020204030204" pitchFamily="34" charset="0"/>
              <a:cs typeface="Calibri Light" panose="020F0302020204030204" pitchFamily="34" charset="0"/>
            </a:endParaRPr>
          </a:p>
          <a:p>
            <a:pPr marL="800100" lvl="1" indent="-342900" algn="just">
              <a:lnSpc>
                <a:spcPct val="107000"/>
              </a:lnSpc>
              <a:buFont typeface="+mj-lt"/>
              <a:buAutoNum type="arabicPeriod"/>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Último Talón de Pago </a:t>
            </a:r>
            <a:r>
              <a:rPr lang="es-ES" sz="1600" b="1" dirty="0">
                <a:effectLst/>
                <a:latin typeface="Calibri Light" panose="020F0302020204030204" pitchFamily="34" charset="0"/>
                <a:ea typeface="Calibri" panose="020F0502020204030204" pitchFamily="34" charset="0"/>
                <a:cs typeface="Calibri Light" panose="020F0302020204030204" pitchFamily="34" charset="0"/>
              </a:rPr>
              <a:t>(2 copias).</a:t>
            </a:r>
            <a:endParaRPr lang="es-MX" sz="1600" b="1" dirty="0">
              <a:effectLst/>
              <a:latin typeface="Calibri Light" panose="020F0302020204030204" pitchFamily="34" charset="0"/>
              <a:ea typeface="Calibri" panose="020F0502020204030204" pitchFamily="34" charset="0"/>
              <a:cs typeface="Calibri Light" panose="020F0302020204030204" pitchFamily="34" charset="0"/>
            </a:endParaRPr>
          </a:p>
          <a:p>
            <a:pPr marL="800100" lvl="1" indent="-342900" algn="just">
              <a:lnSpc>
                <a:spcPct val="107000"/>
              </a:lnSpc>
              <a:buFont typeface="+mj-lt"/>
              <a:buAutoNum type="arabicPeriod"/>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Credencial de Elector </a:t>
            </a:r>
            <a:r>
              <a:rPr lang="es-ES" sz="1600" b="1" dirty="0">
                <a:effectLst/>
                <a:latin typeface="Calibri Light" panose="020F0302020204030204" pitchFamily="34" charset="0"/>
                <a:ea typeface="Calibri" panose="020F0502020204030204" pitchFamily="34" charset="0"/>
                <a:cs typeface="Calibri Light" panose="020F0302020204030204" pitchFamily="34" charset="0"/>
              </a:rPr>
              <a:t>(1 Copia).</a:t>
            </a:r>
            <a:endParaRPr lang="es-MX" sz="1600" b="1" dirty="0">
              <a:effectLst/>
              <a:latin typeface="Calibri Light" panose="020F0302020204030204" pitchFamily="34" charset="0"/>
              <a:ea typeface="Calibri" panose="020F0502020204030204" pitchFamily="34" charset="0"/>
              <a:cs typeface="Calibri Light" panose="020F0302020204030204" pitchFamily="34" charset="0"/>
            </a:endParaRPr>
          </a:p>
          <a:p>
            <a:pPr marL="800100" lvl="1" indent="-342900" algn="just">
              <a:lnSpc>
                <a:spcPct val="107000"/>
              </a:lnSpc>
              <a:buFont typeface="+mj-lt"/>
              <a:buAutoNum type="arabicPeriod"/>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Validación del INE </a:t>
            </a:r>
            <a:r>
              <a:rPr lang="es-ES" sz="1600" b="1" dirty="0">
                <a:effectLst/>
                <a:latin typeface="Calibri Light" panose="020F0302020204030204" pitchFamily="34" charset="0"/>
                <a:ea typeface="Calibri" panose="020F0502020204030204" pitchFamily="34" charset="0"/>
                <a:cs typeface="Calibri Light" panose="020F0302020204030204" pitchFamily="34" charset="0"/>
              </a:rPr>
              <a:t>(entrar a Google y solicitar validación del INE)</a:t>
            </a:r>
            <a:endParaRPr lang="es-MX" sz="1600" dirty="0">
              <a:effectLst/>
              <a:latin typeface="Calibri Light" panose="020F0302020204030204" pitchFamily="34" charset="0"/>
              <a:ea typeface="Calibri" panose="020F0502020204030204" pitchFamily="34" charset="0"/>
              <a:cs typeface="Calibri Light" panose="020F0302020204030204" pitchFamily="34" charset="0"/>
            </a:endParaRPr>
          </a:p>
          <a:p>
            <a:pPr marL="800100" lvl="1" indent="-342900" algn="just">
              <a:lnSpc>
                <a:spcPct val="107000"/>
              </a:lnSpc>
              <a:buFont typeface="+mj-lt"/>
              <a:buAutoNum type="arabicPeriod"/>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1 Fotografía tamaño infantil</a:t>
            </a:r>
            <a:endParaRPr lang="es-MX" sz="1600" dirty="0">
              <a:effectLst/>
              <a:latin typeface="Calibri Light" panose="020F0302020204030204" pitchFamily="34" charset="0"/>
              <a:ea typeface="Calibri" panose="020F0502020204030204" pitchFamily="34" charset="0"/>
              <a:cs typeface="Calibri Light" panose="020F0302020204030204" pitchFamily="34" charset="0"/>
            </a:endParaRPr>
          </a:p>
          <a:p>
            <a:pPr marL="800100" lvl="1" indent="-342900" algn="just">
              <a:lnSpc>
                <a:spcPct val="107000"/>
              </a:lnSpc>
              <a:buFont typeface="+mj-lt"/>
              <a:buAutoNum type="arabicPeriod"/>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Documentar Número de Celular, Teléfono de casa y correo electrónico</a:t>
            </a:r>
            <a:endParaRPr lang="es-MX" sz="1600" dirty="0">
              <a:effectLst/>
              <a:latin typeface="Calibri Light" panose="020F0302020204030204" pitchFamily="34" charset="0"/>
              <a:ea typeface="Calibri" panose="020F0502020204030204" pitchFamily="34" charset="0"/>
              <a:cs typeface="Calibri Light" panose="020F0302020204030204" pitchFamily="34" charset="0"/>
            </a:endParaRPr>
          </a:p>
          <a:p>
            <a:pPr marL="800100" lvl="1" indent="-342900" algn="just">
              <a:lnSpc>
                <a:spcPct val="107000"/>
              </a:lnSpc>
              <a:buFont typeface="+mj-lt"/>
              <a:buAutoNum type="arabicPeriod"/>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Estado de Cuenta con </a:t>
            </a:r>
            <a:r>
              <a:rPr lang="es-ES" sz="1600" b="1" dirty="0" err="1">
                <a:effectLst/>
                <a:latin typeface="Calibri Light" panose="020F0302020204030204" pitchFamily="34" charset="0"/>
                <a:ea typeface="Calibri" panose="020F0502020204030204" pitchFamily="34" charset="0"/>
                <a:cs typeface="Calibri Light" panose="020F0302020204030204" pitchFamily="34" charset="0"/>
              </a:rPr>
              <a:t>clabe</a:t>
            </a:r>
            <a:r>
              <a:rPr lang="es-ES" sz="1600" b="1" dirty="0">
                <a:effectLst/>
                <a:latin typeface="Calibri Light" panose="020F0302020204030204" pitchFamily="34" charset="0"/>
                <a:ea typeface="Calibri" panose="020F0502020204030204" pitchFamily="34" charset="0"/>
                <a:cs typeface="Calibri Light" panose="020F0302020204030204" pitchFamily="34" charset="0"/>
              </a:rPr>
              <a:t> interbancaria</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 </a:t>
            </a:r>
            <a:r>
              <a:rPr lang="es-ES" sz="1600" b="1" dirty="0">
                <a:effectLst/>
                <a:latin typeface="Calibri Light" panose="020F0302020204030204" pitchFamily="34" charset="0"/>
                <a:ea typeface="Calibri" panose="020F0502020204030204" pitchFamily="34" charset="0"/>
                <a:cs typeface="Calibri Light" panose="020F0302020204030204" pitchFamily="34" charset="0"/>
              </a:rPr>
              <a:t>(1 copia) </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papel membretado y menor a 30 días de su expedición.</a:t>
            </a:r>
            <a:endParaRPr lang="es-MX" sz="1600" dirty="0">
              <a:effectLst/>
              <a:latin typeface="Calibri Light" panose="020F0302020204030204" pitchFamily="34" charset="0"/>
              <a:ea typeface="Calibri" panose="020F0502020204030204" pitchFamily="34" charset="0"/>
              <a:cs typeface="Calibri Light" panose="020F0302020204030204" pitchFamily="34" charset="0"/>
            </a:endParaRPr>
          </a:p>
          <a:p>
            <a:pPr marL="914400" lvl="1" algn="just">
              <a:lnSpc>
                <a:spcPct val="107000"/>
              </a:lnSpc>
              <a:tabLst>
                <a:tab pos="7513320" algn="l"/>
              </a:tabLst>
            </a:pPr>
            <a:r>
              <a:rPr lang="es-ES" sz="1600" b="1" dirty="0">
                <a:solidFill>
                  <a:srgbClr val="C00000"/>
                </a:solidFill>
                <a:effectLst/>
                <a:latin typeface="Calibri Light" panose="020F0302020204030204" pitchFamily="34" charset="0"/>
                <a:ea typeface="Calibri" panose="020F0502020204030204" pitchFamily="34" charset="0"/>
                <a:cs typeface="Calibri Light" panose="020F0302020204030204" pitchFamily="34" charset="0"/>
              </a:rPr>
              <a:t>NOTA: </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El estado de cuenta es para obtener la clave interbancaria y realizar los pagos de su pensión.</a:t>
            </a:r>
            <a:endParaRPr lang="es-MX" sz="1600" dirty="0">
              <a:effectLst/>
              <a:latin typeface="Calibri Light" panose="020F0302020204030204" pitchFamily="34" charset="0"/>
              <a:ea typeface="Calibri" panose="020F0502020204030204" pitchFamily="34" charset="0"/>
              <a:cs typeface="Calibri Light" panose="020F0302020204030204" pitchFamily="34" charset="0"/>
            </a:endParaRPr>
          </a:p>
          <a:p>
            <a:pPr marL="914400" lvl="1" algn="just">
              <a:lnSpc>
                <a:spcPct val="107000"/>
              </a:lnSpc>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a:t>
            </a:r>
            <a:r>
              <a:rPr lang="es-ES" sz="1600" b="1" dirty="0">
                <a:effectLst/>
                <a:latin typeface="Calibri Light" panose="020F0302020204030204" pitchFamily="34" charset="0"/>
                <a:ea typeface="Calibri" panose="020F0502020204030204" pitchFamily="34" charset="0"/>
                <a:cs typeface="Calibri Light" panose="020F0302020204030204" pitchFamily="34" charset="0"/>
              </a:rPr>
              <a:t>BANCOS ACEPTADOS</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a:t>
            </a:r>
            <a:r>
              <a:rPr lang="es-ES" sz="1600" u="sng" dirty="0">
                <a:effectLst/>
                <a:latin typeface="Calibri Light" panose="020F0302020204030204" pitchFamily="34" charset="0"/>
                <a:ea typeface="Calibri" panose="020F0502020204030204" pitchFamily="34" charset="0"/>
                <a:cs typeface="Calibri Light" panose="020F0302020204030204" pitchFamily="34" charset="0"/>
              </a:rPr>
              <a:t> Banamex</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 </a:t>
            </a:r>
            <a:r>
              <a:rPr lang="es-ES" sz="1600" u="sng" dirty="0">
                <a:effectLst/>
                <a:latin typeface="Calibri Light" panose="020F0302020204030204" pitchFamily="34" charset="0"/>
                <a:ea typeface="Calibri" panose="020F0502020204030204" pitchFamily="34" charset="0"/>
                <a:cs typeface="Calibri Light" panose="020F0302020204030204" pitchFamily="34" charset="0"/>
              </a:rPr>
              <a:t>BBVA Bancomer</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 </a:t>
            </a:r>
            <a:r>
              <a:rPr lang="es-ES" sz="1600" u="sng" dirty="0">
                <a:effectLst/>
                <a:latin typeface="Calibri Light" panose="020F0302020204030204" pitchFamily="34" charset="0"/>
                <a:ea typeface="Calibri" panose="020F0502020204030204" pitchFamily="34" charset="0"/>
                <a:cs typeface="Calibri Light" panose="020F0302020204030204" pitchFamily="34" charset="0"/>
              </a:rPr>
              <a:t>Banorte</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 </a:t>
            </a:r>
            <a:r>
              <a:rPr lang="es-ES" sz="1600" u="sng" dirty="0">
                <a:latin typeface="Calibri Light" panose="020F0302020204030204" pitchFamily="34" charset="0"/>
                <a:ea typeface="Calibri" panose="020F0502020204030204" pitchFamily="34" charset="0"/>
                <a:cs typeface="Calibri Light" panose="020F0302020204030204" pitchFamily="34" charset="0"/>
              </a:rPr>
              <a:t>S</a:t>
            </a:r>
            <a:r>
              <a:rPr lang="es-ES" sz="1600" u="sng" dirty="0">
                <a:effectLst/>
                <a:latin typeface="Calibri Light" panose="020F0302020204030204" pitchFamily="34" charset="0"/>
                <a:ea typeface="Calibri" panose="020F0502020204030204" pitchFamily="34" charset="0"/>
                <a:cs typeface="Calibri Light" panose="020F0302020204030204" pitchFamily="34" charset="0"/>
              </a:rPr>
              <a:t>antander</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 </a:t>
            </a:r>
            <a:r>
              <a:rPr lang="es-ES" sz="1600" u="sng" dirty="0">
                <a:effectLst/>
                <a:latin typeface="Calibri Light" panose="020F0302020204030204" pitchFamily="34" charset="0"/>
                <a:ea typeface="Calibri" panose="020F0502020204030204" pitchFamily="34" charset="0"/>
                <a:cs typeface="Calibri Light" panose="020F0302020204030204" pitchFamily="34" charset="0"/>
              </a:rPr>
              <a:t>HSBC.</a:t>
            </a:r>
            <a:endParaRPr lang="es-MX" sz="1600" u="sng" dirty="0">
              <a:effectLst/>
              <a:latin typeface="Calibri Light" panose="020F0302020204030204" pitchFamily="34" charset="0"/>
              <a:ea typeface="Calibri" panose="020F0502020204030204" pitchFamily="34" charset="0"/>
              <a:cs typeface="Calibri Light" panose="020F0302020204030204" pitchFamily="34" charset="0"/>
            </a:endParaRPr>
          </a:p>
          <a:p>
            <a:pPr marL="914400" lvl="1" algn="just">
              <a:lnSpc>
                <a:spcPct val="107000"/>
              </a:lnSpc>
              <a:tabLst>
                <a:tab pos="7513320" algn="l"/>
              </a:tabLst>
            </a:pPr>
            <a:r>
              <a:rPr lang="es-ES" sz="1600" dirty="0">
                <a:effectLst/>
                <a:latin typeface="Calibri Light" panose="020F0302020204030204" pitchFamily="34" charset="0"/>
                <a:ea typeface="Calibri" panose="020F0502020204030204" pitchFamily="34" charset="0"/>
                <a:cs typeface="Calibri Light" panose="020F0302020204030204" pitchFamily="34" charset="0"/>
              </a:rPr>
              <a:t>Si su cuenta de Banco es de </a:t>
            </a:r>
            <a:r>
              <a:rPr lang="es-ES" sz="1600" b="1" dirty="0">
                <a:effectLst/>
                <a:latin typeface="Calibri Light" panose="020F0302020204030204" pitchFamily="34" charset="0"/>
                <a:ea typeface="Calibri" panose="020F0502020204030204" pitchFamily="34" charset="0"/>
                <a:cs typeface="Calibri Light" panose="020F0302020204030204" pitchFamily="34" charset="0"/>
              </a:rPr>
              <a:t>Banamex deberá presentar copia de la tarjeta bancaria</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a:t>
            </a:r>
            <a:endParaRPr lang="es-MX" sz="1600" dirty="0">
              <a:effectLst/>
              <a:latin typeface="Calibri Light" panose="020F0302020204030204" pitchFamily="34" charset="0"/>
              <a:ea typeface="Calibri" panose="020F0502020204030204" pitchFamily="34" charset="0"/>
              <a:cs typeface="Calibri Light" panose="020F0302020204030204" pitchFamily="34" charset="0"/>
            </a:endParaRPr>
          </a:p>
          <a:p>
            <a:pPr marL="914400" lvl="1" algn="just">
              <a:lnSpc>
                <a:spcPct val="107000"/>
              </a:lnSpc>
              <a:tabLst>
                <a:tab pos="7513320" algn="l"/>
              </a:tabLst>
            </a:pPr>
            <a:r>
              <a:rPr lang="es-ES" sz="1600" b="1" dirty="0">
                <a:solidFill>
                  <a:srgbClr val="C00000"/>
                </a:solidFill>
                <a:effectLst/>
                <a:latin typeface="Calibri Light" panose="020F0302020204030204" pitchFamily="34" charset="0"/>
                <a:ea typeface="Calibri" panose="020F0502020204030204" pitchFamily="34" charset="0"/>
                <a:cs typeface="Calibri Light" panose="020F0302020204030204" pitchFamily="34" charset="0"/>
              </a:rPr>
              <a:t>No se aceptan cuentas expedidas por</a:t>
            </a:r>
            <a:r>
              <a:rPr lang="es-ES" sz="1600" dirty="0">
                <a:solidFill>
                  <a:srgbClr val="C00000"/>
                </a:solidFill>
                <a:effectLst/>
                <a:latin typeface="Calibri Light" panose="020F0302020204030204" pitchFamily="34" charset="0"/>
                <a:ea typeface="Calibri" panose="020F0502020204030204" pitchFamily="34" charset="0"/>
                <a:cs typeface="Calibri Light" panose="020F0302020204030204" pitchFamily="34" charset="0"/>
              </a:rPr>
              <a:t>:</a:t>
            </a:r>
            <a:r>
              <a:rPr lang="es-MX" sz="1600" dirty="0">
                <a:solidFill>
                  <a:srgbClr val="C00000"/>
                </a:solidFill>
                <a:latin typeface="Calibri Light" panose="020F0302020204030204" pitchFamily="34" charset="0"/>
                <a:ea typeface="Calibri" panose="020F0502020204030204" pitchFamily="34" charset="0"/>
                <a:cs typeface="Calibri Light" panose="020F0302020204030204" pitchFamily="34" charset="0"/>
              </a:rPr>
              <a:t> </a:t>
            </a:r>
            <a:r>
              <a:rPr lang="es-ES" sz="1600" dirty="0">
                <a:effectLst/>
                <a:latin typeface="Calibri Light" panose="020F0302020204030204" pitchFamily="34" charset="0"/>
                <a:ea typeface="Calibri" panose="020F0502020204030204" pitchFamily="34" charset="0"/>
                <a:cs typeface="Calibri Light" panose="020F0302020204030204" pitchFamily="34" charset="0"/>
              </a:rPr>
              <a:t>Banco Azteca, Coppel, ScotiaBank.</a:t>
            </a:r>
            <a:endParaRPr lang="es-MX" sz="1600" dirty="0">
              <a:effectLst/>
              <a:latin typeface="Calibri Light" panose="020F0302020204030204" pitchFamily="34" charset="0"/>
              <a:ea typeface="Calibri" panose="020F0502020204030204" pitchFamily="34" charset="0"/>
              <a:cs typeface="Calibri Light" panose="020F0302020204030204" pitchFamily="34" charset="0"/>
            </a:endParaRPr>
          </a:p>
        </p:txBody>
      </p:sp>
      <p:sp>
        <p:nvSpPr>
          <p:cNvPr id="12" name="Marcador de pie de página 11">
            <a:extLst>
              <a:ext uri="{FF2B5EF4-FFF2-40B4-BE49-F238E27FC236}">
                <a16:creationId xmlns:a16="http://schemas.microsoft.com/office/drawing/2014/main" id="{7E7E072E-8AE2-4435-851A-328053E9A21E}"/>
              </a:ext>
            </a:extLst>
          </p:cNvPr>
          <p:cNvSpPr>
            <a:spLocks noGrp="1"/>
          </p:cNvSpPr>
          <p:nvPr>
            <p:ph type="ftr" sz="quarter" idx="11"/>
          </p:nvPr>
        </p:nvSpPr>
        <p:spPr/>
        <p:txBody>
          <a:bodyPr/>
          <a:lstStyle/>
          <a:p>
            <a:r>
              <a:rPr lang="es-MX"/>
              <a:t>Secretaria de previsión social, sección 61, snte</a:t>
            </a:r>
            <a:endParaRPr lang="es-MX" dirty="0"/>
          </a:p>
        </p:txBody>
      </p:sp>
      <p:sp>
        <p:nvSpPr>
          <p:cNvPr id="13" name="CuadroTexto 12">
            <a:extLst>
              <a:ext uri="{FF2B5EF4-FFF2-40B4-BE49-F238E27FC236}">
                <a16:creationId xmlns:a16="http://schemas.microsoft.com/office/drawing/2014/main" id="{C638E419-69A2-4682-8BC5-D70EB18DD5CA}"/>
              </a:ext>
            </a:extLst>
          </p:cNvPr>
          <p:cNvSpPr txBox="1"/>
          <p:nvPr/>
        </p:nvSpPr>
        <p:spPr>
          <a:xfrm>
            <a:off x="1207363" y="1483440"/>
            <a:ext cx="10058400" cy="101566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lvl="0" indent="0" algn="just">
              <a:buClr>
                <a:schemeClr val="accent2"/>
              </a:buClr>
              <a:buNone/>
            </a:pPr>
            <a:r>
              <a:rPr lang="es-ES" sz="2000" dirty="0">
                <a:effectLst/>
                <a:latin typeface="Calibri Light" panose="020F0302020204030204" pitchFamily="34" charset="0"/>
                <a:ea typeface="Calibri" panose="020F0502020204030204" pitchFamily="34" charset="0"/>
                <a:cs typeface="Calibri Light" panose="020F0302020204030204" pitchFamily="34" charset="0"/>
              </a:rPr>
              <a:t>Comunicarte vía telefónica al departamento de pensiones de tu delegación </a:t>
            </a:r>
            <a:r>
              <a:rPr lang="es-ES" sz="2000" dirty="0">
                <a:latin typeface="Calibri Light" panose="020F0302020204030204" pitchFamily="34" charset="0"/>
                <a:ea typeface="Calibri" panose="020F0502020204030204" pitchFamily="34" charset="0"/>
                <a:cs typeface="Calibri Light" panose="020F0302020204030204" pitchFamily="34" charset="0"/>
              </a:rPr>
              <a:t>E</a:t>
            </a:r>
            <a:r>
              <a:rPr lang="es-ES" sz="2000" dirty="0">
                <a:effectLst/>
                <a:latin typeface="Calibri Light" panose="020F0302020204030204" pitchFamily="34" charset="0"/>
                <a:ea typeface="Calibri" panose="020F0502020204030204" pitchFamily="34" charset="0"/>
                <a:cs typeface="Calibri Light" panose="020F0302020204030204" pitchFamily="34" charset="0"/>
              </a:rPr>
              <a:t>statal del ISSSTE, con la finalidad que se te otorgue cita de atención,  se indica el teléfono al que debes llamar </a:t>
            </a:r>
            <a:r>
              <a:rPr lang="es-ES" sz="20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554000 1000</a:t>
            </a:r>
            <a:r>
              <a:rPr lang="es-ES" sz="2000" dirty="0">
                <a:effectLst/>
                <a:latin typeface="Calibri Light" panose="020F0302020204030204" pitchFamily="34" charset="0"/>
                <a:ea typeface="Calibri" panose="020F0502020204030204" pitchFamily="34" charset="0"/>
                <a:cs typeface="Calibri Light" panose="020F0302020204030204" pitchFamily="34" charset="0"/>
              </a:rPr>
              <a:t>, también existe la opción de acudir a sacar la cita personalmente.</a:t>
            </a:r>
            <a:endParaRPr lang="es-MX" sz="2000" dirty="0">
              <a:latin typeface="Calibri Light" panose="020F0302020204030204" pitchFamily="34" charset="0"/>
              <a:cs typeface="Calibri Light" panose="020F0302020204030204" pitchFamily="34" charset="0"/>
            </a:endParaRPr>
          </a:p>
        </p:txBody>
      </p:sp>
      <p:sp>
        <p:nvSpPr>
          <p:cNvPr id="14" name="Flecha: a la derecha 13">
            <a:extLst>
              <a:ext uri="{FF2B5EF4-FFF2-40B4-BE49-F238E27FC236}">
                <a16:creationId xmlns:a16="http://schemas.microsoft.com/office/drawing/2014/main" id="{61BAF40B-38E2-4F48-ADA5-CA97DC481234}"/>
              </a:ext>
            </a:extLst>
          </p:cNvPr>
          <p:cNvSpPr/>
          <p:nvPr/>
        </p:nvSpPr>
        <p:spPr>
          <a:xfrm>
            <a:off x="500173" y="1640603"/>
            <a:ext cx="495238" cy="70133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b="1" dirty="0">
                <a:ln w="9525">
                  <a:solidFill>
                    <a:schemeClr val="bg1"/>
                  </a:solidFill>
                  <a:prstDash val="solid"/>
                </a:ln>
                <a:solidFill>
                  <a:schemeClr val="tx1"/>
                </a:solidFill>
                <a:effectLst>
                  <a:outerShdw blurRad="12700" dist="38100" dir="2700000" algn="tl" rotWithShape="0">
                    <a:schemeClr val="bg1">
                      <a:lumMod val="50000"/>
                    </a:schemeClr>
                  </a:outerShdw>
                </a:effectLst>
              </a:rPr>
              <a:t>3</a:t>
            </a:r>
          </a:p>
        </p:txBody>
      </p:sp>
      <p:pic>
        <p:nvPicPr>
          <p:cNvPr id="15" name="Imagen 14">
            <a:extLst>
              <a:ext uri="{FF2B5EF4-FFF2-40B4-BE49-F238E27FC236}">
                <a16:creationId xmlns:a16="http://schemas.microsoft.com/office/drawing/2014/main" id="{429CF664-DD23-4AF4-A0A1-47C5C0661AE7}"/>
              </a:ext>
            </a:extLst>
          </p:cNvPr>
          <p:cNvPicPr>
            <a:picLocks noChangeAspect="1"/>
          </p:cNvPicPr>
          <p:nvPr/>
        </p:nvPicPr>
        <p:blipFill>
          <a:blip r:embed="rId2"/>
          <a:stretch>
            <a:fillRect/>
          </a:stretch>
        </p:blipFill>
        <p:spPr>
          <a:xfrm>
            <a:off x="8049641" y="2774575"/>
            <a:ext cx="2337232" cy="1308850"/>
          </a:xfrm>
          <a:prstGeom prst="rect">
            <a:avLst/>
          </a:prstGeom>
        </p:spPr>
      </p:pic>
    </p:spTree>
    <p:extLst>
      <p:ext uri="{BB962C8B-B14F-4D97-AF65-F5344CB8AC3E}">
        <p14:creationId xmlns:p14="http://schemas.microsoft.com/office/powerpoint/2010/main" val="94341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8D265-8F85-49F3-A1B6-7BC9ABE4B1BB}"/>
              </a:ext>
            </a:extLst>
          </p:cNvPr>
          <p:cNvSpPr>
            <a:spLocks noGrp="1"/>
          </p:cNvSpPr>
          <p:nvPr>
            <p:ph type="title"/>
          </p:nvPr>
        </p:nvSpPr>
        <p:spPr>
          <a:xfrm>
            <a:off x="1066800" y="384258"/>
            <a:ext cx="10058400" cy="1450757"/>
          </a:xfrm>
        </p:spPr>
        <p:txBody>
          <a:bodyPr>
            <a:noAutofit/>
          </a:bodyPr>
          <a:lstStyle/>
          <a:p>
            <a:pPr algn="just"/>
            <a:r>
              <a:rPr lang="es-ES" sz="3200" dirty="0">
                <a:solidFill>
                  <a:schemeClr val="accent2"/>
                </a:solidFill>
              </a:rPr>
              <a:t>Una vez entregados los documentos, la hoja única de servicios, será revisada por el departamento de filiación y prestaciones económicas del ISSSTE. El resto de los documentos se revisaran en el departamento de pensiones del ISSSTE. </a:t>
            </a:r>
            <a:endParaRPr lang="es-MX" sz="3200" dirty="0">
              <a:solidFill>
                <a:schemeClr val="accent2"/>
              </a:solidFill>
            </a:endParaRPr>
          </a:p>
        </p:txBody>
      </p:sp>
      <p:sp>
        <p:nvSpPr>
          <p:cNvPr id="3" name="Marcador de contenido 2">
            <a:extLst>
              <a:ext uri="{FF2B5EF4-FFF2-40B4-BE49-F238E27FC236}">
                <a16:creationId xmlns:a16="http://schemas.microsoft.com/office/drawing/2014/main" id="{4C247712-11E8-43D2-B266-5561132DE671}"/>
              </a:ext>
            </a:extLst>
          </p:cNvPr>
          <p:cNvSpPr>
            <a:spLocks noGrp="1"/>
          </p:cNvSpPr>
          <p:nvPr>
            <p:ph idx="1"/>
          </p:nvPr>
        </p:nvSpPr>
        <p:spPr>
          <a:xfrm>
            <a:off x="1261368" y="4891879"/>
            <a:ext cx="9669262" cy="692782"/>
          </a:xfrm>
        </p:spPr>
        <p:txBody>
          <a:bodyPr>
            <a:normAutofit fontScale="85000" lnSpcReduction="20000"/>
          </a:bodyPr>
          <a:lstStyle/>
          <a:p>
            <a:r>
              <a:rPr lang="es-MX" b="1" dirty="0">
                <a:latin typeface="Calibri Light" panose="020F0302020204030204" pitchFamily="34" charset="0"/>
                <a:cs typeface="Calibri Light" panose="020F0302020204030204" pitchFamily="34" charset="0"/>
              </a:rPr>
              <a:t>NOTA: </a:t>
            </a:r>
            <a:r>
              <a:rPr lang="es-ES" dirty="0">
                <a:latin typeface="Calibri Light" panose="020F0302020204030204" pitchFamily="34" charset="0"/>
                <a:cs typeface="Calibri Light" panose="020F0302020204030204" pitchFamily="34" charset="0"/>
              </a:rPr>
              <a:t>El monto de tu pensión,  será equivalente al 100% de tu sueldo básico de cotización, del último año anterior a la fecha de la baja. Checa al momento de firmar los documentos de la concesión pensión que todo este correcto. Además te pedirán firmar un seguro de vida. (no olvides designar a tus beneficiarios).</a:t>
            </a:r>
          </a:p>
          <a:p>
            <a:endParaRPr lang="es-MX" dirty="0">
              <a:latin typeface="Calibri Light" panose="020F0302020204030204" pitchFamily="34" charset="0"/>
              <a:cs typeface="Calibri Light" panose="020F0302020204030204" pitchFamily="34" charset="0"/>
            </a:endParaRPr>
          </a:p>
          <a:p>
            <a:endParaRPr lang="es-MX" dirty="0"/>
          </a:p>
        </p:txBody>
      </p:sp>
      <p:sp>
        <p:nvSpPr>
          <p:cNvPr id="6" name="Marcador de pie de página 5">
            <a:extLst>
              <a:ext uri="{FF2B5EF4-FFF2-40B4-BE49-F238E27FC236}">
                <a16:creationId xmlns:a16="http://schemas.microsoft.com/office/drawing/2014/main" id="{9EDFD00C-2694-42C2-A7B3-0497912D634F}"/>
              </a:ext>
            </a:extLst>
          </p:cNvPr>
          <p:cNvSpPr>
            <a:spLocks noGrp="1"/>
          </p:cNvSpPr>
          <p:nvPr>
            <p:ph type="ftr" sz="quarter" idx="11"/>
          </p:nvPr>
        </p:nvSpPr>
        <p:spPr/>
        <p:txBody>
          <a:bodyPr/>
          <a:lstStyle/>
          <a:p>
            <a:r>
              <a:rPr lang="es-MX"/>
              <a:t>Secretaria de previsión social, sección 61, snte</a:t>
            </a:r>
            <a:endParaRPr lang="es-MX" dirty="0"/>
          </a:p>
        </p:txBody>
      </p:sp>
      <p:sp>
        <p:nvSpPr>
          <p:cNvPr id="7" name="CuadroTexto 6">
            <a:extLst>
              <a:ext uri="{FF2B5EF4-FFF2-40B4-BE49-F238E27FC236}">
                <a16:creationId xmlns:a16="http://schemas.microsoft.com/office/drawing/2014/main" id="{EF5F3ED1-E1F5-4FE0-8096-D14F72C3438D}"/>
              </a:ext>
            </a:extLst>
          </p:cNvPr>
          <p:cNvSpPr txBox="1"/>
          <p:nvPr/>
        </p:nvSpPr>
        <p:spPr>
          <a:xfrm>
            <a:off x="1110448" y="3534149"/>
            <a:ext cx="10058400" cy="107721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ES" sz="2000" dirty="0">
                <a:latin typeface="+mj-lt"/>
              </a:rPr>
              <a:t>La siguiente etapa es, esperar a la firma de concesión de pensión, para lo cual deberás sacar cita vía telefónica. También tienes la opción de  acudir de forma presencial al Departamento De pensiones del ISSSTE</a:t>
            </a:r>
            <a:r>
              <a:rPr lang="es-ES" sz="2400" dirty="0">
                <a:latin typeface="+mj-lt"/>
              </a:rPr>
              <a:t>.</a:t>
            </a:r>
            <a:endParaRPr lang="es-MX" sz="2400" dirty="0">
              <a:latin typeface="+mj-lt"/>
            </a:endParaRPr>
          </a:p>
        </p:txBody>
      </p:sp>
      <p:sp>
        <p:nvSpPr>
          <p:cNvPr id="9" name="CuadroTexto 8">
            <a:extLst>
              <a:ext uri="{FF2B5EF4-FFF2-40B4-BE49-F238E27FC236}">
                <a16:creationId xmlns:a16="http://schemas.microsoft.com/office/drawing/2014/main" id="{A021E237-F4E9-4AF0-849E-FFEDA53A19C1}"/>
              </a:ext>
            </a:extLst>
          </p:cNvPr>
          <p:cNvSpPr txBox="1"/>
          <p:nvPr/>
        </p:nvSpPr>
        <p:spPr>
          <a:xfrm>
            <a:off x="1023151" y="1979312"/>
            <a:ext cx="10145697" cy="1323439"/>
          </a:xfrm>
          <a:prstGeom prst="rect">
            <a:avLst/>
          </a:prstGeom>
          <a:noFill/>
        </p:spPr>
        <p:txBody>
          <a:bodyPr wrap="square">
            <a:spAutoFit/>
          </a:bodyPr>
          <a:lstStyle/>
          <a:p>
            <a:pPr algn="just"/>
            <a:r>
              <a:rPr lang="es-ES" sz="2000" dirty="0">
                <a:latin typeface="+mj-lt"/>
              </a:rPr>
              <a:t>Si hay lugar a correcciones en tus datos o errores en tu hoja única de servicios, el personal correspondiente de la Delegación Estatal se comunicará contigo, vía telefónica, </a:t>
            </a:r>
            <a:r>
              <a:rPr lang="es-ES" sz="2000" b="1" dirty="0">
                <a:latin typeface="+mj-lt"/>
              </a:rPr>
              <a:t>en caso de no existir ningún inconveniente y ser validados, en diez días hábiles a más tardar, se realizará un primer deposito a tu cuenta bancaria, correspondiente a los primeros 3 meses de pensión</a:t>
            </a:r>
            <a:r>
              <a:rPr lang="es-ES" sz="2000" dirty="0">
                <a:latin typeface="+mj-lt"/>
              </a:rPr>
              <a:t>. </a:t>
            </a:r>
            <a:endParaRPr lang="es-MX" sz="2000" dirty="0">
              <a:latin typeface="+mj-lt"/>
            </a:endParaRPr>
          </a:p>
        </p:txBody>
      </p:sp>
      <p:sp>
        <p:nvSpPr>
          <p:cNvPr id="10" name="Flecha: a la derecha 9">
            <a:extLst>
              <a:ext uri="{FF2B5EF4-FFF2-40B4-BE49-F238E27FC236}">
                <a16:creationId xmlns:a16="http://schemas.microsoft.com/office/drawing/2014/main" id="{47EE47CF-894E-4D99-8D04-91E4233DE80B}"/>
              </a:ext>
            </a:extLst>
          </p:cNvPr>
          <p:cNvSpPr/>
          <p:nvPr/>
        </p:nvSpPr>
        <p:spPr>
          <a:xfrm>
            <a:off x="420274" y="3722090"/>
            <a:ext cx="495238" cy="70133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b="1" dirty="0">
                <a:ln w="9525">
                  <a:solidFill>
                    <a:schemeClr val="bg1"/>
                  </a:solidFill>
                  <a:prstDash val="solid"/>
                </a:ln>
                <a:solidFill>
                  <a:schemeClr val="tx1"/>
                </a:solidFill>
                <a:effectLst>
                  <a:outerShdw blurRad="12700" dist="38100" dir="2700000" algn="tl" rotWithShape="0">
                    <a:schemeClr val="bg1">
                      <a:lumMod val="50000"/>
                    </a:schemeClr>
                  </a:outerShdw>
                </a:effectLst>
              </a:rPr>
              <a:t>4</a:t>
            </a:r>
          </a:p>
        </p:txBody>
      </p:sp>
    </p:spTree>
    <p:extLst>
      <p:ext uri="{BB962C8B-B14F-4D97-AF65-F5344CB8AC3E}">
        <p14:creationId xmlns:p14="http://schemas.microsoft.com/office/powerpoint/2010/main" val="266203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92EE7D-689C-49D0-B182-B17A78533CDC}"/>
              </a:ext>
            </a:extLst>
          </p:cNvPr>
          <p:cNvSpPr>
            <a:spLocks noGrp="1"/>
          </p:cNvSpPr>
          <p:nvPr>
            <p:ph type="title"/>
          </p:nvPr>
        </p:nvSpPr>
        <p:spPr>
          <a:xfrm>
            <a:off x="1097280" y="25157"/>
            <a:ext cx="10058400" cy="1018414"/>
          </a:xfrm>
        </p:spPr>
        <p:txBody>
          <a:bodyPr>
            <a:normAutofit/>
          </a:bodyPr>
          <a:lstStyle/>
          <a:p>
            <a:r>
              <a:rPr lang="es-ES" sz="3600" dirty="0">
                <a:solidFill>
                  <a:schemeClr val="accent2"/>
                </a:solidFill>
              </a:rPr>
              <a:t>SEGURO COLECTIVO DE RETIRO:</a:t>
            </a:r>
            <a:endParaRPr lang="es-MX" dirty="0"/>
          </a:p>
        </p:txBody>
      </p:sp>
      <p:sp>
        <p:nvSpPr>
          <p:cNvPr id="3" name="Marcador de contenido 2">
            <a:extLst>
              <a:ext uri="{FF2B5EF4-FFF2-40B4-BE49-F238E27FC236}">
                <a16:creationId xmlns:a16="http://schemas.microsoft.com/office/drawing/2014/main" id="{E66DA26E-2502-4972-9B3D-6923DFBA4346}"/>
              </a:ext>
            </a:extLst>
          </p:cNvPr>
          <p:cNvSpPr>
            <a:spLocks noGrp="1"/>
          </p:cNvSpPr>
          <p:nvPr>
            <p:ph idx="1"/>
          </p:nvPr>
        </p:nvSpPr>
        <p:spPr>
          <a:xfrm>
            <a:off x="1097280" y="2618987"/>
            <a:ext cx="10058400" cy="4023360"/>
          </a:xfrm>
        </p:spPr>
        <p:txBody>
          <a:bodyPr>
            <a:normAutofit/>
          </a:bodyPr>
          <a:lstStyle/>
          <a:p>
            <a:pPr marL="0" indent="0">
              <a:buNone/>
            </a:pPr>
            <a:r>
              <a:rPr lang="es-ES" b="1" dirty="0">
                <a:solidFill>
                  <a:srgbClr val="C00000"/>
                </a:solidFill>
                <a:latin typeface="Calibri Light" panose="020F0302020204030204" pitchFamily="34" charset="0"/>
                <a:cs typeface="Calibri Light" panose="020F0302020204030204" pitchFamily="34" charset="0"/>
              </a:rPr>
              <a:t>SEGUROS ATLAS:</a:t>
            </a:r>
            <a:endParaRPr lang="es-MX" b="1" dirty="0">
              <a:solidFill>
                <a:srgbClr val="C00000"/>
              </a:solidFill>
              <a:latin typeface="Calibri Light" panose="020F0302020204030204" pitchFamily="34" charset="0"/>
              <a:cs typeface="Calibri Light" panose="020F0302020204030204" pitchFamily="34" charset="0"/>
            </a:endParaRPr>
          </a:p>
          <a:p>
            <a:pPr marL="0" indent="0">
              <a:buNone/>
            </a:pPr>
            <a:r>
              <a:rPr lang="es-ES" sz="2400" b="1" dirty="0">
                <a:highlight>
                  <a:srgbClr val="FFFF00"/>
                </a:highlight>
                <a:latin typeface="Calibri Light" panose="020F0302020204030204" pitchFamily="34" charset="0"/>
                <a:cs typeface="Calibri Light" panose="020F0302020204030204" pitchFamily="34" charset="0"/>
              </a:rPr>
              <a:t>$25,000 (25 mil pesos )</a:t>
            </a:r>
            <a:endParaRPr lang="es-MX" sz="2400" b="1" dirty="0">
              <a:highlight>
                <a:srgbClr val="FFFF00"/>
              </a:highlight>
              <a:latin typeface="Calibri Light" panose="020F0302020204030204" pitchFamily="34" charset="0"/>
              <a:cs typeface="Calibri Light" panose="020F0302020204030204" pitchFamily="34" charset="0"/>
            </a:endParaRPr>
          </a:p>
          <a:p>
            <a:r>
              <a:rPr lang="es-ES" b="1" u="sng" dirty="0">
                <a:solidFill>
                  <a:schemeClr val="accent2"/>
                </a:solidFill>
                <a:latin typeface="Calibri Light" panose="020F0302020204030204" pitchFamily="34" charset="0"/>
                <a:cs typeface="Calibri Light" panose="020F0302020204030204" pitchFamily="34" charset="0"/>
              </a:rPr>
              <a:t>Requisitos que deberán cubrirse para cobrar el Seguro de Retiro:</a:t>
            </a:r>
            <a:endParaRPr lang="es-MX" b="1" u="sng" dirty="0">
              <a:solidFill>
                <a:schemeClr val="accent2"/>
              </a:solidFill>
              <a:latin typeface="Calibri Light" panose="020F0302020204030204" pitchFamily="34" charset="0"/>
              <a:cs typeface="Calibri Light" panose="020F0302020204030204" pitchFamily="34" charset="0"/>
            </a:endParaRPr>
          </a:p>
          <a:p>
            <a:pPr marL="806958" lvl="1" indent="-514350" algn="just">
              <a:buClr>
                <a:schemeClr val="accent2"/>
              </a:buClr>
              <a:buFont typeface="+mj-lt"/>
              <a:buAutoNum type="romanUcPeriod"/>
            </a:pPr>
            <a:r>
              <a:rPr lang="es-ES" b="1" dirty="0">
                <a:latin typeface="Calibri Light" panose="020F0302020204030204" pitchFamily="34" charset="0"/>
                <a:cs typeface="Calibri Light" panose="020F0302020204030204" pitchFamily="34" charset="0"/>
              </a:rPr>
              <a:t>Original y Copia de la Hoja Única de Servicios</a:t>
            </a:r>
            <a:r>
              <a:rPr lang="es-ES" dirty="0">
                <a:latin typeface="Calibri Light" panose="020F0302020204030204" pitchFamily="34" charset="0"/>
                <a:cs typeface="Calibri Light" panose="020F0302020204030204" pitchFamily="34" charset="0"/>
              </a:rPr>
              <a:t>, expedida por la Secretaría, Órganos Administrativos Desconcentrados, Entidades y Organismos Autónomos, en la que se observen: La fecha de BAJA, con menos de 6 meses de haber sido emitida. Es importante señalar, que la fecha de validación para estos documentos, es la fecha de elaboración del mismo.</a:t>
            </a:r>
          </a:p>
          <a:p>
            <a:pPr marL="806958" lvl="1" indent="-514350" algn="just">
              <a:buClr>
                <a:schemeClr val="accent2"/>
              </a:buClr>
              <a:buFont typeface="+mj-lt"/>
              <a:buAutoNum type="romanUcPeriod"/>
            </a:pPr>
            <a:r>
              <a:rPr lang="es-ES" b="1" dirty="0">
                <a:latin typeface="Calibri Light" panose="020F0302020204030204" pitchFamily="34" charset="0"/>
                <a:cs typeface="Calibri Light" panose="020F0302020204030204" pitchFamily="34" charset="0"/>
              </a:rPr>
              <a:t>ORIGINAL (para su cotejo) y Copia simple de Talón de Pago</a:t>
            </a:r>
            <a:r>
              <a:rPr lang="es-ES" dirty="0">
                <a:latin typeface="Calibri Light" panose="020F0302020204030204" pitchFamily="34" charset="0"/>
                <a:cs typeface="Calibri Light" panose="020F0302020204030204" pitchFamily="34" charset="0"/>
              </a:rPr>
              <a:t>, </a:t>
            </a:r>
            <a:r>
              <a:rPr lang="es-ES" u="sng" dirty="0">
                <a:latin typeface="Calibri Light" panose="020F0302020204030204" pitchFamily="34" charset="0"/>
                <a:cs typeface="Calibri Light" panose="020F0302020204030204" pitchFamily="34" charset="0"/>
              </a:rPr>
              <a:t>correspondiente a la fecha de la baja definitiva </a:t>
            </a:r>
            <a:r>
              <a:rPr lang="es-ES" dirty="0">
                <a:latin typeface="Calibri Light" panose="020F0302020204030204" pitchFamily="34" charset="0"/>
                <a:cs typeface="Calibri Light" panose="020F0302020204030204" pitchFamily="34" charset="0"/>
              </a:rPr>
              <a:t>en el que se observe el descuento del Seguro con concepto 77 o en su caso el que sea utilizado por los participantes.</a:t>
            </a:r>
          </a:p>
          <a:p>
            <a:pPr marL="806958" lvl="1" indent="-514350" algn="just">
              <a:buClr>
                <a:schemeClr val="accent2"/>
              </a:buClr>
              <a:buFont typeface="+mj-lt"/>
              <a:buAutoNum type="romanUcPeriod"/>
            </a:pPr>
            <a:r>
              <a:rPr lang="es-ES" b="1" dirty="0">
                <a:latin typeface="Calibri Light" panose="020F0302020204030204" pitchFamily="34" charset="0"/>
                <a:cs typeface="Calibri Light" panose="020F0302020204030204" pitchFamily="34" charset="0"/>
              </a:rPr>
              <a:t>Original (para su cotejo) y Copia simple de Identificación Oficial</a:t>
            </a:r>
            <a:r>
              <a:rPr lang="es-ES" dirty="0">
                <a:latin typeface="Calibri Light" panose="020F0302020204030204" pitchFamily="34" charset="0"/>
                <a:cs typeface="Calibri Light" panose="020F0302020204030204" pitchFamily="34" charset="0"/>
              </a:rPr>
              <a:t>, para tal efecto se puede presentar cualquiera de las siguientes:  Credencial de elector vigente, Pasaporte vigente o cédula profesional.</a:t>
            </a:r>
            <a:endParaRPr lang="es-MX" dirty="0">
              <a:latin typeface="Calibri Light" panose="020F0302020204030204" pitchFamily="34" charset="0"/>
              <a:cs typeface="Calibri Light" panose="020F0302020204030204" pitchFamily="34" charset="0"/>
            </a:endParaRPr>
          </a:p>
          <a:p>
            <a:endParaRPr lang="es-MX" dirty="0"/>
          </a:p>
        </p:txBody>
      </p:sp>
      <p:sp>
        <p:nvSpPr>
          <p:cNvPr id="6" name="Marcador de pie de página 5">
            <a:extLst>
              <a:ext uri="{FF2B5EF4-FFF2-40B4-BE49-F238E27FC236}">
                <a16:creationId xmlns:a16="http://schemas.microsoft.com/office/drawing/2014/main" id="{B2448CF5-5F3D-4925-B880-E2BCF3EC664A}"/>
              </a:ext>
            </a:extLst>
          </p:cNvPr>
          <p:cNvSpPr>
            <a:spLocks noGrp="1"/>
          </p:cNvSpPr>
          <p:nvPr>
            <p:ph type="ftr" sz="quarter" idx="11"/>
          </p:nvPr>
        </p:nvSpPr>
        <p:spPr/>
        <p:txBody>
          <a:bodyPr/>
          <a:lstStyle/>
          <a:p>
            <a:r>
              <a:rPr lang="es-MX"/>
              <a:t>Secretaria de previsión social, sección 61, snte</a:t>
            </a:r>
            <a:endParaRPr lang="es-MX" dirty="0"/>
          </a:p>
        </p:txBody>
      </p:sp>
      <p:sp>
        <p:nvSpPr>
          <p:cNvPr id="8" name="Marcador de contenido 2">
            <a:extLst>
              <a:ext uri="{FF2B5EF4-FFF2-40B4-BE49-F238E27FC236}">
                <a16:creationId xmlns:a16="http://schemas.microsoft.com/office/drawing/2014/main" id="{FE5A6203-BE5B-453B-B867-408F544707D2}"/>
              </a:ext>
            </a:extLst>
          </p:cNvPr>
          <p:cNvSpPr txBox="1">
            <a:spLocks/>
          </p:cNvSpPr>
          <p:nvPr/>
        </p:nvSpPr>
        <p:spPr>
          <a:xfrm>
            <a:off x="1066800" y="1072127"/>
            <a:ext cx="10058400" cy="1450757"/>
          </a:xfrm>
          <a:prstGeom prst="rect">
            <a:avLst/>
          </a:prstGeom>
        </p:spPr>
        <p:style>
          <a:lnRef idx="1">
            <a:schemeClr val="accent4"/>
          </a:lnRef>
          <a:fillRef idx="2">
            <a:schemeClr val="accent4"/>
          </a:fillRef>
          <a:effectRef idx="1">
            <a:schemeClr val="accent4"/>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just">
              <a:lnSpc>
                <a:spcPct val="107000"/>
              </a:lnSpc>
              <a:spcAft>
                <a:spcPts val="800"/>
              </a:spcAft>
              <a:buNone/>
            </a:pPr>
            <a:r>
              <a:rPr lang="es-MX" dirty="0">
                <a:solidFill>
                  <a:schemeClr val="tx1"/>
                </a:solidFill>
                <a:effectLst/>
                <a:latin typeface="+mj-lt"/>
                <a:ea typeface="Calibri" panose="020F0502020204030204" pitchFamily="34" charset="0"/>
                <a:cs typeface="Calibri Light" panose="020F0302020204030204" pitchFamily="34" charset="0"/>
              </a:rPr>
              <a:t>Es un beneficio, que garantiza al servidor público, recibir un monto económico al retirarse o pensionarse, para que pueda hacer frente a las contingencias inherentes a la separación del servicio. Lo anterior bajo los términos que establece la ley del ISSSTE por jubilación, edad avanzada y tiempo de servicio, o cesantía en edad avanzada.</a:t>
            </a:r>
          </a:p>
        </p:txBody>
      </p:sp>
      <p:pic>
        <p:nvPicPr>
          <p:cNvPr id="9" name="Imagen 8">
            <a:extLst>
              <a:ext uri="{FF2B5EF4-FFF2-40B4-BE49-F238E27FC236}">
                <a16:creationId xmlns:a16="http://schemas.microsoft.com/office/drawing/2014/main" id="{9DB72467-46CC-4B0B-8791-68E2279D6727}"/>
              </a:ext>
            </a:extLst>
          </p:cNvPr>
          <p:cNvPicPr>
            <a:picLocks noChangeAspect="1"/>
          </p:cNvPicPr>
          <p:nvPr/>
        </p:nvPicPr>
        <p:blipFill>
          <a:blip r:embed="rId2"/>
          <a:stretch>
            <a:fillRect/>
          </a:stretch>
        </p:blipFill>
        <p:spPr>
          <a:xfrm>
            <a:off x="8431937" y="2676195"/>
            <a:ext cx="1670851" cy="1113901"/>
          </a:xfrm>
          <a:prstGeom prst="rect">
            <a:avLst/>
          </a:prstGeom>
        </p:spPr>
      </p:pic>
    </p:spTree>
    <p:extLst>
      <p:ext uri="{BB962C8B-B14F-4D97-AF65-F5344CB8AC3E}">
        <p14:creationId xmlns:p14="http://schemas.microsoft.com/office/powerpoint/2010/main" val="80256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CF51E4-9D0E-4465-8FB1-2F39D0459A18}"/>
              </a:ext>
            </a:extLst>
          </p:cNvPr>
          <p:cNvSpPr>
            <a:spLocks noGrp="1"/>
          </p:cNvSpPr>
          <p:nvPr>
            <p:ph idx="1"/>
          </p:nvPr>
        </p:nvSpPr>
        <p:spPr>
          <a:xfrm>
            <a:off x="1159424" y="1899822"/>
            <a:ext cx="10058400" cy="4462309"/>
          </a:xfrm>
        </p:spPr>
        <p:txBody>
          <a:bodyPr>
            <a:normAutofit fontScale="70000" lnSpcReduction="20000"/>
          </a:bodyPr>
          <a:lstStyle/>
          <a:p>
            <a:pPr marL="864108" lvl="1" indent="-571500" algn="just">
              <a:buClr>
                <a:schemeClr val="accent2"/>
              </a:buClr>
              <a:buFont typeface="+mj-lt"/>
              <a:buAutoNum type="romanUcPeriod" startAt="4"/>
            </a:pPr>
            <a:r>
              <a:rPr lang="es-ES" sz="2700" b="1" dirty="0">
                <a:latin typeface="Calibri Light" panose="020F0302020204030204" pitchFamily="34" charset="0"/>
                <a:cs typeface="Calibri Light" panose="020F0302020204030204" pitchFamily="34" charset="0"/>
              </a:rPr>
              <a:t>Llenar Formato de Solicitud de Pago del Asegurado debidamente requisitado</a:t>
            </a:r>
            <a:r>
              <a:rPr lang="es-ES" sz="2700" dirty="0">
                <a:latin typeface="Calibri Light" panose="020F0302020204030204" pitchFamily="34" charset="0"/>
                <a:cs typeface="Calibri Light" panose="020F0302020204030204" pitchFamily="34" charset="0"/>
              </a:rPr>
              <a:t>, anotando correctamente su RFC y confirmando el régimen de retiro que acredita (Artículo 10 transitorio de la Ley del Instituto o Bono de pensión).</a:t>
            </a:r>
            <a:endParaRPr lang="es-MX" sz="2700" dirty="0">
              <a:latin typeface="Calibri Light" panose="020F0302020204030204" pitchFamily="34" charset="0"/>
              <a:cs typeface="Calibri Light" panose="020F0302020204030204" pitchFamily="34" charset="0"/>
            </a:endParaRPr>
          </a:p>
          <a:p>
            <a:pPr marL="864108" lvl="1" indent="-571500" algn="just">
              <a:buClr>
                <a:schemeClr val="accent2"/>
              </a:buClr>
              <a:buFont typeface="+mj-lt"/>
              <a:buAutoNum type="romanUcPeriod" startAt="4"/>
            </a:pPr>
            <a:r>
              <a:rPr lang="es-ES" sz="2900" b="1" dirty="0">
                <a:latin typeface="Calibri Light" panose="020F0302020204030204" pitchFamily="34" charset="0"/>
                <a:cs typeface="Calibri Light" panose="020F0302020204030204" pitchFamily="34" charset="0"/>
              </a:rPr>
              <a:t>Si el asegurado desea que el pago se realice mediante deposito en su cuenta bancaria</a:t>
            </a:r>
            <a:r>
              <a:rPr lang="es-ES" sz="2900" dirty="0">
                <a:latin typeface="Calibri Light" panose="020F0302020204030204" pitchFamily="34" charset="0"/>
                <a:cs typeface="Calibri Light" panose="020F0302020204030204" pitchFamily="34" charset="0"/>
              </a:rPr>
              <a:t>, es necesario </a:t>
            </a:r>
            <a:r>
              <a:rPr lang="es-ES" sz="2900" b="1" dirty="0">
                <a:latin typeface="Calibri Light" panose="020F0302020204030204" pitchFamily="34" charset="0"/>
                <a:cs typeface="Calibri Light" panose="020F0302020204030204" pitchFamily="34" charset="0"/>
              </a:rPr>
              <a:t>indicarlo en su formato de solicitud de pago y acompañar con copia simple del Contrato Bancario o Estado de Cuenta correspondiente</a:t>
            </a:r>
            <a:r>
              <a:rPr lang="es-ES" sz="2900" dirty="0">
                <a:latin typeface="Calibri Light" panose="020F0302020204030204" pitchFamily="34" charset="0"/>
                <a:cs typeface="Calibri Light" panose="020F0302020204030204" pitchFamily="34" charset="0"/>
              </a:rPr>
              <a:t>, que </a:t>
            </a:r>
            <a:r>
              <a:rPr lang="es-ES" sz="2900" b="1" dirty="0">
                <a:latin typeface="Calibri Light" panose="020F0302020204030204" pitchFamily="34" charset="0"/>
                <a:cs typeface="Calibri Light" panose="020F0302020204030204" pitchFamily="34" charset="0"/>
              </a:rPr>
              <a:t>contenga la CLABE Bancaria </a:t>
            </a:r>
            <a:r>
              <a:rPr lang="es-ES" sz="2900" dirty="0">
                <a:latin typeface="Calibri Light" panose="020F0302020204030204" pitchFamily="34" charset="0"/>
                <a:cs typeface="Calibri Light" panose="020F0302020204030204" pitchFamily="34" charset="0"/>
              </a:rPr>
              <a:t>Estandarizada (CLABE) el cual deberá contar con una vigencia no mayor a 3 meses.</a:t>
            </a:r>
            <a:endParaRPr lang="es-MX" sz="2900" dirty="0">
              <a:latin typeface="Calibri Light" panose="020F0302020204030204" pitchFamily="34" charset="0"/>
              <a:cs typeface="Calibri Light" panose="020F0302020204030204" pitchFamily="34" charset="0"/>
            </a:endParaRPr>
          </a:p>
          <a:p>
            <a:pPr marL="864108" lvl="1" indent="-571500" algn="just">
              <a:buClr>
                <a:schemeClr val="accent2"/>
              </a:buClr>
              <a:buFont typeface="+mj-lt"/>
              <a:buAutoNum type="romanUcPeriod" startAt="4"/>
            </a:pPr>
            <a:r>
              <a:rPr lang="es-ES" sz="2900" b="1" dirty="0">
                <a:latin typeface="Calibri Light" panose="020F0302020204030204" pitchFamily="34" charset="0"/>
                <a:cs typeface="Calibri Light" panose="020F0302020204030204" pitchFamily="34" charset="0"/>
              </a:rPr>
              <a:t>Comprobante de Domicilio Original (para su cotejo) y copia simple</a:t>
            </a:r>
            <a:r>
              <a:rPr lang="es-ES" sz="2900" dirty="0">
                <a:latin typeface="Calibri Light" panose="020F0302020204030204" pitchFamily="34" charset="0"/>
                <a:cs typeface="Calibri Light" panose="020F0302020204030204" pitchFamily="34" charset="0"/>
              </a:rPr>
              <a:t> del Comprobante de Domicilio, predial, luz, agua, gas natural, o teléfono fijo del Asegurado, que deberán contar con una vigencia no mayor a 3 meses.</a:t>
            </a:r>
            <a:endParaRPr lang="es-MX" sz="2900" dirty="0">
              <a:latin typeface="Calibri Light" panose="020F0302020204030204" pitchFamily="34" charset="0"/>
              <a:cs typeface="Calibri Light" panose="020F0302020204030204" pitchFamily="34" charset="0"/>
            </a:endParaRPr>
          </a:p>
          <a:p>
            <a:pPr marL="864108" lvl="1" indent="-571500" algn="just">
              <a:buClr>
                <a:schemeClr val="accent2"/>
              </a:buClr>
              <a:buFont typeface="+mj-lt"/>
              <a:buAutoNum type="romanUcPeriod" startAt="4"/>
            </a:pPr>
            <a:r>
              <a:rPr lang="es-ES" sz="2900" b="1" dirty="0">
                <a:latin typeface="Calibri Light" panose="020F0302020204030204" pitchFamily="34" charset="0"/>
                <a:cs typeface="Calibri Light" panose="020F0302020204030204" pitchFamily="34" charset="0"/>
              </a:rPr>
              <a:t>Acta de Nacimiento Original (para su cotejo) y copia simple</a:t>
            </a:r>
            <a:r>
              <a:rPr lang="es-ES" sz="2900" dirty="0">
                <a:latin typeface="Calibri Light" panose="020F0302020204030204" pitchFamily="34" charset="0"/>
                <a:cs typeface="Calibri Light" panose="020F0302020204030204" pitchFamily="34" charset="0"/>
              </a:rPr>
              <a:t>, cuya fecha de </a:t>
            </a:r>
            <a:r>
              <a:rPr lang="es-ES" sz="2900" u="sng" dirty="0">
                <a:latin typeface="Calibri Light" panose="020F0302020204030204" pitchFamily="34" charset="0"/>
                <a:cs typeface="Calibri Light" panose="020F0302020204030204" pitchFamily="34" charset="0"/>
              </a:rPr>
              <a:t>expedición no deberá ser mayor de 6 meses.</a:t>
            </a:r>
            <a:endParaRPr lang="es-MX" sz="2900" u="sng" dirty="0">
              <a:latin typeface="Calibri Light" panose="020F0302020204030204" pitchFamily="34" charset="0"/>
              <a:cs typeface="Calibri Light" panose="020F0302020204030204" pitchFamily="34" charset="0"/>
            </a:endParaRPr>
          </a:p>
          <a:p>
            <a:pPr algn="just"/>
            <a:r>
              <a:rPr lang="es-ES" sz="2900" b="1" dirty="0">
                <a:solidFill>
                  <a:schemeClr val="accent2"/>
                </a:solidFill>
                <a:latin typeface="Calibri Light" panose="020F0302020204030204" pitchFamily="34" charset="0"/>
                <a:cs typeface="Calibri Light" panose="020F0302020204030204" pitchFamily="34" charset="0"/>
              </a:rPr>
              <a:t>Se indican los Módulos de Atención a Asegurados:</a:t>
            </a:r>
          </a:p>
          <a:p>
            <a:pPr algn="just"/>
            <a:endParaRPr lang="es-MX" sz="2900" b="1" dirty="0">
              <a:latin typeface="Calibri Light" panose="020F0302020204030204" pitchFamily="34" charset="0"/>
              <a:cs typeface="Calibri Light" panose="020F0302020204030204" pitchFamily="34" charset="0"/>
            </a:endParaRPr>
          </a:p>
          <a:p>
            <a:pPr lvl="1" algn="just">
              <a:buClr>
                <a:schemeClr val="tx1"/>
              </a:buClr>
              <a:buFont typeface="Wingdings" panose="05000000000000000000" pitchFamily="2" charset="2"/>
              <a:buChar char="Ø"/>
            </a:pPr>
            <a:r>
              <a:rPr lang="es-ES" sz="2700" dirty="0">
                <a:latin typeface="Calibri Light" panose="020F0302020204030204" pitchFamily="34" charset="0"/>
                <a:cs typeface="Calibri Light" panose="020F0302020204030204" pitchFamily="34" charset="0"/>
              </a:rPr>
              <a:t>Listado de las oficinas de atención se les compartirá vía correo </a:t>
            </a:r>
          </a:p>
          <a:p>
            <a:pPr lvl="1" algn="just">
              <a:buClr>
                <a:schemeClr val="tx1"/>
              </a:buClr>
              <a:buFont typeface="Wingdings" panose="05000000000000000000" pitchFamily="2" charset="2"/>
              <a:buChar char="Ø"/>
            </a:pPr>
            <a:r>
              <a:rPr lang="es-ES" sz="2900" dirty="0">
                <a:latin typeface="Calibri Light" panose="020F0302020204030204" pitchFamily="34" charset="0"/>
                <a:cs typeface="Calibri Light" panose="020F0302020204030204" pitchFamily="34" charset="0"/>
              </a:rPr>
              <a:t>Electrónico.</a:t>
            </a:r>
            <a:endParaRPr lang="es-MX" sz="2900" dirty="0">
              <a:latin typeface="Calibri Light" panose="020F0302020204030204" pitchFamily="34" charset="0"/>
              <a:cs typeface="Calibri Light" panose="020F0302020204030204" pitchFamily="34" charset="0"/>
            </a:endParaRPr>
          </a:p>
          <a:p>
            <a:endParaRPr lang="es-MX" dirty="0"/>
          </a:p>
        </p:txBody>
      </p:sp>
      <p:sp>
        <p:nvSpPr>
          <p:cNvPr id="6" name="Marcador de pie de página 5">
            <a:extLst>
              <a:ext uri="{FF2B5EF4-FFF2-40B4-BE49-F238E27FC236}">
                <a16:creationId xmlns:a16="http://schemas.microsoft.com/office/drawing/2014/main" id="{EA03F9DC-58F3-43FD-A747-6BE4A2193A59}"/>
              </a:ext>
            </a:extLst>
          </p:cNvPr>
          <p:cNvSpPr>
            <a:spLocks noGrp="1"/>
          </p:cNvSpPr>
          <p:nvPr>
            <p:ph type="ftr" sz="quarter" idx="11"/>
          </p:nvPr>
        </p:nvSpPr>
        <p:spPr/>
        <p:txBody>
          <a:bodyPr/>
          <a:lstStyle/>
          <a:p>
            <a:r>
              <a:rPr lang="es-MX"/>
              <a:t>Secretaria de previsión social, sección 61, snte</a:t>
            </a:r>
            <a:endParaRPr lang="es-MX" dirty="0"/>
          </a:p>
        </p:txBody>
      </p:sp>
      <p:sp>
        <p:nvSpPr>
          <p:cNvPr id="8" name="CuadroTexto 7">
            <a:extLst>
              <a:ext uri="{FF2B5EF4-FFF2-40B4-BE49-F238E27FC236}">
                <a16:creationId xmlns:a16="http://schemas.microsoft.com/office/drawing/2014/main" id="{1D69EB7F-0EB9-4EE3-8114-40A0B055B07C}"/>
              </a:ext>
            </a:extLst>
          </p:cNvPr>
          <p:cNvSpPr txBox="1"/>
          <p:nvPr/>
        </p:nvSpPr>
        <p:spPr>
          <a:xfrm>
            <a:off x="1097280" y="1255043"/>
            <a:ext cx="8543870" cy="400110"/>
          </a:xfrm>
          <a:prstGeom prst="rect">
            <a:avLst/>
          </a:prstGeom>
          <a:noFill/>
        </p:spPr>
        <p:txBody>
          <a:bodyPr wrap="square">
            <a:spAutoFit/>
          </a:bodyPr>
          <a:lstStyle/>
          <a:p>
            <a:r>
              <a:rPr lang="es-ES" sz="2000" b="1" u="sng" dirty="0">
                <a:solidFill>
                  <a:schemeClr val="accent2"/>
                </a:solidFill>
                <a:latin typeface="Calibri Light" panose="020F0302020204030204" pitchFamily="34" charset="0"/>
                <a:cs typeface="Calibri Light" panose="020F0302020204030204" pitchFamily="34" charset="0"/>
              </a:rPr>
              <a:t>Requisitos que deberán cubrirse para cobrar el Seguro de Retiro (continuación)</a:t>
            </a:r>
            <a:r>
              <a:rPr lang="es-ES" b="1" u="sng" dirty="0">
                <a:solidFill>
                  <a:schemeClr val="accent2"/>
                </a:solidFill>
                <a:latin typeface="Calibri Light" panose="020F0302020204030204" pitchFamily="34" charset="0"/>
                <a:cs typeface="Calibri Light" panose="020F0302020204030204" pitchFamily="34" charset="0"/>
              </a:rPr>
              <a:t>:</a:t>
            </a:r>
            <a:endParaRPr lang="es-MX" b="1" u="sng" dirty="0">
              <a:solidFill>
                <a:schemeClr val="accent2"/>
              </a:solidFill>
              <a:latin typeface="Calibri Light" panose="020F0302020204030204" pitchFamily="34" charset="0"/>
              <a:cs typeface="Calibri Light" panose="020F0302020204030204" pitchFamily="34" charset="0"/>
            </a:endParaRPr>
          </a:p>
        </p:txBody>
      </p:sp>
      <p:pic>
        <p:nvPicPr>
          <p:cNvPr id="9" name="Imagen 8">
            <a:extLst>
              <a:ext uri="{FF2B5EF4-FFF2-40B4-BE49-F238E27FC236}">
                <a16:creationId xmlns:a16="http://schemas.microsoft.com/office/drawing/2014/main" id="{EDADFBFB-87A3-4C10-AD55-6AC51F0F44DF}"/>
              </a:ext>
            </a:extLst>
          </p:cNvPr>
          <p:cNvPicPr>
            <a:picLocks noChangeAspect="1"/>
          </p:cNvPicPr>
          <p:nvPr/>
        </p:nvPicPr>
        <p:blipFill>
          <a:blip r:embed="rId2"/>
          <a:stretch>
            <a:fillRect/>
          </a:stretch>
        </p:blipFill>
        <p:spPr>
          <a:xfrm>
            <a:off x="8204171" y="4813871"/>
            <a:ext cx="2828405" cy="1267334"/>
          </a:xfrm>
          <a:prstGeom prst="rect">
            <a:avLst/>
          </a:prstGeom>
        </p:spPr>
      </p:pic>
    </p:spTree>
    <p:extLst>
      <p:ext uri="{BB962C8B-B14F-4D97-AF65-F5344CB8AC3E}">
        <p14:creationId xmlns:p14="http://schemas.microsoft.com/office/powerpoint/2010/main" val="299219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D07D1-D7D8-426A-AE9B-F659D7E64629}"/>
              </a:ext>
            </a:extLst>
          </p:cNvPr>
          <p:cNvSpPr>
            <a:spLocks noGrp="1"/>
          </p:cNvSpPr>
          <p:nvPr>
            <p:ph type="title"/>
          </p:nvPr>
        </p:nvSpPr>
        <p:spPr>
          <a:xfrm>
            <a:off x="1066800" y="-134175"/>
            <a:ext cx="10058400" cy="1450757"/>
          </a:xfrm>
        </p:spPr>
        <p:txBody>
          <a:bodyPr>
            <a:normAutofit fontScale="90000"/>
          </a:bodyPr>
          <a:lstStyle/>
          <a:p>
            <a:r>
              <a:rPr lang="es-ES" sz="3600" dirty="0">
                <a:solidFill>
                  <a:schemeClr val="accent2"/>
                </a:solidFill>
              </a:rPr>
              <a:t>Devolución de depósitos del 5%, realizados durante el periodo de  1972 – 1992, por jubilación. </a:t>
            </a:r>
            <a:br>
              <a:rPr lang="es-MX" sz="3600" dirty="0">
                <a:solidFill>
                  <a:schemeClr val="accent2"/>
                </a:solidFill>
              </a:rPr>
            </a:br>
            <a:r>
              <a:rPr lang="es-ES" sz="3600" b="1" dirty="0">
                <a:solidFill>
                  <a:schemeClr val="accent2"/>
                </a:solidFill>
              </a:rPr>
              <a:t>¿Qué es? </a:t>
            </a:r>
            <a:endParaRPr lang="es-MX" dirty="0"/>
          </a:p>
        </p:txBody>
      </p:sp>
      <p:sp>
        <p:nvSpPr>
          <p:cNvPr id="3" name="Marcador de contenido 2">
            <a:extLst>
              <a:ext uri="{FF2B5EF4-FFF2-40B4-BE49-F238E27FC236}">
                <a16:creationId xmlns:a16="http://schemas.microsoft.com/office/drawing/2014/main" id="{7EAE9017-09BD-46A7-A5F2-4B8C0925AA82}"/>
              </a:ext>
            </a:extLst>
          </p:cNvPr>
          <p:cNvSpPr>
            <a:spLocks noGrp="1"/>
          </p:cNvSpPr>
          <p:nvPr>
            <p:ph idx="1"/>
          </p:nvPr>
        </p:nvSpPr>
        <p:spPr>
          <a:xfrm>
            <a:off x="1066800" y="2373001"/>
            <a:ext cx="10058400" cy="4023360"/>
          </a:xfrm>
        </p:spPr>
        <p:txBody>
          <a:bodyPr>
            <a:normAutofit fontScale="92500" lnSpcReduction="10000"/>
          </a:bodyPr>
          <a:lstStyle/>
          <a:p>
            <a:r>
              <a:rPr lang="es-ES" u="sng" dirty="0">
                <a:solidFill>
                  <a:schemeClr val="accent2"/>
                </a:solidFill>
                <a:latin typeface="+mj-lt"/>
              </a:rPr>
              <a:t>Para realizar este trámite, deberás previamente, </a:t>
            </a:r>
            <a:r>
              <a:rPr lang="es-ES" b="1" u="sng" dirty="0">
                <a:solidFill>
                  <a:schemeClr val="accent2"/>
                </a:solidFill>
                <a:latin typeface="+mj-lt"/>
              </a:rPr>
              <a:t>sacar cita en línea al siguiente enlace</a:t>
            </a:r>
            <a:r>
              <a:rPr lang="es-ES" dirty="0">
                <a:solidFill>
                  <a:schemeClr val="accent2"/>
                </a:solidFill>
                <a:latin typeface="+mj-lt"/>
              </a:rPr>
              <a:t>;  </a:t>
            </a:r>
            <a:r>
              <a:rPr lang="es-ES" dirty="0">
                <a:solidFill>
                  <a:schemeClr val="accent1">
                    <a:lumMod val="50000"/>
                  </a:schemeClr>
                </a:solidFill>
                <a:latin typeface="+mj-lt"/>
              </a:rPr>
              <a:t>citas.fovissste.gob.mx </a:t>
            </a:r>
            <a:endParaRPr lang="es-MX" dirty="0">
              <a:solidFill>
                <a:schemeClr val="accent1">
                  <a:lumMod val="50000"/>
                </a:schemeClr>
              </a:solidFill>
              <a:latin typeface="+mj-lt"/>
            </a:endParaRPr>
          </a:p>
          <a:p>
            <a:r>
              <a:rPr lang="es-ES" b="1" dirty="0">
                <a:latin typeface="+mj-lt"/>
              </a:rPr>
              <a:t>Una vez otorgada la cita</a:t>
            </a:r>
            <a:r>
              <a:rPr lang="es-ES" dirty="0">
                <a:latin typeface="+mj-lt"/>
              </a:rPr>
              <a:t>, deberás acudir personalmente a la delegación estatal del FOVISSSTE </a:t>
            </a:r>
            <a:r>
              <a:rPr lang="es-ES" b="1" dirty="0">
                <a:latin typeface="+mj-lt"/>
              </a:rPr>
              <a:t>con los siguientes documentos</a:t>
            </a:r>
            <a:r>
              <a:rPr lang="es-ES" dirty="0">
                <a:latin typeface="+mj-lt"/>
              </a:rPr>
              <a:t>, para hacer el trámite para el cobro:</a:t>
            </a:r>
            <a:endParaRPr lang="es-MX" dirty="0">
              <a:latin typeface="+mj-lt"/>
            </a:endParaRPr>
          </a:p>
          <a:p>
            <a:pPr marL="749808" lvl="1" indent="-457200">
              <a:buClr>
                <a:schemeClr val="accent2"/>
              </a:buClr>
              <a:buFont typeface="+mj-lt"/>
              <a:buAutoNum type="arabicParenR"/>
            </a:pPr>
            <a:r>
              <a:rPr lang="es-ES" sz="1900" b="1" dirty="0">
                <a:latin typeface="+mj-lt"/>
              </a:rPr>
              <a:t>Identificación oficial </a:t>
            </a:r>
            <a:r>
              <a:rPr lang="es-ES" sz="1900" dirty="0">
                <a:latin typeface="+mj-lt"/>
              </a:rPr>
              <a:t>vigente del jubilado en </a:t>
            </a:r>
            <a:r>
              <a:rPr lang="es-ES" sz="1900" b="1" dirty="0">
                <a:latin typeface="+mj-lt"/>
              </a:rPr>
              <a:t>original y copia</a:t>
            </a:r>
            <a:r>
              <a:rPr lang="es-ES" sz="1900" dirty="0">
                <a:latin typeface="+mj-lt"/>
              </a:rPr>
              <a:t>.</a:t>
            </a:r>
          </a:p>
          <a:p>
            <a:pPr marL="749808" lvl="1" indent="-457200">
              <a:buClr>
                <a:schemeClr val="accent2"/>
              </a:buClr>
              <a:buFont typeface="+mj-lt"/>
              <a:buAutoNum type="arabicParenR"/>
            </a:pPr>
            <a:r>
              <a:rPr lang="es-ES" sz="1900" b="1" dirty="0">
                <a:latin typeface="+mj-lt"/>
              </a:rPr>
              <a:t>informe oficial de servicios prestados en la dependencia</a:t>
            </a:r>
            <a:r>
              <a:rPr lang="es-ES" sz="1900" dirty="0">
                <a:latin typeface="+mj-lt"/>
              </a:rPr>
              <a:t> o reporte oficial exclusivo para FOVISSSTE u hoja única de servicios, expedida por la o las dependencias o entidades públicas en las que trabajó, debiendo contener los diferentes sueldos  y salarios asignados al trabajador, así como licencias con o sin goce de sueldo que obtuvo a partir del 1 de septiembre de 1972, hasta la fecha en que causo baja. (original).</a:t>
            </a:r>
          </a:p>
          <a:p>
            <a:pPr marL="749808" lvl="1" indent="-457200">
              <a:buClr>
                <a:schemeClr val="accent2"/>
              </a:buClr>
              <a:buFont typeface="+mj-lt"/>
              <a:buAutoNum type="arabicParenR"/>
            </a:pPr>
            <a:r>
              <a:rPr lang="es-ES" sz="1900" b="1" dirty="0">
                <a:latin typeface="+mj-lt"/>
              </a:rPr>
              <a:t>Último talón de pago en servicio activo</a:t>
            </a:r>
            <a:r>
              <a:rPr lang="es-ES" sz="1900" dirty="0">
                <a:latin typeface="+mj-lt"/>
              </a:rPr>
              <a:t>, solo en trabajadores del gobierno de la ciudad de México y de la SEP </a:t>
            </a:r>
            <a:r>
              <a:rPr lang="es-ES" sz="1900" b="1" dirty="0">
                <a:latin typeface="+mj-lt"/>
              </a:rPr>
              <a:t>(original y copia).</a:t>
            </a:r>
          </a:p>
          <a:p>
            <a:pPr marL="749808" lvl="1" indent="-457200">
              <a:buClr>
                <a:schemeClr val="accent2"/>
              </a:buClr>
              <a:buFont typeface="+mj-lt"/>
              <a:buAutoNum type="arabicParenR"/>
            </a:pPr>
            <a:r>
              <a:rPr lang="es-ES" sz="1900" b="1" dirty="0">
                <a:latin typeface="+mj-lt"/>
              </a:rPr>
              <a:t>Estado de cuenta bancario conteniendo la CLABE bancaria </a:t>
            </a:r>
            <a:r>
              <a:rPr lang="es-ES" sz="1900" dirty="0">
                <a:latin typeface="+mj-lt"/>
              </a:rPr>
              <a:t>a 18 dígitos cuya vigencia no exceda de 3 meses de antigüedad. </a:t>
            </a:r>
            <a:r>
              <a:rPr lang="es-ES" sz="1900" b="1" dirty="0">
                <a:latin typeface="+mj-lt"/>
              </a:rPr>
              <a:t>(original y copia).</a:t>
            </a:r>
          </a:p>
          <a:p>
            <a:pPr marL="749808" lvl="1" indent="-457200">
              <a:buClr>
                <a:schemeClr val="accent2"/>
              </a:buClr>
              <a:buFont typeface="+mj-lt"/>
              <a:buAutoNum type="arabicParenR"/>
            </a:pPr>
            <a:r>
              <a:rPr lang="es-ES" sz="1900" b="1" dirty="0">
                <a:latin typeface="+mj-lt"/>
              </a:rPr>
              <a:t>Concesión de pensión </a:t>
            </a:r>
            <a:r>
              <a:rPr lang="es-ES" sz="1900" dirty="0">
                <a:latin typeface="+mj-lt"/>
              </a:rPr>
              <a:t>o jubilación expedida por el ISSSTE, </a:t>
            </a:r>
            <a:r>
              <a:rPr lang="es-ES" sz="1900" b="1" dirty="0">
                <a:latin typeface="+mj-lt"/>
              </a:rPr>
              <a:t>original y copia</a:t>
            </a:r>
            <a:endParaRPr lang="es-MX" sz="1900" b="1" dirty="0">
              <a:latin typeface="+mj-lt"/>
            </a:endParaRPr>
          </a:p>
          <a:p>
            <a:endParaRPr lang="es-MX" dirty="0"/>
          </a:p>
          <a:p>
            <a:endParaRPr lang="es-MX" dirty="0"/>
          </a:p>
          <a:p>
            <a:endParaRPr lang="es-MX" dirty="0"/>
          </a:p>
        </p:txBody>
      </p:sp>
      <p:sp>
        <p:nvSpPr>
          <p:cNvPr id="6" name="Marcador de pie de página 5">
            <a:extLst>
              <a:ext uri="{FF2B5EF4-FFF2-40B4-BE49-F238E27FC236}">
                <a16:creationId xmlns:a16="http://schemas.microsoft.com/office/drawing/2014/main" id="{A7F970F3-A617-43A1-9959-239C9D390B5A}"/>
              </a:ext>
            </a:extLst>
          </p:cNvPr>
          <p:cNvSpPr>
            <a:spLocks noGrp="1"/>
          </p:cNvSpPr>
          <p:nvPr>
            <p:ph type="ftr" sz="quarter" idx="11"/>
          </p:nvPr>
        </p:nvSpPr>
        <p:spPr/>
        <p:txBody>
          <a:bodyPr/>
          <a:lstStyle/>
          <a:p>
            <a:r>
              <a:rPr lang="es-MX" dirty="0"/>
              <a:t>Secretaria de previsión social, sección 61, </a:t>
            </a:r>
            <a:r>
              <a:rPr lang="es-MX" dirty="0" err="1"/>
              <a:t>snte</a:t>
            </a:r>
            <a:endParaRPr lang="es-MX" dirty="0"/>
          </a:p>
        </p:txBody>
      </p:sp>
      <p:sp>
        <p:nvSpPr>
          <p:cNvPr id="7" name="Marcador de contenido 2">
            <a:extLst>
              <a:ext uri="{FF2B5EF4-FFF2-40B4-BE49-F238E27FC236}">
                <a16:creationId xmlns:a16="http://schemas.microsoft.com/office/drawing/2014/main" id="{DABE98DF-1958-480F-80B8-20EB292514DA}"/>
              </a:ext>
            </a:extLst>
          </p:cNvPr>
          <p:cNvSpPr txBox="1">
            <a:spLocks/>
          </p:cNvSpPr>
          <p:nvPr/>
        </p:nvSpPr>
        <p:spPr>
          <a:xfrm>
            <a:off x="1066800" y="1316582"/>
            <a:ext cx="10058400" cy="1097654"/>
          </a:xfrm>
          <a:prstGeom prst="rect">
            <a:avLst/>
          </a:prstGeom>
        </p:spPr>
        <p:style>
          <a:lnRef idx="1">
            <a:schemeClr val="accent4"/>
          </a:lnRef>
          <a:fillRef idx="2">
            <a:schemeClr val="accent4"/>
          </a:fillRef>
          <a:effectRef idx="1">
            <a:schemeClr val="accent4"/>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just">
              <a:lnSpc>
                <a:spcPct val="107000"/>
              </a:lnSpc>
              <a:spcAft>
                <a:spcPts val="800"/>
              </a:spcAft>
              <a:buNone/>
            </a:pPr>
            <a:r>
              <a:rPr lang="es-MX" dirty="0">
                <a:solidFill>
                  <a:schemeClr val="tx1"/>
                </a:solidFill>
                <a:effectLst/>
                <a:latin typeface="+mj-lt"/>
                <a:ea typeface="Calibri" panose="020F0502020204030204" pitchFamily="34" charset="0"/>
                <a:cs typeface="Calibri Light" panose="020F0302020204030204" pitchFamily="34" charset="0"/>
              </a:rPr>
              <a:t>Es un trámite que permite a los derechohabientes jubilados, que no son titulares de un crédito hipotecario del FOVISSSTE o que lo hayan liquidado, solicitar la devolución de depósitos que realizaron al FOVISSSTE entre los años 1972 y 1992.</a:t>
            </a:r>
          </a:p>
        </p:txBody>
      </p:sp>
    </p:spTree>
    <p:extLst>
      <p:ext uri="{BB962C8B-B14F-4D97-AF65-F5344CB8AC3E}">
        <p14:creationId xmlns:p14="http://schemas.microsoft.com/office/powerpoint/2010/main" val="235351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A5903-BF19-4542-BF0D-6BA34ADEB47B}"/>
              </a:ext>
            </a:extLst>
          </p:cNvPr>
          <p:cNvSpPr>
            <a:spLocks noGrp="1"/>
          </p:cNvSpPr>
          <p:nvPr>
            <p:ph type="title"/>
          </p:nvPr>
        </p:nvSpPr>
        <p:spPr>
          <a:xfrm>
            <a:off x="1097280" y="286603"/>
            <a:ext cx="10058400" cy="1450757"/>
          </a:xfrm>
        </p:spPr>
        <p:txBody>
          <a:bodyPr>
            <a:normAutofit/>
          </a:bodyPr>
          <a:lstStyle/>
          <a:p>
            <a:br>
              <a:rPr lang="es-MX"/>
            </a:br>
            <a:endParaRPr lang="es-MX" dirty="0"/>
          </a:p>
        </p:txBody>
      </p:sp>
      <p:sp>
        <p:nvSpPr>
          <p:cNvPr id="3" name="Marcador de contenido 2">
            <a:extLst>
              <a:ext uri="{FF2B5EF4-FFF2-40B4-BE49-F238E27FC236}">
                <a16:creationId xmlns:a16="http://schemas.microsoft.com/office/drawing/2014/main" id="{2FDE8BE2-611E-439A-9E17-1050C1096594}"/>
              </a:ext>
            </a:extLst>
          </p:cNvPr>
          <p:cNvSpPr>
            <a:spLocks noGrp="1"/>
          </p:cNvSpPr>
          <p:nvPr>
            <p:ph idx="1"/>
          </p:nvPr>
        </p:nvSpPr>
        <p:spPr>
          <a:xfrm>
            <a:off x="1884284" y="2515305"/>
            <a:ext cx="8423429" cy="1583267"/>
          </a:xfrm>
          <a:ln>
            <a:noFill/>
          </a:ln>
        </p:spPr>
        <p:txBody>
          <a:bodyPr anchor="ctr">
            <a:normAutofit/>
          </a:bodyPr>
          <a:lstStyle/>
          <a:p>
            <a:pPr marL="0" indent="0" algn="just">
              <a:buNone/>
            </a:pPr>
            <a:r>
              <a:rPr lang="es-ES" sz="2800" b="1" i="1" dirty="0">
                <a:solidFill>
                  <a:schemeClr val="tx1"/>
                </a:solidFill>
                <a:latin typeface="Calibri Light" panose="020F0302020204030204" pitchFamily="34" charset="0"/>
                <a:cs typeface="Calibri Light" panose="020F0302020204030204" pitchFamily="34" charset="0"/>
              </a:rPr>
              <a:t>Esta presentación tiene como propósito, mostrar, cual es la ruta a seguir para un trabajador del TecNM, que ha decidido pensionarse bajo el  régimen del artículo 10º Transitorio.</a:t>
            </a:r>
            <a:endParaRPr lang="es-MX" sz="2800" b="1" i="1" dirty="0">
              <a:solidFill>
                <a:schemeClr val="tx1"/>
              </a:solidFill>
              <a:latin typeface="Calibri Light" panose="020F0302020204030204" pitchFamily="34" charset="0"/>
              <a:cs typeface="Calibri Light" panose="020F0302020204030204" pitchFamily="34" charset="0"/>
            </a:endParaRPr>
          </a:p>
          <a:p>
            <a:endParaRPr lang="es-MX" dirty="0"/>
          </a:p>
        </p:txBody>
      </p:sp>
      <p:sp>
        <p:nvSpPr>
          <p:cNvPr id="4" name="Rectángulo 3">
            <a:extLst>
              <a:ext uri="{FF2B5EF4-FFF2-40B4-BE49-F238E27FC236}">
                <a16:creationId xmlns:a16="http://schemas.microsoft.com/office/drawing/2014/main" id="{A5ECB8EB-1898-45AF-9599-88A51ACFBC60}"/>
              </a:ext>
            </a:extLst>
          </p:cNvPr>
          <p:cNvSpPr/>
          <p:nvPr/>
        </p:nvSpPr>
        <p:spPr>
          <a:xfrm>
            <a:off x="1258548" y="660142"/>
            <a:ext cx="9674903" cy="1077218"/>
          </a:xfrm>
          <a:prstGeom prst="rect">
            <a:avLst/>
          </a:prstGeom>
          <a:noFill/>
        </p:spPr>
        <p:txBody>
          <a:bodyPr wrap="square" lIns="91440" tIns="45720" rIns="91440" bIns="45720">
            <a:spAutoFit/>
          </a:bodyPr>
          <a:lstStyle/>
          <a:p>
            <a:pPr algn="ctr"/>
            <a:r>
              <a:rPr lang="es-ES" sz="3200" b="1" spc="-50" dirty="0">
                <a:solidFill>
                  <a:schemeClr val="accent2"/>
                </a:solidFill>
                <a:latin typeface="+mj-lt"/>
                <a:ea typeface="+mj-ea"/>
                <a:cs typeface="+mj-cs"/>
              </a:rPr>
              <a:t>GUIA PARA TRAMITE DE PENSIÓN POR JUBILACIÓN  </a:t>
            </a:r>
            <a:br>
              <a:rPr lang="es-MX" sz="3200" b="1" spc="-50" dirty="0">
                <a:solidFill>
                  <a:schemeClr val="accent2"/>
                </a:solidFill>
                <a:latin typeface="+mj-lt"/>
                <a:ea typeface="+mj-ea"/>
                <a:cs typeface="+mj-cs"/>
              </a:rPr>
            </a:br>
            <a:r>
              <a:rPr lang="es-ES" sz="3200" b="1" spc="-50" dirty="0">
                <a:solidFill>
                  <a:schemeClr val="accent2"/>
                </a:solidFill>
                <a:latin typeface="+mj-lt"/>
                <a:ea typeface="+mj-ea"/>
                <a:cs typeface="+mj-cs"/>
              </a:rPr>
              <a:t>10   TRANSITORIO</a:t>
            </a:r>
            <a:endParaRPr lang="es-MX" sz="3200" b="1" spc="-50" dirty="0">
              <a:solidFill>
                <a:schemeClr val="accent2"/>
              </a:solidFill>
              <a:latin typeface="+mj-lt"/>
              <a:ea typeface="+mj-ea"/>
              <a:cs typeface="+mj-cs"/>
            </a:endParaRPr>
          </a:p>
        </p:txBody>
      </p:sp>
      <p:sp>
        <p:nvSpPr>
          <p:cNvPr id="7" name="Marcador de pie de página 6">
            <a:extLst>
              <a:ext uri="{FF2B5EF4-FFF2-40B4-BE49-F238E27FC236}">
                <a16:creationId xmlns:a16="http://schemas.microsoft.com/office/drawing/2014/main" id="{939BACDF-8FA8-4949-8E0A-6E2C95AE461F}"/>
              </a:ext>
            </a:extLst>
          </p:cNvPr>
          <p:cNvSpPr>
            <a:spLocks noGrp="1"/>
          </p:cNvSpPr>
          <p:nvPr>
            <p:ph type="ftr" sz="quarter" idx="11"/>
          </p:nvPr>
        </p:nvSpPr>
        <p:spPr/>
        <p:txBody>
          <a:bodyPr/>
          <a:lstStyle/>
          <a:p>
            <a:r>
              <a:rPr lang="es-MX"/>
              <a:t>Secretaria de previsión social, sección 61, snte</a:t>
            </a:r>
            <a:endParaRPr lang="es-MX" dirty="0"/>
          </a:p>
        </p:txBody>
      </p:sp>
      <p:pic>
        <p:nvPicPr>
          <p:cNvPr id="8" name="Picture 2" descr="QUÉ ES LA JUBILACIÓN ACTIVA? - DMConsultants">
            <a:extLst>
              <a:ext uri="{FF2B5EF4-FFF2-40B4-BE49-F238E27FC236}">
                <a16:creationId xmlns:a16="http://schemas.microsoft.com/office/drawing/2014/main" id="{C9CF03AC-1C82-476A-81E5-CAFD364ECD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91" t="13209" r="9435" b="8168"/>
          <a:stretch/>
        </p:blipFill>
        <p:spPr bwMode="auto">
          <a:xfrm>
            <a:off x="9089877" y="3825599"/>
            <a:ext cx="2065803" cy="2101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5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A5903-BF19-4542-BF0D-6BA34ADEB47B}"/>
              </a:ext>
            </a:extLst>
          </p:cNvPr>
          <p:cNvSpPr>
            <a:spLocks noGrp="1"/>
          </p:cNvSpPr>
          <p:nvPr>
            <p:ph type="title"/>
          </p:nvPr>
        </p:nvSpPr>
        <p:spPr>
          <a:xfrm>
            <a:off x="1097280" y="286603"/>
            <a:ext cx="10058400" cy="1450757"/>
          </a:xfrm>
        </p:spPr>
        <p:txBody>
          <a:bodyPr>
            <a:normAutofit/>
          </a:bodyPr>
          <a:lstStyle/>
          <a:p>
            <a:br>
              <a:rPr lang="es-MX"/>
            </a:br>
            <a:endParaRPr lang="es-MX" dirty="0"/>
          </a:p>
        </p:txBody>
      </p:sp>
      <p:sp>
        <p:nvSpPr>
          <p:cNvPr id="4" name="Rectángulo 3">
            <a:extLst>
              <a:ext uri="{FF2B5EF4-FFF2-40B4-BE49-F238E27FC236}">
                <a16:creationId xmlns:a16="http://schemas.microsoft.com/office/drawing/2014/main" id="{A5ECB8EB-1898-45AF-9599-88A51ACFBC60}"/>
              </a:ext>
            </a:extLst>
          </p:cNvPr>
          <p:cNvSpPr/>
          <p:nvPr/>
        </p:nvSpPr>
        <p:spPr>
          <a:xfrm>
            <a:off x="1258548" y="660142"/>
            <a:ext cx="9674903" cy="1077218"/>
          </a:xfrm>
          <a:prstGeom prst="rect">
            <a:avLst/>
          </a:prstGeom>
          <a:noFill/>
        </p:spPr>
        <p:txBody>
          <a:bodyPr wrap="square" lIns="91440" tIns="45720" rIns="91440" bIns="45720">
            <a:spAutoFit/>
          </a:bodyPr>
          <a:lstStyle/>
          <a:p>
            <a:pPr algn="ctr"/>
            <a:r>
              <a:rPr lang="es-ES" sz="3200" b="1" spc="-50" dirty="0">
                <a:solidFill>
                  <a:schemeClr val="accent2"/>
                </a:solidFill>
                <a:latin typeface="+mj-lt"/>
                <a:ea typeface="+mj-ea"/>
                <a:cs typeface="+mj-cs"/>
              </a:rPr>
              <a:t>GUIA PARA TRAMITE DE PENSIÓN POR JUBILACIÓN  </a:t>
            </a:r>
            <a:br>
              <a:rPr lang="es-MX" sz="3200" b="1" spc="-50" dirty="0">
                <a:solidFill>
                  <a:schemeClr val="accent2"/>
                </a:solidFill>
                <a:latin typeface="+mj-lt"/>
                <a:ea typeface="+mj-ea"/>
                <a:cs typeface="+mj-cs"/>
              </a:rPr>
            </a:br>
            <a:r>
              <a:rPr lang="es-ES" sz="3200" b="1" spc="-50" dirty="0">
                <a:solidFill>
                  <a:schemeClr val="accent2"/>
                </a:solidFill>
                <a:latin typeface="+mj-lt"/>
                <a:ea typeface="+mj-ea"/>
                <a:cs typeface="+mj-cs"/>
              </a:rPr>
              <a:t>10   TRANSITORIO</a:t>
            </a:r>
            <a:endParaRPr lang="es-MX" sz="3200" b="1" spc="-50" dirty="0">
              <a:solidFill>
                <a:schemeClr val="accent2"/>
              </a:solidFill>
              <a:latin typeface="+mj-lt"/>
              <a:ea typeface="+mj-ea"/>
              <a:cs typeface="+mj-cs"/>
            </a:endParaRPr>
          </a:p>
        </p:txBody>
      </p:sp>
      <p:sp>
        <p:nvSpPr>
          <p:cNvPr id="7" name="Marcador de pie de página 6">
            <a:extLst>
              <a:ext uri="{FF2B5EF4-FFF2-40B4-BE49-F238E27FC236}">
                <a16:creationId xmlns:a16="http://schemas.microsoft.com/office/drawing/2014/main" id="{939BACDF-8FA8-4949-8E0A-6E2C95AE461F}"/>
              </a:ext>
            </a:extLst>
          </p:cNvPr>
          <p:cNvSpPr>
            <a:spLocks noGrp="1"/>
          </p:cNvSpPr>
          <p:nvPr>
            <p:ph type="ftr" sz="quarter" idx="11"/>
          </p:nvPr>
        </p:nvSpPr>
        <p:spPr/>
        <p:txBody>
          <a:bodyPr/>
          <a:lstStyle/>
          <a:p>
            <a:r>
              <a:rPr lang="es-MX"/>
              <a:t>Secretaria de previsión social, sección 61, snte</a:t>
            </a:r>
            <a:endParaRPr lang="es-MX" dirty="0"/>
          </a:p>
        </p:txBody>
      </p:sp>
      <p:sp>
        <p:nvSpPr>
          <p:cNvPr id="9" name="Título 1">
            <a:extLst>
              <a:ext uri="{FF2B5EF4-FFF2-40B4-BE49-F238E27FC236}">
                <a16:creationId xmlns:a16="http://schemas.microsoft.com/office/drawing/2014/main" id="{C7AFA4FD-409A-417F-9CF4-96BAD4C63413}"/>
              </a:ext>
            </a:extLst>
          </p:cNvPr>
          <p:cNvSpPr txBox="1">
            <a:spLocks/>
          </p:cNvSpPr>
          <p:nvPr/>
        </p:nvSpPr>
        <p:spPr>
          <a:xfrm>
            <a:off x="229399" y="2124094"/>
            <a:ext cx="5372902" cy="2609812"/>
          </a:xfrm>
          <a:prstGeom prst="rect">
            <a:avLst/>
          </a:prstGeom>
          <a:ln w="19050">
            <a:solidFill>
              <a:schemeClr val="accent2">
                <a:lumMod val="40000"/>
                <a:lumOff val="60000"/>
              </a:schemeClr>
            </a:solidFill>
            <a:prstDash val="dash"/>
          </a:ln>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s-MX" sz="3200" dirty="0">
                <a:solidFill>
                  <a:schemeClr val="tx1">
                    <a:lumMod val="65000"/>
                    <a:lumOff val="35000"/>
                  </a:schemeClr>
                </a:solidFill>
              </a:rPr>
              <a:t>A partir del 2010, existen nuevos requisitos de edad para ser beneficiario por jubilación (49m/51h), que se incrementará gradualmente un año de edad, por cada dos años calendario.</a:t>
            </a:r>
          </a:p>
        </p:txBody>
      </p:sp>
      <p:graphicFrame>
        <p:nvGraphicFramePr>
          <p:cNvPr id="10" name="Marcador de contenido 3">
            <a:extLst>
              <a:ext uri="{FF2B5EF4-FFF2-40B4-BE49-F238E27FC236}">
                <a16:creationId xmlns:a16="http://schemas.microsoft.com/office/drawing/2014/main" id="{B5994026-3ABD-4BA5-813C-AEA5F6C7BB5F}"/>
              </a:ext>
            </a:extLst>
          </p:cNvPr>
          <p:cNvGraphicFramePr>
            <a:graphicFrameLocks/>
          </p:cNvGraphicFramePr>
          <p:nvPr>
            <p:extLst>
              <p:ext uri="{D42A27DB-BD31-4B8C-83A1-F6EECF244321}">
                <p14:modId xmlns:p14="http://schemas.microsoft.com/office/powerpoint/2010/main" val="2737167504"/>
              </p:ext>
            </p:extLst>
          </p:nvPr>
        </p:nvGraphicFramePr>
        <p:xfrm>
          <a:off x="6464597" y="2124094"/>
          <a:ext cx="5236171" cy="3672274"/>
        </p:xfrm>
        <a:graphic>
          <a:graphicData uri="http://schemas.openxmlformats.org/drawingml/2006/table">
            <a:tbl>
              <a:tblPr firstRow="1" firstCol="1" bandRow="1">
                <a:tableStyleId>{BC89EF96-8CEA-46FF-86C4-4CE0E7609802}</a:tableStyleId>
              </a:tblPr>
              <a:tblGrid>
                <a:gridCol w="1584294">
                  <a:extLst>
                    <a:ext uri="{9D8B030D-6E8A-4147-A177-3AD203B41FA5}">
                      <a16:colId xmlns:a16="http://schemas.microsoft.com/office/drawing/2014/main" val="2584719064"/>
                    </a:ext>
                  </a:extLst>
                </a:gridCol>
                <a:gridCol w="1760933">
                  <a:extLst>
                    <a:ext uri="{9D8B030D-6E8A-4147-A177-3AD203B41FA5}">
                      <a16:colId xmlns:a16="http://schemas.microsoft.com/office/drawing/2014/main" val="1352790867"/>
                    </a:ext>
                  </a:extLst>
                </a:gridCol>
                <a:gridCol w="1890944">
                  <a:extLst>
                    <a:ext uri="{9D8B030D-6E8A-4147-A177-3AD203B41FA5}">
                      <a16:colId xmlns:a16="http://schemas.microsoft.com/office/drawing/2014/main" val="3827348700"/>
                    </a:ext>
                  </a:extLst>
                </a:gridCol>
              </a:tblGrid>
              <a:tr h="859159">
                <a:tc>
                  <a:txBody>
                    <a:bodyPr/>
                    <a:lstStyle/>
                    <a:p>
                      <a:pPr algn="ctr">
                        <a:lnSpc>
                          <a:spcPct val="107000"/>
                        </a:lnSpc>
                        <a:spcAft>
                          <a:spcPts val="800"/>
                        </a:spcAft>
                      </a:pPr>
                      <a:r>
                        <a:rPr lang="es-ES" sz="1800" dirty="0">
                          <a:solidFill>
                            <a:schemeClr val="tx1">
                              <a:lumMod val="65000"/>
                              <a:lumOff val="35000"/>
                            </a:schemeClr>
                          </a:solidFill>
                          <a:effectLst/>
                        </a:rPr>
                        <a:t>AÑOS</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ES" sz="1800" dirty="0">
                          <a:solidFill>
                            <a:schemeClr val="tx1">
                              <a:lumMod val="65000"/>
                              <a:lumOff val="35000"/>
                            </a:schemeClr>
                          </a:solidFill>
                          <a:effectLst/>
                        </a:rPr>
                        <a:t>EDAD MÍNIMA DE JUBILACIÓN</a:t>
                      </a:r>
                      <a:r>
                        <a:rPr lang="es-MX" sz="1400" dirty="0">
                          <a:solidFill>
                            <a:schemeClr val="tx1">
                              <a:lumMod val="65000"/>
                              <a:lumOff val="35000"/>
                            </a:schemeClr>
                          </a:solidFill>
                          <a:effectLst/>
                        </a:rPr>
                        <a:t> </a:t>
                      </a:r>
                      <a:r>
                        <a:rPr lang="es-ES" sz="1800" dirty="0">
                          <a:solidFill>
                            <a:schemeClr val="tx1">
                              <a:lumMod val="65000"/>
                              <a:lumOff val="35000"/>
                            </a:schemeClr>
                          </a:solidFill>
                          <a:effectLst/>
                        </a:rPr>
                        <a:t>TRABAJADORES</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800"/>
                        </a:spcAft>
                        <a:tabLst>
                          <a:tab pos="1160145" algn="ctr"/>
                        </a:tabLst>
                      </a:pPr>
                      <a:r>
                        <a:rPr lang="es-ES" sz="1800" dirty="0">
                          <a:solidFill>
                            <a:schemeClr val="tx1">
                              <a:lumMod val="65000"/>
                              <a:lumOff val="35000"/>
                            </a:schemeClr>
                          </a:solidFill>
                          <a:effectLst/>
                        </a:rPr>
                        <a:t>	EDAD MINIMA DE JUBILACIÓN</a:t>
                      </a:r>
                      <a:r>
                        <a:rPr lang="es-MX" sz="1400" dirty="0">
                          <a:solidFill>
                            <a:schemeClr val="tx1">
                              <a:lumMod val="65000"/>
                              <a:lumOff val="35000"/>
                            </a:schemeClr>
                          </a:solidFill>
                          <a:effectLst/>
                        </a:rPr>
                        <a:t> </a:t>
                      </a:r>
                      <a:r>
                        <a:rPr lang="es-ES" sz="1800" dirty="0">
                          <a:solidFill>
                            <a:schemeClr val="tx1">
                              <a:lumMod val="65000"/>
                              <a:lumOff val="35000"/>
                            </a:schemeClr>
                          </a:solidFill>
                          <a:effectLst/>
                        </a:rPr>
                        <a:t>TRABAJADORAS.</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6522178"/>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2010 Y 2011</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51</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49</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0800237"/>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2012 Y 2013</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52</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50</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3368817"/>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2014 Y 2015</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53</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51</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5149628"/>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2016 Y 2017</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54</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52</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3607072"/>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2018 Y 2019</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55</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53</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0211866"/>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2020 Y 2021</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56</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54</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7394961"/>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2022 Y 2023</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57</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55</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370287"/>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2024 Y 2025</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58</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56</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1828411"/>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2026 Y 2027</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59</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57</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6573379"/>
                  </a:ext>
                </a:extLst>
              </a:tr>
              <a:tr h="277792">
                <a:tc>
                  <a:txBody>
                    <a:bodyPr/>
                    <a:lstStyle/>
                    <a:p>
                      <a:pPr algn="ctr">
                        <a:lnSpc>
                          <a:spcPct val="107000"/>
                        </a:lnSpc>
                        <a:spcAft>
                          <a:spcPts val="800"/>
                        </a:spcAft>
                      </a:pPr>
                      <a:r>
                        <a:rPr lang="es-ES" sz="1800" dirty="0">
                          <a:solidFill>
                            <a:schemeClr val="tx1">
                              <a:lumMod val="65000"/>
                              <a:lumOff val="35000"/>
                            </a:schemeClr>
                          </a:solidFill>
                          <a:effectLst/>
                        </a:rPr>
                        <a:t>2028</a:t>
                      </a:r>
                      <a:endParaRPr lang="es-MX" sz="14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60</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ES" sz="1800" dirty="0">
                          <a:effectLst/>
                        </a:rPr>
                        <a:t>58</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2811160"/>
                  </a:ext>
                </a:extLst>
              </a:tr>
            </a:tbl>
          </a:graphicData>
        </a:graphic>
      </p:graphicFrame>
      <p:pic>
        <p:nvPicPr>
          <p:cNvPr id="11" name="Imagen 10">
            <a:extLst>
              <a:ext uri="{FF2B5EF4-FFF2-40B4-BE49-F238E27FC236}">
                <a16:creationId xmlns:a16="http://schemas.microsoft.com/office/drawing/2014/main" id="{1ABCF045-673B-45A1-A084-E088CD94796D}"/>
              </a:ext>
            </a:extLst>
          </p:cNvPr>
          <p:cNvPicPr>
            <a:picLocks noChangeAspect="1"/>
          </p:cNvPicPr>
          <p:nvPr/>
        </p:nvPicPr>
        <p:blipFill>
          <a:blip r:embed="rId2"/>
          <a:stretch>
            <a:fillRect/>
          </a:stretch>
        </p:blipFill>
        <p:spPr>
          <a:xfrm>
            <a:off x="1918098" y="4840438"/>
            <a:ext cx="1995504" cy="1330336"/>
          </a:xfrm>
          <a:prstGeom prst="rect">
            <a:avLst/>
          </a:prstGeom>
        </p:spPr>
      </p:pic>
      <p:sp>
        <p:nvSpPr>
          <p:cNvPr id="12" name="Flecha: a la derecha 11">
            <a:extLst>
              <a:ext uri="{FF2B5EF4-FFF2-40B4-BE49-F238E27FC236}">
                <a16:creationId xmlns:a16="http://schemas.microsoft.com/office/drawing/2014/main" id="{AC70C471-5E95-40D6-ADB6-5C1FA0509CAC}"/>
              </a:ext>
            </a:extLst>
          </p:cNvPr>
          <p:cNvSpPr/>
          <p:nvPr/>
        </p:nvSpPr>
        <p:spPr>
          <a:xfrm>
            <a:off x="5785830" y="3078332"/>
            <a:ext cx="495238" cy="70133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63696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A5903-BF19-4542-BF0D-6BA34ADEB47B}"/>
              </a:ext>
            </a:extLst>
          </p:cNvPr>
          <p:cNvSpPr>
            <a:spLocks noGrp="1"/>
          </p:cNvSpPr>
          <p:nvPr>
            <p:ph type="title"/>
          </p:nvPr>
        </p:nvSpPr>
        <p:spPr>
          <a:xfrm>
            <a:off x="1097280" y="286603"/>
            <a:ext cx="10058400" cy="1450757"/>
          </a:xfrm>
        </p:spPr>
        <p:txBody>
          <a:bodyPr>
            <a:normAutofit/>
          </a:bodyPr>
          <a:lstStyle/>
          <a:p>
            <a:br>
              <a:rPr lang="es-MX"/>
            </a:br>
            <a:endParaRPr lang="es-MX" dirty="0"/>
          </a:p>
        </p:txBody>
      </p:sp>
      <p:sp>
        <p:nvSpPr>
          <p:cNvPr id="7" name="Marcador de pie de página 6">
            <a:extLst>
              <a:ext uri="{FF2B5EF4-FFF2-40B4-BE49-F238E27FC236}">
                <a16:creationId xmlns:a16="http://schemas.microsoft.com/office/drawing/2014/main" id="{939BACDF-8FA8-4949-8E0A-6E2C95AE461F}"/>
              </a:ext>
            </a:extLst>
          </p:cNvPr>
          <p:cNvSpPr>
            <a:spLocks noGrp="1"/>
          </p:cNvSpPr>
          <p:nvPr>
            <p:ph type="ftr" sz="quarter" idx="11"/>
          </p:nvPr>
        </p:nvSpPr>
        <p:spPr/>
        <p:txBody>
          <a:bodyPr/>
          <a:lstStyle/>
          <a:p>
            <a:r>
              <a:rPr lang="es-MX"/>
              <a:t>Secretaria de previsión social, sección 61, snte</a:t>
            </a:r>
            <a:endParaRPr lang="es-MX" dirty="0"/>
          </a:p>
        </p:txBody>
      </p:sp>
      <p:sp>
        <p:nvSpPr>
          <p:cNvPr id="9" name="CuadroTexto 8">
            <a:extLst>
              <a:ext uri="{FF2B5EF4-FFF2-40B4-BE49-F238E27FC236}">
                <a16:creationId xmlns:a16="http://schemas.microsoft.com/office/drawing/2014/main" id="{785C71AD-A40C-4EA6-BBAE-DD7D8E78FF59}"/>
              </a:ext>
            </a:extLst>
          </p:cNvPr>
          <p:cNvSpPr txBox="1"/>
          <p:nvPr/>
        </p:nvSpPr>
        <p:spPr>
          <a:xfrm>
            <a:off x="1097281" y="286603"/>
            <a:ext cx="10058399" cy="1384995"/>
          </a:xfrm>
          <a:prstGeom prst="rect">
            <a:avLst/>
          </a:prstGeom>
          <a:noFill/>
        </p:spPr>
        <p:txBody>
          <a:bodyPr wrap="square" rtlCol="0">
            <a:spAutoFit/>
          </a:bodyPr>
          <a:lstStyle/>
          <a:p>
            <a:pPr algn="just"/>
            <a:r>
              <a:rPr lang="es-MX" sz="2800" b="1" i="1" dirty="0">
                <a:solidFill>
                  <a:schemeClr val="accent2"/>
                </a:solidFill>
                <a:latin typeface="Calibri Light" panose="020F0302020204030204" pitchFamily="34" charset="0"/>
                <a:cs typeface="Calibri Light" panose="020F0302020204030204" pitchFamily="34" charset="0"/>
              </a:rPr>
              <a:t>Una vez verificado, que cumples con los requisitos de edad y años de servicio, y haz tomado ya la decisión de gozar de tu jubilación, entonces, debes comenzar con los siguientes tramites:</a:t>
            </a:r>
          </a:p>
        </p:txBody>
      </p:sp>
      <p:sp>
        <p:nvSpPr>
          <p:cNvPr id="10" name="Rectángulo 9">
            <a:extLst>
              <a:ext uri="{FF2B5EF4-FFF2-40B4-BE49-F238E27FC236}">
                <a16:creationId xmlns:a16="http://schemas.microsoft.com/office/drawing/2014/main" id="{D5ADA3D9-6238-43DE-B7E8-829FB2DCEBC9}"/>
              </a:ext>
            </a:extLst>
          </p:cNvPr>
          <p:cNvSpPr/>
          <p:nvPr/>
        </p:nvSpPr>
        <p:spPr>
          <a:xfrm>
            <a:off x="2127088" y="4621600"/>
            <a:ext cx="7998780" cy="1633491"/>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a:solidFill>
                  <a:srgbClr val="C00000"/>
                </a:solidFill>
                <a:latin typeface="Calibri Light" panose="020F0302020204030204" pitchFamily="34" charset="0"/>
                <a:cs typeface="Calibri Light" panose="020F0302020204030204" pitchFamily="34" charset="0"/>
              </a:rPr>
              <a:t>NOTA IMPORTANTE:</a:t>
            </a:r>
          </a:p>
          <a:p>
            <a:pPr algn="just"/>
            <a:r>
              <a:rPr lang="es-ES" dirty="0">
                <a:solidFill>
                  <a:schemeClr val="tx1"/>
                </a:solidFill>
                <a:latin typeface="Calibri Light" panose="020F0302020204030204" pitchFamily="34" charset="0"/>
                <a:cs typeface="Calibri Light" panose="020F0302020204030204" pitchFamily="34" charset="0"/>
              </a:rPr>
              <a:t>Aunque la fecha para jubilarse es una elección personal, Se recomienda que este periodo prejubilatorio inicié a partir del 1ero de Octubre, para que su pensión inicie el día 1 de Enero y pueda gozar del incremento que el ISSSTE otorga a las pensiones, el cual se da a partir del 1 de Enero de cada año.</a:t>
            </a:r>
            <a:endParaRPr lang="es-MX" dirty="0">
              <a:solidFill>
                <a:schemeClr val="tx1"/>
              </a:solidFill>
              <a:latin typeface="Calibri Light" panose="020F0302020204030204" pitchFamily="34" charset="0"/>
              <a:cs typeface="Calibri Light" panose="020F0302020204030204" pitchFamily="34" charset="0"/>
            </a:endParaRPr>
          </a:p>
        </p:txBody>
      </p:sp>
      <p:sp>
        <p:nvSpPr>
          <p:cNvPr id="11" name="Flecha: a la derecha 10">
            <a:extLst>
              <a:ext uri="{FF2B5EF4-FFF2-40B4-BE49-F238E27FC236}">
                <a16:creationId xmlns:a16="http://schemas.microsoft.com/office/drawing/2014/main" id="{5F9EAADC-FE16-4184-970F-229C980B1494}"/>
              </a:ext>
            </a:extLst>
          </p:cNvPr>
          <p:cNvSpPr/>
          <p:nvPr/>
        </p:nvSpPr>
        <p:spPr>
          <a:xfrm>
            <a:off x="602042" y="2126083"/>
            <a:ext cx="495238" cy="70133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b="1"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p>
        </p:txBody>
      </p:sp>
      <p:sp>
        <p:nvSpPr>
          <p:cNvPr id="13" name="CuadroTexto 12">
            <a:extLst>
              <a:ext uri="{FF2B5EF4-FFF2-40B4-BE49-F238E27FC236}">
                <a16:creationId xmlns:a16="http://schemas.microsoft.com/office/drawing/2014/main" id="{AB232A40-5BAE-45E2-AB94-8FAD8A41009D}"/>
              </a:ext>
            </a:extLst>
          </p:cNvPr>
          <p:cNvSpPr txBox="1"/>
          <p:nvPr/>
        </p:nvSpPr>
        <p:spPr>
          <a:xfrm>
            <a:off x="1408204" y="2181088"/>
            <a:ext cx="9375591"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lvl="0" indent="0" algn="just">
              <a:buClr>
                <a:schemeClr val="accent2"/>
              </a:buClr>
              <a:buNone/>
            </a:pPr>
            <a:r>
              <a:rPr lang="es-ES" dirty="0">
                <a:latin typeface="Calibri Light" panose="020F0302020204030204" pitchFamily="34" charset="0"/>
                <a:cs typeface="Calibri Light" panose="020F0302020204030204" pitchFamily="34" charset="0"/>
              </a:rPr>
              <a:t>Presentar solicitud por escrito a la </a:t>
            </a:r>
            <a:r>
              <a:rPr lang="es-ES" u="sng" dirty="0">
                <a:latin typeface="Calibri Light" panose="020F0302020204030204" pitchFamily="34" charset="0"/>
                <a:cs typeface="Calibri Light" panose="020F0302020204030204" pitchFamily="34" charset="0"/>
              </a:rPr>
              <a:t>Dirección del Plantel</a:t>
            </a:r>
            <a:r>
              <a:rPr lang="es-ES" dirty="0">
                <a:latin typeface="Calibri Light" panose="020F0302020204030204" pitchFamily="34" charset="0"/>
                <a:cs typeface="Calibri Light" panose="020F0302020204030204" pitchFamily="34" charset="0"/>
              </a:rPr>
              <a:t>, expresando el interés de gozar del periodo prejubilatorio, indicando con claridad la fecha de inicio. </a:t>
            </a:r>
            <a:endParaRPr lang="es-MX" dirty="0">
              <a:latin typeface="Calibri Light" panose="020F0302020204030204" pitchFamily="34" charset="0"/>
              <a:cs typeface="Calibri Light" panose="020F0302020204030204" pitchFamily="34" charset="0"/>
            </a:endParaRPr>
          </a:p>
        </p:txBody>
      </p:sp>
      <p:sp>
        <p:nvSpPr>
          <p:cNvPr id="15" name="CuadroTexto 14">
            <a:extLst>
              <a:ext uri="{FF2B5EF4-FFF2-40B4-BE49-F238E27FC236}">
                <a16:creationId xmlns:a16="http://schemas.microsoft.com/office/drawing/2014/main" id="{59CD6F03-0935-424D-AF34-372E994CE7F0}"/>
              </a:ext>
            </a:extLst>
          </p:cNvPr>
          <p:cNvSpPr txBox="1"/>
          <p:nvPr/>
        </p:nvSpPr>
        <p:spPr>
          <a:xfrm>
            <a:off x="1438683" y="3124345"/>
            <a:ext cx="9375591" cy="1200329"/>
          </a:xfrm>
          <a:prstGeom prst="rect">
            <a:avLst/>
          </a:prstGeom>
          <a:noFill/>
        </p:spPr>
        <p:txBody>
          <a:bodyPr wrap="square">
            <a:spAutoFit/>
          </a:bodyPr>
          <a:lstStyle/>
          <a:p>
            <a:pPr marL="0" lvl="0" indent="0" algn="just">
              <a:buNone/>
            </a:pPr>
            <a:r>
              <a:rPr lang="es-ES" dirty="0">
                <a:latin typeface="+mj-lt"/>
              </a:rPr>
              <a:t>Si eres </a:t>
            </a:r>
            <a:r>
              <a:rPr lang="es-ES" b="1" dirty="0">
                <a:latin typeface="+mj-lt"/>
              </a:rPr>
              <a:t>Personal No Docente </a:t>
            </a:r>
            <a:r>
              <a:rPr lang="es-ES" dirty="0">
                <a:latin typeface="+mj-lt"/>
              </a:rPr>
              <a:t>y deseas hacer uso del beneficio establecido en el Artículo 33 del Reglamento Interno de Trabajo para el Personal No Docente de los Institutos Tecnológicos</a:t>
            </a:r>
            <a:r>
              <a:rPr lang="es-ES" b="1" dirty="0">
                <a:latin typeface="+mj-lt"/>
              </a:rPr>
              <a:t>, deberás elaborar un documento dirigido al Titular de la Unidad Administrativa donde laboras</a:t>
            </a:r>
            <a:r>
              <a:rPr lang="es-ES" dirty="0">
                <a:latin typeface="+mj-lt"/>
              </a:rPr>
              <a:t>, comunicando lo anterior.</a:t>
            </a:r>
            <a:endParaRPr lang="es-MX" dirty="0">
              <a:latin typeface="+mj-lt"/>
            </a:endParaRPr>
          </a:p>
        </p:txBody>
      </p:sp>
    </p:spTree>
    <p:extLst>
      <p:ext uri="{BB962C8B-B14F-4D97-AF65-F5344CB8AC3E}">
        <p14:creationId xmlns:p14="http://schemas.microsoft.com/office/powerpoint/2010/main" val="336366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5891A-DB0B-48AD-B6B0-1EB9D1F8B1C2}"/>
              </a:ext>
            </a:extLst>
          </p:cNvPr>
          <p:cNvSpPr>
            <a:spLocks noGrp="1"/>
          </p:cNvSpPr>
          <p:nvPr>
            <p:ph type="title"/>
          </p:nvPr>
        </p:nvSpPr>
        <p:spPr>
          <a:xfrm>
            <a:off x="1066800" y="309955"/>
            <a:ext cx="10058400" cy="1450757"/>
          </a:xfrm>
        </p:spPr>
        <p:txBody>
          <a:bodyPr>
            <a:normAutofit/>
          </a:bodyPr>
          <a:lstStyle/>
          <a:p>
            <a:r>
              <a:rPr lang="es-MX" sz="3600" i="1" dirty="0">
                <a:solidFill>
                  <a:schemeClr val="accent2"/>
                </a:solidFill>
                <a:latin typeface="Calibri Light" panose="020F0302020204030204" pitchFamily="34" charset="0"/>
                <a:ea typeface="+mn-ea"/>
                <a:cs typeface="Calibri Light" panose="020F0302020204030204" pitchFamily="34" charset="0"/>
              </a:rPr>
              <a:t>Una vez entregada tu solicitud:</a:t>
            </a:r>
            <a:br>
              <a:rPr lang="es-MX" sz="3600" i="1" dirty="0">
                <a:solidFill>
                  <a:schemeClr val="accent2"/>
                </a:solidFill>
                <a:latin typeface="Calibri Light" panose="020F0302020204030204" pitchFamily="34" charset="0"/>
                <a:ea typeface="+mn-ea"/>
                <a:cs typeface="Calibri Light" panose="020F0302020204030204" pitchFamily="34" charset="0"/>
              </a:rPr>
            </a:br>
            <a:endParaRPr lang="es-MX" sz="3600" i="1" dirty="0">
              <a:solidFill>
                <a:schemeClr val="accent2"/>
              </a:solidFill>
              <a:latin typeface="Calibri Light" panose="020F0302020204030204" pitchFamily="34" charset="0"/>
              <a:ea typeface="+mn-ea"/>
              <a:cs typeface="Calibri Light" panose="020F0302020204030204" pitchFamily="34" charset="0"/>
            </a:endParaRPr>
          </a:p>
        </p:txBody>
      </p:sp>
      <p:sp>
        <p:nvSpPr>
          <p:cNvPr id="3" name="Marcador de contenido 2">
            <a:extLst>
              <a:ext uri="{FF2B5EF4-FFF2-40B4-BE49-F238E27FC236}">
                <a16:creationId xmlns:a16="http://schemas.microsoft.com/office/drawing/2014/main" id="{9ED65ADB-4D61-44AD-A528-DDA1154AD21D}"/>
              </a:ext>
            </a:extLst>
          </p:cNvPr>
          <p:cNvSpPr>
            <a:spLocks noGrp="1"/>
          </p:cNvSpPr>
          <p:nvPr>
            <p:ph idx="1"/>
          </p:nvPr>
        </p:nvSpPr>
        <p:spPr>
          <a:xfrm>
            <a:off x="1484049" y="3009577"/>
            <a:ext cx="9223899" cy="2654973"/>
          </a:xfrm>
        </p:spPr>
        <p:txBody>
          <a:bodyPr>
            <a:normAutofit/>
          </a:bodyPr>
          <a:lstStyle/>
          <a:p>
            <a:pPr lvl="0">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a:t>
            </a:r>
            <a:r>
              <a:rPr lang="es-ES" b="1" dirty="0">
                <a:solidFill>
                  <a:srgbClr val="C00000"/>
                </a:solidFill>
                <a:latin typeface="Calibri Light" panose="020F0302020204030204" pitchFamily="34" charset="0"/>
                <a:cs typeface="Calibri Light" panose="020F0302020204030204" pitchFamily="34" charset="0"/>
              </a:rPr>
              <a:t>Solicitud de licencia Pre-pensionaria.</a:t>
            </a:r>
            <a:endParaRPr lang="es-MX" b="1" dirty="0">
              <a:solidFill>
                <a:srgbClr val="C00000"/>
              </a:solidFill>
              <a:latin typeface="Calibri Light" panose="020F0302020204030204" pitchFamily="34" charset="0"/>
              <a:cs typeface="Calibri Light" panose="020F0302020204030204" pitchFamily="34" charset="0"/>
            </a:endParaRPr>
          </a:p>
          <a:p>
            <a:endParaRPr lang="es-MX" dirty="0"/>
          </a:p>
        </p:txBody>
      </p:sp>
      <p:sp>
        <p:nvSpPr>
          <p:cNvPr id="6" name="Marcador de pie de página 5">
            <a:extLst>
              <a:ext uri="{FF2B5EF4-FFF2-40B4-BE49-F238E27FC236}">
                <a16:creationId xmlns:a16="http://schemas.microsoft.com/office/drawing/2014/main" id="{60D23998-B474-48AC-B33B-6B0F9EC8F011}"/>
              </a:ext>
            </a:extLst>
          </p:cNvPr>
          <p:cNvSpPr>
            <a:spLocks noGrp="1"/>
          </p:cNvSpPr>
          <p:nvPr>
            <p:ph type="ftr" sz="quarter" idx="11"/>
          </p:nvPr>
        </p:nvSpPr>
        <p:spPr/>
        <p:txBody>
          <a:bodyPr/>
          <a:lstStyle/>
          <a:p>
            <a:r>
              <a:rPr lang="es-MX"/>
              <a:t>Secretaria de previsión social, sección 61, snte</a:t>
            </a:r>
            <a:endParaRPr lang="es-MX" dirty="0"/>
          </a:p>
        </p:txBody>
      </p:sp>
      <p:sp>
        <p:nvSpPr>
          <p:cNvPr id="7" name="CuadroTexto 6">
            <a:extLst>
              <a:ext uri="{FF2B5EF4-FFF2-40B4-BE49-F238E27FC236}">
                <a16:creationId xmlns:a16="http://schemas.microsoft.com/office/drawing/2014/main" id="{BE7FC6E3-D7D5-4070-95F8-17CDBC54245F}"/>
              </a:ext>
            </a:extLst>
          </p:cNvPr>
          <p:cNvSpPr txBox="1"/>
          <p:nvPr/>
        </p:nvSpPr>
        <p:spPr>
          <a:xfrm>
            <a:off x="1408204" y="2122680"/>
            <a:ext cx="9375591"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lvl="0" indent="0" algn="just">
              <a:buClr>
                <a:schemeClr val="accent2"/>
              </a:buClr>
              <a:buNone/>
            </a:pPr>
            <a:r>
              <a:rPr lang="es-ES" dirty="0">
                <a:latin typeface="Calibri Light" panose="020F0302020204030204" pitchFamily="34" charset="0"/>
                <a:cs typeface="Calibri Light" panose="020F0302020204030204" pitchFamily="34" charset="0"/>
              </a:rPr>
              <a:t>El departamento de Recursos Humanos, en tu plantel, trabajara sobre tu expediente y posteriormente te llamara para que firmes los siguientes documentos:</a:t>
            </a:r>
            <a:endParaRPr lang="es-MX" dirty="0">
              <a:latin typeface="Calibri Light" panose="020F0302020204030204" pitchFamily="34" charset="0"/>
              <a:cs typeface="Calibri Light" panose="020F0302020204030204" pitchFamily="34" charset="0"/>
            </a:endParaRPr>
          </a:p>
        </p:txBody>
      </p:sp>
      <p:sp>
        <p:nvSpPr>
          <p:cNvPr id="8" name="Flecha: a la derecha 7">
            <a:extLst>
              <a:ext uri="{FF2B5EF4-FFF2-40B4-BE49-F238E27FC236}">
                <a16:creationId xmlns:a16="http://schemas.microsoft.com/office/drawing/2014/main" id="{0AFD6C60-4424-446F-BCC6-C0706EF13240}"/>
              </a:ext>
            </a:extLst>
          </p:cNvPr>
          <p:cNvSpPr/>
          <p:nvPr/>
        </p:nvSpPr>
        <p:spPr>
          <a:xfrm>
            <a:off x="571562" y="2095177"/>
            <a:ext cx="495238" cy="70133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b="1" dirty="0">
                <a:ln w="9525">
                  <a:solidFill>
                    <a:schemeClr val="bg1"/>
                  </a:solidFill>
                  <a:prstDash val="solid"/>
                </a:ln>
                <a:solidFill>
                  <a:schemeClr val="tx1"/>
                </a:solidFill>
                <a:effectLst>
                  <a:outerShdw blurRad="12700" dist="38100" dir="2700000" algn="tl" rotWithShape="0">
                    <a:schemeClr val="bg1">
                      <a:lumMod val="50000"/>
                    </a:schemeClr>
                  </a:outerShdw>
                </a:effectLst>
              </a:rPr>
              <a:t>2</a:t>
            </a:r>
          </a:p>
        </p:txBody>
      </p:sp>
    </p:spTree>
    <p:extLst>
      <p:ext uri="{BB962C8B-B14F-4D97-AF65-F5344CB8AC3E}">
        <p14:creationId xmlns:p14="http://schemas.microsoft.com/office/powerpoint/2010/main" val="416946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49216EB-95EC-4BE0-B1F7-92ACC0831D96}"/>
              </a:ext>
            </a:extLst>
          </p:cNvPr>
          <p:cNvSpPr>
            <a:spLocks noGrp="1"/>
          </p:cNvSpPr>
          <p:nvPr>
            <p:ph type="title"/>
          </p:nvPr>
        </p:nvSpPr>
        <p:spPr>
          <a:xfrm>
            <a:off x="1141668" y="375380"/>
            <a:ext cx="10058400" cy="1450757"/>
          </a:xfrm>
        </p:spPr>
        <p:txBody>
          <a:bodyPr>
            <a:normAutofit/>
          </a:bodyPr>
          <a:lstStyle/>
          <a:p>
            <a:pPr algn="ctr"/>
            <a:r>
              <a:rPr lang="es-ES" sz="3600" i="1" dirty="0">
                <a:solidFill>
                  <a:schemeClr val="accent2"/>
                </a:solidFill>
                <a:latin typeface="Calibri Light" panose="020F0302020204030204" pitchFamily="34" charset="0"/>
                <a:ea typeface="+mn-ea"/>
                <a:cs typeface="Calibri Light" panose="020F0302020204030204" pitchFamily="34" charset="0"/>
              </a:rPr>
              <a:t> Que es la licencia Pre-jubilatoria:</a:t>
            </a:r>
            <a:br>
              <a:rPr lang="es-MX" sz="3600" i="1" dirty="0">
                <a:solidFill>
                  <a:schemeClr val="accent2"/>
                </a:solidFill>
                <a:latin typeface="Calibri Light" panose="020F0302020204030204" pitchFamily="34" charset="0"/>
                <a:ea typeface="+mn-ea"/>
                <a:cs typeface="Calibri Light" panose="020F0302020204030204" pitchFamily="34" charset="0"/>
              </a:rPr>
            </a:br>
            <a:endParaRPr lang="es-MX" sz="3600" i="1" dirty="0">
              <a:solidFill>
                <a:schemeClr val="accent2"/>
              </a:solidFill>
              <a:latin typeface="Calibri Light" panose="020F0302020204030204" pitchFamily="34" charset="0"/>
              <a:ea typeface="+mn-ea"/>
              <a:cs typeface="Calibri Light" panose="020F0302020204030204" pitchFamily="34" charset="0"/>
            </a:endParaRPr>
          </a:p>
        </p:txBody>
      </p:sp>
      <p:sp>
        <p:nvSpPr>
          <p:cNvPr id="3" name="Marcador de contenido 2">
            <a:extLst>
              <a:ext uri="{FF2B5EF4-FFF2-40B4-BE49-F238E27FC236}">
                <a16:creationId xmlns:a16="http://schemas.microsoft.com/office/drawing/2014/main" id="{FE1C8616-BC20-4C07-BA87-268B24958AEC}"/>
              </a:ext>
            </a:extLst>
          </p:cNvPr>
          <p:cNvSpPr>
            <a:spLocks noGrp="1"/>
          </p:cNvSpPr>
          <p:nvPr>
            <p:ph idx="1"/>
          </p:nvPr>
        </p:nvSpPr>
        <p:spPr>
          <a:xfrm>
            <a:off x="1141668" y="3699004"/>
            <a:ext cx="10058400" cy="2116679"/>
          </a:xfrm>
        </p:spPr>
        <p:style>
          <a:lnRef idx="1">
            <a:schemeClr val="accent4"/>
          </a:lnRef>
          <a:fillRef idx="2">
            <a:schemeClr val="accent4"/>
          </a:fillRef>
          <a:effectRef idx="1">
            <a:schemeClr val="accent4"/>
          </a:effectRef>
          <a:fontRef idx="minor">
            <a:schemeClr val="dk1"/>
          </a:fontRef>
        </p:style>
        <p:txBody>
          <a:bodyPr/>
          <a:lstStyle/>
          <a:p>
            <a:pPr algn="just"/>
            <a:r>
              <a:rPr lang="es-MX" dirty="0">
                <a:latin typeface="+mj-lt"/>
              </a:rPr>
              <a:t>Es un </a:t>
            </a:r>
            <a:r>
              <a:rPr lang="es-MX" b="1" dirty="0">
                <a:latin typeface="+mj-lt"/>
              </a:rPr>
              <a:t>derecho que tiene el personal Docente y de Apoyo y Asistencia </a:t>
            </a:r>
            <a:r>
              <a:rPr lang="es-MX" dirty="0">
                <a:latin typeface="+mj-lt"/>
              </a:rPr>
              <a:t>a la Educación al Servicio del Estado, la cual consta de </a:t>
            </a:r>
            <a:r>
              <a:rPr lang="es-MX" b="1" dirty="0">
                <a:latin typeface="+mj-lt"/>
              </a:rPr>
              <a:t>un periodo de 3 meses con goce de sueldo</a:t>
            </a:r>
            <a:r>
              <a:rPr lang="es-MX" dirty="0">
                <a:latin typeface="+mj-lt"/>
              </a:rPr>
              <a:t>, en el cual el trabajador podrá iniciar sus trámites de jubilación.</a:t>
            </a:r>
          </a:p>
          <a:p>
            <a:pPr algn="just"/>
            <a:r>
              <a:rPr lang="es-ES" b="1" dirty="0">
                <a:latin typeface="+mj-lt"/>
              </a:rPr>
              <a:t>El interesado</a:t>
            </a:r>
            <a:r>
              <a:rPr lang="es-ES" dirty="0">
                <a:latin typeface="+mj-lt"/>
              </a:rPr>
              <a:t> en disfrutar de la Licencia Pre-jubilatoria, deberá </a:t>
            </a:r>
            <a:r>
              <a:rPr lang="es-ES" b="1" dirty="0">
                <a:latin typeface="+mj-lt"/>
              </a:rPr>
              <a:t>presentar solicitud por escrito al</a:t>
            </a:r>
            <a:r>
              <a:rPr lang="es-ES" dirty="0">
                <a:latin typeface="+mj-lt"/>
              </a:rPr>
              <a:t> Titular de la Unidad Administrativa (</a:t>
            </a:r>
            <a:r>
              <a:rPr lang="es-ES" b="1" dirty="0">
                <a:latin typeface="+mj-lt"/>
              </a:rPr>
              <a:t>Director(a) del Plantel</a:t>
            </a:r>
            <a:r>
              <a:rPr lang="es-ES" dirty="0">
                <a:latin typeface="+mj-lt"/>
              </a:rPr>
              <a:t>), con atención al  Jefe del Departamento de Recursos Humanos, </a:t>
            </a:r>
            <a:r>
              <a:rPr lang="es-ES" b="1" dirty="0">
                <a:latin typeface="+mj-lt"/>
              </a:rPr>
              <a:t>mínimo con 15 días de anticipación</a:t>
            </a:r>
            <a:r>
              <a:rPr lang="es-ES" dirty="0">
                <a:latin typeface="+mj-lt"/>
              </a:rPr>
              <a:t>.</a:t>
            </a:r>
            <a:endParaRPr lang="es-MX" dirty="0">
              <a:latin typeface="+mj-lt"/>
            </a:endParaRPr>
          </a:p>
          <a:p>
            <a:endParaRPr lang="es-MX" dirty="0"/>
          </a:p>
        </p:txBody>
      </p:sp>
      <p:sp>
        <p:nvSpPr>
          <p:cNvPr id="8" name="Marcador de pie de página 7">
            <a:extLst>
              <a:ext uri="{FF2B5EF4-FFF2-40B4-BE49-F238E27FC236}">
                <a16:creationId xmlns:a16="http://schemas.microsoft.com/office/drawing/2014/main" id="{4466C20A-07C0-4706-9685-214EF03DB5D8}"/>
              </a:ext>
            </a:extLst>
          </p:cNvPr>
          <p:cNvSpPr>
            <a:spLocks noGrp="1"/>
          </p:cNvSpPr>
          <p:nvPr>
            <p:ph type="ftr" sz="quarter" idx="11"/>
          </p:nvPr>
        </p:nvSpPr>
        <p:spPr/>
        <p:txBody>
          <a:bodyPr/>
          <a:lstStyle/>
          <a:p>
            <a:r>
              <a:rPr lang="es-MX"/>
              <a:t>Secretaria de previsión social, sección 61, snte</a:t>
            </a:r>
            <a:endParaRPr lang="es-MX" dirty="0"/>
          </a:p>
        </p:txBody>
      </p:sp>
      <p:pic>
        <p:nvPicPr>
          <p:cNvPr id="9" name="Imagen 8">
            <a:extLst>
              <a:ext uri="{FF2B5EF4-FFF2-40B4-BE49-F238E27FC236}">
                <a16:creationId xmlns:a16="http://schemas.microsoft.com/office/drawing/2014/main" id="{EE2FCB0D-CFC6-48F4-8BC1-5FEA301A5266}"/>
              </a:ext>
            </a:extLst>
          </p:cNvPr>
          <p:cNvPicPr>
            <a:picLocks noChangeAspect="1"/>
          </p:cNvPicPr>
          <p:nvPr/>
        </p:nvPicPr>
        <p:blipFill>
          <a:blip r:embed="rId2"/>
          <a:stretch>
            <a:fillRect/>
          </a:stretch>
        </p:blipFill>
        <p:spPr>
          <a:xfrm>
            <a:off x="5355775" y="1948550"/>
            <a:ext cx="1480450" cy="1480450"/>
          </a:xfrm>
          <a:prstGeom prst="rect">
            <a:avLst/>
          </a:prstGeom>
        </p:spPr>
      </p:pic>
    </p:spTree>
    <p:extLst>
      <p:ext uri="{BB962C8B-B14F-4D97-AF65-F5344CB8AC3E}">
        <p14:creationId xmlns:p14="http://schemas.microsoft.com/office/powerpoint/2010/main" val="90623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5891A-DB0B-48AD-B6B0-1EB9D1F8B1C2}"/>
              </a:ext>
            </a:extLst>
          </p:cNvPr>
          <p:cNvSpPr>
            <a:spLocks noGrp="1"/>
          </p:cNvSpPr>
          <p:nvPr>
            <p:ph type="title"/>
          </p:nvPr>
        </p:nvSpPr>
        <p:spPr>
          <a:xfrm>
            <a:off x="1066800" y="309955"/>
            <a:ext cx="10058400" cy="1450757"/>
          </a:xfrm>
        </p:spPr>
        <p:txBody>
          <a:bodyPr/>
          <a:lstStyle/>
          <a:p>
            <a:r>
              <a:rPr lang="es-MX" sz="3600" i="1" dirty="0">
                <a:solidFill>
                  <a:schemeClr val="accent2"/>
                </a:solidFill>
                <a:latin typeface="Calibri Light" panose="020F0302020204030204" pitchFamily="34" charset="0"/>
                <a:ea typeface="+mn-ea"/>
                <a:cs typeface="Calibri Light" panose="020F0302020204030204" pitchFamily="34" charset="0"/>
              </a:rPr>
              <a:t>Una vez entregada tu solicitud:</a:t>
            </a:r>
            <a:br>
              <a:rPr lang="es-MX" sz="2800" b="1" i="1" dirty="0">
                <a:solidFill>
                  <a:schemeClr val="accent2"/>
                </a:solidFill>
                <a:latin typeface="Calibri Light" panose="020F0302020204030204" pitchFamily="34" charset="0"/>
                <a:ea typeface="+mn-ea"/>
                <a:cs typeface="Calibri Light" panose="020F0302020204030204" pitchFamily="34" charset="0"/>
              </a:rPr>
            </a:br>
            <a:endParaRPr lang="es-MX" sz="2800" b="1" i="1" dirty="0">
              <a:solidFill>
                <a:schemeClr val="accent2"/>
              </a:solidFill>
              <a:latin typeface="Calibri Light" panose="020F0302020204030204" pitchFamily="34" charset="0"/>
              <a:ea typeface="+mn-ea"/>
              <a:cs typeface="Calibri Light" panose="020F0302020204030204" pitchFamily="34" charset="0"/>
            </a:endParaRPr>
          </a:p>
        </p:txBody>
      </p:sp>
      <p:sp>
        <p:nvSpPr>
          <p:cNvPr id="3" name="Marcador de contenido 2">
            <a:extLst>
              <a:ext uri="{FF2B5EF4-FFF2-40B4-BE49-F238E27FC236}">
                <a16:creationId xmlns:a16="http://schemas.microsoft.com/office/drawing/2014/main" id="{9ED65ADB-4D61-44AD-A528-DDA1154AD21D}"/>
              </a:ext>
            </a:extLst>
          </p:cNvPr>
          <p:cNvSpPr>
            <a:spLocks noGrp="1"/>
          </p:cNvSpPr>
          <p:nvPr>
            <p:ph idx="1"/>
          </p:nvPr>
        </p:nvSpPr>
        <p:spPr>
          <a:xfrm>
            <a:off x="1484049" y="3009577"/>
            <a:ext cx="9223899" cy="2654973"/>
          </a:xfrm>
        </p:spPr>
        <p:txBody>
          <a:bodyPr>
            <a:normAutofit/>
          </a:bodyPr>
          <a:lstStyle/>
          <a:p>
            <a:pPr>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Solicitud de licencia Pre-pensionaria. </a:t>
            </a:r>
            <a:endParaRPr lang="es-MX" dirty="0">
              <a:latin typeface="Calibri Light" panose="020F0302020204030204" pitchFamily="34" charset="0"/>
              <a:cs typeface="Calibri Light" panose="020F0302020204030204" pitchFamily="34" charset="0"/>
            </a:endParaRPr>
          </a:p>
          <a:p>
            <a:pPr>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a:t>
            </a:r>
            <a:r>
              <a:rPr lang="es-ES" b="1" dirty="0">
                <a:solidFill>
                  <a:srgbClr val="C00000"/>
                </a:solidFill>
                <a:latin typeface="Calibri Light" panose="020F0302020204030204" pitchFamily="34" charset="0"/>
                <a:cs typeface="Calibri Light" panose="020F0302020204030204" pitchFamily="34" charset="0"/>
              </a:rPr>
              <a:t>Solicitud de Hoja Única de Servicios.</a:t>
            </a:r>
            <a:endParaRPr lang="es-MX" b="1" dirty="0">
              <a:solidFill>
                <a:srgbClr val="C00000"/>
              </a:solidFill>
              <a:latin typeface="Calibri Light" panose="020F0302020204030204" pitchFamily="34" charset="0"/>
              <a:cs typeface="Calibri Light" panose="020F0302020204030204" pitchFamily="34" charset="0"/>
            </a:endParaRPr>
          </a:p>
          <a:p>
            <a:endParaRPr lang="es-MX" dirty="0"/>
          </a:p>
        </p:txBody>
      </p:sp>
      <p:sp>
        <p:nvSpPr>
          <p:cNvPr id="6" name="Marcador de pie de página 5">
            <a:extLst>
              <a:ext uri="{FF2B5EF4-FFF2-40B4-BE49-F238E27FC236}">
                <a16:creationId xmlns:a16="http://schemas.microsoft.com/office/drawing/2014/main" id="{60D23998-B474-48AC-B33B-6B0F9EC8F011}"/>
              </a:ext>
            </a:extLst>
          </p:cNvPr>
          <p:cNvSpPr>
            <a:spLocks noGrp="1"/>
          </p:cNvSpPr>
          <p:nvPr>
            <p:ph type="ftr" sz="quarter" idx="11"/>
          </p:nvPr>
        </p:nvSpPr>
        <p:spPr/>
        <p:txBody>
          <a:bodyPr/>
          <a:lstStyle/>
          <a:p>
            <a:r>
              <a:rPr lang="es-MX"/>
              <a:t>Secretaria de previsión social, sección 61, snte</a:t>
            </a:r>
            <a:endParaRPr lang="es-MX" dirty="0"/>
          </a:p>
        </p:txBody>
      </p:sp>
      <p:sp>
        <p:nvSpPr>
          <p:cNvPr id="7" name="CuadroTexto 6">
            <a:extLst>
              <a:ext uri="{FF2B5EF4-FFF2-40B4-BE49-F238E27FC236}">
                <a16:creationId xmlns:a16="http://schemas.microsoft.com/office/drawing/2014/main" id="{BE7FC6E3-D7D5-4070-95F8-17CDBC54245F}"/>
              </a:ext>
            </a:extLst>
          </p:cNvPr>
          <p:cNvSpPr txBox="1"/>
          <p:nvPr/>
        </p:nvSpPr>
        <p:spPr>
          <a:xfrm>
            <a:off x="1408204" y="2122680"/>
            <a:ext cx="9375591"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lvl="0" indent="0" algn="just">
              <a:buClr>
                <a:schemeClr val="accent2"/>
              </a:buClr>
              <a:buNone/>
            </a:pPr>
            <a:r>
              <a:rPr lang="es-ES" dirty="0">
                <a:latin typeface="Calibri Light" panose="020F0302020204030204" pitchFamily="34" charset="0"/>
                <a:cs typeface="Calibri Light" panose="020F0302020204030204" pitchFamily="34" charset="0"/>
              </a:rPr>
              <a:t>El departamento de Recursos Humanos, en tu plantel, trabajara sobre tu expediente y posteriormente te llamara para que firmes los siguientes documentos:</a:t>
            </a:r>
            <a:endParaRPr lang="es-MX" dirty="0">
              <a:latin typeface="Calibri Light" panose="020F0302020204030204" pitchFamily="34" charset="0"/>
              <a:cs typeface="Calibri Light" panose="020F0302020204030204" pitchFamily="34" charset="0"/>
            </a:endParaRPr>
          </a:p>
        </p:txBody>
      </p:sp>
      <p:sp>
        <p:nvSpPr>
          <p:cNvPr id="8" name="Flecha: a la derecha 7">
            <a:extLst>
              <a:ext uri="{FF2B5EF4-FFF2-40B4-BE49-F238E27FC236}">
                <a16:creationId xmlns:a16="http://schemas.microsoft.com/office/drawing/2014/main" id="{0AFD6C60-4424-446F-BCC6-C0706EF13240}"/>
              </a:ext>
            </a:extLst>
          </p:cNvPr>
          <p:cNvSpPr/>
          <p:nvPr/>
        </p:nvSpPr>
        <p:spPr>
          <a:xfrm>
            <a:off x="571562" y="2095177"/>
            <a:ext cx="495238" cy="70133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b="1" dirty="0">
                <a:ln w="9525">
                  <a:solidFill>
                    <a:schemeClr val="bg1"/>
                  </a:solidFill>
                  <a:prstDash val="solid"/>
                </a:ln>
                <a:solidFill>
                  <a:schemeClr val="tx1"/>
                </a:solidFill>
                <a:effectLst>
                  <a:outerShdw blurRad="12700" dist="38100" dir="2700000" algn="tl" rotWithShape="0">
                    <a:schemeClr val="bg1">
                      <a:lumMod val="50000"/>
                    </a:schemeClr>
                  </a:outerShdw>
                </a:effectLst>
              </a:rPr>
              <a:t>2</a:t>
            </a:r>
          </a:p>
        </p:txBody>
      </p:sp>
      <p:pic>
        <p:nvPicPr>
          <p:cNvPr id="5" name="Imagen 4">
            <a:extLst>
              <a:ext uri="{FF2B5EF4-FFF2-40B4-BE49-F238E27FC236}">
                <a16:creationId xmlns:a16="http://schemas.microsoft.com/office/drawing/2014/main" id="{678B9841-9AAF-4EDC-8BCF-919354C1FACA}"/>
              </a:ext>
            </a:extLst>
          </p:cNvPr>
          <p:cNvPicPr>
            <a:picLocks noChangeAspect="1"/>
          </p:cNvPicPr>
          <p:nvPr/>
        </p:nvPicPr>
        <p:blipFill>
          <a:blip r:embed="rId2"/>
          <a:stretch>
            <a:fillRect/>
          </a:stretch>
        </p:blipFill>
        <p:spPr>
          <a:xfrm>
            <a:off x="5457363" y="3007580"/>
            <a:ext cx="325700" cy="325700"/>
          </a:xfrm>
          <a:prstGeom prst="rect">
            <a:avLst/>
          </a:prstGeom>
        </p:spPr>
      </p:pic>
    </p:spTree>
    <p:extLst>
      <p:ext uri="{BB962C8B-B14F-4D97-AF65-F5344CB8AC3E}">
        <p14:creationId xmlns:p14="http://schemas.microsoft.com/office/powerpoint/2010/main" val="229844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9F54E-9E0F-41CF-AC71-A67B7579C5B5}"/>
              </a:ext>
            </a:extLst>
          </p:cNvPr>
          <p:cNvSpPr>
            <a:spLocks noGrp="1"/>
          </p:cNvSpPr>
          <p:nvPr>
            <p:ph type="title"/>
          </p:nvPr>
        </p:nvSpPr>
        <p:spPr>
          <a:xfrm>
            <a:off x="1097280" y="-155891"/>
            <a:ext cx="10058400" cy="1450757"/>
          </a:xfrm>
        </p:spPr>
        <p:txBody>
          <a:bodyPr>
            <a:normAutofit/>
          </a:bodyPr>
          <a:lstStyle/>
          <a:p>
            <a:br>
              <a:rPr lang="es-MX" dirty="0"/>
            </a:br>
            <a:r>
              <a:rPr lang="es-MX" sz="3600" i="1" dirty="0">
                <a:solidFill>
                  <a:schemeClr val="accent2"/>
                </a:solidFill>
                <a:latin typeface="Calibri Light" panose="020F0302020204030204" pitchFamily="34" charset="0"/>
                <a:ea typeface="+mn-ea"/>
                <a:cs typeface="Calibri Light" panose="020F0302020204030204" pitchFamily="34" charset="0"/>
              </a:rPr>
              <a:t>¿ Que es la hoja única de servicios?</a:t>
            </a:r>
            <a:endParaRPr lang="es-MX" sz="2800" i="1" dirty="0">
              <a:solidFill>
                <a:schemeClr val="accent2"/>
              </a:solidFill>
              <a:latin typeface="Calibri Light" panose="020F0302020204030204" pitchFamily="34" charset="0"/>
              <a:ea typeface="+mn-ea"/>
              <a:cs typeface="Calibri Light" panose="020F0302020204030204" pitchFamily="34" charset="0"/>
            </a:endParaRPr>
          </a:p>
        </p:txBody>
      </p:sp>
      <p:sp>
        <p:nvSpPr>
          <p:cNvPr id="3" name="Marcador de contenido 2">
            <a:extLst>
              <a:ext uri="{FF2B5EF4-FFF2-40B4-BE49-F238E27FC236}">
                <a16:creationId xmlns:a16="http://schemas.microsoft.com/office/drawing/2014/main" id="{A15E1121-FE8C-4600-8F24-F01671AAC3A1}"/>
              </a:ext>
            </a:extLst>
          </p:cNvPr>
          <p:cNvSpPr>
            <a:spLocks noGrp="1"/>
          </p:cNvSpPr>
          <p:nvPr>
            <p:ph idx="1"/>
          </p:nvPr>
        </p:nvSpPr>
        <p:spPr>
          <a:xfrm>
            <a:off x="1097280" y="2303129"/>
            <a:ext cx="10058400" cy="1731967"/>
          </a:xfrm>
        </p:spPr>
        <p:style>
          <a:lnRef idx="1">
            <a:schemeClr val="accent4"/>
          </a:lnRef>
          <a:fillRef idx="2">
            <a:schemeClr val="accent4"/>
          </a:fillRef>
          <a:effectRef idx="1">
            <a:schemeClr val="accent4"/>
          </a:effectRef>
          <a:fontRef idx="minor">
            <a:schemeClr val="dk1"/>
          </a:fontRef>
        </p:style>
        <p:txBody>
          <a:bodyPr vert="horz" lIns="0" tIns="45720" rIns="0" bIns="45720" rtlCol="0">
            <a:normAutofit/>
          </a:bodyPr>
          <a:lstStyle/>
          <a:p>
            <a:pPr algn="just"/>
            <a:r>
              <a:rPr lang="es-MX" b="1" dirty="0">
                <a:solidFill>
                  <a:schemeClr val="dk1"/>
                </a:solidFill>
                <a:latin typeface="+mj-lt"/>
              </a:rPr>
              <a:t>Es el documento oficial que acredita el historial laboral del trabajador(a) en el Instituto</a:t>
            </a:r>
            <a:r>
              <a:rPr lang="es-MX" dirty="0">
                <a:solidFill>
                  <a:schemeClr val="dk1"/>
                </a:solidFill>
                <a:latin typeface="+mj-lt"/>
              </a:rPr>
              <a:t>, en cumplimiento a lo establecido por la normatividad del Instituto de Seguridad y Servicios Sociales de los Trabajadores del Estado (ISSSTE). </a:t>
            </a:r>
          </a:p>
          <a:p>
            <a:pPr algn="just"/>
            <a:r>
              <a:rPr lang="es-MX" b="1" dirty="0">
                <a:solidFill>
                  <a:schemeClr val="dk1"/>
                </a:solidFill>
                <a:latin typeface="+mj-lt"/>
              </a:rPr>
              <a:t>En el caso de que una persona haya laborado en varias dependencias</a:t>
            </a:r>
            <a:r>
              <a:rPr lang="es-MX" dirty="0">
                <a:solidFill>
                  <a:schemeClr val="dk1"/>
                </a:solidFill>
                <a:latin typeface="+mj-lt"/>
              </a:rPr>
              <a:t> a lo largo de su vida laboral deberá </a:t>
            </a:r>
            <a:r>
              <a:rPr lang="es-MX" b="1" dirty="0">
                <a:solidFill>
                  <a:schemeClr val="dk1"/>
                </a:solidFill>
                <a:latin typeface="+mj-lt"/>
              </a:rPr>
              <a:t>tramitar una Hoja Única de Servicios por cada dependencia </a:t>
            </a:r>
            <a:r>
              <a:rPr lang="es-MX" dirty="0">
                <a:solidFill>
                  <a:schemeClr val="dk1"/>
                </a:solidFill>
                <a:latin typeface="+mj-lt"/>
              </a:rPr>
              <a:t>o institución.</a:t>
            </a:r>
          </a:p>
        </p:txBody>
      </p:sp>
      <p:sp>
        <p:nvSpPr>
          <p:cNvPr id="6" name="Marcador de pie de página 5">
            <a:extLst>
              <a:ext uri="{FF2B5EF4-FFF2-40B4-BE49-F238E27FC236}">
                <a16:creationId xmlns:a16="http://schemas.microsoft.com/office/drawing/2014/main" id="{E677AC77-8AD6-473C-8B1D-6855D8200CD6}"/>
              </a:ext>
            </a:extLst>
          </p:cNvPr>
          <p:cNvSpPr>
            <a:spLocks noGrp="1"/>
          </p:cNvSpPr>
          <p:nvPr>
            <p:ph type="ftr" sz="quarter" idx="11"/>
          </p:nvPr>
        </p:nvSpPr>
        <p:spPr/>
        <p:txBody>
          <a:bodyPr/>
          <a:lstStyle/>
          <a:p>
            <a:r>
              <a:rPr lang="es-MX"/>
              <a:t>Secretaria de previsión social, sección 61, snte</a:t>
            </a:r>
            <a:endParaRPr lang="es-MX" dirty="0"/>
          </a:p>
        </p:txBody>
      </p:sp>
      <p:pic>
        <p:nvPicPr>
          <p:cNvPr id="8" name="Imagen 7">
            <a:extLst>
              <a:ext uri="{FF2B5EF4-FFF2-40B4-BE49-F238E27FC236}">
                <a16:creationId xmlns:a16="http://schemas.microsoft.com/office/drawing/2014/main" id="{83709A2D-2CFE-4967-8CB2-90BB6116DDFA}"/>
              </a:ext>
            </a:extLst>
          </p:cNvPr>
          <p:cNvPicPr>
            <a:picLocks noChangeAspect="1"/>
          </p:cNvPicPr>
          <p:nvPr/>
        </p:nvPicPr>
        <p:blipFill>
          <a:blip r:embed="rId2"/>
          <a:stretch>
            <a:fillRect/>
          </a:stretch>
        </p:blipFill>
        <p:spPr>
          <a:xfrm>
            <a:off x="4746002" y="4600865"/>
            <a:ext cx="2760956" cy="1553038"/>
          </a:xfrm>
          <a:prstGeom prst="rect">
            <a:avLst/>
          </a:prstGeom>
        </p:spPr>
      </p:pic>
    </p:spTree>
    <p:extLst>
      <p:ext uri="{BB962C8B-B14F-4D97-AF65-F5344CB8AC3E}">
        <p14:creationId xmlns:p14="http://schemas.microsoft.com/office/powerpoint/2010/main" val="290365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5891A-DB0B-48AD-B6B0-1EB9D1F8B1C2}"/>
              </a:ext>
            </a:extLst>
          </p:cNvPr>
          <p:cNvSpPr>
            <a:spLocks noGrp="1"/>
          </p:cNvSpPr>
          <p:nvPr>
            <p:ph type="title"/>
          </p:nvPr>
        </p:nvSpPr>
        <p:spPr>
          <a:xfrm>
            <a:off x="1066800" y="309955"/>
            <a:ext cx="10058400" cy="1450757"/>
          </a:xfrm>
        </p:spPr>
        <p:txBody>
          <a:bodyPr>
            <a:normAutofit/>
          </a:bodyPr>
          <a:lstStyle/>
          <a:p>
            <a:r>
              <a:rPr lang="es-MX" sz="3600" i="1" dirty="0">
                <a:solidFill>
                  <a:schemeClr val="accent2"/>
                </a:solidFill>
                <a:latin typeface="Calibri Light" panose="020F0302020204030204" pitchFamily="34" charset="0"/>
                <a:ea typeface="+mn-ea"/>
                <a:cs typeface="Calibri Light" panose="020F0302020204030204" pitchFamily="34" charset="0"/>
              </a:rPr>
              <a:t>Una vez entregada tu solicitud:</a:t>
            </a:r>
            <a:br>
              <a:rPr lang="es-MX" sz="3600" i="1" dirty="0">
                <a:solidFill>
                  <a:schemeClr val="accent2"/>
                </a:solidFill>
                <a:latin typeface="Calibri Light" panose="020F0302020204030204" pitchFamily="34" charset="0"/>
                <a:ea typeface="+mn-ea"/>
                <a:cs typeface="Calibri Light" panose="020F0302020204030204" pitchFamily="34" charset="0"/>
              </a:rPr>
            </a:br>
            <a:endParaRPr lang="es-MX" sz="3600" i="1" dirty="0">
              <a:solidFill>
                <a:schemeClr val="accent2"/>
              </a:solidFill>
              <a:latin typeface="Calibri Light" panose="020F0302020204030204" pitchFamily="34" charset="0"/>
              <a:ea typeface="+mn-ea"/>
              <a:cs typeface="Calibri Light" panose="020F0302020204030204" pitchFamily="34" charset="0"/>
            </a:endParaRPr>
          </a:p>
        </p:txBody>
      </p:sp>
      <p:sp>
        <p:nvSpPr>
          <p:cNvPr id="3" name="Marcador de contenido 2">
            <a:extLst>
              <a:ext uri="{FF2B5EF4-FFF2-40B4-BE49-F238E27FC236}">
                <a16:creationId xmlns:a16="http://schemas.microsoft.com/office/drawing/2014/main" id="{9ED65ADB-4D61-44AD-A528-DDA1154AD21D}"/>
              </a:ext>
            </a:extLst>
          </p:cNvPr>
          <p:cNvSpPr>
            <a:spLocks noGrp="1"/>
          </p:cNvSpPr>
          <p:nvPr>
            <p:ph idx="1"/>
          </p:nvPr>
        </p:nvSpPr>
        <p:spPr>
          <a:xfrm>
            <a:off x="1484049" y="3009577"/>
            <a:ext cx="9223899" cy="2654973"/>
          </a:xfrm>
        </p:spPr>
        <p:txBody>
          <a:bodyPr>
            <a:normAutofit/>
          </a:bodyPr>
          <a:lstStyle/>
          <a:p>
            <a:pPr>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Solicitud de licencia Pre-pensionaria. </a:t>
            </a:r>
            <a:endParaRPr lang="es-MX" dirty="0">
              <a:latin typeface="Calibri Light" panose="020F0302020204030204" pitchFamily="34" charset="0"/>
              <a:cs typeface="Calibri Light" panose="020F0302020204030204" pitchFamily="34" charset="0"/>
            </a:endParaRPr>
          </a:p>
          <a:p>
            <a:pPr>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Solicitud de Hoja Única de Servicios.</a:t>
            </a:r>
            <a:endParaRPr lang="es-MX" dirty="0">
              <a:latin typeface="Calibri Light" panose="020F0302020204030204" pitchFamily="34" charset="0"/>
              <a:cs typeface="Calibri Light" panose="020F0302020204030204" pitchFamily="34" charset="0"/>
            </a:endParaRPr>
          </a:p>
          <a:p>
            <a:pPr lvl="0">
              <a:buClr>
                <a:schemeClr val="accent2"/>
              </a:buClr>
              <a:buFont typeface="Courier New" panose="02070309020205020404" pitchFamily="49" charset="0"/>
              <a:buChar char="o"/>
            </a:pPr>
            <a:r>
              <a:rPr lang="es-ES" dirty="0">
                <a:latin typeface="Calibri Light" panose="020F0302020204030204" pitchFamily="34" charset="0"/>
                <a:cs typeface="Calibri Light" panose="020F0302020204030204" pitchFamily="34" charset="0"/>
              </a:rPr>
              <a:t> </a:t>
            </a:r>
            <a:r>
              <a:rPr lang="es-ES" b="1" dirty="0">
                <a:solidFill>
                  <a:srgbClr val="C00000"/>
                </a:solidFill>
                <a:latin typeface="Calibri Light" panose="020F0302020204030204" pitchFamily="34" charset="0"/>
                <a:cs typeface="Calibri Light" panose="020F0302020204030204" pitchFamily="34" charset="0"/>
              </a:rPr>
              <a:t>Baja del Servicio.</a:t>
            </a:r>
            <a:endParaRPr lang="es-MX" b="1" dirty="0">
              <a:solidFill>
                <a:srgbClr val="C00000"/>
              </a:solidFill>
              <a:latin typeface="Calibri Light" panose="020F0302020204030204" pitchFamily="34" charset="0"/>
              <a:cs typeface="Calibri Light" panose="020F0302020204030204" pitchFamily="34" charset="0"/>
            </a:endParaRPr>
          </a:p>
        </p:txBody>
      </p:sp>
      <p:sp>
        <p:nvSpPr>
          <p:cNvPr id="6" name="Marcador de pie de página 5">
            <a:extLst>
              <a:ext uri="{FF2B5EF4-FFF2-40B4-BE49-F238E27FC236}">
                <a16:creationId xmlns:a16="http://schemas.microsoft.com/office/drawing/2014/main" id="{60D23998-B474-48AC-B33B-6B0F9EC8F011}"/>
              </a:ext>
            </a:extLst>
          </p:cNvPr>
          <p:cNvSpPr>
            <a:spLocks noGrp="1"/>
          </p:cNvSpPr>
          <p:nvPr>
            <p:ph type="ftr" sz="quarter" idx="11"/>
          </p:nvPr>
        </p:nvSpPr>
        <p:spPr/>
        <p:txBody>
          <a:bodyPr/>
          <a:lstStyle/>
          <a:p>
            <a:r>
              <a:rPr lang="es-MX"/>
              <a:t>Secretaria de previsión social, sección 61, snte</a:t>
            </a:r>
            <a:endParaRPr lang="es-MX" dirty="0"/>
          </a:p>
        </p:txBody>
      </p:sp>
      <p:sp>
        <p:nvSpPr>
          <p:cNvPr id="7" name="CuadroTexto 6">
            <a:extLst>
              <a:ext uri="{FF2B5EF4-FFF2-40B4-BE49-F238E27FC236}">
                <a16:creationId xmlns:a16="http://schemas.microsoft.com/office/drawing/2014/main" id="{BE7FC6E3-D7D5-4070-95F8-17CDBC54245F}"/>
              </a:ext>
            </a:extLst>
          </p:cNvPr>
          <p:cNvSpPr txBox="1"/>
          <p:nvPr/>
        </p:nvSpPr>
        <p:spPr>
          <a:xfrm>
            <a:off x="1408204" y="2122680"/>
            <a:ext cx="9375591"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lvl="0" indent="0" algn="just">
              <a:buClr>
                <a:schemeClr val="accent2"/>
              </a:buClr>
              <a:buNone/>
            </a:pPr>
            <a:r>
              <a:rPr lang="es-ES" dirty="0">
                <a:latin typeface="Calibri Light" panose="020F0302020204030204" pitchFamily="34" charset="0"/>
                <a:cs typeface="Calibri Light" panose="020F0302020204030204" pitchFamily="34" charset="0"/>
              </a:rPr>
              <a:t>El departamento de Recursos Humanos, en tu plantel, trabajara sobre tu expediente y posteriormente te llamara para que firmes los siguientes documentos:</a:t>
            </a:r>
            <a:endParaRPr lang="es-MX" dirty="0">
              <a:latin typeface="Calibri Light" panose="020F0302020204030204" pitchFamily="34" charset="0"/>
              <a:cs typeface="Calibri Light" panose="020F0302020204030204" pitchFamily="34" charset="0"/>
            </a:endParaRPr>
          </a:p>
        </p:txBody>
      </p:sp>
      <p:sp>
        <p:nvSpPr>
          <p:cNvPr id="8" name="Flecha: a la derecha 7">
            <a:extLst>
              <a:ext uri="{FF2B5EF4-FFF2-40B4-BE49-F238E27FC236}">
                <a16:creationId xmlns:a16="http://schemas.microsoft.com/office/drawing/2014/main" id="{0AFD6C60-4424-446F-BCC6-C0706EF13240}"/>
              </a:ext>
            </a:extLst>
          </p:cNvPr>
          <p:cNvSpPr/>
          <p:nvPr/>
        </p:nvSpPr>
        <p:spPr>
          <a:xfrm>
            <a:off x="571562" y="2095177"/>
            <a:ext cx="495238" cy="70133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b="1" dirty="0">
                <a:ln w="9525">
                  <a:solidFill>
                    <a:schemeClr val="bg1"/>
                  </a:solidFill>
                  <a:prstDash val="solid"/>
                </a:ln>
                <a:solidFill>
                  <a:schemeClr val="tx1"/>
                </a:solidFill>
                <a:effectLst>
                  <a:outerShdw blurRad="12700" dist="38100" dir="2700000" algn="tl" rotWithShape="0">
                    <a:schemeClr val="bg1">
                      <a:lumMod val="50000"/>
                    </a:schemeClr>
                  </a:outerShdw>
                </a:effectLst>
              </a:rPr>
              <a:t>2</a:t>
            </a:r>
          </a:p>
        </p:txBody>
      </p:sp>
      <p:pic>
        <p:nvPicPr>
          <p:cNvPr id="5" name="Imagen 4">
            <a:extLst>
              <a:ext uri="{FF2B5EF4-FFF2-40B4-BE49-F238E27FC236}">
                <a16:creationId xmlns:a16="http://schemas.microsoft.com/office/drawing/2014/main" id="{678B9841-9AAF-4EDC-8BCF-919354C1FACA}"/>
              </a:ext>
            </a:extLst>
          </p:cNvPr>
          <p:cNvPicPr>
            <a:picLocks noChangeAspect="1"/>
          </p:cNvPicPr>
          <p:nvPr/>
        </p:nvPicPr>
        <p:blipFill>
          <a:blip r:embed="rId2"/>
          <a:stretch>
            <a:fillRect/>
          </a:stretch>
        </p:blipFill>
        <p:spPr>
          <a:xfrm>
            <a:off x="5457363" y="3007580"/>
            <a:ext cx="325700" cy="325700"/>
          </a:xfrm>
          <a:prstGeom prst="rect">
            <a:avLst/>
          </a:prstGeom>
        </p:spPr>
      </p:pic>
      <p:pic>
        <p:nvPicPr>
          <p:cNvPr id="9" name="Imagen 8">
            <a:extLst>
              <a:ext uri="{FF2B5EF4-FFF2-40B4-BE49-F238E27FC236}">
                <a16:creationId xmlns:a16="http://schemas.microsoft.com/office/drawing/2014/main" id="{6928BA2A-713C-469B-B560-CA7FC47D6EED}"/>
              </a:ext>
            </a:extLst>
          </p:cNvPr>
          <p:cNvPicPr>
            <a:picLocks noChangeAspect="1"/>
          </p:cNvPicPr>
          <p:nvPr/>
        </p:nvPicPr>
        <p:blipFill>
          <a:blip r:embed="rId2"/>
          <a:stretch>
            <a:fillRect/>
          </a:stretch>
        </p:blipFill>
        <p:spPr>
          <a:xfrm>
            <a:off x="5461063" y="3493364"/>
            <a:ext cx="325700" cy="325700"/>
          </a:xfrm>
          <a:prstGeom prst="rect">
            <a:avLst/>
          </a:prstGeom>
        </p:spPr>
      </p:pic>
    </p:spTree>
    <p:extLst>
      <p:ext uri="{BB962C8B-B14F-4D97-AF65-F5344CB8AC3E}">
        <p14:creationId xmlns:p14="http://schemas.microsoft.com/office/powerpoint/2010/main" val="375255734"/>
      </p:ext>
    </p:extLst>
  </p:cSld>
  <p:clrMapOvr>
    <a:masterClrMapping/>
  </p:clrMapOvr>
</p:sld>
</file>

<file path=ppt/theme/theme1.xml><?xml version="1.0" encoding="utf-8"?>
<a:theme xmlns:a="http://schemas.openxmlformats.org/drawingml/2006/main" name="Retrospección">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2125</TotalTime>
  <Words>2504</Words>
  <Application>Microsoft Office PowerPoint</Application>
  <PresentationFormat>Panorámica</PresentationFormat>
  <Paragraphs>167</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Calibri</vt:lpstr>
      <vt:lpstr>Calibri Light</vt:lpstr>
      <vt:lpstr>Courier New</vt:lpstr>
      <vt:lpstr>Wingdings</vt:lpstr>
      <vt:lpstr>Retrospección</vt:lpstr>
      <vt:lpstr>PENSIÓN POR JUBILACIÓN</vt:lpstr>
      <vt:lpstr> </vt:lpstr>
      <vt:lpstr> </vt:lpstr>
      <vt:lpstr> </vt:lpstr>
      <vt:lpstr>Una vez entregada tu solicitud: </vt:lpstr>
      <vt:lpstr> Que es la licencia Pre-jubilatoria: </vt:lpstr>
      <vt:lpstr>Una vez entregada tu solicitud: </vt:lpstr>
      <vt:lpstr> ¿ Que es la hoja única de servicios?</vt:lpstr>
      <vt:lpstr>Una vez entregada tu solicitud: </vt:lpstr>
      <vt:lpstr>¿Qué es la baja afiliatoria al ISSSTE?</vt:lpstr>
      <vt:lpstr>Una vez entregada tu solicitud: </vt:lpstr>
      <vt:lpstr>¿Que es la gratificación por jubilación o Finiquito?</vt:lpstr>
      <vt:lpstr>La gratificación se cubre conforme a lo siguiente:</vt:lpstr>
      <vt:lpstr> Tramite que deberás realizar ante el ISSSTE, para el otorgamiento de la Pensión: </vt:lpstr>
      <vt:lpstr>Una vez entregados los documentos, la hoja única de servicios, será revisada por el departamento de filiación y prestaciones económicas del ISSSTE. El resto de los documentos se revisaran en el departamento de pensiones del ISSSTE. </vt:lpstr>
      <vt:lpstr>SEGURO COLECTIVO DE RETIRO:</vt:lpstr>
      <vt:lpstr>Presentación de PowerPoint</vt:lpstr>
      <vt:lpstr>Devolución de depósitos del 5%, realizados durante el periodo de  1972 – 1992, por jubilación.  ¿Qué 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PENSIÓN POR JUBILACIÓN</dc:title>
  <dc:creator>nidia rodriguez contreras</dc:creator>
  <cp:lastModifiedBy>AURELIO NAVARRO SIMENTAL</cp:lastModifiedBy>
  <cp:revision>10</cp:revision>
  <dcterms:created xsi:type="dcterms:W3CDTF">2022-06-02T16:39:39Z</dcterms:created>
  <dcterms:modified xsi:type="dcterms:W3CDTF">2022-06-05T01:46:55Z</dcterms:modified>
</cp:coreProperties>
</file>