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AE78-D081-82D8-8D67-A62A0EA6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763986-3C36-7DA3-7DB8-0667E8FC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D40C2-F74F-6465-A9C3-A61EA370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1D959-24FC-66A9-5131-3AFC1ED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6ABF1-9D81-AAF0-F219-317F74C8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1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3237-DC7F-E0DB-9FA7-7BA49B1E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EFEF96-82E4-CCE6-B8BD-5E00FEB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4E337-84CE-6482-C5D1-CB0FD8FB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29E00-EA23-FBB5-B980-59A155D7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6AC2E-2C04-0EC4-C682-75DD8B41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1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BFA30-0CC9-41D3-AF61-0791B605C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E7C463-AC06-BF2F-C97E-AD9ACA640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AF29E8-8FC6-9B83-0336-0DAE7507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35DBF-A7B2-71AD-BEF3-1D51120E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8D15E-2FD9-E0B6-54F9-2374FAB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A1320-DE63-072E-ED65-77BB6AAE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566F2-C2B9-3E9B-33E0-A783F633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7BB208-B8C2-3712-5962-F249A8D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44A50-0FFD-77B4-5719-F3B7E704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C519A-D60F-04FA-BF6D-0352E40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22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20853-4296-B2EF-76FE-B16158C2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220549-A84D-041B-A89E-5E8EA805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C95D3D-E9C7-F37F-A039-F10A8D71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9C2BC-0176-830E-C65A-3616975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2CD9E-40E9-F983-04CE-C0F61D2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5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E29EF-0F16-803A-D960-59235FA2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422C3-5274-6D08-9C09-1E268ECBC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807A8-F4DF-B65C-4C33-A34E63AF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B26A0D-8278-9B81-DDDC-41729676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3CAEAB-09D3-8BB7-3FD4-B5AA11DD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FA63C7-7A9C-B36B-75E7-E1C69FB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2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8B436-CB01-7EE9-2262-9F561413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BD474-4D50-B627-2BA9-7D8FCAB5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D54849-32A4-80FE-039E-F7688EFF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9BB7AA-DFA2-4D7B-D3FB-C4BC9120C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1C6FF3-ED84-8AF5-7841-6CE8BE21F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F5941A-9318-E5EE-801F-3A10C0BE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A1927D-6B9D-AAD4-8C17-0F147B1C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2F8B76-B26E-817F-FF7D-486D5EEB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3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067C-49AF-5735-5E1C-4F29C56D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DA8A2C-97A0-0D7A-CE9F-FBA8268F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8446A-6FD0-D4F1-B63F-14421025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8912DE-DE00-18ED-C605-36E6474F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05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DE1CDE-3D8E-F978-D98D-764051AF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1E3FDA-7368-1FAF-43AC-2DBF52D7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EDD58-D7A8-4D12-AD94-19EDEED1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2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F4F90-97BD-85BD-39CD-37F56DF5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D0424-09CC-FA68-E0DC-E6D76659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F4A0E9-495E-21A0-0A36-A03BDA5EC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2D499-661C-2041-C19F-14D8869C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2D30DD-8DA2-2738-7141-51C81D9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7F6CCF-9EB3-7E16-B975-5180458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839-7FF4-57B3-14EA-75640DFB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A82B1B-9A5D-4B5E-821B-249FB7057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6635AC-489F-8D81-824F-79DE3FEC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4185C6-9E20-18B7-9525-46D4C13A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252893-BBCD-B39D-37CA-8E637816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513477-0C0F-E9D2-89D5-EC18C018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26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981627-5776-A2C0-62B3-64B862D4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0E9039-87C4-BEFE-4E1C-8DD8252D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8DD19-774C-1C08-99AD-5399A0C33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C946-5AA2-42C0-AD15-B619C83225ED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EB1C0-17BC-3A3C-3DC4-732497835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3B035-D92D-5878-1B61-B8AD9F42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10F5-C055-476A-9D75-BE825C47E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0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RESTACIONES%20DEL%20ISSST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GENERALIDADES%20DE%20CLIDDA.pdf" TargetMode="External"/><Relationship Id="rId3" Type="http://schemas.openxmlformats.org/officeDocument/2006/relationships/hyperlink" Target="GENERALIDADES%20VIGENCIA%20DE%20DERECHOS.pdf" TargetMode="External"/><Relationship Id="rId7" Type="http://schemas.openxmlformats.org/officeDocument/2006/relationships/hyperlink" Target="Triptico-Dictaminacion_invalidez.pdf" TargetMode="External"/><Relationship Id="rId2" Type="http://schemas.openxmlformats.org/officeDocument/2006/relationships/hyperlink" Target="FORMATO%20PARA%20DATOS%20DE%20GESTORES%20EN%20UNIDADES%20ISSSTE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riptico_pensiones_riesgodetrabajo.pdf" TargetMode="External"/><Relationship Id="rId5" Type="http://schemas.openxmlformats.org/officeDocument/2006/relationships/hyperlink" Target="GENERALIDADES%20DEL%20ACUERDO%20PRESIDENCIAL%20754.pdf" TargetMode="External"/><Relationship Id="rId4" Type="http://schemas.openxmlformats.org/officeDocument/2006/relationships/hyperlink" Target="GENERALIDADES%20DE%20LA%20QUEJA%20MEDICA%20Y%20REEMBOLSO%20ISSSTE.pdf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UELDO%20BASICO%20DE%20COTIZACION.pdf" TargetMode="External"/><Relationship Id="rId2" Type="http://schemas.openxmlformats.org/officeDocument/2006/relationships/hyperlink" Target="GENERALIDADES%20DEL%20SINAVI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ENERALIDADES%20DEL%20SEGURO%20DE%20RETIRO.pdf" TargetMode="External"/><Relationship Id="rId2" Type="http://schemas.openxmlformats.org/officeDocument/2006/relationships/hyperlink" Target="GENERALIDADES%20DEL%20SEGURO%20DE%20VIDA%20INSTITUCIONAL%20h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TRAMITES%20DERIVADOS%20DEL%20FALLECIMIENTO%20DE%20UN%20TRABAJADOR%20EN%20ACTIVO.pdf" TargetMode="External"/><Relationship Id="rId4" Type="http://schemas.openxmlformats.org/officeDocument/2006/relationships/hyperlink" Target="Presentacion%20seg%20gastos%20funerarios%20Sec61_400%20axxa.ppt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GENERALIDADES%20DEL%20SISTEMA%20DE%20DESARROLLO%20PROFESIONAL%20DE%20CARRERA%20SDPC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s-MX" alt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alt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altLang="es-MX" dirty="0"/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MX" altLang="es-MX" sz="4000" dirty="0">
                <a:solidFill>
                  <a:srgbClr val="44546A"/>
                </a:solidFill>
                <a:latin typeface="Comic Sans MS" panose="030F0702030302020204" pitchFamily="66" charset="0"/>
              </a:rPr>
              <a:t>CAPACITACION EN SEGURIDAD SOCIAL</a:t>
            </a:r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400" dirty="0">
              <a:solidFill>
                <a:srgbClr val="4454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MX" altLang="es-MX" sz="2400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Secretarios Generales Delegacionales y Representantes de Centro de Trabajo</a:t>
            </a:r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3200" dirty="0">
              <a:solidFill>
                <a:srgbClr val="44546A"/>
              </a:solidFill>
              <a:latin typeface="Comic Sans MS" panose="030F0702030302020204" pitchFamily="66" charset="0"/>
            </a:endParaRPr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3200" dirty="0">
              <a:solidFill>
                <a:srgbClr val="44546A"/>
              </a:solidFill>
              <a:latin typeface="Comic Sans MS" panose="030F0702030302020204" pitchFamily="66" charset="0"/>
            </a:endParaRPr>
          </a:p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MX" altLang="es-MX" sz="2000" dirty="0">
                <a:solidFill>
                  <a:srgbClr val="44546A"/>
                </a:solidFill>
                <a:latin typeface="Comic Sans MS" panose="030F0702030302020204" pitchFamily="66" charset="0"/>
              </a:rPr>
              <a:t>Junio 2022</a:t>
            </a: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MX" altLang="es-MX" sz="1400" dirty="0"/>
          </a:p>
          <a:p>
            <a:pPr marL="0" indent="0" algn="ctr">
              <a:buNone/>
            </a:pPr>
            <a:r>
              <a:rPr lang="es-MX" sz="2400" b="1" i="0" dirty="0">
                <a:solidFill>
                  <a:srgbClr val="404041"/>
                </a:solidFill>
                <a:effectLst/>
              </a:rPr>
              <a:t>CONCEPTO DE SEGURIDAD SOCIAL</a:t>
            </a:r>
          </a:p>
          <a:p>
            <a:pPr algn="just"/>
            <a:r>
              <a:rPr lang="es-MX" sz="2000" b="0" i="0" dirty="0">
                <a:solidFill>
                  <a:srgbClr val="404041"/>
                </a:solidFill>
                <a:effectLst/>
              </a:rPr>
              <a:t>La Seguridad Social es un término que se refiere al bienestar de las y los ciudadanos, integrantes de una comunidad.</a:t>
            </a:r>
          </a:p>
          <a:p>
            <a:pPr algn="just"/>
            <a:r>
              <a:rPr lang="es-MX" sz="2000" b="0" i="0" dirty="0">
                <a:solidFill>
                  <a:srgbClr val="404041"/>
                </a:solidFill>
                <a:effectLst/>
              </a:rPr>
              <a:t>La Organización Internacional de Trabajo la define como la protección que la sociedad proporciona a sus miembros, mediante una serie de medidas públicas, contra las privaciones económicas y sociales que, de no ser así, ocasionarían la desaparición o una fuerte reducción de los ingresos por causa de enfermedad, maternidad, accidente de trabajo, o enfermedad laboral, desempleo, invalidez, vejez y muerte; y también la protección en forma de asistencia médica y de ayuda a las familias con hijos e hijas.</a:t>
            </a:r>
          </a:p>
          <a:p>
            <a:pPr algn="just"/>
            <a:r>
              <a:rPr lang="es-MX" sz="2000" b="0" i="0" dirty="0">
                <a:solidFill>
                  <a:srgbClr val="404041"/>
                </a:solidFill>
                <a:effectLst/>
              </a:rPr>
              <a:t>La seguridad social se encuentra encaminada a la protección y mejoramiento de los niveles de bienestar de las personas trabajadoras y sus familias.</a:t>
            </a: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MX" altLang="es-MX" sz="2000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los trabajadores del Gobierno federal, la Seguridad Social la proporciona el </a:t>
            </a:r>
            <a:r>
              <a:rPr lang="es-MX" altLang="es-MX" sz="2000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ISSSTE</a:t>
            </a:r>
            <a:endParaRPr lang="es-MX" altLang="es-MX" sz="2000" dirty="0">
              <a:solidFill>
                <a:srgbClr val="4454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329393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SALUD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Atención medica en las unidades del ISSSTE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Gestores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las Unidades Médicas del ISSSTE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Vigencia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Derechos para mayores de 18 años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action="ppaction://hlinkfile"/>
              </a:rPr>
              <a:t>Quejas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médicas y rembolsos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Incapacidades Medicas cuando se atienden en lo particular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action="ppaction://hlinkfile"/>
              </a:rPr>
              <a:t>Licencia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Acuerdo Presidencial 754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file"/>
              </a:rPr>
              <a:t>Riesgo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Trabajo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action="ppaction://hlinkfile"/>
              </a:rPr>
              <a:t>Invalidez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parcial o total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file"/>
              </a:rPr>
              <a:t>CLIDDA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altLang="es-MX" sz="1400" dirty="0"/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3405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SINAVID</a:t>
            </a:r>
            <a:endParaRPr lang="es-MX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07000"/>
              </a:lnSpc>
              <a:buNone/>
            </a:pP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Actualización de Datos Personales y Laborales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Actualización del 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Sueldo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Básico de Cotización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altLang="es-MX" sz="1400" dirty="0"/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298262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SEGUROS</a:t>
            </a:r>
          </a:p>
          <a:p>
            <a:pPr marL="2171700" lvl="4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Institucional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71700" lvl="4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Retiro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717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action="ppaction://hlinkpres?slideindex=1&amp;slidetitle="/>
              </a:rPr>
              <a:t>Gastos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Funerarios</a:t>
            </a:r>
          </a:p>
          <a:p>
            <a:pPr marL="1828800" lvl="4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4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action="ppaction://hlinkfile"/>
              </a:rPr>
              <a:t>TRAMITES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DERIVADOS DEL FALLECIMIENTO DE UN TRABAJADOR EN ACTIVO</a:t>
            </a:r>
          </a:p>
          <a:p>
            <a:pPr marL="1828800" lvl="4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altLang="es-MX" sz="1400" dirty="0"/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20190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TRAMITE PARA JUBILACION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Tramite en el Tecnológico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Licencia </a:t>
            </a:r>
            <a:r>
              <a:rPr lang="es-MX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prepensionaria</a:t>
            </a:r>
            <a:endParaRPr lang="es-MX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Hojas Únicas de Servicio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SIRH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Gratificación por Jubilación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Tramite en el ISSSTE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Pensión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MX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Fovissste</a:t>
            </a:r>
            <a:r>
              <a:rPr lang="es-MX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5 % de lo aportado entre 1972 y 1992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PRESTAMOS DEL ISSSTE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PRESTAMOS FOVISSSTE </a:t>
            </a:r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3132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MX" altLang="es-MX" sz="1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SISTEMA DE DESARROLLO PROFESIONAL DE CARRERA  </a:t>
            </a: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SDPC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Lineamientos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Proceso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349095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contenido 2"/>
          <p:cNvSpPr>
            <a:spLocks noGrp="1"/>
          </p:cNvSpPr>
          <p:nvPr>
            <p:ph idx="1"/>
          </p:nvPr>
        </p:nvSpPr>
        <p:spPr>
          <a:xfrm>
            <a:off x="604838" y="1657350"/>
            <a:ext cx="11215687" cy="47259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Aurelio Navarro </a:t>
            </a:r>
            <a:r>
              <a:rPr kumimoji="0" lang="es-MX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Simental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previsionsocialces61@snte.org.mx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Tel:  341 4391225</a:t>
            </a:r>
          </a:p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s-MX" altLang="es-MX" sz="2000" dirty="0">
              <a:solidFill>
                <a:srgbClr val="44546A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1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04" y="80260"/>
            <a:ext cx="3884613" cy="1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0" y="1167068"/>
            <a:ext cx="12177713" cy="1315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0" y="146050"/>
            <a:ext cx="12177713" cy="174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694156" y="137194"/>
            <a:ext cx="3795" cy="1095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-14288" y="6742113"/>
            <a:ext cx="12192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0" y="6654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ángulo 1"/>
          <p:cNvSpPr>
            <a:spLocks noChangeArrowheads="1"/>
          </p:cNvSpPr>
          <p:nvPr/>
        </p:nvSpPr>
        <p:spPr bwMode="auto">
          <a:xfrm>
            <a:off x="278586" y="504752"/>
            <a:ext cx="8198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s-MX" dirty="0">
                <a:solidFill>
                  <a:schemeClr val="accent2"/>
                </a:solidFill>
                <a:latin typeface="Comic Sans MS" panose="030F0702030302020204" pitchFamily="66" charset="0"/>
              </a:rPr>
              <a:t>SINDICATO NACIONAL DE TRABAJADORES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2523264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373</Words>
  <Application>Microsoft Office PowerPoint</Application>
  <PresentationFormat>Panorámica</PresentationFormat>
  <Paragraphs>73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AURELIO NAVARRO SIMENTAL</dc:creator>
  <cp:lastModifiedBy>AURELIO NAVARRO SIMENTAL</cp:lastModifiedBy>
  <cp:revision>8</cp:revision>
  <dcterms:created xsi:type="dcterms:W3CDTF">2022-06-04T00:47:27Z</dcterms:created>
  <dcterms:modified xsi:type="dcterms:W3CDTF">2022-06-05T03:01:38Z</dcterms:modified>
</cp:coreProperties>
</file>