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143500" type="screen16x9"/>
  <p:notesSz cx="6858000" cy="9144000"/>
  <p:embeddedFontLst>
    <p:embeddedFont>
      <p:font typeface="Advent Pro SemiBold" panose="020B0604020202020204" charset="0"/>
      <p:regular r:id="rId23"/>
      <p:bold r:id="rId24"/>
    </p:embeddedFont>
    <p:embeddedFont>
      <p:font typeface="Fira Sans Condensed Medium" panose="020F0502020204030204" pitchFamily="34" charset="0"/>
      <p:regular r:id="rId25"/>
      <p:bold r:id="rId26"/>
      <p:italic r:id="rId27"/>
      <p:boldItalic r:id="rId28"/>
    </p:embeddedFont>
    <p:embeddedFont>
      <p:font typeface="Fira Sans Extra Condensed Medium" panose="020B0604020202020204" charset="0"/>
      <p:regular r:id="rId29"/>
      <p:bold r:id="rId30"/>
      <p:italic r:id="rId31"/>
      <p:boldItalic r:id="rId32"/>
    </p:embeddedFont>
    <p:embeddedFont>
      <p:font typeface="Maven Pro" panose="020B0604020202020204" charset="0"/>
      <p:regular r:id="rId33"/>
      <p:bold r:id="rId34"/>
    </p:embeddedFont>
    <p:embeddedFont>
      <p:font typeface="Share Tech"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our basic pipeline consists of first data analysis, followed by feature engineering, then model building and finally hyperparameter optimization.</a:t>
            </a:r>
            <a:endParaRPr/>
          </a:p>
          <a:p>
            <a:pPr marL="0" lvl="0" indent="0" algn="l" rtl="0">
              <a:spcBef>
                <a:spcPts val="0"/>
              </a:spcBef>
              <a:spcAft>
                <a:spcPts val="0"/>
              </a:spcAft>
              <a:buNone/>
            </a:pPr>
            <a:r>
              <a:rPr lang="en"/>
              <a:t>Let us discuss each of these in detail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23e5196d48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23e5196d48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100"/>
              <a:buFont typeface="Arial"/>
              <a:buNone/>
            </a:pPr>
            <a:r>
              <a:rPr lang="en">
                <a:solidFill>
                  <a:schemeClr val="dk1"/>
                </a:solidFill>
                <a:highlight>
                  <a:srgbClr val="FFFFFF"/>
                </a:highlight>
              </a:rPr>
              <a:t>After reading, research, and experimentation, the best encoding technique we could find for encoding ['Description' , 'Vendor_Name'] columns is Target Encoding, in which we encoded the features using the mean value of the corresponding target. To avoid overfitting, we tried Cross-Fold Target Encoding and Leave-one-out Target Encoding, which does not use the target for that particular data point, but it resulted in many Nan values. Since Vendor Name is one of the essential features for predicting the Number of Days until Payment, as it tells about the Vendor's history, we could not afford to lose any data. We decided to go with Target Encoding. We tried a few different features to do encoding, but Target encoding gave the best result.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23e5196d4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23e5196d4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100"/>
              <a:buFont typeface="Arial"/>
              <a:buNone/>
            </a:pPr>
            <a:r>
              <a:rPr lang="en">
                <a:solidFill>
                  <a:schemeClr val="dk1"/>
                </a:solidFill>
                <a:highlight>
                  <a:srgbClr val="FFFFFF"/>
                </a:highlight>
              </a:rPr>
              <a:t>Encoding the testing data using the 'Description' and 'Vendor_Name' dictionaries made using the training data. Since there were a few values in the testing data's Description, which were not there in the training data, we encoded such values using the mode of the training data's Encodings.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123e5196d48_2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123e5196d48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1100"/>
              </a:spcBef>
              <a:spcAft>
                <a:spcPts val="0"/>
              </a:spcAft>
              <a:buClr>
                <a:schemeClr val="dk1"/>
              </a:buClr>
              <a:buSzPts val="1100"/>
              <a:buFont typeface="Arial"/>
              <a:buNone/>
            </a:pPr>
            <a:r>
              <a:rPr lang="en">
                <a:solidFill>
                  <a:schemeClr val="dk1"/>
                </a:solidFill>
                <a:highlight>
                  <a:srgbClr val="FFFFFF"/>
                </a:highlight>
              </a:rPr>
              <a:t>Few of the additional features on which we thought the Number of Days until Payment will depend on are -</a:t>
            </a:r>
            <a:endParaRPr>
              <a:solidFill>
                <a:schemeClr val="dk1"/>
              </a:solidFill>
              <a:highlight>
                <a:srgbClr val="FFFFFF"/>
              </a:highlight>
            </a:endParaRPr>
          </a:p>
          <a:p>
            <a:pPr marL="457200" lvl="0" indent="-295275" algn="l" rtl="0">
              <a:lnSpc>
                <a:spcPct val="115000"/>
              </a:lnSpc>
              <a:spcBef>
                <a:spcPts val="1100"/>
              </a:spcBef>
              <a:spcAft>
                <a:spcPts val="0"/>
              </a:spcAft>
              <a:buClr>
                <a:schemeClr val="dk1"/>
              </a:buClr>
              <a:buSzPts val="1050"/>
              <a:buChar char="●"/>
            </a:pPr>
            <a:r>
              <a:rPr lang="en">
                <a:solidFill>
                  <a:schemeClr val="dk1"/>
                </a:solidFill>
                <a:highlight>
                  <a:srgbClr val="FFFFFF"/>
                </a:highlight>
              </a:rPr>
              <a:t>'Ven_num_di'  which represents the Average of Number of Days until Payment for each vendor (Target encoding of Vendor) / number of days given to the vendor to make the payment.</a:t>
            </a:r>
            <a:endParaRPr>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
                <a:solidFill>
                  <a:schemeClr val="dk1"/>
                </a:solidFill>
                <a:highlight>
                  <a:srgbClr val="FFFFFF"/>
                </a:highlight>
              </a:rPr>
              <a:t>'Last_num' : Time taken by the vendor to make Payment on their Last Invoice sorted using 'Invoice_Date'. This feature will indicate the current financial condition of the vendor, which will further affect the number of days until payment.</a:t>
            </a:r>
            <a:endParaRPr>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
                <a:solidFill>
                  <a:schemeClr val="dk1"/>
                </a:solidFill>
                <a:highlight>
                  <a:srgbClr val="FFFFFF"/>
                </a:highlight>
              </a:rPr>
              <a:t>'Last_num_di' : 'Last_num' / number of days given to the vendor to make the payment</a:t>
            </a:r>
            <a:endParaRPr sz="1050">
              <a:solidFill>
                <a:schemeClr val="dk1"/>
              </a:solidFill>
              <a:highlight>
                <a:srgbClr val="FFFFFF"/>
              </a:highlight>
            </a:endParaRPr>
          </a:p>
          <a:p>
            <a:pPr marL="0" lvl="0" indent="0" algn="l" rtl="0">
              <a:spcBef>
                <a:spcPts val="7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123e5196d48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123e5196d48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1100"/>
              </a:spcBef>
              <a:spcAft>
                <a:spcPts val="0"/>
              </a:spcAft>
              <a:buClr>
                <a:schemeClr val="dk1"/>
              </a:buClr>
              <a:buSzPts val="1100"/>
              <a:buFont typeface="Arial"/>
              <a:buNone/>
            </a:pPr>
            <a:r>
              <a:rPr lang="en">
                <a:solidFill>
                  <a:schemeClr val="dk1"/>
                </a:solidFill>
                <a:highlight>
                  <a:srgbClr val="FFFFFF"/>
                </a:highlight>
              </a:rPr>
              <a:t>We intentionally did not remove any outliers from our training dataset. We did not want to lose any vital information about any vendor, and each data point added some information to vendor history. Moreover, the models we used in training were robust to outliers, and any experimentation with removing outliers only resulted in a lesser score.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23e5196d48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23e5196d48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1000"/>
              </a:spcBef>
              <a:spcAft>
                <a:spcPts val="0"/>
              </a:spcAft>
              <a:buClr>
                <a:schemeClr val="dk1"/>
              </a:buClr>
              <a:buSzPts val="1100"/>
              <a:buFont typeface="Arial"/>
              <a:buNone/>
            </a:pPr>
            <a:r>
              <a:rPr lang="en">
                <a:solidFill>
                  <a:schemeClr val="dk1"/>
                </a:solidFill>
                <a:highlight>
                  <a:srgbClr val="FFFFFF"/>
                </a:highlight>
              </a:rPr>
              <a:t>From the correlation heatmap and after lot of trial and error we decided to use these few  features to avoid over-fitting the model.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23e5196d48_4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23e5196d48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our final dataset on which we trained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23e5196d48_8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123e5196d48_8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23e5196d4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23e5196d48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23e5196d48_9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23e5196d48_9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23e5196d48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23e5196d48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23e5196d48_7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23e5196d48_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Starting with data analysis….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23e5196d48_9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23e5196d48_9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23e5196d4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23e5196d4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were given a regression problem in which we had to forecast </a:t>
            </a:r>
            <a:r>
              <a:rPr lang="en" sz="1050">
                <a:solidFill>
                  <a:schemeClr val="dk1"/>
                </a:solidFill>
                <a:highlight>
                  <a:srgbClr val="FFFFFF"/>
                </a:highlight>
              </a:rPr>
              <a:t>when the payment of an invoice will occur. The most basic data analysis showed that only the Description feature had missing values ( approximately 86%) , further..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23e5196d4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23e5196d4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correlation heatmap we have that none of the features have a strong correlation with the target value. So, a lot of feature engineering is required to create features on which our model will learn. </a:t>
            </a:r>
            <a:endParaRPr/>
          </a:p>
          <a:p>
            <a:pPr marL="0" lvl="0" indent="0" algn="l" rtl="0">
              <a:spcBef>
                <a:spcPts val="0"/>
              </a:spcBef>
              <a:spcAft>
                <a:spcPts val="0"/>
              </a:spcAft>
              <a:buNone/>
            </a:pPr>
            <a:r>
              <a:rPr lang="en"/>
              <a:t>Moreover, The Target also had negative values which suggested that the payment are also made even before the goods and services are delivered (invoice is made).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23e5196d48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23e5196d48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Okay, so now in feature engineering the first thing we did is to -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23e5196d48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23e5196d48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Convert the object type values to datetime type format for the features Created, Invoice_Date, Due_Date. This enabled us to further use these values to extract the months and years.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23e5196d48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123e5196d48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highlight>
                  <a:srgbClr val="FFFFFF"/>
                </a:highlight>
              </a:rPr>
              <a:t>The idea of extracting the moths and the years is based on the fact that a specific month and year can tell a lot about a person's income and wealth, especially for businesses in which certain months are more profitable than others. This can greatly influence the time taken to make the payment.</a:t>
            </a:r>
            <a:endParaRPr sz="125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23e5196d48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23e5196d48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a:t>
            </a:r>
            <a:r>
              <a:rPr lang="en">
                <a:solidFill>
                  <a:schemeClr val="dk1"/>
                </a:solidFill>
                <a:highlight>
                  <a:srgbClr val="FFFFFF"/>
                </a:highlight>
              </a:rPr>
              <a:t>After a thorough analysis of the 'Description' column and using different techniques to fill the missing value, we sorted the data using the 'Created' column and then used the forward fill technique to fill the missing. This idea also correlates with the fact that while entering the invoice details on the accounting system, the 'Description' for continuous invoices having the same description doesn't need to be repeated.</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23e5196d48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23e5196d48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rgbClr val="FFFFFF"/>
                </a:highlight>
              </a:rPr>
              <a:t>This feature will be a key feature in determinig the number of days till payment. The number of days till payment will be more if the time given to make the payment is more and vice-versa.</a:t>
            </a:r>
            <a:endParaRPr>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5.gif"/><Relationship Id="rId4" Type="http://schemas.openxmlformats.org/officeDocument/2006/relationships/image" Target="../media/image14.gif"/></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cxnSp>
        <p:nvCxnSpPr>
          <p:cNvPr id="462" name="Google Shape;462;p24"/>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463" name="Google Shape;463;p24"/>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464" name="Google Shape;464;p24"/>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465" name="Google Shape;465;p24"/>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466" name="Google Shape;466;p2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PIPELINE</a:t>
            </a:r>
            <a:endParaRPr/>
          </a:p>
        </p:txBody>
      </p:sp>
      <p:cxnSp>
        <p:nvCxnSpPr>
          <p:cNvPr id="467" name="Google Shape;467;p24"/>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468" name="Google Shape;468;p24"/>
          <p:cNvGrpSpPr/>
          <p:nvPr/>
        </p:nvGrpSpPr>
        <p:grpSpPr>
          <a:xfrm>
            <a:off x="1372725" y="2731350"/>
            <a:ext cx="373500" cy="373500"/>
            <a:chOff x="1372725" y="1912500"/>
            <a:chExt cx="373500" cy="373500"/>
          </a:xfrm>
        </p:grpSpPr>
        <p:sp>
          <p:nvSpPr>
            <p:cNvPr id="469" name="Google Shape;469;p24"/>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4"/>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24"/>
          <p:cNvGrpSpPr/>
          <p:nvPr/>
        </p:nvGrpSpPr>
        <p:grpSpPr>
          <a:xfrm>
            <a:off x="3401092" y="2731350"/>
            <a:ext cx="373500" cy="373500"/>
            <a:chOff x="3212675" y="1912500"/>
            <a:chExt cx="373500" cy="373500"/>
          </a:xfrm>
        </p:grpSpPr>
        <p:sp>
          <p:nvSpPr>
            <p:cNvPr id="472" name="Google Shape;472;p24"/>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4"/>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24"/>
          <p:cNvGrpSpPr/>
          <p:nvPr/>
        </p:nvGrpSpPr>
        <p:grpSpPr>
          <a:xfrm>
            <a:off x="5429458" y="2731350"/>
            <a:ext cx="373500" cy="373500"/>
            <a:chOff x="5557850" y="1912500"/>
            <a:chExt cx="373500" cy="373500"/>
          </a:xfrm>
        </p:grpSpPr>
        <p:sp>
          <p:nvSpPr>
            <p:cNvPr id="475" name="Google Shape;475;p24"/>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4"/>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24"/>
          <p:cNvGrpSpPr/>
          <p:nvPr/>
        </p:nvGrpSpPr>
        <p:grpSpPr>
          <a:xfrm>
            <a:off x="7457825" y="2731350"/>
            <a:ext cx="373500" cy="373500"/>
            <a:chOff x="7457825" y="1912500"/>
            <a:chExt cx="373500" cy="373500"/>
          </a:xfrm>
        </p:grpSpPr>
        <p:sp>
          <p:nvSpPr>
            <p:cNvPr id="478" name="Google Shape;478;p24"/>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24"/>
          <p:cNvSpPr txBox="1">
            <a:spLocks noGrp="1"/>
          </p:cNvSpPr>
          <p:nvPr>
            <p:ph type="ctrTitle" idx="4294967295"/>
          </p:nvPr>
        </p:nvSpPr>
        <p:spPr>
          <a:xfrm>
            <a:off x="907900" y="1739887"/>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2"/>
                </a:solidFill>
              </a:rPr>
              <a:t>Data Analysis</a:t>
            </a:r>
            <a:endParaRPr sz="2400">
              <a:solidFill>
                <a:schemeClr val="accent2"/>
              </a:solidFill>
            </a:endParaRPr>
          </a:p>
        </p:txBody>
      </p:sp>
      <p:sp>
        <p:nvSpPr>
          <p:cNvPr id="481" name="Google Shape;481;p24"/>
          <p:cNvSpPr txBox="1">
            <a:spLocks noGrp="1"/>
          </p:cNvSpPr>
          <p:nvPr>
            <p:ph type="ctrTitle" idx="4294967295"/>
          </p:nvPr>
        </p:nvSpPr>
        <p:spPr>
          <a:xfrm>
            <a:off x="2718150" y="3594725"/>
            <a:ext cx="1739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1"/>
                </a:solidFill>
              </a:rPr>
              <a:t>Feature Engineering</a:t>
            </a:r>
            <a:endParaRPr sz="2400">
              <a:solidFill>
                <a:schemeClr val="accent1"/>
              </a:solidFill>
            </a:endParaRPr>
          </a:p>
        </p:txBody>
      </p:sp>
      <p:sp>
        <p:nvSpPr>
          <p:cNvPr id="482" name="Google Shape;482;p24"/>
          <p:cNvSpPr txBox="1">
            <a:spLocks noGrp="1"/>
          </p:cNvSpPr>
          <p:nvPr>
            <p:ph type="ctrTitle" idx="4294967295"/>
          </p:nvPr>
        </p:nvSpPr>
        <p:spPr>
          <a:xfrm>
            <a:off x="4973000" y="1739887"/>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3"/>
                </a:solidFill>
              </a:rPr>
              <a:t>Model Building</a:t>
            </a:r>
            <a:endParaRPr sz="2400">
              <a:solidFill>
                <a:schemeClr val="accent3"/>
              </a:solidFill>
            </a:endParaRPr>
          </a:p>
        </p:txBody>
      </p:sp>
      <p:sp>
        <p:nvSpPr>
          <p:cNvPr id="483" name="Google Shape;483;p24"/>
          <p:cNvSpPr txBox="1">
            <a:spLocks noGrp="1"/>
          </p:cNvSpPr>
          <p:nvPr>
            <p:ph type="ctrTitle" idx="4294967295"/>
          </p:nvPr>
        </p:nvSpPr>
        <p:spPr>
          <a:xfrm>
            <a:off x="6510725" y="3594725"/>
            <a:ext cx="22677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4"/>
                </a:solidFill>
              </a:rPr>
              <a:t>Hyperparameter Optimization</a:t>
            </a:r>
            <a:endParaRPr sz="2400">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3"/>
          <p:cNvSpPr/>
          <p:nvPr/>
        </p:nvSpPr>
        <p:spPr>
          <a:xfrm>
            <a:off x="3479975" y="1130575"/>
            <a:ext cx="2528400" cy="2692800"/>
          </a:xfrm>
          <a:prstGeom prst="rect">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1000"/>
              </a:spcBef>
              <a:spcAft>
                <a:spcPts val="0"/>
              </a:spcAft>
              <a:buNone/>
            </a:pPr>
            <a:r>
              <a:rPr lang="en"/>
              <a:t> Target Encoding</a:t>
            </a:r>
            <a:endParaRPr/>
          </a:p>
        </p:txBody>
      </p:sp>
      <p:pic>
        <p:nvPicPr>
          <p:cNvPr id="552" name="Google Shape;552;p33"/>
          <p:cNvPicPr preferRelativeResize="0"/>
          <p:nvPr/>
        </p:nvPicPr>
        <p:blipFill>
          <a:blip r:embed="rId3">
            <a:alphaModFix/>
          </a:blip>
          <a:stretch>
            <a:fillRect/>
          </a:stretch>
        </p:blipFill>
        <p:spPr>
          <a:xfrm>
            <a:off x="3467251" y="1097475"/>
            <a:ext cx="2528436" cy="2692800"/>
          </a:xfrm>
          <a:prstGeom prst="rect">
            <a:avLst/>
          </a:prstGeom>
          <a:noFill/>
          <a:ln>
            <a:noFill/>
          </a:ln>
        </p:spPr>
      </p:pic>
      <p:pic>
        <p:nvPicPr>
          <p:cNvPr id="553" name="Google Shape;553;p33"/>
          <p:cNvPicPr preferRelativeResize="0"/>
          <p:nvPr/>
        </p:nvPicPr>
        <p:blipFill rotWithShape="1">
          <a:blip r:embed="rId4">
            <a:alphaModFix/>
          </a:blip>
          <a:srcRect r="26242"/>
          <a:stretch/>
        </p:blipFill>
        <p:spPr>
          <a:xfrm>
            <a:off x="526225" y="1130575"/>
            <a:ext cx="2528424" cy="2692800"/>
          </a:xfrm>
          <a:prstGeom prst="rect">
            <a:avLst/>
          </a:prstGeom>
          <a:noFill/>
          <a:ln w="38100" cap="flat" cmpd="sng">
            <a:solidFill>
              <a:schemeClr val="accent2"/>
            </a:solidFill>
            <a:prstDash val="solid"/>
            <a:round/>
            <a:headEnd type="none" w="sm" len="sm"/>
            <a:tailEnd type="none" w="sm" len="sm"/>
          </a:ln>
        </p:spPr>
      </p:pic>
      <p:sp>
        <p:nvSpPr>
          <p:cNvPr id="554" name="Google Shape;554;p33"/>
          <p:cNvSpPr txBox="1"/>
          <p:nvPr/>
        </p:nvSpPr>
        <p:spPr>
          <a:xfrm>
            <a:off x="6449325" y="3823375"/>
            <a:ext cx="2244000" cy="91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800"/>
              </a:spcBef>
              <a:spcAft>
                <a:spcPts val="400"/>
              </a:spcAft>
              <a:buNone/>
            </a:pPr>
            <a:r>
              <a:rPr lang="en" sz="2200">
                <a:solidFill>
                  <a:schemeClr val="accent6"/>
                </a:solidFill>
                <a:latin typeface="Share Tech"/>
                <a:ea typeface="Share Tech"/>
                <a:cs typeface="Share Tech"/>
                <a:sym typeface="Share Tech"/>
              </a:rPr>
              <a:t>Leave-one-out Target Encoding</a:t>
            </a:r>
            <a:endParaRPr sz="2200">
              <a:solidFill>
                <a:srgbClr val="00CFCC"/>
              </a:solidFill>
              <a:latin typeface="Share Tech"/>
              <a:ea typeface="Share Tech"/>
              <a:cs typeface="Share Tech"/>
              <a:sym typeface="Share Tech"/>
            </a:endParaRPr>
          </a:p>
        </p:txBody>
      </p:sp>
      <p:sp>
        <p:nvSpPr>
          <p:cNvPr id="555" name="Google Shape;555;p33"/>
          <p:cNvSpPr txBox="1"/>
          <p:nvPr/>
        </p:nvSpPr>
        <p:spPr>
          <a:xfrm>
            <a:off x="3678013" y="3888275"/>
            <a:ext cx="2106900" cy="861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1000"/>
              </a:spcBef>
              <a:spcAft>
                <a:spcPts val="0"/>
              </a:spcAft>
              <a:buNone/>
            </a:pPr>
            <a:r>
              <a:rPr lang="en" sz="2200">
                <a:solidFill>
                  <a:schemeClr val="accent4"/>
                </a:solidFill>
                <a:latin typeface="Share Tech"/>
                <a:ea typeface="Share Tech"/>
                <a:cs typeface="Share Tech"/>
                <a:sym typeface="Share Tech"/>
              </a:rPr>
              <a:t> Cross-Fold Target Encoding</a:t>
            </a:r>
            <a:endParaRPr sz="2200">
              <a:solidFill>
                <a:schemeClr val="accent4"/>
              </a:solidFill>
              <a:latin typeface="Share Tech"/>
              <a:ea typeface="Share Tech"/>
              <a:cs typeface="Share Tech"/>
              <a:sym typeface="Share Tech"/>
            </a:endParaRPr>
          </a:p>
        </p:txBody>
      </p:sp>
      <p:pic>
        <p:nvPicPr>
          <p:cNvPr id="556" name="Google Shape;556;p33"/>
          <p:cNvPicPr preferRelativeResize="0"/>
          <p:nvPr/>
        </p:nvPicPr>
        <p:blipFill rotWithShape="1">
          <a:blip r:embed="rId5">
            <a:alphaModFix/>
          </a:blip>
          <a:srcRect r="29283"/>
          <a:stretch/>
        </p:blipFill>
        <p:spPr>
          <a:xfrm>
            <a:off x="6388327" y="1097475"/>
            <a:ext cx="2381274" cy="2692800"/>
          </a:xfrm>
          <a:prstGeom prst="rect">
            <a:avLst/>
          </a:prstGeom>
          <a:noFill/>
          <a:ln w="38100" cap="flat" cmpd="sng">
            <a:solidFill>
              <a:schemeClr val="accent6"/>
            </a:solidFill>
            <a:prstDash val="solid"/>
            <a:round/>
            <a:headEnd type="none" w="sm" len="sm"/>
            <a:tailEnd type="none" w="sm" len="sm"/>
          </a:ln>
        </p:spPr>
      </p:pic>
      <p:sp>
        <p:nvSpPr>
          <p:cNvPr id="557" name="Google Shape;557;p33"/>
          <p:cNvSpPr txBox="1"/>
          <p:nvPr/>
        </p:nvSpPr>
        <p:spPr>
          <a:xfrm>
            <a:off x="889375" y="4051975"/>
            <a:ext cx="2106900" cy="523200"/>
          </a:xfrm>
          <a:prstGeom prst="rect">
            <a:avLst/>
          </a:prstGeom>
          <a:noFill/>
          <a:ln>
            <a:noFill/>
          </a:ln>
        </p:spPr>
        <p:txBody>
          <a:bodyPr spcFirstLastPara="1" wrap="square" lIns="91425" tIns="91425" rIns="91425" bIns="91425" anchor="t" anchorCtr="0">
            <a:spAutoFit/>
          </a:bodyPr>
          <a:lstStyle/>
          <a:p>
            <a:pPr marL="0" lvl="0" indent="0" algn="l" rtl="0">
              <a:spcBef>
                <a:spcPts val="1000"/>
              </a:spcBef>
              <a:spcAft>
                <a:spcPts val="0"/>
              </a:spcAft>
              <a:buNone/>
            </a:pPr>
            <a:r>
              <a:rPr lang="en" sz="2200">
                <a:solidFill>
                  <a:srgbClr val="00CFCC"/>
                </a:solidFill>
                <a:latin typeface="Share Tech"/>
                <a:ea typeface="Share Tech"/>
                <a:cs typeface="Share Tech"/>
                <a:sym typeface="Share Tech"/>
              </a:rPr>
              <a:t> Target Encoding</a:t>
            </a:r>
            <a:endParaRPr sz="600">
              <a:solidFill>
                <a:srgbClr val="00CFCC"/>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1000"/>
              </a:spcBef>
              <a:spcAft>
                <a:spcPts val="0"/>
              </a:spcAft>
              <a:buNone/>
            </a:pPr>
            <a:r>
              <a:rPr lang="en"/>
              <a:t>Encoding the testing data</a:t>
            </a:r>
            <a:endParaRPr/>
          </a:p>
        </p:txBody>
      </p:sp>
      <p:pic>
        <p:nvPicPr>
          <p:cNvPr id="563" name="Google Shape;563;p34"/>
          <p:cNvPicPr preferRelativeResize="0"/>
          <p:nvPr/>
        </p:nvPicPr>
        <p:blipFill>
          <a:blip r:embed="rId3">
            <a:alphaModFix/>
          </a:blip>
          <a:stretch>
            <a:fillRect/>
          </a:stretch>
        </p:blipFill>
        <p:spPr>
          <a:xfrm>
            <a:off x="308775" y="1025325"/>
            <a:ext cx="4831200" cy="2180250"/>
          </a:xfrm>
          <a:prstGeom prst="rect">
            <a:avLst/>
          </a:prstGeom>
          <a:noFill/>
          <a:ln w="38100" cap="flat" cmpd="sng">
            <a:solidFill>
              <a:srgbClr val="E898AC"/>
            </a:solidFill>
            <a:prstDash val="solid"/>
            <a:round/>
            <a:headEnd type="none" w="sm" len="sm"/>
            <a:tailEnd type="none" w="sm" len="sm"/>
          </a:ln>
        </p:spPr>
      </p:pic>
      <p:pic>
        <p:nvPicPr>
          <p:cNvPr id="564" name="Google Shape;564;p34"/>
          <p:cNvPicPr preferRelativeResize="0"/>
          <p:nvPr/>
        </p:nvPicPr>
        <p:blipFill>
          <a:blip r:embed="rId4">
            <a:alphaModFix/>
          </a:blip>
          <a:stretch>
            <a:fillRect/>
          </a:stretch>
        </p:blipFill>
        <p:spPr>
          <a:xfrm>
            <a:off x="4125475" y="1934199"/>
            <a:ext cx="4727699" cy="2879001"/>
          </a:xfrm>
          <a:prstGeom prst="rect">
            <a:avLst/>
          </a:prstGeom>
          <a:noFill/>
          <a:ln w="38100" cap="flat" cmpd="sng">
            <a:solidFill>
              <a:srgbClr val="00CFCC"/>
            </a:solidFill>
            <a:prstDash val="solid"/>
            <a:round/>
            <a:headEnd type="none" w="sm" len="sm"/>
            <a:tailEnd type="none" w="sm" len="sm"/>
          </a:ln>
        </p:spPr>
      </p:pic>
      <p:sp>
        <p:nvSpPr>
          <p:cNvPr id="565" name="Google Shape;565;p34"/>
          <p:cNvSpPr/>
          <p:nvPr/>
        </p:nvSpPr>
        <p:spPr>
          <a:xfrm rot="10800000" flipH="1">
            <a:off x="5346525" y="1362475"/>
            <a:ext cx="1143900" cy="3933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rot="5400000">
            <a:off x="2943300" y="2972575"/>
            <a:ext cx="400800" cy="1391400"/>
          </a:xfrm>
          <a:prstGeom prst="bentUpArrow">
            <a:avLst>
              <a:gd name="adj1" fmla="val 25000"/>
              <a:gd name="adj2" fmla="val 25007"/>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txBox="1">
            <a:spLocks noGrp="1"/>
          </p:cNvSpPr>
          <p:nvPr>
            <p:ph type="ctrTitle"/>
          </p:nvPr>
        </p:nvSpPr>
        <p:spPr>
          <a:xfrm>
            <a:off x="390225" y="487875"/>
            <a:ext cx="4727700" cy="577800"/>
          </a:xfrm>
          <a:prstGeom prst="rect">
            <a:avLst/>
          </a:prstGeom>
        </p:spPr>
        <p:txBody>
          <a:bodyPr spcFirstLastPara="1" wrap="square" lIns="91425" tIns="91425" rIns="91425" bIns="91425" anchor="b" anchorCtr="0">
            <a:noAutofit/>
          </a:bodyPr>
          <a:lstStyle/>
          <a:p>
            <a:pPr marL="0" marR="0" lvl="0" indent="0" algn="l" rtl="0">
              <a:lnSpc>
                <a:spcPct val="100000"/>
              </a:lnSpc>
              <a:spcBef>
                <a:spcPts val="1000"/>
              </a:spcBef>
              <a:spcAft>
                <a:spcPts val="0"/>
              </a:spcAft>
              <a:buNone/>
            </a:pPr>
            <a:r>
              <a:rPr lang="en"/>
              <a:t>Additional Features</a:t>
            </a:r>
            <a:endParaRPr/>
          </a:p>
        </p:txBody>
      </p:sp>
      <p:pic>
        <p:nvPicPr>
          <p:cNvPr id="572" name="Google Shape;572;p35"/>
          <p:cNvPicPr preferRelativeResize="0"/>
          <p:nvPr/>
        </p:nvPicPr>
        <p:blipFill>
          <a:blip r:embed="rId3">
            <a:alphaModFix/>
          </a:blip>
          <a:stretch>
            <a:fillRect/>
          </a:stretch>
        </p:blipFill>
        <p:spPr>
          <a:xfrm>
            <a:off x="6268601" y="259275"/>
            <a:ext cx="2275125" cy="4466551"/>
          </a:xfrm>
          <a:prstGeom prst="rect">
            <a:avLst/>
          </a:prstGeom>
          <a:noFill/>
          <a:ln w="38100" cap="flat" cmpd="sng">
            <a:solidFill>
              <a:srgbClr val="00CFCC"/>
            </a:solidFill>
            <a:prstDash val="solid"/>
            <a:round/>
            <a:headEnd type="none" w="sm" len="sm"/>
            <a:tailEnd type="none" w="sm" len="sm"/>
          </a:ln>
        </p:spPr>
      </p:pic>
      <p:sp>
        <p:nvSpPr>
          <p:cNvPr id="573" name="Google Shape;573;p35"/>
          <p:cNvSpPr txBox="1"/>
          <p:nvPr/>
        </p:nvSpPr>
        <p:spPr>
          <a:xfrm>
            <a:off x="390225" y="1231050"/>
            <a:ext cx="5518200" cy="2986200"/>
          </a:xfrm>
          <a:prstGeom prst="rect">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4"/>
                </a:solidFill>
                <a:latin typeface="Maven Pro"/>
                <a:ea typeface="Maven Pro"/>
                <a:cs typeface="Maven Pro"/>
                <a:sym typeface="Maven Pro"/>
              </a:rPr>
              <a:t>We introduced the following features:</a:t>
            </a:r>
            <a:endParaRPr>
              <a:solidFill>
                <a:schemeClr val="accent4"/>
              </a:solidFill>
              <a:latin typeface="Maven Pro"/>
              <a:ea typeface="Maven Pro"/>
              <a:cs typeface="Maven Pro"/>
              <a:sym typeface="Maven Pro"/>
            </a:endParaRPr>
          </a:p>
          <a:p>
            <a:pPr marL="0" lvl="0" indent="0" algn="l" rtl="0">
              <a:spcBef>
                <a:spcPts val="0"/>
              </a:spcBef>
              <a:spcAft>
                <a:spcPts val="0"/>
              </a:spcAft>
              <a:buNone/>
            </a:pP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i="1">
                <a:solidFill>
                  <a:schemeClr val="accent4"/>
                </a:solidFill>
                <a:latin typeface="Maven Pro"/>
                <a:ea typeface="Maven Pro"/>
                <a:cs typeface="Maven Pro"/>
                <a:sym typeface="Maven Pro"/>
              </a:rPr>
              <a:t>'Ven_num_di'</a:t>
            </a:r>
            <a:r>
              <a:rPr lang="en">
                <a:solidFill>
                  <a:schemeClr val="accent4"/>
                </a:solidFill>
                <a:latin typeface="Maven Pro"/>
                <a:ea typeface="Maven Pro"/>
                <a:cs typeface="Maven Pro"/>
                <a:sym typeface="Maven Pro"/>
              </a:rPr>
              <a:t> </a:t>
            </a:r>
            <a:r>
              <a:rPr lang="en">
                <a:solidFill>
                  <a:schemeClr val="lt1"/>
                </a:solidFill>
                <a:latin typeface="Maven Pro"/>
                <a:ea typeface="Maven Pro"/>
                <a:cs typeface="Maven Pro"/>
                <a:sym typeface="Maven Pro"/>
              </a:rPr>
              <a:t>: Average of Number of Days until Payment for each vendor (Target encoding of Vendor) / number of days given to the vendor to make the payment.</a:t>
            </a:r>
            <a:endParaRPr>
              <a:solidFill>
                <a:schemeClr val="lt1"/>
              </a:solidFill>
              <a:latin typeface="Maven Pro"/>
              <a:ea typeface="Maven Pro"/>
              <a:cs typeface="Maven Pro"/>
              <a:sym typeface="Maven Pro"/>
            </a:endParaRPr>
          </a:p>
          <a:p>
            <a:pPr marL="457200" lvl="0" indent="0" algn="l" rtl="0">
              <a:spcBef>
                <a:spcPts val="0"/>
              </a:spcBef>
              <a:spcAft>
                <a:spcPts val="0"/>
              </a:spcAft>
              <a:buNone/>
            </a:pP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i="1">
                <a:solidFill>
                  <a:schemeClr val="accent4"/>
                </a:solidFill>
                <a:latin typeface="Maven Pro"/>
                <a:ea typeface="Maven Pro"/>
                <a:cs typeface="Maven Pro"/>
                <a:sym typeface="Maven Pro"/>
              </a:rPr>
              <a:t>'Last_num'</a:t>
            </a:r>
            <a:r>
              <a:rPr lang="en">
                <a:solidFill>
                  <a:schemeClr val="accent4"/>
                </a:solidFill>
                <a:latin typeface="Maven Pro"/>
                <a:ea typeface="Maven Pro"/>
                <a:cs typeface="Maven Pro"/>
                <a:sym typeface="Maven Pro"/>
              </a:rPr>
              <a:t> </a:t>
            </a:r>
            <a:r>
              <a:rPr lang="en">
                <a:solidFill>
                  <a:schemeClr val="lt1"/>
                </a:solidFill>
                <a:latin typeface="Maven Pro"/>
                <a:ea typeface="Maven Pro"/>
                <a:cs typeface="Maven Pro"/>
                <a:sym typeface="Maven Pro"/>
              </a:rPr>
              <a:t>: Time taken by the vendor to make Payment on their Last Invoice sorted using 'Invoice_Date'. This feature will indicate the current financial condition of the vendor, which will further affect the number of days until payment.</a:t>
            </a:r>
            <a:endParaRPr>
              <a:solidFill>
                <a:schemeClr val="lt1"/>
              </a:solidFill>
              <a:latin typeface="Maven Pro"/>
              <a:ea typeface="Maven Pro"/>
              <a:cs typeface="Maven Pro"/>
              <a:sym typeface="Maven Pro"/>
            </a:endParaRPr>
          </a:p>
          <a:p>
            <a:pPr marL="457200" lvl="0" indent="0" algn="l" rtl="0">
              <a:spcBef>
                <a:spcPts val="0"/>
              </a:spcBef>
              <a:spcAft>
                <a:spcPts val="0"/>
              </a:spcAft>
              <a:buNone/>
            </a:pP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i="1">
                <a:solidFill>
                  <a:schemeClr val="accent4"/>
                </a:solidFill>
                <a:latin typeface="Maven Pro"/>
                <a:ea typeface="Maven Pro"/>
                <a:cs typeface="Maven Pro"/>
                <a:sym typeface="Maven Pro"/>
              </a:rPr>
              <a:t>'Last_num_di'</a:t>
            </a:r>
            <a:r>
              <a:rPr lang="en">
                <a:solidFill>
                  <a:schemeClr val="accent4"/>
                </a:solidFill>
                <a:latin typeface="Maven Pro"/>
                <a:ea typeface="Maven Pro"/>
                <a:cs typeface="Maven Pro"/>
                <a:sym typeface="Maven Pro"/>
              </a:rPr>
              <a:t> </a:t>
            </a:r>
            <a:r>
              <a:rPr lang="en">
                <a:solidFill>
                  <a:schemeClr val="lt1"/>
                </a:solidFill>
                <a:latin typeface="Maven Pro"/>
                <a:ea typeface="Maven Pro"/>
                <a:cs typeface="Maven Pro"/>
                <a:sym typeface="Maven Pro"/>
              </a:rPr>
              <a:t>: 'Last_num' / number of days given to the vendor to make the payment</a:t>
            </a:r>
            <a:endParaRPr>
              <a:solidFill>
                <a:schemeClr val="lt1"/>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36"/>
          <p:cNvSpPr txBox="1">
            <a:spLocks noGrp="1"/>
          </p:cNvSpPr>
          <p:nvPr>
            <p:ph type="ctrTitle"/>
          </p:nvPr>
        </p:nvSpPr>
        <p:spPr>
          <a:xfrm>
            <a:off x="542625" y="335475"/>
            <a:ext cx="4727700" cy="577800"/>
          </a:xfrm>
          <a:prstGeom prst="rect">
            <a:avLst/>
          </a:prstGeom>
        </p:spPr>
        <p:txBody>
          <a:bodyPr spcFirstLastPara="1" wrap="square" lIns="91425" tIns="91425" rIns="91425" bIns="91425" anchor="b" anchorCtr="0">
            <a:noAutofit/>
          </a:bodyPr>
          <a:lstStyle/>
          <a:p>
            <a:pPr marL="0" marR="0" lvl="0" indent="0" algn="l" rtl="0">
              <a:lnSpc>
                <a:spcPct val="100000"/>
              </a:lnSpc>
              <a:spcBef>
                <a:spcPts val="1000"/>
              </a:spcBef>
              <a:spcAft>
                <a:spcPts val="0"/>
              </a:spcAft>
              <a:buNone/>
            </a:pPr>
            <a:r>
              <a:rPr lang="en"/>
              <a:t>Handling Outliers</a:t>
            </a:r>
            <a:endParaRPr/>
          </a:p>
        </p:txBody>
      </p:sp>
      <p:pic>
        <p:nvPicPr>
          <p:cNvPr id="579" name="Google Shape;579;p36"/>
          <p:cNvPicPr preferRelativeResize="0"/>
          <p:nvPr/>
        </p:nvPicPr>
        <p:blipFill>
          <a:blip r:embed="rId3">
            <a:alphaModFix/>
          </a:blip>
          <a:stretch>
            <a:fillRect/>
          </a:stretch>
        </p:blipFill>
        <p:spPr>
          <a:xfrm>
            <a:off x="408325" y="1032125"/>
            <a:ext cx="4843301" cy="1642150"/>
          </a:xfrm>
          <a:prstGeom prst="rect">
            <a:avLst/>
          </a:prstGeom>
          <a:noFill/>
          <a:ln w="38100" cap="flat" cmpd="sng">
            <a:solidFill>
              <a:schemeClr val="accent2"/>
            </a:solidFill>
            <a:prstDash val="solid"/>
            <a:round/>
            <a:headEnd type="none" w="sm" len="sm"/>
            <a:tailEnd type="none" w="sm" len="sm"/>
          </a:ln>
        </p:spPr>
      </p:pic>
      <p:pic>
        <p:nvPicPr>
          <p:cNvPr id="580" name="Google Shape;580;p36"/>
          <p:cNvPicPr preferRelativeResize="0"/>
          <p:nvPr/>
        </p:nvPicPr>
        <p:blipFill>
          <a:blip r:embed="rId4">
            <a:alphaModFix/>
          </a:blip>
          <a:stretch>
            <a:fillRect/>
          </a:stretch>
        </p:blipFill>
        <p:spPr>
          <a:xfrm>
            <a:off x="2402950" y="2856475"/>
            <a:ext cx="6340484" cy="1979000"/>
          </a:xfrm>
          <a:prstGeom prst="rect">
            <a:avLst/>
          </a:prstGeom>
          <a:noFill/>
          <a:ln w="38100" cap="flat" cmpd="sng">
            <a:solidFill>
              <a:schemeClr val="accent4"/>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txBox="1">
            <a:spLocks noGrp="1"/>
          </p:cNvSpPr>
          <p:nvPr>
            <p:ph type="ctrTitle"/>
          </p:nvPr>
        </p:nvSpPr>
        <p:spPr>
          <a:xfrm>
            <a:off x="466425" y="284375"/>
            <a:ext cx="5238900" cy="933600"/>
          </a:xfrm>
          <a:prstGeom prst="rect">
            <a:avLst/>
          </a:prstGeom>
        </p:spPr>
        <p:txBody>
          <a:bodyPr spcFirstLastPara="1" wrap="square" lIns="91425" tIns="91425" rIns="91425" bIns="91425" anchor="b" anchorCtr="0">
            <a:noAutofit/>
          </a:bodyPr>
          <a:lstStyle/>
          <a:p>
            <a:pPr marL="0" marR="0" lvl="0" indent="0" algn="l" rtl="0">
              <a:lnSpc>
                <a:spcPct val="100000"/>
              </a:lnSpc>
              <a:spcBef>
                <a:spcPts val="1000"/>
              </a:spcBef>
              <a:spcAft>
                <a:spcPts val="0"/>
              </a:spcAft>
              <a:buNone/>
            </a:pPr>
            <a:r>
              <a:rPr lang="en"/>
              <a:t>Choosing Features for Training the models</a:t>
            </a:r>
            <a:endParaRPr/>
          </a:p>
        </p:txBody>
      </p:sp>
      <p:pic>
        <p:nvPicPr>
          <p:cNvPr id="586" name="Google Shape;586;p37"/>
          <p:cNvPicPr preferRelativeResize="0"/>
          <p:nvPr/>
        </p:nvPicPr>
        <p:blipFill>
          <a:blip r:embed="rId3">
            <a:alphaModFix/>
          </a:blip>
          <a:stretch>
            <a:fillRect/>
          </a:stretch>
        </p:blipFill>
        <p:spPr>
          <a:xfrm>
            <a:off x="970675" y="1321200"/>
            <a:ext cx="5032101" cy="3517500"/>
          </a:xfrm>
          <a:prstGeom prst="rect">
            <a:avLst/>
          </a:prstGeom>
          <a:noFill/>
          <a:ln w="38100" cap="flat" cmpd="sng">
            <a:solidFill>
              <a:schemeClr val="accent4"/>
            </a:solidFill>
            <a:prstDash val="solid"/>
            <a:round/>
            <a:headEnd type="none" w="sm" len="sm"/>
            <a:tailEnd type="none" w="sm" len="sm"/>
          </a:ln>
        </p:spPr>
      </p:pic>
      <p:pic>
        <p:nvPicPr>
          <p:cNvPr id="587" name="Google Shape;587;p37"/>
          <p:cNvPicPr preferRelativeResize="0"/>
          <p:nvPr/>
        </p:nvPicPr>
        <p:blipFill>
          <a:blip r:embed="rId4">
            <a:alphaModFix/>
          </a:blip>
          <a:stretch>
            <a:fillRect/>
          </a:stretch>
        </p:blipFill>
        <p:spPr>
          <a:xfrm>
            <a:off x="6231376" y="1524000"/>
            <a:ext cx="2600325" cy="2876550"/>
          </a:xfrm>
          <a:prstGeom prst="rect">
            <a:avLst/>
          </a:prstGeom>
          <a:noFill/>
          <a:ln w="38100" cap="flat" cmpd="sng">
            <a:solidFill>
              <a:schemeClr val="accent5"/>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Final Training Data</a:t>
            </a:r>
            <a:endParaRPr/>
          </a:p>
        </p:txBody>
      </p:sp>
      <p:pic>
        <p:nvPicPr>
          <p:cNvPr id="593" name="Google Shape;593;p38"/>
          <p:cNvPicPr preferRelativeResize="0"/>
          <p:nvPr/>
        </p:nvPicPr>
        <p:blipFill>
          <a:blip r:embed="rId3">
            <a:alphaModFix/>
          </a:blip>
          <a:stretch>
            <a:fillRect/>
          </a:stretch>
        </p:blipFill>
        <p:spPr>
          <a:xfrm>
            <a:off x="418450" y="1218351"/>
            <a:ext cx="8199424" cy="2976125"/>
          </a:xfrm>
          <a:prstGeom prst="rect">
            <a:avLst/>
          </a:prstGeom>
          <a:noFill/>
          <a:ln w="38100" cap="flat" cmpd="sng">
            <a:solidFill>
              <a:schemeClr val="accent2"/>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9"/>
          <p:cNvSpPr txBox="1">
            <a:spLocks noGrp="1"/>
          </p:cNvSpPr>
          <p:nvPr>
            <p:ph type="title"/>
          </p:nvPr>
        </p:nvSpPr>
        <p:spPr>
          <a:xfrm>
            <a:off x="1293450" y="1678550"/>
            <a:ext cx="6557100" cy="123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100"/>
              <a:t>MODEL </a:t>
            </a:r>
            <a:endParaRPr sz="6100"/>
          </a:p>
          <a:p>
            <a:pPr marL="0" lvl="0" indent="0" algn="ctr" rtl="0">
              <a:spcBef>
                <a:spcPts val="0"/>
              </a:spcBef>
              <a:spcAft>
                <a:spcPts val="0"/>
              </a:spcAft>
              <a:buNone/>
            </a:pPr>
            <a:r>
              <a:rPr lang="en" sz="6100">
                <a:solidFill>
                  <a:schemeClr val="accent4"/>
                </a:solidFill>
              </a:rPr>
              <a:t>BUILDING</a:t>
            </a:r>
            <a:endParaRPr sz="6100">
              <a:solidFill>
                <a:schemeClr val="accent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4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4"/>
                </a:solidFill>
              </a:rPr>
              <a:t>Model Building</a:t>
            </a:r>
            <a:endParaRPr>
              <a:solidFill>
                <a:schemeClr val="accent4"/>
              </a:solidFill>
            </a:endParaRPr>
          </a:p>
        </p:txBody>
      </p:sp>
      <p:pic>
        <p:nvPicPr>
          <p:cNvPr id="604" name="Google Shape;604;p40"/>
          <p:cNvPicPr preferRelativeResize="0"/>
          <p:nvPr/>
        </p:nvPicPr>
        <p:blipFill>
          <a:blip r:embed="rId3">
            <a:alphaModFix/>
          </a:blip>
          <a:stretch>
            <a:fillRect/>
          </a:stretch>
        </p:blipFill>
        <p:spPr>
          <a:xfrm>
            <a:off x="5383325" y="989475"/>
            <a:ext cx="3315449" cy="2103950"/>
          </a:xfrm>
          <a:prstGeom prst="rect">
            <a:avLst/>
          </a:prstGeom>
          <a:noFill/>
          <a:ln>
            <a:noFill/>
          </a:ln>
        </p:spPr>
      </p:pic>
      <p:pic>
        <p:nvPicPr>
          <p:cNvPr id="605" name="Google Shape;605;p40"/>
          <p:cNvPicPr preferRelativeResize="0"/>
          <p:nvPr/>
        </p:nvPicPr>
        <p:blipFill>
          <a:blip r:embed="rId4">
            <a:alphaModFix/>
          </a:blip>
          <a:stretch>
            <a:fillRect/>
          </a:stretch>
        </p:blipFill>
        <p:spPr>
          <a:xfrm>
            <a:off x="5212113" y="3437225"/>
            <a:ext cx="3657875" cy="1277725"/>
          </a:xfrm>
          <a:prstGeom prst="rect">
            <a:avLst/>
          </a:prstGeom>
          <a:noFill/>
          <a:ln>
            <a:noFill/>
          </a:ln>
        </p:spPr>
      </p:pic>
      <p:sp>
        <p:nvSpPr>
          <p:cNvPr id="606" name="Google Shape;606;p40"/>
          <p:cNvSpPr txBox="1"/>
          <p:nvPr/>
        </p:nvSpPr>
        <p:spPr>
          <a:xfrm>
            <a:off x="677550" y="1391600"/>
            <a:ext cx="4480500" cy="279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Multiple models were tried and implemented on the final training data including:</a:t>
            </a:r>
            <a:endParaRPr>
              <a:solidFill>
                <a:schemeClr val="lt1"/>
              </a:solidFill>
              <a:latin typeface="Maven Pro"/>
              <a:ea typeface="Maven Pro"/>
              <a:cs typeface="Maven Pro"/>
              <a:sym typeface="Maven Pro"/>
            </a:endParaRPr>
          </a:p>
          <a:p>
            <a:pPr marL="0" lvl="0" indent="0" algn="l" rtl="0">
              <a:spcBef>
                <a:spcPts val="0"/>
              </a:spcBef>
              <a:spcAft>
                <a:spcPts val="0"/>
              </a:spcAft>
              <a:buNone/>
            </a:pP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CatBoost</a:t>
            </a: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XGBOOST </a:t>
            </a: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RandomForestRegressor </a:t>
            </a: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LGBM</a:t>
            </a:r>
            <a:endParaRPr>
              <a:solidFill>
                <a:schemeClr val="lt1"/>
              </a:solidFill>
              <a:latin typeface="Maven Pro"/>
              <a:ea typeface="Maven Pro"/>
              <a:cs typeface="Maven Pro"/>
              <a:sym typeface="Maven Pro"/>
            </a:endParaRPr>
          </a:p>
          <a:p>
            <a:pPr marL="0" lvl="0" indent="0" algn="l" rtl="0">
              <a:spcBef>
                <a:spcPts val="0"/>
              </a:spcBef>
              <a:spcAft>
                <a:spcPts val="0"/>
              </a:spcAft>
              <a:buNone/>
            </a:pPr>
            <a:endParaRPr>
              <a:solidFill>
                <a:schemeClr val="lt1"/>
              </a:solidFill>
              <a:latin typeface="Maven Pro"/>
              <a:ea typeface="Maven Pro"/>
              <a:cs typeface="Maven Pro"/>
              <a:sym typeface="Maven Pro"/>
            </a:endParaRPr>
          </a:p>
          <a:p>
            <a:pPr marL="0" lvl="0" indent="0" algn="l" rtl="0">
              <a:lnSpc>
                <a:spcPct val="115000"/>
              </a:lnSpc>
              <a:spcBef>
                <a:spcPts val="1100"/>
              </a:spcBef>
              <a:spcAft>
                <a:spcPts val="0"/>
              </a:spcAft>
              <a:buNone/>
            </a:pPr>
            <a:r>
              <a:rPr lang="en" sz="1250">
                <a:solidFill>
                  <a:schemeClr val="lt1"/>
                </a:solidFill>
              </a:rPr>
              <a:t>The Best score came from an ensemble of </a:t>
            </a:r>
            <a:r>
              <a:rPr lang="en" sz="1250" b="1">
                <a:solidFill>
                  <a:schemeClr val="lt1"/>
                </a:solidFill>
              </a:rPr>
              <a:t>CatBoost</a:t>
            </a:r>
            <a:r>
              <a:rPr lang="en" sz="1250">
                <a:solidFill>
                  <a:schemeClr val="lt1"/>
                </a:solidFill>
              </a:rPr>
              <a:t> and </a:t>
            </a:r>
            <a:r>
              <a:rPr lang="en" sz="1250" b="1">
                <a:solidFill>
                  <a:schemeClr val="lt1"/>
                </a:solidFill>
              </a:rPr>
              <a:t>RandomForestRegressor</a:t>
            </a:r>
            <a:r>
              <a:rPr lang="en" sz="1250">
                <a:solidFill>
                  <a:schemeClr val="lt1"/>
                </a:solidFill>
              </a:rPr>
              <a:t>.</a:t>
            </a:r>
            <a:endParaRPr>
              <a:solidFill>
                <a:schemeClr val="lt1"/>
              </a:solidFill>
              <a:latin typeface="Maven Pro"/>
              <a:ea typeface="Maven Pro"/>
              <a:cs typeface="Maven Pro"/>
              <a:sym typeface="Maven Pro"/>
            </a:endParaRPr>
          </a:p>
          <a:p>
            <a:pPr marL="0" lvl="0" indent="0" algn="l" rtl="0">
              <a:spcBef>
                <a:spcPts val="700"/>
              </a:spcBef>
              <a:spcAft>
                <a:spcPts val="0"/>
              </a:spcAft>
              <a:buNone/>
            </a:pPr>
            <a:endParaRPr>
              <a:solidFill>
                <a:schemeClr val="lt1"/>
              </a:solidFill>
              <a:latin typeface="Maven Pro"/>
              <a:ea typeface="Maven Pro"/>
              <a:cs typeface="Maven Pro"/>
              <a:sym typeface="Maven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1"/>
          <p:cNvSpPr txBox="1">
            <a:spLocks noGrp="1"/>
          </p:cNvSpPr>
          <p:nvPr>
            <p:ph type="title"/>
          </p:nvPr>
        </p:nvSpPr>
        <p:spPr>
          <a:xfrm>
            <a:off x="1886125" y="1847250"/>
            <a:ext cx="5676600" cy="123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100"/>
              <a:t>HYPERPARAMETER</a:t>
            </a:r>
            <a:endParaRPr sz="6100"/>
          </a:p>
          <a:p>
            <a:pPr marL="0" lvl="0" indent="0" algn="ctr" rtl="0">
              <a:spcBef>
                <a:spcPts val="0"/>
              </a:spcBef>
              <a:spcAft>
                <a:spcPts val="0"/>
              </a:spcAft>
              <a:buNone/>
            </a:pPr>
            <a:r>
              <a:rPr lang="en" sz="6100">
                <a:solidFill>
                  <a:schemeClr val="accent4"/>
                </a:solidFill>
              </a:rPr>
              <a:t>OPTIMIZATION</a:t>
            </a:r>
            <a:endParaRPr>
              <a:solidFill>
                <a:schemeClr val="accent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2"/>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3"/>
                </a:solidFill>
              </a:rPr>
              <a:t>Hyperparameter Optimization</a:t>
            </a:r>
            <a:endParaRPr>
              <a:solidFill>
                <a:schemeClr val="accent3"/>
              </a:solidFill>
            </a:endParaRPr>
          </a:p>
        </p:txBody>
      </p:sp>
      <p:sp>
        <p:nvSpPr>
          <p:cNvPr id="617" name="Google Shape;617;p42"/>
          <p:cNvSpPr txBox="1"/>
          <p:nvPr/>
        </p:nvSpPr>
        <p:spPr>
          <a:xfrm>
            <a:off x="699400" y="1435250"/>
            <a:ext cx="43275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aven Pro"/>
                <a:ea typeface="Maven Pro"/>
                <a:cs typeface="Maven Pro"/>
                <a:sym typeface="Maven Pro"/>
              </a:rPr>
              <a:t>Techniques used for Hyperparameter optimization:</a:t>
            </a:r>
            <a:endParaRPr>
              <a:solidFill>
                <a:schemeClr val="lt1"/>
              </a:solidFill>
              <a:latin typeface="Maven Pro"/>
              <a:ea typeface="Maven Pro"/>
              <a:cs typeface="Maven Pro"/>
              <a:sym typeface="Maven Pro"/>
            </a:endParaRPr>
          </a:p>
          <a:p>
            <a:pPr marL="0" lvl="0" indent="0" algn="l" rtl="0">
              <a:spcBef>
                <a:spcPts val="0"/>
              </a:spcBef>
              <a:spcAft>
                <a:spcPts val="0"/>
              </a:spcAft>
              <a:buNone/>
            </a:pP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Grid Search over range of parameters</a:t>
            </a:r>
            <a:endParaRPr>
              <a:solidFill>
                <a:schemeClr val="lt1"/>
              </a:solidFill>
              <a:latin typeface="Maven Pro"/>
              <a:ea typeface="Maven Pro"/>
              <a:cs typeface="Maven Pro"/>
              <a:sym typeface="Maven Pro"/>
            </a:endParaRPr>
          </a:p>
          <a:p>
            <a:pPr marL="457200" lvl="0" indent="0" algn="l" rtl="0">
              <a:spcBef>
                <a:spcPts val="0"/>
              </a:spcBef>
              <a:spcAft>
                <a:spcPts val="0"/>
              </a:spcAft>
              <a:buNone/>
            </a:pP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Optuna</a:t>
            </a:r>
            <a:endParaRPr>
              <a:solidFill>
                <a:schemeClr val="lt1"/>
              </a:solidFill>
              <a:latin typeface="Maven Pro"/>
              <a:ea typeface="Maven Pro"/>
              <a:cs typeface="Maven Pro"/>
              <a:sym typeface="Maven Pro"/>
            </a:endParaRPr>
          </a:p>
          <a:p>
            <a:pPr marL="457200" lvl="0" indent="0" algn="l" rtl="0">
              <a:spcBef>
                <a:spcPts val="0"/>
              </a:spcBef>
              <a:spcAft>
                <a:spcPts val="0"/>
              </a:spcAft>
              <a:buNone/>
            </a:pPr>
            <a:endParaRPr>
              <a:solidFill>
                <a:schemeClr val="lt1"/>
              </a:solidFill>
              <a:latin typeface="Maven Pro"/>
              <a:ea typeface="Maven Pro"/>
              <a:cs typeface="Maven Pro"/>
              <a:sym typeface="Maven Pro"/>
            </a:endParaRPr>
          </a:p>
          <a:p>
            <a:pPr marL="457200" lvl="0" indent="-317500" algn="l" rtl="0">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Trial, Error, Learn</a:t>
            </a:r>
            <a:endParaRPr>
              <a:solidFill>
                <a:schemeClr val="lt1"/>
              </a:solidFill>
              <a:latin typeface="Maven Pro"/>
              <a:ea typeface="Maven Pro"/>
              <a:cs typeface="Maven Pro"/>
              <a:sym typeface="Maven Pro"/>
            </a:endParaRPr>
          </a:p>
        </p:txBody>
      </p:sp>
      <p:pic>
        <p:nvPicPr>
          <p:cNvPr id="618" name="Google Shape;618;p42"/>
          <p:cNvPicPr preferRelativeResize="0"/>
          <p:nvPr/>
        </p:nvPicPr>
        <p:blipFill>
          <a:blip r:embed="rId3">
            <a:alphaModFix/>
          </a:blip>
          <a:stretch>
            <a:fillRect/>
          </a:stretch>
        </p:blipFill>
        <p:spPr>
          <a:xfrm>
            <a:off x="5826950" y="989465"/>
            <a:ext cx="2814950" cy="1876626"/>
          </a:xfrm>
          <a:prstGeom prst="rect">
            <a:avLst/>
          </a:prstGeom>
          <a:noFill/>
          <a:ln>
            <a:noFill/>
          </a:ln>
        </p:spPr>
      </p:pic>
      <p:pic>
        <p:nvPicPr>
          <p:cNvPr id="619" name="Google Shape;619;p42"/>
          <p:cNvPicPr preferRelativeResize="0"/>
          <p:nvPr/>
        </p:nvPicPr>
        <p:blipFill>
          <a:blip r:embed="rId4">
            <a:alphaModFix/>
          </a:blip>
          <a:stretch>
            <a:fillRect/>
          </a:stretch>
        </p:blipFill>
        <p:spPr>
          <a:xfrm>
            <a:off x="5026900" y="3062199"/>
            <a:ext cx="3812301" cy="1804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25"/>
          <p:cNvSpPr txBox="1">
            <a:spLocks noGrp="1"/>
          </p:cNvSpPr>
          <p:nvPr>
            <p:ph type="title"/>
          </p:nvPr>
        </p:nvSpPr>
        <p:spPr>
          <a:xfrm>
            <a:off x="1733725" y="1923450"/>
            <a:ext cx="5676600" cy="123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a:t>
            </a:r>
            <a:endParaRPr/>
          </a:p>
          <a:p>
            <a:pPr marL="0" lvl="0" indent="0" algn="ctr" rtl="0">
              <a:spcBef>
                <a:spcPts val="0"/>
              </a:spcBef>
              <a:spcAft>
                <a:spcPts val="0"/>
              </a:spcAft>
              <a:buNone/>
            </a:pPr>
            <a:r>
              <a:rPr lang="en">
                <a:solidFill>
                  <a:schemeClr val="accent4"/>
                </a:solidFill>
              </a:rPr>
              <a:t>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43"/>
          <p:cNvSpPr txBox="1">
            <a:spLocks noGrp="1"/>
          </p:cNvSpPr>
          <p:nvPr>
            <p:ph type="title"/>
          </p:nvPr>
        </p:nvSpPr>
        <p:spPr>
          <a:xfrm>
            <a:off x="332099" y="655324"/>
            <a:ext cx="7345957" cy="159438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493" name="Google Shape;493;p26"/>
          <p:cNvPicPr preferRelativeResize="0"/>
          <p:nvPr/>
        </p:nvPicPr>
        <p:blipFill>
          <a:blip r:embed="rId3">
            <a:alphaModFix/>
          </a:blip>
          <a:stretch>
            <a:fillRect/>
          </a:stretch>
        </p:blipFill>
        <p:spPr>
          <a:xfrm>
            <a:off x="558375" y="804300"/>
            <a:ext cx="6255925" cy="2582725"/>
          </a:xfrm>
          <a:prstGeom prst="rect">
            <a:avLst/>
          </a:prstGeom>
          <a:noFill/>
          <a:ln w="38100" cap="flat" cmpd="sng">
            <a:solidFill>
              <a:schemeClr val="accent2"/>
            </a:solidFill>
            <a:prstDash val="solid"/>
            <a:round/>
            <a:headEnd type="none" w="sm" len="sm"/>
            <a:tailEnd type="none" w="sm" len="sm"/>
          </a:ln>
        </p:spPr>
      </p:pic>
      <p:sp>
        <p:nvSpPr>
          <p:cNvPr id="494" name="Google Shape;494;p26"/>
          <p:cNvSpPr txBox="1">
            <a:spLocks noGrp="1"/>
          </p:cNvSpPr>
          <p:nvPr>
            <p:ph type="ctrTitle"/>
          </p:nvPr>
        </p:nvSpPr>
        <p:spPr>
          <a:xfrm>
            <a:off x="478800" y="150300"/>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a:t>
            </a:r>
            <a:endParaRPr/>
          </a:p>
        </p:txBody>
      </p:sp>
      <p:pic>
        <p:nvPicPr>
          <p:cNvPr id="495" name="Google Shape;495;p26"/>
          <p:cNvPicPr preferRelativeResize="0"/>
          <p:nvPr/>
        </p:nvPicPr>
        <p:blipFill>
          <a:blip r:embed="rId4">
            <a:alphaModFix/>
          </a:blip>
          <a:stretch>
            <a:fillRect/>
          </a:stretch>
        </p:blipFill>
        <p:spPr>
          <a:xfrm>
            <a:off x="4887375" y="2445700"/>
            <a:ext cx="4051550" cy="2510350"/>
          </a:xfrm>
          <a:prstGeom prst="rect">
            <a:avLst/>
          </a:prstGeom>
          <a:noFill/>
          <a:ln w="38100" cap="flat" cmpd="sng">
            <a:solidFill>
              <a:schemeClr val="accent1"/>
            </a:solidFill>
            <a:prstDash val="solid"/>
            <a:round/>
            <a:headEnd type="none" w="sm" len="sm"/>
            <a:tailEnd type="none" w="sm" len="sm"/>
          </a:ln>
        </p:spPr>
      </p:pic>
      <p:sp>
        <p:nvSpPr>
          <p:cNvPr id="496" name="Google Shape;496;p2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cxnSp>
        <p:nvCxnSpPr>
          <p:cNvPr id="497" name="Google Shape;497;p26"/>
          <p:cNvCxnSpPr/>
          <p:nvPr/>
        </p:nvCxnSpPr>
        <p:spPr>
          <a:xfrm>
            <a:off x="2016325" y="3593925"/>
            <a:ext cx="2473800" cy="9708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498" name="Google Shape;498;p26"/>
          <p:cNvSpPr/>
          <p:nvPr/>
        </p:nvSpPr>
        <p:spPr>
          <a:xfrm>
            <a:off x="1540250" y="3631250"/>
            <a:ext cx="1306875" cy="522750"/>
          </a:xfrm>
          <a:custGeom>
            <a:avLst/>
            <a:gdLst/>
            <a:ahLst/>
            <a:cxnLst/>
            <a:rect l="l" t="t" r="r" b="b"/>
            <a:pathLst>
              <a:path w="52275" h="20910" extrusionOk="0">
                <a:moveTo>
                  <a:pt x="52275" y="0"/>
                </a:moveTo>
                <a:cubicBezTo>
                  <a:pt x="43563" y="3485"/>
                  <a:pt x="8713" y="17425"/>
                  <a:pt x="0" y="20910"/>
                </a:cubicBezTo>
              </a:path>
            </a:pathLst>
          </a:custGeom>
          <a:noFill/>
          <a:ln w="9525" cap="flat" cmpd="sng">
            <a:solidFill>
              <a:schemeClr val="dk2"/>
            </a:solidFill>
            <a:prstDash val="solid"/>
            <a:round/>
            <a:headEnd type="none" w="med" len="med"/>
            <a:tailEnd type="none" w="med" len="med"/>
          </a:ln>
        </p:spPr>
        <p:txBody>
          <a:bodyPr/>
          <a:lstStyle/>
          <a:p>
            <a:endParaRPr lang="en-IN"/>
          </a:p>
        </p:txBody>
      </p:sp>
      <p:sp>
        <p:nvSpPr>
          <p:cNvPr id="499" name="Google Shape;499;p26"/>
          <p:cNvSpPr/>
          <p:nvPr/>
        </p:nvSpPr>
        <p:spPr>
          <a:xfrm rot="10800000" flipH="1">
            <a:off x="2462038" y="3517725"/>
            <a:ext cx="2296200" cy="766800"/>
          </a:xfrm>
          <a:prstGeom prst="bentArrow">
            <a:avLst>
              <a:gd name="adj1" fmla="val 8519"/>
              <a:gd name="adj2" fmla="val 11043"/>
              <a:gd name="adj3" fmla="val 12154"/>
              <a:gd name="adj4" fmla="val 4375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7"/>
          <p:cNvSpPr txBox="1"/>
          <p:nvPr/>
        </p:nvSpPr>
        <p:spPr>
          <a:xfrm>
            <a:off x="6494712" y="1311387"/>
            <a:ext cx="2066400" cy="985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1000"/>
              </a:spcBef>
              <a:spcAft>
                <a:spcPts val="0"/>
              </a:spcAft>
              <a:buNone/>
            </a:pPr>
            <a:r>
              <a:rPr lang="en" sz="2600">
                <a:solidFill>
                  <a:schemeClr val="accent4"/>
                </a:solidFill>
                <a:latin typeface="Share Tech"/>
                <a:ea typeface="Share Tech"/>
                <a:cs typeface="Share Tech"/>
                <a:sym typeface="Share Tech"/>
              </a:rPr>
              <a:t>Correlation</a:t>
            </a:r>
            <a:r>
              <a:rPr lang="en" sz="1800">
                <a:latin typeface="Maven Pro"/>
                <a:ea typeface="Maven Pro"/>
                <a:cs typeface="Maven Pro"/>
                <a:sym typeface="Maven Pro"/>
              </a:rPr>
              <a:t> </a:t>
            </a:r>
            <a:r>
              <a:rPr lang="en" sz="2600">
                <a:solidFill>
                  <a:schemeClr val="accent4"/>
                </a:solidFill>
                <a:latin typeface="Share Tech"/>
                <a:ea typeface="Share Tech"/>
                <a:cs typeface="Share Tech"/>
                <a:sym typeface="Share Tech"/>
              </a:rPr>
              <a:t>Heatmap</a:t>
            </a:r>
            <a:endParaRPr sz="1800">
              <a:latin typeface="Maven Pro"/>
              <a:ea typeface="Maven Pro"/>
              <a:cs typeface="Maven Pro"/>
              <a:sym typeface="Maven Pro"/>
            </a:endParaRPr>
          </a:p>
        </p:txBody>
      </p:sp>
      <p:pic>
        <p:nvPicPr>
          <p:cNvPr id="505" name="Google Shape;505;p27"/>
          <p:cNvPicPr preferRelativeResize="0"/>
          <p:nvPr/>
        </p:nvPicPr>
        <p:blipFill rotWithShape="1">
          <a:blip r:embed="rId3">
            <a:alphaModFix/>
          </a:blip>
          <a:srcRect/>
          <a:stretch/>
        </p:blipFill>
        <p:spPr>
          <a:xfrm>
            <a:off x="740466" y="853950"/>
            <a:ext cx="5680691" cy="1739322"/>
          </a:xfrm>
          <a:prstGeom prst="rect">
            <a:avLst/>
          </a:prstGeom>
          <a:noFill/>
          <a:ln w="38100" cap="flat" cmpd="sng">
            <a:solidFill>
              <a:schemeClr val="accent4"/>
            </a:solidFill>
            <a:prstDash val="solid"/>
            <a:round/>
            <a:headEnd type="none" w="sm" len="sm"/>
            <a:tailEnd type="none" w="sm" len="sm"/>
          </a:ln>
        </p:spPr>
      </p:pic>
      <p:pic>
        <p:nvPicPr>
          <p:cNvPr id="506" name="Google Shape;506;p27"/>
          <p:cNvPicPr preferRelativeResize="0"/>
          <p:nvPr/>
        </p:nvPicPr>
        <p:blipFill>
          <a:blip r:embed="rId4">
            <a:alphaModFix/>
          </a:blip>
          <a:stretch>
            <a:fillRect/>
          </a:stretch>
        </p:blipFill>
        <p:spPr>
          <a:xfrm>
            <a:off x="2926027" y="2810508"/>
            <a:ext cx="5776399" cy="1895867"/>
          </a:xfrm>
          <a:prstGeom prst="rect">
            <a:avLst/>
          </a:prstGeom>
          <a:noFill/>
          <a:ln w="38100" cap="flat" cmpd="sng">
            <a:solidFill>
              <a:schemeClr val="accent2"/>
            </a:solidFill>
            <a:prstDash val="solid"/>
            <a:round/>
            <a:headEnd type="none" w="sm" len="sm"/>
            <a:tailEnd type="none" w="sm" len="sm"/>
          </a:ln>
        </p:spPr>
      </p:pic>
      <p:sp>
        <p:nvSpPr>
          <p:cNvPr id="507" name="Google Shape;507;p27"/>
          <p:cNvSpPr txBox="1"/>
          <p:nvPr/>
        </p:nvSpPr>
        <p:spPr>
          <a:xfrm>
            <a:off x="271325" y="3080375"/>
            <a:ext cx="2578500" cy="1236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1000"/>
              </a:spcBef>
              <a:spcAft>
                <a:spcPts val="0"/>
              </a:spcAft>
              <a:buNone/>
            </a:pPr>
            <a:r>
              <a:rPr lang="en" sz="2000">
                <a:solidFill>
                  <a:schemeClr val="accent2"/>
                </a:solidFill>
                <a:latin typeface="Share Tech"/>
                <a:ea typeface="Share Tech"/>
                <a:cs typeface="Share Tech"/>
                <a:sym typeface="Share Tech"/>
              </a:rPr>
              <a:t>KDE PLOT for </a:t>
            </a:r>
            <a:endParaRPr sz="2000">
              <a:solidFill>
                <a:schemeClr val="accent2"/>
              </a:solidFill>
              <a:latin typeface="Share Tech"/>
              <a:ea typeface="Share Tech"/>
              <a:cs typeface="Share Tech"/>
              <a:sym typeface="Share Tech"/>
            </a:endParaRPr>
          </a:p>
          <a:p>
            <a:pPr marL="0" marR="0" lvl="0" indent="0" algn="ctr" rtl="0">
              <a:lnSpc>
                <a:spcPct val="100000"/>
              </a:lnSpc>
              <a:spcBef>
                <a:spcPts val="1000"/>
              </a:spcBef>
              <a:spcAft>
                <a:spcPts val="0"/>
              </a:spcAft>
              <a:buNone/>
            </a:pPr>
            <a:r>
              <a:rPr lang="en" sz="2000">
                <a:solidFill>
                  <a:schemeClr val="accent2"/>
                </a:solidFill>
                <a:latin typeface="Share Tech"/>
                <a:ea typeface="Share Tech"/>
                <a:cs typeface="Share Tech"/>
                <a:sym typeface="Share Tech"/>
              </a:rPr>
              <a:t>Number of Days until Payment</a:t>
            </a:r>
            <a:endParaRPr sz="1500">
              <a:solidFill>
                <a:schemeClr val="accent2"/>
              </a:solidFill>
              <a:latin typeface="Share Tech"/>
              <a:ea typeface="Share Tech"/>
              <a:cs typeface="Share Tech"/>
              <a:sym typeface="Share Tech"/>
            </a:endParaRPr>
          </a:p>
        </p:txBody>
      </p:sp>
      <p:sp>
        <p:nvSpPr>
          <p:cNvPr id="508" name="Google Shape;508;p27"/>
          <p:cNvSpPr txBox="1">
            <a:spLocks noGrp="1"/>
          </p:cNvSpPr>
          <p:nvPr>
            <p:ph type="ctrTitle"/>
          </p:nvPr>
        </p:nvSpPr>
        <p:spPr>
          <a:xfrm>
            <a:off x="478800" y="150300"/>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KEY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28"/>
          <p:cNvSpPr txBox="1">
            <a:spLocks noGrp="1"/>
          </p:cNvSpPr>
          <p:nvPr>
            <p:ph type="title"/>
          </p:nvPr>
        </p:nvSpPr>
        <p:spPr>
          <a:xfrm>
            <a:off x="1733725" y="1999650"/>
            <a:ext cx="5676600" cy="123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FEATURE</a:t>
            </a:r>
            <a:endParaRPr/>
          </a:p>
          <a:p>
            <a:pPr marL="0" lvl="0" indent="0" algn="ctr" rtl="0">
              <a:spcBef>
                <a:spcPts val="0"/>
              </a:spcBef>
              <a:spcAft>
                <a:spcPts val="0"/>
              </a:spcAft>
              <a:buNone/>
            </a:pPr>
            <a:r>
              <a:rPr lang="en">
                <a:solidFill>
                  <a:schemeClr val="accent4"/>
                </a:solidFill>
              </a:rPr>
              <a:t>ENGINEERING</a:t>
            </a:r>
            <a:endParaRPr>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a:t>To Datetime Format</a:t>
            </a:r>
            <a:endParaRPr/>
          </a:p>
        </p:txBody>
      </p:sp>
      <p:pic>
        <p:nvPicPr>
          <p:cNvPr id="519" name="Google Shape;519;p29"/>
          <p:cNvPicPr preferRelativeResize="0"/>
          <p:nvPr/>
        </p:nvPicPr>
        <p:blipFill>
          <a:blip r:embed="rId3">
            <a:alphaModFix/>
          </a:blip>
          <a:stretch>
            <a:fillRect/>
          </a:stretch>
        </p:blipFill>
        <p:spPr>
          <a:xfrm>
            <a:off x="793675" y="1579975"/>
            <a:ext cx="3202275" cy="2784950"/>
          </a:xfrm>
          <a:prstGeom prst="rect">
            <a:avLst/>
          </a:prstGeom>
          <a:noFill/>
          <a:ln w="38100" cap="flat" cmpd="sng">
            <a:solidFill>
              <a:srgbClr val="00C3B1"/>
            </a:solidFill>
            <a:prstDash val="solid"/>
            <a:round/>
            <a:headEnd type="none" w="sm" len="sm"/>
            <a:tailEnd type="none" w="sm" len="sm"/>
          </a:ln>
        </p:spPr>
      </p:pic>
      <p:pic>
        <p:nvPicPr>
          <p:cNvPr id="520" name="Google Shape;520;p29"/>
          <p:cNvPicPr preferRelativeResize="0"/>
          <p:nvPr/>
        </p:nvPicPr>
        <p:blipFill>
          <a:blip r:embed="rId4">
            <a:alphaModFix/>
          </a:blip>
          <a:stretch>
            <a:fillRect/>
          </a:stretch>
        </p:blipFill>
        <p:spPr>
          <a:xfrm>
            <a:off x="4956875" y="1579975"/>
            <a:ext cx="3202275" cy="2784950"/>
          </a:xfrm>
          <a:prstGeom prst="rect">
            <a:avLst/>
          </a:prstGeom>
          <a:noFill/>
          <a:ln w="38100" cap="flat" cmpd="sng">
            <a:solidFill>
              <a:srgbClr val="FF00FF"/>
            </a:solidFill>
            <a:prstDash val="solid"/>
            <a:round/>
            <a:headEnd type="none" w="sm" len="sm"/>
            <a:tailEnd type="none" w="sm" len="sm"/>
          </a:ln>
        </p:spPr>
      </p:pic>
      <p:sp>
        <p:nvSpPr>
          <p:cNvPr id="521" name="Google Shape;521;p29"/>
          <p:cNvSpPr/>
          <p:nvPr/>
        </p:nvSpPr>
        <p:spPr>
          <a:xfrm>
            <a:off x="4101675" y="2775750"/>
            <a:ext cx="746400" cy="204000"/>
          </a:xfrm>
          <a:prstGeom prst="rightArrow">
            <a:avLst>
              <a:gd name="adj1" fmla="val 50000"/>
              <a:gd name="adj2" fmla="val 50000"/>
            </a:avLst>
          </a:prstGeom>
          <a:solidFill>
            <a:srgbClr val="FF9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marR="0" lvl="0" indent="0" algn="l" rtl="0">
              <a:lnSpc>
                <a:spcPct val="100000"/>
              </a:lnSpc>
              <a:spcBef>
                <a:spcPts val="1000"/>
              </a:spcBef>
              <a:spcAft>
                <a:spcPts val="0"/>
              </a:spcAft>
              <a:buNone/>
            </a:pPr>
            <a:r>
              <a:rPr lang="en"/>
              <a:t>Extracting Months and Years</a:t>
            </a:r>
            <a:endParaRPr/>
          </a:p>
        </p:txBody>
      </p:sp>
      <p:pic>
        <p:nvPicPr>
          <p:cNvPr id="527" name="Google Shape;527;p30"/>
          <p:cNvPicPr preferRelativeResize="0"/>
          <p:nvPr/>
        </p:nvPicPr>
        <p:blipFill rotWithShape="1">
          <a:blip r:embed="rId3">
            <a:alphaModFix/>
          </a:blip>
          <a:srcRect l="2190"/>
          <a:stretch/>
        </p:blipFill>
        <p:spPr>
          <a:xfrm>
            <a:off x="5733625" y="411675"/>
            <a:ext cx="2908550" cy="4550850"/>
          </a:xfrm>
          <a:prstGeom prst="rect">
            <a:avLst/>
          </a:prstGeom>
          <a:noFill/>
          <a:ln w="38100" cap="flat" cmpd="sng">
            <a:solidFill>
              <a:srgbClr val="C27BA0"/>
            </a:solidFill>
            <a:prstDash val="solid"/>
            <a:round/>
            <a:headEnd type="none" w="sm" len="sm"/>
            <a:tailEnd type="none" w="sm" len="sm"/>
          </a:ln>
        </p:spPr>
      </p:pic>
      <p:pic>
        <p:nvPicPr>
          <p:cNvPr id="528" name="Google Shape;528;p30"/>
          <p:cNvPicPr preferRelativeResize="0"/>
          <p:nvPr/>
        </p:nvPicPr>
        <p:blipFill>
          <a:blip r:embed="rId4">
            <a:alphaModFix/>
          </a:blip>
          <a:stretch>
            <a:fillRect/>
          </a:stretch>
        </p:blipFill>
        <p:spPr>
          <a:xfrm>
            <a:off x="330175" y="2126850"/>
            <a:ext cx="5067349" cy="1120500"/>
          </a:xfrm>
          <a:prstGeom prst="rect">
            <a:avLst/>
          </a:prstGeom>
          <a:noFill/>
          <a:ln w="38100" cap="flat" cmpd="sng">
            <a:solidFill>
              <a:srgbClr val="00CFCC"/>
            </a:solidFill>
            <a:prstDash val="solid"/>
            <a:round/>
            <a:headEnd type="none" w="sm" len="sm"/>
            <a:tailEnd type="none" w="sm" len="sm"/>
          </a:ln>
        </p:spPr>
      </p:pic>
      <p:sp>
        <p:nvSpPr>
          <p:cNvPr id="529" name="Google Shape;529;p30"/>
          <p:cNvSpPr/>
          <p:nvPr/>
        </p:nvSpPr>
        <p:spPr>
          <a:xfrm rot="10800000" flipH="1">
            <a:off x="2717525" y="3387850"/>
            <a:ext cx="2876700" cy="575400"/>
          </a:xfrm>
          <a:prstGeom prst="bentArrow">
            <a:avLst>
              <a:gd name="adj1" fmla="val 8519"/>
              <a:gd name="adj2" fmla="val 11043"/>
              <a:gd name="adj3" fmla="val 12154"/>
              <a:gd name="adj4" fmla="val 4375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txBox="1">
            <a:spLocks noGrp="1"/>
          </p:cNvSpPr>
          <p:nvPr>
            <p:ph type="ctrTitle"/>
          </p:nvPr>
        </p:nvSpPr>
        <p:spPr>
          <a:xfrm>
            <a:off x="618825" y="411675"/>
            <a:ext cx="6086700" cy="5778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a:t>Filling Missing Values in 'Description'</a:t>
            </a:r>
            <a:endParaRPr/>
          </a:p>
        </p:txBody>
      </p:sp>
      <p:pic>
        <p:nvPicPr>
          <p:cNvPr id="535" name="Google Shape;535;p31"/>
          <p:cNvPicPr preferRelativeResize="0"/>
          <p:nvPr/>
        </p:nvPicPr>
        <p:blipFill>
          <a:blip r:embed="rId3">
            <a:alphaModFix/>
          </a:blip>
          <a:stretch>
            <a:fillRect/>
          </a:stretch>
        </p:blipFill>
        <p:spPr>
          <a:xfrm>
            <a:off x="1010950" y="1051088"/>
            <a:ext cx="1902285" cy="3849225"/>
          </a:xfrm>
          <a:prstGeom prst="rect">
            <a:avLst/>
          </a:prstGeom>
          <a:noFill/>
          <a:ln w="38100" cap="flat" cmpd="sng">
            <a:solidFill>
              <a:srgbClr val="C27BA0"/>
            </a:solidFill>
            <a:prstDash val="solid"/>
            <a:round/>
            <a:headEnd type="none" w="sm" len="sm"/>
            <a:tailEnd type="none" w="sm" len="sm"/>
          </a:ln>
        </p:spPr>
      </p:pic>
      <p:pic>
        <p:nvPicPr>
          <p:cNvPr id="536" name="Google Shape;536;p31"/>
          <p:cNvPicPr preferRelativeResize="0"/>
          <p:nvPr/>
        </p:nvPicPr>
        <p:blipFill>
          <a:blip r:embed="rId4">
            <a:alphaModFix/>
          </a:blip>
          <a:stretch>
            <a:fillRect/>
          </a:stretch>
        </p:blipFill>
        <p:spPr>
          <a:xfrm>
            <a:off x="4525002" y="1051100"/>
            <a:ext cx="1996625" cy="3849200"/>
          </a:xfrm>
          <a:prstGeom prst="rect">
            <a:avLst/>
          </a:prstGeom>
          <a:noFill/>
          <a:ln w="38100" cap="flat" cmpd="sng">
            <a:solidFill>
              <a:srgbClr val="00C3B1"/>
            </a:solidFill>
            <a:prstDash val="solid"/>
            <a:round/>
            <a:headEnd type="none" w="sm" len="sm"/>
            <a:tailEnd type="none" w="sm" len="sm"/>
          </a:ln>
        </p:spPr>
      </p:pic>
      <p:sp>
        <p:nvSpPr>
          <p:cNvPr id="537" name="Google Shape;537;p31"/>
          <p:cNvSpPr/>
          <p:nvPr/>
        </p:nvSpPr>
        <p:spPr>
          <a:xfrm>
            <a:off x="3185250" y="2873713"/>
            <a:ext cx="1067700" cy="204000"/>
          </a:xfrm>
          <a:prstGeom prst="rightArrow">
            <a:avLst>
              <a:gd name="adj1" fmla="val 50000"/>
              <a:gd name="adj2" fmla="val 50000"/>
            </a:avLst>
          </a:prstGeom>
          <a:solidFill>
            <a:srgbClr val="FF9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2"/>
          <p:cNvSpPr txBox="1">
            <a:spLocks noGrp="1"/>
          </p:cNvSpPr>
          <p:nvPr>
            <p:ph type="ctrTitle"/>
          </p:nvPr>
        </p:nvSpPr>
        <p:spPr>
          <a:xfrm>
            <a:off x="618825" y="411675"/>
            <a:ext cx="5394900" cy="577800"/>
          </a:xfrm>
          <a:prstGeom prst="rect">
            <a:avLst/>
          </a:prstGeom>
        </p:spPr>
        <p:txBody>
          <a:bodyPr spcFirstLastPara="1" wrap="square" lIns="91425" tIns="91425" rIns="91425" bIns="91425" anchor="b" anchorCtr="0">
            <a:noAutofit/>
          </a:bodyPr>
          <a:lstStyle/>
          <a:p>
            <a:pPr marL="0" lvl="0" indent="0" algn="l" rtl="0">
              <a:spcBef>
                <a:spcPts val="2000"/>
              </a:spcBef>
              <a:spcAft>
                <a:spcPts val="0"/>
              </a:spcAft>
              <a:buNone/>
            </a:pPr>
            <a:r>
              <a:rPr lang="en"/>
              <a:t>Time given to make the payment</a:t>
            </a:r>
            <a:endParaRPr/>
          </a:p>
        </p:txBody>
      </p:sp>
      <p:pic>
        <p:nvPicPr>
          <p:cNvPr id="543" name="Google Shape;543;p32"/>
          <p:cNvPicPr preferRelativeResize="0"/>
          <p:nvPr/>
        </p:nvPicPr>
        <p:blipFill>
          <a:blip r:embed="rId3">
            <a:alphaModFix/>
          </a:blip>
          <a:stretch>
            <a:fillRect/>
          </a:stretch>
        </p:blipFill>
        <p:spPr>
          <a:xfrm>
            <a:off x="6688000" y="119375"/>
            <a:ext cx="1143825" cy="4904750"/>
          </a:xfrm>
          <a:prstGeom prst="rect">
            <a:avLst/>
          </a:prstGeom>
          <a:noFill/>
          <a:ln w="38100" cap="flat" cmpd="sng">
            <a:solidFill>
              <a:srgbClr val="00CFCC"/>
            </a:solidFill>
            <a:prstDash val="solid"/>
            <a:round/>
            <a:headEnd type="none" w="sm" len="sm"/>
            <a:tailEnd type="none" w="sm" len="sm"/>
          </a:ln>
        </p:spPr>
      </p:pic>
      <p:pic>
        <p:nvPicPr>
          <p:cNvPr id="544" name="Google Shape;544;p32"/>
          <p:cNvPicPr preferRelativeResize="0"/>
          <p:nvPr/>
        </p:nvPicPr>
        <p:blipFill>
          <a:blip r:embed="rId4">
            <a:alphaModFix/>
          </a:blip>
          <a:stretch>
            <a:fillRect/>
          </a:stretch>
        </p:blipFill>
        <p:spPr>
          <a:xfrm>
            <a:off x="443663" y="2046413"/>
            <a:ext cx="5745225" cy="1050650"/>
          </a:xfrm>
          <a:prstGeom prst="rect">
            <a:avLst/>
          </a:prstGeom>
          <a:noFill/>
          <a:ln w="38100" cap="flat" cmpd="sng">
            <a:solidFill>
              <a:srgbClr val="C27BA0"/>
            </a:solidFill>
            <a:prstDash val="solid"/>
            <a:round/>
            <a:headEnd type="none" w="sm" len="sm"/>
            <a:tailEnd type="none" w="sm" len="sm"/>
          </a:ln>
        </p:spPr>
      </p:pic>
      <p:sp>
        <p:nvSpPr>
          <p:cNvPr id="545" name="Google Shape;545;p32"/>
          <p:cNvSpPr/>
          <p:nvPr/>
        </p:nvSpPr>
        <p:spPr>
          <a:xfrm rot="10800000" flipH="1">
            <a:off x="3599050" y="3205750"/>
            <a:ext cx="2876700" cy="706500"/>
          </a:xfrm>
          <a:prstGeom prst="bentArrow">
            <a:avLst>
              <a:gd name="adj1" fmla="val 8519"/>
              <a:gd name="adj2" fmla="val 11043"/>
              <a:gd name="adj3" fmla="val 12154"/>
              <a:gd name="adj4" fmla="val 4375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1029</Words>
  <Application>Microsoft Office PowerPoint</Application>
  <PresentationFormat>On-screen Show (16:9)</PresentationFormat>
  <Paragraphs>77</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Share Tech</vt:lpstr>
      <vt:lpstr>Arial</vt:lpstr>
      <vt:lpstr>Fira Sans Extra Condensed Medium</vt:lpstr>
      <vt:lpstr>Livvic Light</vt:lpstr>
      <vt:lpstr>Fira Sans Condensed Medium</vt:lpstr>
      <vt:lpstr>Maven Pro</vt:lpstr>
      <vt:lpstr>Nunito Light</vt:lpstr>
      <vt:lpstr>Advent Pro SemiBold</vt:lpstr>
      <vt:lpstr>Data Science Consulting by Slidesgo</vt:lpstr>
      <vt:lpstr>PIPELINE</vt:lpstr>
      <vt:lpstr>DATA ANALYSIS</vt:lpstr>
      <vt:lpstr>DATA</vt:lpstr>
      <vt:lpstr>KEY INSIGHTS</vt:lpstr>
      <vt:lpstr>FEATURE ENGINEERING</vt:lpstr>
      <vt:lpstr>To Datetime Format</vt:lpstr>
      <vt:lpstr>Extracting Months and Years</vt:lpstr>
      <vt:lpstr>Filling Missing Values in 'Description'</vt:lpstr>
      <vt:lpstr>Time given to make the payment</vt:lpstr>
      <vt:lpstr> Target Encoding</vt:lpstr>
      <vt:lpstr>Encoding the testing data</vt:lpstr>
      <vt:lpstr>Additional Features</vt:lpstr>
      <vt:lpstr>Handling Outliers</vt:lpstr>
      <vt:lpstr>Choosing Features for Training the models</vt:lpstr>
      <vt:lpstr>Final Training Data</vt:lpstr>
      <vt:lpstr>MODEL  BUILDING</vt:lpstr>
      <vt:lpstr>Model Building</vt:lpstr>
      <vt:lpstr>HYPERPARAMETER OPTIMIZATION</vt:lpstr>
      <vt:lpstr>Hyperparameter Optimization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Santosh Chouhan</cp:lastModifiedBy>
  <cp:revision>1</cp:revision>
  <dcterms:modified xsi:type="dcterms:W3CDTF">2024-08-28T16:18:24Z</dcterms:modified>
</cp:coreProperties>
</file>