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5" r:id="rId9"/>
    <p:sldId id="269" r:id="rId10"/>
    <p:sldId id="270" r:id="rId11"/>
    <p:sldId id="271" r:id="rId12"/>
    <p:sldId id="266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1" r:id="rId24"/>
    <p:sldId id="285" r:id="rId25"/>
    <p:sldId id="286" r:id="rId26"/>
    <p:sldId id="287" r:id="rId27"/>
    <p:sldId id="288" r:id="rId28"/>
    <p:sldId id="290" r:id="rId29"/>
    <p:sldId id="289" r:id="rId30"/>
    <p:sldId id="29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681" autoAdjust="0"/>
  </p:normalViewPr>
  <p:slideViewPr>
    <p:cSldViewPr snapToGrid="0">
      <p:cViewPr varScale="1">
        <p:scale>
          <a:sx n="60" d="100"/>
          <a:sy n="60" d="100"/>
        </p:scale>
        <p:origin x="7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C94BF-8A0A-4B07-9B2C-5A58AB5111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EF787-1EEE-4059-B963-02566079D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60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생각했을 때 입력 시퀀스를 통해 하나의 출력을 하거나 각 입력으로부터 각 출력을 생성하는 형태였습니다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하지만 문제에 따라서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기계번역 분야에서는 입력 시퀀스로부터 출력 시퀀스를 만들어야 하는 상황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영어를 프랑스어로 번역하는 모델을 만들 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 am a student'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입력을 받아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'je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étudian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프랑스어 출력을 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일반적인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입력과 출력 시퀀스의 크기는 고정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 있었습니다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입력 시퀀스의 크기는 가변적일 수 있기 때문에 이를 동일한 크기의 시퀀스로 만들기 위해 패딩을 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미래 한 시점을 예측하는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시계열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문장으로부터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긍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부정을 예측하는 문제에서는 출력이 하나로 고정되어 있을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앞선 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기계번역 분야에서는 한 언어로 다른 언어로 번역할 때 문장의 길이가 달라질 수 있기 때문에 가변적인 출력 시퀀스에 대한 처리가 필요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문제를 해결하기 위해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제안되었습니다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69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 </a:t>
            </a:r>
            <a:r>
              <a:rPr lang="ko-KR" altLang="en-US" dirty="0" err="1" smtClean="0"/>
              <a:t>예측값이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틀릴경우</a:t>
            </a:r>
            <a:r>
              <a:rPr lang="ko-KR" altLang="en-US" dirty="0" smtClean="0"/>
              <a:t> 계속해서 예측하게 </a:t>
            </a:r>
            <a:r>
              <a:rPr lang="ko-KR" altLang="en-US" dirty="0" err="1" smtClean="0"/>
              <a:t>한다음에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를 업데이트하게 하는게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정답값을</a:t>
            </a:r>
            <a:r>
              <a:rPr lang="ko-KR" altLang="en-US" dirty="0" smtClean="0"/>
              <a:t> 알려주면서 </a:t>
            </a:r>
            <a:r>
              <a:rPr lang="en-US" altLang="ko-KR" dirty="0" err="1" smtClean="0"/>
              <a:t>trainin</a:t>
            </a:r>
            <a:r>
              <a:rPr lang="ko-KR" altLang="en-US" dirty="0" err="1" smtClean="0"/>
              <a:t>시키는것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장점은 학습속도가 엄청 빠르다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69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이건 맨 </a:t>
            </a:r>
            <a:r>
              <a:rPr lang="ko-KR" altLang="en-US" dirty="0" err="1" smtClean="0"/>
              <a:t>처음걸</a:t>
            </a:r>
            <a:r>
              <a:rPr lang="ko-KR" altLang="en-US" dirty="0" smtClean="0"/>
              <a:t> 틀리면 뒤쪽으로 다 틀려버리는 문제때문에 </a:t>
            </a:r>
            <a:r>
              <a:rPr lang="ko-KR" altLang="en-US" dirty="0" err="1" smtClean="0"/>
              <a:t>고안한건데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확률이 높은 한가지만을 선택하는게 아니라 </a:t>
            </a:r>
            <a:r>
              <a:rPr lang="en-US" altLang="ko-KR" dirty="0" smtClean="0"/>
              <a:t>top K</a:t>
            </a:r>
            <a:r>
              <a:rPr lang="ko-KR" altLang="en-US" dirty="0" smtClean="0"/>
              <a:t>개에 대해서 예측을 하면서 </a:t>
            </a:r>
            <a:r>
              <a:rPr lang="ko-KR" altLang="en-US" dirty="0" err="1" smtClean="0"/>
              <a:t>버려나가는</a:t>
            </a:r>
            <a:r>
              <a:rPr lang="ko-KR" altLang="en-US" dirty="0" smtClean="0"/>
              <a:t> 방식으로 하는 것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1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Seq2seq+attention</a:t>
            </a:r>
            <a:r>
              <a:rPr lang="ko-KR" altLang="en-US" dirty="0" smtClean="0"/>
              <a:t>도 결국 </a:t>
            </a:r>
            <a:r>
              <a:rPr lang="en-US" altLang="ko-KR" dirty="0" err="1" smtClean="0"/>
              <a:t>rnn</a:t>
            </a:r>
            <a:r>
              <a:rPr lang="ko-KR" altLang="en-US" dirty="0" smtClean="0"/>
              <a:t>을 여러 개 넣어서 </a:t>
            </a:r>
            <a:r>
              <a:rPr lang="ko-KR" altLang="en-US" dirty="0" err="1" smtClean="0"/>
              <a:t>만드는거니까</a:t>
            </a:r>
            <a:r>
              <a:rPr lang="ko-KR" altLang="en-US" dirty="0" smtClean="0"/>
              <a:t> </a:t>
            </a:r>
            <a:r>
              <a:rPr lang="en-US" altLang="ko-KR" dirty="0" smtClean="0"/>
              <a:t>gradient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descen</a:t>
            </a:r>
            <a:r>
              <a:rPr lang="ko-KR" altLang="en-US" baseline="0" dirty="0" smtClean="0"/>
              <a:t>는 어느정도 해결했다고 해도 </a:t>
            </a:r>
            <a:r>
              <a:rPr lang="en-US" altLang="ko-KR" baseline="0" dirty="0" smtClean="0"/>
              <a:t>long term dependency </a:t>
            </a:r>
            <a:r>
              <a:rPr lang="ko-KR" altLang="en-US" baseline="0" dirty="0" smtClean="0"/>
              <a:t>문제는 완벽하게 해결하지 못했음</a:t>
            </a:r>
            <a:r>
              <a:rPr lang="en-US" altLang="ko-KR" baseline="0" dirty="0" smtClean="0"/>
              <a:t>.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다양한 종류가 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비슷한 성능을 낸다고 알려졌지만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is all you need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저자는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dot-product attention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"much faster and more space-efficient in practice＂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 product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이걸 중심으로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head attention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고안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75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가지의 </a:t>
            </a:r>
            <a:r>
              <a:rPr lang="en-US" altLang="ko-KR" dirty="0" smtClean="0"/>
              <a:t>attention</a:t>
            </a:r>
            <a:r>
              <a:rPr lang="ko-KR" altLang="en-US" dirty="0" smtClean="0"/>
              <a:t>이 사용됩니다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인코더 내부에서의 </a:t>
            </a:r>
            <a:r>
              <a:rPr lang="ko-KR" altLang="en-US" dirty="0" err="1" smtClean="0"/>
              <a:t>셀프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어텐션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디코더</a:t>
            </a:r>
            <a:r>
              <a:rPr lang="ko-KR" altLang="en-US" dirty="0" smtClean="0"/>
              <a:t> 내부에서의 </a:t>
            </a:r>
            <a:r>
              <a:rPr lang="ko-KR" altLang="en-US" dirty="0" err="1" smtClean="0"/>
              <a:t>셀프어텐션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인코더와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디코더</a:t>
            </a:r>
            <a:r>
              <a:rPr lang="ko-KR" altLang="en-US" baseline="0" dirty="0" smtClean="0"/>
              <a:t> 사이에서의 </a:t>
            </a:r>
            <a:r>
              <a:rPr lang="ko-KR" altLang="en-US" baseline="0" dirty="0" err="1" smtClean="0"/>
              <a:t>셀프어텐션입니다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34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논문에서는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Query,</a:t>
            </a:r>
            <a:r>
              <a:rPr lang="en-US" altLang="ko-KR" baseline="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key, value</a:t>
            </a:r>
            <a:r>
              <a:rPr lang="ko-KR" altLang="en-US" baseline="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 대해서 약간 복잡해지면서 용어를 확실히 하는데 지금까지 배웠던</a:t>
            </a:r>
            <a:r>
              <a:rPr lang="en-US" altLang="ko-KR" baseline="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attention</a:t>
            </a:r>
            <a:r>
              <a:rPr lang="ko-KR" altLang="en-US" baseline="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 적용해서 설명하면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Query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 우리가 궁금해 하는 값이고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key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랑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value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 우리가 찾고자 하는 값입니다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baseline="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 err="1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어텐션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함수는 주어진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쿼리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(Query)'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 대해서 모든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(Key)'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와의 </a:t>
            </a:r>
            <a:r>
              <a:rPr lang="ko-KR" altLang="en-US" dirty="0" err="1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유사도를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각각 구함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그리고 구해낸 이 </a:t>
            </a:r>
            <a:r>
              <a:rPr lang="ko-KR" altLang="en-US" dirty="0" err="1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유사도를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키와 </a:t>
            </a:r>
            <a:r>
              <a:rPr lang="ko-KR" altLang="en-US" dirty="0" err="1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맵핑되어있는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각각의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값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(Value)'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 반영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그리고 </a:t>
            </a:r>
            <a:r>
              <a:rPr lang="ko-KR" altLang="en-US" dirty="0" err="1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유사도가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반영된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값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(Value)'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 모두 더해서 리턴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-&gt;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어텐션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값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(Attention Value).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73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</a:t>
            </a:r>
            <a:r>
              <a:rPr lang="ko-KR" altLang="en-US" dirty="0" smtClean="0"/>
              <a:t>는 모든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에 대해 </a:t>
            </a:r>
            <a:r>
              <a:rPr lang="ko-KR" altLang="en-US" dirty="0" err="1" smtClean="0"/>
              <a:t>어텐션</a:t>
            </a:r>
            <a:r>
              <a:rPr lang="ko-KR" altLang="en-US" dirty="0" smtClean="0"/>
              <a:t> 스코어를 구하고 이걸</a:t>
            </a:r>
            <a:r>
              <a:rPr lang="en-US" altLang="ko-KR" baseline="0" dirty="0" smtClean="0"/>
              <a:t> value</a:t>
            </a:r>
            <a:r>
              <a:rPr lang="ko-KR" altLang="en-US" baseline="0" dirty="0" smtClean="0"/>
              <a:t>에 곱해서 합해서 </a:t>
            </a:r>
            <a:r>
              <a:rPr lang="en-US" altLang="ko-KR" baseline="0" dirty="0" smtClean="0"/>
              <a:t>attention</a:t>
            </a:r>
            <a:r>
              <a:rPr lang="ko-KR" altLang="en-US" baseline="0" dirty="0" smtClean="0"/>
              <a:t>값을 </a:t>
            </a:r>
            <a:r>
              <a:rPr lang="ko-KR" altLang="en-US" baseline="0" dirty="0" err="1" smtClean="0"/>
              <a:t>얻는과정이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self attention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(128,32</a:t>
            </a:r>
            <a:r>
              <a:rPr lang="ko-KR" altLang="en-US" dirty="0" smtClean="0"/>
              <a:t>는 임의 숫자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루트 </a:t>
            </a:r>
            <a:r>
              <a:rPr lang="en-US" altLang="ko-KR" dirty="0" err="1" smtClean="0"/>
              <a:t>dk</a:t>
            </a:r>
            <a:r>
              <a:rPr lang="ko-KR" altLang="en-US" dirty="0" smtClean="0"/>
              <a:t>는 단어 벡터의 차원에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head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hyper </a:t>
            </a:r>
            <a:r>
              <a:rPr lang="en-US" altLang="ko-KR" dirty="0" err="1" smtClean="0"/>
              <a:t>paramete</a:t>
            </a:r>
            <a:r>
              <a:rPr lang="ko-KR" altLang="en-US" dirty="0" smtClean="0"/>
              <a:t>로 나눈 값인데</a:t>
            </a:r>
            <a:r>
              <a:rPr lang="en-US" altLang="ko-KR" dirty="0" smtClean="0"/>
              <a:t>, scale</a:t>
            </a:r>
            <a:r>
              <a:rPr lang="en-US" altLang="ko-KR" baseline="0" dirty="0" smtClean="0"/>
              <a:t> dot attention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한것임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916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74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곱해서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Q,K,V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차원을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축소했었어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축소에서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 parameter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들어간다고 했는데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차원축소를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것 만큼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병렬어텐션을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수행함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가중치 행렬은 병렬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어텐션마다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모두 다름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head attention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étudiant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문장의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벡터가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차원이라면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나눠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벡터를 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Scaled Dot Attention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맡아 처리하는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동일한 문장도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 heads)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각각의 관점에서 보고 추후에 합치는 과정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이라고도 볼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합쳐준다음에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가중치행렬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다시 곱해지는데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해서 나온 최종 결과물은 인코더로 처음 들어왔던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크기와 같음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함으로서 인코더 여러 개 쌓을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098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한다면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gradient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exploding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하거나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vanishing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문제를 완화시키고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안정적인 값을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가짐로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빨리 학습을 시킬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528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Head Attention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자신의 관점으로만 문장을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Self-Attention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된다면 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치우쳐질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PoswiseFeedForwardNet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각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만들어낸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Self-Attention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치우치지 않게 균등하게 섞는 역할을 합니다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 레이어는 논문에서는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쌓는데 여기에 쓰이는 모든 가중치는 다른 값을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2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위와 같은 문제를 해결하기 위해 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계열의 모델을 활용한 새로운 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할 수 있으며 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구조는 아래와 같이 간단합니다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보시는 것처럼 입력 문장으로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‘I am a student'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들어갔으며 이를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프랑스어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문장으로 만드는 상황입니다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그림을 기준으로 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시퀀스를 처리하는 부분을 인코더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(encoder)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시퀀스를 생성하는 부분을 </a:t>
            </a:r>
            <a:r>
              <a:rPr lang="ko-KR" altLang="en-US" sz="1200" b="1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(decoder)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 아키텍처와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아키텍처의 내부는 사실 두 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문장을 받는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인코더라고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문장을 출력하는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디코더라고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챕터에서는 인코더의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셀을 주황색으로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셀을 초록색으로 표현합니다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 문제로 인해 실제로는 바닐라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아니라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또는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들로 구성됩니다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인코더를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자세히보면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문장은 단어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단어 단위로 쪼개지고 단어 토큰 각각은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셀의 각 시점의 입력이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셀은 모든 단어를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뒤에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셀의 마지막 시점의 은닉 상태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셀로 넘겨주는데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벡터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벡터는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셀의 첫번째 은닉 상태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사용됩니다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64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664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뱉으면 </a:t>
            </a:r>
            <a:r>
              <a:rPr lang="en-US" altLang="ko-KR" dirty="0" smtClean="0"/>
              <a:t>one</a:t>
            </a:r>
            <a:r>
              <a:rPr lang="en-US" altLang="ko-KR" baseline="0" dirty="0" smtClean="0"/>
              <a:t> hot </a:t>
            </a:r>
            <a:r>
              <a:rPr lang="en-US" altLang="ko-KR" baseline="0" dirty="0" err="1" smtClean="0"/>
              <a:t>encodin</a:t>
            </a:r>
            <a:r>
              <a:rPr lang="ko-KR" altLang="en-US" baseline="0" dirty="0" smtClean="0"/>
              <a:t>으로 뱉는데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그럼 </a:t>
            </a:r>
            <a:r>
              <a:rPr lang="en-US" altLang="ko-KR" baseline="0" dirty="0" err="1" smtClean="0"/>
              <a:t>smoothin</a:t>
            </a:r>
            <a:r>
              <a:rPr lang="ko-KR" altLang="en-US" baseline="0" dirty="0" smtClean="0"/>
              <a:t>해줘서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 가까운 값으로 뱉도록 해줘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학습데이터</a:t>
            </a:r>
            <a:r>
              <a:rPr lang="ko-KR" altLang="en-US" baseline="0" dirty="0" smtClean="0"/>
              <a:t> 라벨이 </a:t>
            </a:r>
            <a:r>
              <a:rPr lang="en-US" altLang="ko-KR" baseline="0" dirty="0" smtClean="0"/>
              <a:t>noisy</a:t>
            </a:r>
            <a:r>
              <a:rPr lang="ko-KR" altLang="en-US" baseline="0" dirty="0" smtClean="0"/>
              <a:t>할 경우 이 작업이 도움이 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들어 </a:t>
            </a:r>
            <a:r>
              <a:rPr lang="en-US" altLang="ko-KR" baseline="0" dirty="0" smtClean="0"/>
              <a:t>thank you</a:t>
            </a:r>
            <a:r>
              <a:rPr lang="ko-KR" altLang="en-US" baseline="0" dirty="0" smtClean="0"/>
              <a:t>가 고마워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감사합니다 두개가 </a:t>
            </a:r>
            <a:r>
              <a:rPr lang="en-US" altLang="ko-KR" baseline="0" dirty="0" smtClean="0"/>
              <a:t>labeling </a:t>
            </a:r>
            <a:r>
              <a:rPr lang="ko-KR" altLang="en-US" baseline="0" dirty="0" smtClean="0"/>
              <a:t>되어 있으면 </a:t>
            </a:r>
            <a:r>
              <a:rPr lang="en-US" altLang="ko-KR" baseline="0" dirty="0" err="1" smtClean="0"/>
              <a:t>softmax</a:t>
            </a:r>
            <a:r>
              <a:rPr lang="ko-KR" altLang="en-US" baseline="0" dirty="0" smtClean="0"/>
              <a:t>로 뱉게 하면 완전 다른 앤데 </a:t>
            </a:r>
            <a:r>
              <a:rPr lang="en-US" altLang="ko-KR" baseline="0" dirty="0" smtClean="0"/>
              <a:t>labeling smoothing</a:t>
            </a:r>
            <a:r>
              <a:rPr lang="ko-KR" altLang="en-US" baseline="0" dirty="0" smtClean="0"/>
              <a:t>하면 좀 비슷해지기 </a:t>
            </a:r>
            <a:r>
              <a:rPr lang="ko-KR" altLang="en-US" baseline="0" dirty="0" err="1" smtClean="0"/>
              <a:t>떄문에</a:t>
            </a:r>
            <a:r>
              <a:rPr lang="ko-KR" altLang="en-US" baseline="0" dirty="0" smtClean="0"/>
              <a:t> 학습이 조금이라도 원활함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3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 부분에서는 입력 시퀀스를 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LSTM(RNN 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state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넘겨주면서 마지막 단계의 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state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1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디코더에게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단계의 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state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vector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하며 이 정보를 입력 시퀀스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입력 문장에 대한 압축된 정보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생각할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fontAlgn="base"/>
            <a:r>
              <a:rPr lang="ko-KR" altLang="en-US" sz="1200" b="1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부분에서는 전달받은 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vector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다음 나올 단어를 예측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예측된 단어가 다시 다음 시점의 입력으로 들어가 계속 예측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방식이죠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주어진 입력 시퀀스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아래 수식을 반복하여 출력 시퀀스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(y)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생성하는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구하고자 하는 것은 입력 문장이 들어왔을 때의 </a:t>
            </a:r>
            <a:r>
              <a:rPr lang="ko-KR" altLang="en-US" sz="1200" b="1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번역문장에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</a:t>
            </a:r>
            <a:r>
              <a:rPr lang="ko-KR" altLang="en-US" sz="1200" b="1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조건부확률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p(y</a:t>
            </a:r>
            <a:r>
              <a:rPr lang="en-US" altLang="ko-KR" sz="1200" b="1" i="0" u="sng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. . . , </a:t>
            </a:r>
            <a:r>
              <a:rPr lang="en-US" altLang="ko-KR" sz="1200" b="1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altLang="ko-KR" sz="1200" b="1" i="0" u="sng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′ |x</a:t>
            </a:r>
            <a:r>
              <a:rPr lang="en-US" altLang="ko-KR" sz="1200" b="1" i="0" u="sng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. . . , </a:t>
            </a:r>
            <a:r>
              <a:rPr lang="en-US" altLang="ko-KR" sz="1200" b="1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ko-KR" sz="1200" b="1" i="0" u="sng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식에서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의미하는 것은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vector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시점의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단어를 생성하기 위해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시점 이전의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vector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들어가는 것을 의미합니다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yt|v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y1, . . . , yt−1)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단어가 나올 확률을 계산합니다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정리하자면 인코더에서는 입력 시퀀스에 대한 정보를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state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넘겨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vector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만듭니다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부분에서는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vector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다음 시점에 나올 단어를 예측하고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예측된 단어를 다시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넣어서 예측합니다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기계번역 분야에서 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시퀀스가 가변적이기 때문에 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개념을 도입합니다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논문에서는 각 입력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문장 끝부분에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문장의 끝을 알리는 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EOS(end of sequence)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그림처럼 출력 시퀀스에 각 시작과 끝을 알리는 </a:t>
            </a:r>
            <a:r>
              <a:rPr lang="en-US" altLang="ko-K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SOS, EOS 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과정을 살펴보면 인코더에서 만든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vector(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state)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첫 단어를 예측합니다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과정을 반복하면서 마지막으로 예측된 단어가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라면 최종 출력 시퀀스가 완성됩니다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seq2seq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이러한 방식을 통해 가변적인 시퀀스의 길이를 처리할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95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단어 뜻 집중처럼 직관적인 역할을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어텐션의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핵심 아이디어는 </a:t>
            </a:r>
            <a:r>
              <a:rPr lang="ko-KR" altLang="en-US" sz="1200" b="1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디코더의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매 시점마다 인코더의 전체 입력을 다시 한 번 참조할 수 있게 도와주는 역할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것은 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입력을 동일하게 참조하는 것이 아니라 현재 </a:t>
            </a:r>
            <a:r>
              <a:rPr lang="ko-KR" altLang="en-US" sz="1200" b="1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예측해야할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디코더의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부분과 가장 </a:t>
            </a:r>
            <a:r>
              <a:rPr lang="ko-KR" altLang="en-US" sz="1200" b="1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연관있는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입력의 부분을 더 집중적으로 참조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수 있게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.0-=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디코더의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특정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time-step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인코더의 모든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time-step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어떤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time-step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연관이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있는가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8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eij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째 단어를 예측할 때 쓰는 직전 스텝의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히든스테이트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벡터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인코더의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열벡터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hj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얼마나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유사한지를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나타내는 스코어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스칼라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함수인데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여러가지가 사용가능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Dot product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가장 대표적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이외에도 많다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 product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hj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내적값을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최종 결과값을 얻기 위해서 각 인코더의 은닉 상태와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가중치값들을 곱하고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최종적으로 모두 더합니다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요약하면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가중합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(Weighted Sum)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한다고 말할 수도 있겠습니다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종종 인코더의 문맥을 포함하고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있다고하여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벡터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(context vector)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라고도 불립니다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배운 가장 기본적인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인코더의 마지막 은닉 상태를 컨텍스트 벡터라고 부르는 것과 대조됩니다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인코더의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나타내는 것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99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최종값인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구해지면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메커니즘은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결합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(concatenate)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하여 하나의 벡터로 만드는 작업을 수행합니다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정의해보겠습니다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y^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예측 연산의 입력으로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사용하므로서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인코더로부터 얻은 정보를 활용하여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y^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좀 더 잘 예측할 수 있게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메커니즘의 핵심입니다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720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논문에서는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vtvt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바로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보내기 전에 신경망 연산을 한 번 더 추가하였습니다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 행렬과 곱한 후에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하이퍼볼릭탄젠트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함수를 지나도록 하여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연산을 위한 새로운 벡터인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s~ts~t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얻습니다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메커니즘을 사용하지 않는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입력이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시점의 은닉 상태인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stst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였던 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메커니즘에서는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입력이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s~ts~t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되는 셈입니다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식으로 표현하면 다음과 같습니다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식에서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WcWc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학습 가능한 가중치 행렬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bcbc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편향입니다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그림에서 편향은 생략했습니다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180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Search- </a:t>
            </a:r>
            <a:r>
              <a:rPr lang="en-US" altLang="ko-KR" dirty="0" smtClean="0"/>
              <a:t>seq2seq+attention</a:t>
            </a:r>
          </a:p>
          <a:p>
            <a:r>
              <a:rPr lang="en-US" altLang="ko-KR" dirty="0" err="1" smtClean="0"/>
              <a:t>RNNenc</a:t>
            </a:r>
            <a:r>
              <a:rPr lang="en-US" altLang="ko-KR" dirty="0" smtClean="0"/>
              <a:t>-</a:t>
            </a:r>
            <a:r>
              <a:rPr lang="en-US" altLang="ko-KR" baseline="0" dirty="0" smtClean="0"/>
              <a:t> seq2seq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94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티쳐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포싱은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word(Ground Truth)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다음 입력으로 넣어주는 기법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티쳐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포싱이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적용되지 않은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생각해보자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t-1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셀이 예측한 값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y_hat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입력으로 넣어준다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번째에서 정확한 예측이 이루어졌다면 상관없지만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잘못된 예측이 이루어졌다면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추론 역시 잘못된 예측으로 이어질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F787-1EEE-4059-B963-02566079DB9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26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766D-DA9D-41C6-AC33-5485115ABA29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D9C-3B84-4206-921E-EC720068B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4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766D-DA9D-41C6-AC33-5485115ABA29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D9C-3B84-4206-921E-EC720068B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4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766D-DA9D-41C6-AC33-5485115ABA29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D9C-3B84-4206-921E-EC720068B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80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766D-DA9D-41C6-AC33-5485115ABA29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D9C-3B84-4206-921E-EC720068B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99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766D-DA9D-41C6-AC33-5485115ABA29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D9C-3B84-4206-921E-EC720068B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5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766D-DA9D-41C6-AC33-5485115ABA29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D9C-3B84-4206-921E-EC720068B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3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766D-DA9D-41C6-AC33-5485115ABA29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D9C-3B84-4206-921E-EC720068B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766D-DA9D-41C6-AC33-5485115ABA29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D9C-3B84-4206-921E-EC720068B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766D-DA9D-41C6-AC33-5485115ABA29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D9C-3B84-4206-921E-EC720068B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8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766D-DA9D-41C6-AC33-5485115ABA29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D9C-3B84-4206-921E-EC720068B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0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766D-DA9D-41C6-AC33-5485115ABA29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D9C-3B84-4206-921E-EC720068B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0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766D-DA9D-41C6-AC33-5485115ABA29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A7D9C-3B84-4206-921E-EC720068B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99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Attention</a:t>
            </a:r>
            <a:br>
              <a:rPr lang="en-US" altLang="ko-KR" sz="4800" dirty="0" smtClean="0"/>
            </a:br>
            <a:r>
              <a:rPr lang="en-US" altLang="ko-KR" sz="2400" dirty="0" smtClean="0"/>
              <a:t>and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Transformer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기초편</a:t>
            </a:r>
            <a:endParaRPr lang="en-US" altLang="ko-KR" dirty="0" smtClean="0"/>
          </a:p>
          <a:p>
            <a:r>
              <a:rPr lang="en-US" altLang="ko-KR" dirty="0" smtClean="0"/>
              <a:t>201229</a:t>
            </a:r>
          </a:p>
          <a:p>
            <a:r>
              <a:rPr lang="ko-KR" altLang="en-US" dirty="0" smtClean="0"/>
              <a:t>김하경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1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34" y="1432547"/>
            <a:ext cx="4506077" cy="18994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568" y="2050632"/>
            <a:ext cx="3058527" cy="6524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589" y="3343296"/>
            <a:ext cx="3010242" cy="591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1343790"/>
            <a:ext cx="304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디코더의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 </a:t>
            </a:r>
            <a:r>
              <a:rPr lang="en-US" altLang="ko-KR" dirty="0" smtClean="0"/>
              <a:t>hidden state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554369" y="2154586"/>
            <a:ext cx="34067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6723698" y="1825625"/>
            <a:ext cx="0" cy="3289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222" y="3132084"/>
            <a:ext cx="4584367" cy="35421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81129" y="272183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ko-KR" altLang="en-US" dirty="0" smtClean="0"/>
              <a:t>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학습하는 </a:t>
            </a:r>
            <a:r>
              <a:rPr lang="ko-KR" altLang="en-US" dirty="0" err="1" smtClean="0"/>
              <a:t>가중치행렬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1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32" y="1027906"/>
            <a:ext cx="11151136" cy="50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3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25625"/>
            <a:ext cx="113919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7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BLEU (</a:t>
            </a:r>
            <a:r>
              <a:rPr lang="en-US" altLang="ko-KR" sz="2000" dirty="0" smtClean="0"/>
              <a:t>Bilingual </a:t>
            </a:r>
            <a:r>
              <a:rPr lang="en-US" altLang="ko-KR" sz="2000" dirty="0"/>
              <a:t>Evaluation Understudy</a:t>
            </a:r>
            <a:r>
              <a:rPr lang="en-US" altLang="ko-KR" sz="2000" dirty="0" smtClean="0"/>
              <a:t>) score : </a:t>
            </a:r>
            <a:r>
              <a:rPr lang="ko-KR" altLang="en-US" sz="2000" dirty="0" smtClean="0"/>
              <a:t>자연어 처리 평가방법</a:t>
            </a:r>
            <a:endParaRPr lang="en-US" altLang="ko-KR" sz="2000" dirty="0" smtClean="0"/>
          </a:p>
          <a:p>
            <a:r>
              <a:rPr lang="en-US" altLang="ko-KR" sz="2000" dirty="0" smtClean="0"/>
              <a:t>N-gram </a:t>
            </a:r>
            <a:r>
              <a:rPr lang="ko-KR" altLang="en-US" sz="2000" dirty="0" smtClean="0"/>
              <a:t>기반 측정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74" y="2868055"/>
            <a:ext cx="8958263" cy="33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3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Teacher forcing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768259" cy="511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0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Teacher forcing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38" y="1690688"/>
            <a:ext cx="6761999" cy="493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4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K-beam 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학습과정에서 사용함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026" y="0"/>
            <a:ext cx="6893343" cy="4695105"/>
          </a:xfrm>
          <a:prstGeom prst="rect">
            <a:avLst/>
          </a:prstGeom>
        </p:spPr>
      </p:pic>
      <p:pic>
        <p:nvPicPr>
          <p:cNvPr id="1026" name="Picture 2" descr="https://hyunkyung12.github.io/files/beam%20search%20deco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27388"/>
            <a:ext cx="5883442" cy="27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019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1731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Attention is all you need!</a:t>
            </a:r>
          </a:p>
          <a:p>
            <a:r>
              <a:rPr lang="ko-KR" altLang="en-US" sz="2000" dirty="0" smtClean="0"/>
              <a:t>모델자체에서 </a:t>
            </a:r>
            <a:r>
              <a:rPr lang="en-US" altLang="ko-KR" sz="2000" dirty="0" smtClean="0"/>
              <a:t>RNN</a:t>
            </a:r>
            <a:r>
              <a:rPr lang="ko-KR" altLang="en-US" sz="2000" dirty="0" smtClean="0"/>
              <a:t>을 획기적으로 제거</a:t>
            </a:r>
            <a:endParaRPr lang="en-US" altLang="ko-KR" sz="2000" dirty="0" smtClean="0"/>
          </a:p>
          <a:p>
            <a:r>
              <a:rPr lang="en-US" altLang="ko-KR" sz="2000" dirty="0" smtClean="0"/>
              <a:t>Encoder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decoder</a:t>
            </a:r>
            <a:r>
              <a:rPr lang="ko-KR" altLang="en-US" sz="2000" dirty="0" smtClean="0"/>
              <a:t>만을 쌓아서 모델 구현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3074" name="Picture 2" descr="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32" y="2108061"/>
            <a:ext cx="3563888" cy="466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6832" y="5576798"/>
            <a:ext cx="601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22222"/>
                </a:solidFill>
                <a:latin typeface="Arial" panose="020B0604020202020204" pitchFamily="34" charset="0"/>
              </a:rPr>
              <a:t>Vaswani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A., </a:t>
            </a:r>
            <a:r>
              <a:rPr lang="en-US" altLang="ko-KR" dirty="0" err="1">
                <a:solidFill>
                  <a:srgbClr val="222222"/>
                </a:solidFill>
                <a:latin typeface="Arial" panose="020B0604020202020204" pitchFamily="34" charset="0"/>
              </a:rPr>
              <a:t>Shazeer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N., </a:t>
            </a:r>
            <a:r>
              <a:rPr lang="en-US" altLang="ko-KR" dirty="0" err="1">
                <a:solidFill>
                  <a:srgbClr val="222222"/>
                </a:solidFill>
                <a:latin typeface="Arial" panose="020B0604020202020204" pitchFamily="34" charset="0"/>
              </a:rPr>
              <a:t>Parmar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N., </a:t>
            </a:r>
            <a:r>
              <a:rPr lang="en-US" altLang="ko-KR" dirty="0" err="1">
                <a:solidFill>
                  <a:srgbClr val="222222"/>
                </a:solidFill>
                <a:latin typeface="Arial" panose="020B0604020202020204" pitchFamily="34" charset="0"/>
              </a:rPr>
              <a:t>Uszkoreit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J., Jones, L., Gomez, A. N., ... &amp; </a:t>
            </a:r>
            <a:r>
              <a:rPr lang="en-US" altLang="ko-KR" dirty="0" err="1">
                <a:solidFill>
                  <a:srgbClr val="222222"/>
                </a:solidFill>
                <a:latin typeface="Arial" panose="020B0604020202020204" pitchFamily="34" charset="0"/>
              </a:rPr>
              <a:t>Polosukhin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I. (2017). Attention is all you need. In </a:t>
            </a:r>
            <a:r>
              <a:rPr lang="en-US" altLang="ko-KR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 (pp. 5998-6008).</a:t>
            </a:r>
            <a:endParaRPr lang="ko-KR" altLang="en-US" dirty="0"/>
          </a:p>
        </p:txBody>
      </p:sp>
      <p:pic>
        <p:nvPicPr>
          <p:cNvPr id="3076" name="Picture 4" descr="https://blog.kakaocdn.net/dn/cbSC5B/btqAY6sma85/KhB5WjZFuPvx4YavYMQ7vk/im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13" y="97365"/>
            <a:ext cx="2814973" cy="201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318950"/>
            <a:ext cx="433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trike="sngStrike" dirty="0" smtClean="0"/>
              <a:t>는 </a:t>
            </a:r>
            <a:r>
              <a:rPr lang="en-US" altLang="ko-KR" strike="sngStrike" dirty="0" smtClean="0"/>
              <a:t>perceptron</a:t>
            </a:r>
            <a:r>
              <a:rPr lang="ko-KR" altLang="en-US" strike="sngStrike" dirty="0" smtClean="0"/>
              <a:t>과 </a:t>
            </a:r>
            <a:r>
              <a:rPr lang="en-US" altLang="ko-KR" strike="sngStrike" dirty="0" err="1" smtClean="0"/>
              <a:t>decepticon</a:t>
            </a:r>
            <a:r>
              <a:rPr lang="ko-KR" altLang="en-US" strike="sngStrike" dirty="0" smtClean="0"/>
              <a:t>으로 나뉜다</a:t>
            </a:r>
            <a:endParaRPr lang="ko-KR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27365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68" y="1379621"/>
            <a:ext cx="10582058" cy="547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2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1542" y="1825625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Seq2seq+Attention</a:t>
            </a:r>
            <a:r>
              <a:rPr lang="ko-KR" altLang="en-US" dirty="0" smtClean="0"/>
              <a:t>에서는</a:t>
            </a:r>
            <a:endParaRPr lang="ko-KR" altLang="en-US" dirty="0"/>
          </a:p>
        </p:txBody>
      </p:sp>
      <p:pic>
        <p:nvPicPr>
          <p:cNvPr id="4098" name="Picture 2" descr="https://wikidocs.net/images/page/22893/%EC%BF%BC%EB%A6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928" y="1027906"/>
            <a:ext cx="5250077" cy="319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01542" y="4976634"/>
            <a:ext cx="10110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어텐션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함수는 주어진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쿼리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(Query)'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 대해서 모든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(Key)'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와의 </a:t>
            </a:r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유사도를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각각 구함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그리고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구해낸 이 </a:t>
            </a:r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유사도를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키와 </a:t>
            </a:r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맵핑되어있는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각각의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값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(Value)'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반영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그리고 </a:t>
            </a:r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유사도가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반영된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값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(Value)'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 모두 더해서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리턴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-&gt;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어텐션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값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(Attention Value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81" y="3000962"/>
            <a:ext cx="6914147" cy="113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5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509587"/>
            <a:ext cx="116681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Self attention</a:t>
            </a:r>
          </a:p>
          <a:p>
            <a:r>
              <a:rPr lang="en-US" altLang="ko-KR" sz="2000" dirty="0" smtClean="0"/>
              <a:t>The animal didn‘t cross the street because it was too tired</a:t>
            </a:r>
            <a:endParaRPr lang="ko-KR" altLang="en-US" sz="2000" dirty="0"/>
          </a:p>
        </p:txBody>
      </p:sp>
      <p:pic>
        <p:nvPicPr>
          <p:cNvPr id="6146" name="Picture 2" descr="https://wikidocs.net/images/page/31379/transformer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8" y="2774192"/>
            <a:ext cx="3433013" cy="406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33209" y="3631962"/>
            <a:ext cx="524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문장 안에서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이랑 가장 관련이 높은 단어는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5713" y="4278820"/>
            <a:ext cx="329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Query: It</a:t>
            </a:r>
          </a:p>
          <a:p>
            <a:r>
              <a:rPr lang="en-US" altLang="ko-KR" dirty="0" err="1" smtClean="0"/>
              <a:t>Key,Value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문장안의</a:t>
            </a:r>
            <a:r>
              <a:rPr lang="ko-KR" altLang="en-US" dirty="0" smtClean="0"/>
              <a:t> 모든 단어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423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단어벡터에</a:t>
            </a:r>
            <a:r>
              <a:rPr lang="ko-KR" altLang="en-US" sz="2000" dirty="0" smtClean="0"/>
              <a:t> 학습한 가중치행렬을 곱해서 차원을 축소한 </a:t>
            </a:r>
            <a:r>
              <a:rPr lang="en-US" altLang="ko-KR" sz="2000" dirty="0" smtClean="0"/>
              <a:t>Q,K,V</a:t>
            </a:r>
            <a:r>
              <a:rPr lang="ko-KR" altLang="en-US" sz="2000" dirty="0" smtClean="0"/>
              <a:t>를 얻을 수 있음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pic>
        <p:nvPicPr>
          <p:cNvPr id="7170" name="Picture 2" descr="https://wikidocs.net/images/page/31379/transformer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39145"/>
            <a:ext cx="2595616" cy="284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wikidocs.net/images/page/31379/transformer14_fin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46" y="2748134"/>
            <a:ext cx="6879223" cy="34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693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행렬연산으로 구현하면 다음과 같음</a:t>
            </a:r>
            <a:endParaRPr lang="ko-KR" altLang="en-US" sz="2000" dirty="0"/>
          </a:p>
        </p:txBody>
      </p:sp>
      <p:pic>
        <p:nvPicPr>
          <p:cNvPr id="8194" name="Picture 2" descr="https://wikidocs.net/images/page/31379/transformer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05" y="2639083"/>
            <a:ext cx="4359442" cy="348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wikidocs.net/images/page/31379/transformer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18" y="2623899"/>
            <a:ext cx="5571457" cy="136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wikidocs.net/images/page/31379/transformer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18" y="4384004"/>
            <a:ext cx="5743910" cy="179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714" y="6296025"/>
            <a:ext cx="31623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62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690937" cy="4351338"/>
          </a:xfrm>
        </p:spPr>
        <p:txBody>
          <a:bodyPr/>
          <a:lstStyle/>
          <a:p>
            <a:r>
              <a:rPr lang="en-US" altLang="ko-KR" dirty="0" smtClean="0"/>
              <a:t>Multi-head attention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93" y="924413"/>
            <a:ext cx="6414337" cy="10956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2392" y="6416286"/>
            <a:ext cx="1047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머리가 여러 개가 되는 것</a:t>
            </a:r>
            <a:r>
              <a:rPr lang="en-US" altLang="ko-KR" dirty="0" smtClean="0"/>
              <a:t>! </a:t>
            </a:r>
            <a:r>
              <a:rPr lang="ko-KR" altLang="en-US" dirty="0" smtClean="0"/>
              <a:t>여러가지 시각에서 볼 수 있어서 다른 시각으로 정보 수집 가능</a:t>
            </a:r>
            <a:endParaRPr lang="ko-KR" altLang="en-US" dirty="0"/>
          </a:p>
        </p:txBody>
      </p:sp>
      <p:pic>
        <p:nvPicPr>
          <p:cNvPr id="5122" name="Picture 2" descr="https://wikidocs.net/images/page/31379/transformer1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12" y="2533373"/>
            <a:ext cx="6277225" cy="346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ikidocs.net/images/page/31379/transformer18_fin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055" y="2044866"/>
            <a:ext cx="3627856" cy="179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ikidocs.net/images/page/31379/transformer1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39" y="3866713"/>
            <a:ext cx="4522992" cy="227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228639" y="3866714"/>
            <a:ext cx="40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=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00863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1411" y="2868362"/>
            <a:ext cx="5482389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Multi-head attention</a:t>
            </a:r>
            <a:r>
              <a:rPr lang="ko-KR" altLang="en-US" sz="2000" dirty="0" smtClean="0"/>
              <a:t>을 지나고 난 후에는</a:t>
            </a:r>
            <a:endParaRPr lang="en-US" altLang="ko-KR" sz="2000" dirty="0" smtClean="0"/>
          </a:p>
          <a:p>
            <a:r>
              <a:rPr lang="ko-KR" altLang="en-US" sz="2000" dirty="0" smtClean="0"/>
              <a:t> </a:t>
            </a:r>
            <a:r>
              <a:rPr lang="en-US" altLang="ko-KR" sz="2000" dirty="0" smtClean="0"/>
              <a:t>Residual connection</a:t>
            </a:r>
            <a:r>
              <a:rPr lang="ko-KR" altLang="en-US" sz="2000" dirty="0" smtClean="0"/>
              <a:t>을 해줘서 모델 학습을 도와주고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이후에 설명하겠지만</a:t>
            </a:r>
            <a:r>
              <a:rPr lang="en-US" altLang="ko-KR" sz="2000" dirty="0" smtClean="0"/>
              <a:t>, positional encoding</a:t>
            </a:r>
            <a:r>
              <a:rPr lang="ko-KR" altLang="en-US" sz="2000" dirty="0" smtClean="0"/>
              <a:t>의 손실을 막는 작업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이어서 </a:t>
            </a:r>
            <a:r>
              <a:rPr lang="en-US" altLang="ko-KR" sz="2000" dirty="0" smtClean="0"/>
              <a:t>normalization</a:t>
            </a:r>
            <a:r>
              <a:rPr lang="ko-KR" altLang="en-US" sz="2000" dirty="0" smtClean="0"/>
              <a:t>을 해주는 과정을 거침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학습효율</a:t>
            </a:r>
            <a:r>
              <a:rPr lang="ko-KR" altLang="en-US" sz="2000" dirty="0" smtClean="0"/>
              <a:t> 증대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Picture 2" descr="architectu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4" r="52737" b="10121"/>
          <a:stretch/>
        </p:blipFill>
        <p:spPr bwMode="auto">
          <a:xfrm>
            <a:off x="1187117" y="1416289"/>
            <a:ext cx="2870199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3850105" y="3240505"/>
            <a:ext cx="1748590" cy="43313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52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pic>
        <p:nvPicPr>
          <p:cNvPr id="4" name="Picture 2" descr="architectu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4" r="52737" b="10121"/>
          <a:stretch/>
        </p:blipFill>
        <p:spPr bwMode="auto">
          <a:xfrm>
            <a:off x="1187117" y="1416289"/>
            <a:ext cx="2870199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3930316" y="2308715"/>
            <a:ext cx="1748590" cy="43313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85073"/>
            <a:ext cx="5010150" cy="4638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3053" y="5674364"/>
            <a:ext cx="3984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Position-wise feed-forward network:</a:t>
            </a:r>
          </a:p>
          <a:p>
            <a:r>
              <a:rPr lang="ko-KR" altLang="en-US" dirty="0" smtClean="0"/>
              <a:t>각 포지션 별로 각각 수행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744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89400" y="1825625"/>
            <a:ext cx="7264400" cy="4351338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디코더도</a:t>
            </a:r>
            <a:r>
              <a:rPr lang="ko-KR" altLang="en-US" sz="2000" dirty="0" smtClean="0"/>
              <a:t> 학습을 해야하니까 번역할 문장을 </a:t>
            </a:r>
            <a:r>
              <a:rPr lang="ko-KR" altLang="en-US" sz="2000" dirty="0" err="1" smtClean="0"/>
              <a:t>입력받는다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다른점은</a:t>
            </a:r>
            <a:r>
              <a:rPr lang="en-US" altLang="ko-KR" sz="2000" dirty="0" smtClean="0"/>
              <a:t>? Masked multi-head attention</a:t>
            </a:r>
          </a:p>
          <a:p>
            <a:r>
              <a:rPr lang="en-US" altLang="ko-KR" sz="2000" dirty="0" smtClean="0"/>
              <a:t>Seq2seq</a:t>
            </a:r>
            <a:r>
              <a:rPr lang="ko-KR" altLang="en-US" sz="2000" dirty="0" smtClean="0"/>
              <a:t>에서는 순차적으로 입력이 들어와서 이전 입력에 대해서 예측하는 방식으로 </a:t>
            </a:r>
            <a:r>
              <a:rPr lang="en-US" altLang="ko-KR" sz="2000" dirty="0" smtClean="0"/>
              <a:t>decode</a:t>
            </a:r>
            <a:r>
              <a:rPr lang="ko-KR" altLang="en-US" sz="2000" dirty="0" smtClean="0"/>
              <a:t>가 학습이 되었는데</a:t>
            </a:r>
            <a:endParaRPr lang="en-US" altLang="ko-KR" sz="2000" dirty="0" smtClean="0"/>
          </a:p>
          <a:p>
            <a:r>
              <a:rPr lang="ko-KR" altLang="en-US" sz="2000" dirty="0" smtClean="0"/>
              <a:t>여기서는 전체 행렬이 들어오니까 </a:t>
            </a:r>
            <a:r>
              <a:rPr lang="ko-KR" altLang="en-US" sz="2000" dirty="0" err="1" smtClean="0"/>
              <a:t>미래꺼를</a:t>
            </a:r>
            <a:r>
              <a:rPr lang="ko-KR" altLang="en-US" sz="2000" dirty="0" smtClean="0"/>
              <a:t> 엿보고 학습이 이상하게 될 수도 있음</a:t>
            </a:r>
            <a:endParaRPr lang="en-US" altLang="ko-KR" sz="2000" dirty="0" smtClean="0"/>
          </a:p>
          <a:p>
            <a:r>
              <a:rPr lang="ko-KR" altLang="en-US" sz="2000" dirty="0" smtClean="0"/>
              <a:t>자기보다 뒤에 나오는 애들은 </a:t>
            </a:r>
            <a:r>
              <a:rPr lang="en-US" altLang="ko-KR" sz="2000" dirty="0" smtClean="0"/>
              <a:t>attention score</a:t>
            </a:r>
            <a:r>
              <a:rPr lang="ko-KR" altLang="en-US" sz="2000" dirty="0" smtClean="0"/>
              <a:t>를 가려버리는 기법을 사용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Picture 2" descr="archit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5" t="31664" r="5452" b="6492"/>
          <a:stretch/>
        </p:blipFill>
        <p:spPr bwMode="auto">
          <a:xfrm>
            <a:off x="1219201" y="1825625"/>
            <a:ext cx="2870199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1" y="138882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Decoder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114" y="4285796"/>
            <a:ext cx="3458328" cy="232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6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21705" y="3413794"/>
            <a:ext cx="6472990" cy="2489701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인코더로부터 정보를 받아오는 것</a:t>
            </a:r>
            <a:endParaRPr lang="en-US" altLang="ko-KR" sz="2000" dirty="0" smtClean="0"/>
          </a:p>
          <a:p>
            <a:r>
              <a:rPr lang="ko-KR" altLang="en-US" sz="2000" dirty="0" smtClean="0"/>
              <a:t>화살표 두개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한 개는 </a:t>
            </a:r>
            <a:r>
              <a:rPr lang="en-US" altLang="ko-KR" sz="2000" dirty="0" smtClean="0"/>
              <a:t>Key, </a:t>
            </a:r>
            <a:r>
              <a:rPr lang="ko-KR" altLang="en-US" sz="2000" dirty="0" smtClean="0"/>
              <a:t>한 개는 </a:t>
            </a:r>
            <a:r>
              <a:rPr lang="en-US" altLang="ko-KR" sz="2000" dirty="0" smtClean="0"/>
              <a:t>value</a:t>
            </a:r>
          </a:p>
          <a:p>
            <a:r>
              <a:rPr lang="en-US" altLang="ko-KR" sz="2000" dirty="0" smtClean="0"/>
              <a:t>Query</a:t>
            </a:r>
            <a:r>
              <a:rPr lang="ko-KR" altLang="en-US" sz="2000" dirty="0" smtClean="0"/>
              <a:t>는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decoder</a:t>
            </a:r>
            <a:r>
              <a:rPr lang="ko-KR" altLang="en-US" sz="2000" dirty="0" smtClean="0"/>
              <a:t>에서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받아온다는 점이 </a:t>
            </a:r>
            <a:r>
              <a:rPr lang="en-US" altLang="ko-KR" sz="2000" dirty="0" smtClean="0"/>
              <a:t>self head attention</a:t>
            </a:r>
            <a:r>
              <a:rPr lang="ko-KR" altLang="en-US" sz="2000" dirty="0" smtClean="0"/>
              <a:t>이랑 다름</a:t>
            </a:r>
            <a:endParaRPr lang="en-US" altLang="ko-KR" sz="2000" dirty="0" smtClean="0"/>
          </a:p>
          <a:p>
            <a:r>
              <a:rPr lang="en-US" altLang="ko-KR" sz="2000" dirty="0" smtClean="0"/>
              <a:t>Decoder</a:t>
            </a:r>
            <a:r>
              <a:rPr lang="ko-KR" altLang="en-US" sz="2000" dirty="0" smtClean="0"/>
              <a:t>는 결국 이전에 나온 단어들 </a:t>
            </a:r>
            <a:r>
              <a:rPr lang="en-US" altLang="ko-KR" sz="2000" dirty="0" smtClean="0"/>
              <a:t>+</a:t>
            </a:r>
            <a:r>
              <a:rPr lang="ko-KR" altLang="en-US" sz="2000" dirty="0" smtClean="0"/>
              <a:t>인코더의 정보를 종합해서 다음에 나올 단어를 뱉게 됨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Picture 2" descr="architectu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1" t="31664" r="5452" b="6492"/>
          <a:stretch/>
        </p:blipFill>
        <p:spPr bwMode="auto">
          <a:xfrm>
            <a:off x="715210" y="1758157"/>
            <a:ext cx="4506495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1" y="138882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Decoder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>
            <a:off x="4138863" y="2258067"/>
            <a:ext cx="1748590" cy="43313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82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456656"/>
            <a:ext cx="6236368" cy="523290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Positional encoding</a:t>
            </a:r>
          </a:p>
          <a:p>
            <a:r>
              <a:rPr lang="en-US" altLang="ko-KR" sz="2000" dirty="0" smtClean="0"/>
              <a:t>Encoder-decoder </a:t>
            </a:r>
            <a:r>
              <a:rPr lang="ko-KR" altLang="en-US" sz="2000" dirty="0" smtClean="0"/>
              <a:t>방식으로 들어가면 단어 순서를 고려할 수가 없음</a:t>
            </a:r>
            <a:endParaRPr lang="en-US" altLang="ko-KR" sz="2000" dirty="0" smtClean="0"/>
          </a:p>
          <a:p>
            <a:r>
              <a:rPr lang="ko-KR" altLang="en-US" sz="2000" dirty="0" smtClean="0"/>
              <a:t>이를 보정하기 위해서 처음부터 </a:t>
            </a:r>
            <a:r>
              <a:rPr lang="en-US" altLang="ko-KR" sz="2000" dirty="0" smtClean="0"/>
              <a:t>position </a:t>
            </a:r>
            <a:r>
              <a:rPr lang="ko-KR" altLang="en-US" sz="2000" dirty="0" smtClean="0"/>
              <a:t>정보를 단어 벡터에 </a:t>
            </a:r>
            <a:r>
              <a:rPr lang="ko-KR" altLang="en-US" sz="2000" dirty="0" err="1" smtClean="0"/>
              <a:t>더해줌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고려해야할 점</a:t>
            </a:r>
            <a:endParaRPr lang="en-US" altLang="ko-KR" sz="2000" dirty="0" smtClean="0"/>
          </a:p>
          <a:p>
            <a:pPr lvl="1"/>
            <a:r>
              <a:rPr lang="ko-KR" altLang="en-US" sz="1400" dirty="0" smtClean="0"/>
              <a:t>각 </a:t>
            </a:r>
            <a:r>
              <a:rPr lang="en-US" altLang="ko-KR" sz="1400" dirty="0" smtClean="0"/>
              <a:t>time-step </a:t>
            </a:r>
            <a:r>
              <a:rPr lang="ko-KR" altLang="en-US" sz="1400" dirty="0" smtClean="0"/>
              <a:t>마다 하나의 유일한 </a:t>
            </a:r>
            <a:r>
              <a:rPr lang="en-US" altLang="ko-KR" sz="1400" dirty="0" smtClean="0"/>
              <a:t>encoding </a:t>
            </a:r>
            <a:r>
              <a:rPr lang="ko-KR" altLang="en-US" sz="1400" dirty="0" smtClean="0"/>
              <a:t>값이 있어야 함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서로 다른 길이의 문장에서 </a:t>
            </a:r>
            <a:r>
              <a:rPr lang="en-US" altLang="ko-KR" sz="1400" dirty="0" smtClean="0"/>
              <a:t>time-step N</a:t>
            </a:r>
            <a:r>
              <a:rPr lang="ko-KR" altLang="en-US" sz="1400" dirty="0" smtClean="0"/>
              <a:t>간의 거리는 </a:t>
            </a:r>
            <a:r>
              <a:rPr lang="ko-KR" altLang="en-US" sz="1400" dirty="0" err="1" smtClean="0"/>
              <a:t>일정해야함</a:t>
            </a:r>
            <a:endParaRPr lang="en-US" altLang="ko-KR" sz="1400" dirty="0" smtClean="0"/>
          </a:p>
          <a:p>
            <a:r>
              <a:rPr lang="en-US" altLang="ko-KR" sz="1800" dirty="0" smtClean="0"/>
              <a:t>Sin, cos </a:t>
            </a:r>
            <a:r>
              <a:rPr lang="ko-KR" altLang="en-US" sz="1800" dirty="0" smtClean="0"/>
              <a:t>함수를 짝수 홀수번째에서 다르게 할당함으로서 이 문제를 해결</a:t>
            </a:r>
            <a:endParaRPr lang="ko-KR" altLang="en-US" sz="1800" dirty="0"/>
          </a:p>
        </p:txBody>
      </p:sp>
      <p:pic>
        <p:nvPicPr>
          <p:cNvPr id="9218" name="Picture 2" descr="Transformer architec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5" r="28138"/>
          <a:stretch/>
        </p:blipFill>
        <p:spPr bwMode="auto">
          <a:xfrm>
            <a:off x="7555832" y="964766"/>
            <a:ext cx="4010527" cy="53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854" y="5733329"/>
            <a:ext cx="4263189" cy="9562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672" y="3145271"/>
            <a:ext cx="53054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75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061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Label smoothing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6910" t="33621" b="1"/>
          <a:stretch/>
        </p:blipFill>
        <p:spPr>
          <a:xfrm>
            <a:off x="3685674" y="1440614"/>
            <a:ext cx="7668126" cy="492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to sequence (seq2seq)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is difference?</a:t>
            </a:r>
            <a:endParaRPr lang="ko-KR" altLang="en-US" dirty="0"/>
          </a:p>
        </p:txBody>
      </p:sp>
      <p:pic>
        <p:nvPicPr>
          <p:cNvPr id="1026" name="Picture 2" descr="https://postfiles.pstatic.net/MjAxOTA3MTZfMjcx/MDAxNTYzMjYyMTM3NDUz.TTHSKXI7l9gUU1Gb9EAW8wEq-zJXfy2XfgZbiZz63qAg.86pqf8ZKTqoHzQKDBah6jeeHeZB7A9xgHkNk_020gbwg.PNG.hongjg3229/image.png?type=w77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4" t="32955" r="58759"/>
          <a:stretch/>
        </p:blipFill>
        <p:spPr bwMode="auto">
          <a:xfrm>
            <a:off x="2319251" y="2876203"/>
            <a:ext cx="1795550" cy="298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postfiles.pstatic.net/MjAxOTA3MTZfMjcx/MDAxNTYzMjYyMTM3NDUz.TTHSKXI7l9gUU1Gb9EAW8wEq-zJXfy2XfgZbiZz63qAg.86pqf8ZKTqoHzQKDBah6jeeHeZB7A9xgHkNk_020gbwg.PNG.hongjg3229/image.png?type=w77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2" t="32983" r="458" b="-27"/>
          <a:stretch/>
        </p:blipFill>
        <p:spPr bwMode="auto">
          <a:xfrm>
            <a:off x="6417425" y="2876202"/>
            <a:ext cx="2903914" cy="298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555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8411" y="262706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Attention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Transformer </a:t>
            </a:r>
            <a:r>
              <a:rPr lang="ko-KR" altLang="en-US" dirty="0" err="1" smtClean="0"/>
              <a:t>기초편</a:t>
            </a:r>
            <a:r>
              <a:rPr lang="ko-KR" altLang="en-US" dirty="0" smtClean="0"/>
              <a:t> 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42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seq2seq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71" y="1961346"/>
            <a:ext cx="8793147" cy="2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0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seq2seq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7082" y="4755443"/>
            <a:ext cx="6334125" cy="1362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471" y="1961346"/>
            <a:ext cx="8793147" cy="2275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9849" y="4355370"/>
            <a:ext cx="332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Input: Embedding vector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3074" name="Picture 2" descr="https://mblogthumb-phinf.pstatic.net/MjAyMDA2MTJfOCAg/MDAxNTkxOTQyNTg5NTIw.PlkeHkj2YADRKZOCHHTmPdJjxAl0_m5i4E8VKnsfywog.A9SEPOotRa9Gg8U2izGk1ymgDMr_Y-9YSQl90lcVwWEg.PNG.winddori2002/3.PNG?type=w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65" y="554150"/>
            <a:ext cx="29337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blogthumb-phinf.pstatic.net/MjAyMDA2MTJfMTk4/MDAxNTkxOTQyNzY5OTYy.TkHOGL1p8AAGroDAuk5JpcVGNi9qpdPugmy_zOADNWMg.FtqMvFzFhdxj9cOEj4UI4rKpVDDMYJryuutYxUc3wYwg.PNG.winddori2002/4.PNG?type=w8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65" y="1109662"/>
            <a:ext cx="364807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ord embeddings: the (very) basics – Around the wor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52" y="4755443"/>
            <a:ext cx="2087232" cy="157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46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seq2seq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Bottleneck </a:t>
            </a:r>
            <a:r>
              <a:rPr lang="ko-KR" altLang="en-US" dirty="0" smtClean="0"/>
              <a:t>현상</a:t>
            </a:r>
            <a:endParaRPr lang="en-US" altLang="ko-KR" dirty="0" smtClean="0"/>
          </a:p>
          <a:p>
            <a:r>
              <a:rPr lang="en-US" altLang="ko-KR" dirty="0" smtClean="0"/>
              <a:t>Still have gradient descent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1563"/>
          <a:stretch/>
        </p:blipFill>
        <p:spPr>
          <a:xfrm>
            <a:off x="304800" y="2843561"/>
            <a:ext cx="11582400" cy="37579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5372" t="1391" r="1"/>
          <a:stretch/>
        </p:blipFill>
        <p:spPr>
          <a:xfrm>
            <a:off x="7876479" y="1877122"/>
            <a:ext cx="401072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2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그래서</a:t>
            </a:r>
            <a:r>
              <a:rPr lang="en-US" altLang="ko-KR" dirty="0" smtClean="0"/>
              <a:t>! Attention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Seq2seq</a:t>
            </a:r>
            <a:r>
              <a:rPr lang="ko-KR" altLang="en-US" dirty="0" smtClean="0"/>
              <a:t>에 추가된 기법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32773" y="2010937"/>
            <a:ext cx="10721027" cy="4645760"/>
            <a:chOff x="738187" y="1921727"/>
            <a:chExt cx="10721027" cy="464576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24098"/>
            <a:stretch/>
          </p:blipFill>
          <p:spPr>
            <a:xfrm>
              <a:off x="738187" y="2865862"/>
              <a:ext cx="10715625" cy="37016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l="74733" t="4738"/>
            <a:stretch/>
          </p:blipFill>
          <p:spPr>
            <a:xfrm>
              <a:off x="8751675" y="1921727"/>
              <a:ext cx="2707539" cy="4645760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838200" y="1513729"/>
            <a:ext cx="9655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22222"/>
                </a:solidFill>
                <a:latin typeface="Arial" panose="020B0604020202020204" pitchFamily="34" charset="0"/>
              </a:rPr>
              <a:t>Bahdanau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D., Cho, K., &amp; </a:t>
            </a:r>
            <a:r>
              <a:rPr lang="en-US" altLang="ko-KR" dirty="0" err="1">
                <a:solidFill>
                  <a:srgbClr val="222222"/>
                </a:solidFill>
                <a:latin typeface="Arial" panose="020B0604020202020204" pitchFamily="34" charset="0"/>
              </a:rPr>
              <a:t>Bengio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Y. (2014). Neural machine translation by jointly learning to align and translate. </a:t>
            </a:r>
            <a:r>
              <a:rPr lang="en-US" altLang="ko-KR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arXiv:1409.0473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68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Attention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46219"/>
          <a:stretch/>
        </p:blipFill>
        <p:spPr>
          <a:xfrm>
            <a:off x="5332699" y="2149708"/>
            <a:ext cx="4220450" cy="7918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3490" t="15347" r="35503" b="60061"/>
          <a:stretch/>
        </p:blipFill>
        <p:spPr>
          <a:xfrm>
            <a:off x="7920283" y="3465366"/>
            <a:ext cx="3265733" cy="7753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50270" y="841001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인코더의 </a:t>
            </a:r>
            <a:r>
              <a:rPr lang="en-US" altLang="ko-KR" dirty="0" smtClean="0"/>
              <a:t>output sequence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1732" y="767471"/>
            <a:ext cx="249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디코더의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hidden state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8399211" y="1602289"/>
            <a:ext cx="34067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950270" y="1601560"/>
            <a:ext cx="3157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8424161" y="1272599"/>
            <a:ext cx="0" cy="3289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9265992" y="1272599"/>
            <a:ext cx="612881" cy="3289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894" y="2288134"/>
            <a:ext cx="9081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=</a:t>
            </a:r>
            <a:r>
              <a:rPr lang="ko-KR" altLang="en-US" dirty="0" err="1" smtClean="0"/>
              <a:t>디코더가</a:t>
            </a:r>
            <a:r>
              <a:rPr lang="ko-KR" altLang="en-US" dirty="0" smtClean="0"/>
              <a:t> 현재 </a:t>
            </a:r>
            <a:r>
              <a:rPr lang="ko-KR" altLang="en-US" dirty="0" err="1" smtClean="0"/>
              <a:t>처리중인</a:t>
            </a:r>
            <a:r>
              <a:rPr lang="ko-KR" altLang="en-US" dirty="0" smtClean="0"/>
              <a:t> 인덱스</a:t>
            </a:r>
            <a:endParaRPr lang="en-US" altLang="ko-KR" dirty="0" smtClean="0"/>
          </a:p>
          <a:p>
            <a:r>
              <a:rPr lang="en-US" altLang="ko-KR" dirty="0" smtClean="0"/>
              <a:t>J= </a:t>
            </a:r>
            <a:r>
              <a:rPr lang="ko-KR" altLang="en-US" dirty="0" smtClean="0"/>
              <a:t>각각의 인코더의 출력 인덱스</a:t>
            </a:r>
            <a:endParaRPr lang="en-US" altLang="ko-KR" dirty="0" smtClean="0"/>
          </a:p>
          <a:p>
            <a:r>
              <a:rPr lang="ko-KR" altLang="en-US" dirty="0" err="1" smtClean="0"/>
              <a:t>디코더는</a:t>
            </a:r>
            <a:r>
              <a:rPr lang="ko-KR" altLang="en-US" dirty="0" smtClean="0"/>
              <a:t> 인코더의 모든 출력 중에서 어떤 정보가 제일 </a:t>
            </a:r>
            <a:r>
              <a:rPr lang="ko-KR" altLang="en-US" dirty="0" err="1" smtClean="0"/>
              <a:t>이전단계와</a:t>
            </a:r>
            <a:r>
              <a:rPr lang="ko-KR" altLang="en-US" dirty="0" smtClean="0"/>
              <a:t> 가까운지 계산한다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l="35765" t="72518" r="33228" b="-947"/>
          <a:stretch/>
        </p:blipFill>
        <p:spPr>
          <a:xfrm>
            <a:off x="8213558" y="4982421"/>
            <a:ext cx="3330630" cy="91409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217442" y="4145231"/>
            <a:ext cx="3424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디코더의</a:t>
            </a:r>
            <a:r>
              <a:rPr lang="ko-KR" altLang="en-US" dirty="0" smtClean="0"/>
              <a:t> 시점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디코더는</a:t>
            </a:r>
            <a:r>
              <a:rPr lang="ko-KR" altLang="en-US" dirty="0" smtClean="0"/>
              <a:t> 모든 인코더상태와의 유사성을 계산한 값을 </a:t>
            </a:r>
            <a:r>
              <a:rPr lang="ko-KR" altLang="en-US" dirty="0" err="1" smtClean="0"/>
              <a:t>갖게됨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95903" y="5934670"/>
            <a:ext cx="3424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이를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로 삼아서 인코더의 </a:t>
            </a:r>
            <a:r>
              <a:rPr lang="en-US" altLang="ko-KR" dirty="0" smtClean="0"/>
              <a:t>hidden state</a:t>
            </a:r>
            <a:r>
              <a:rPr lang="ko-KR" altLang="en-US" dirty="0" smtClean="0"/>
              <a:t>값과 </a:t>
            </a:r>
            <a:r>
              <a:rPr lang="ko-KR" altLang="en-US" dirty="0" err="1" smtClean="0"/>
              <a:t>내적한</a:t>
            </a:r>
            <a:r>
              <a:rPr lang="ko-KR" altLang="en-US" dirty="0" smtClean="0"/>
              <a:t> 값을 </a:t>
            </a:r>
            <a:r>
              <a:rPr lang="en-US" altLang="ko-KR" dirty="0" smtClean="0"/>
              <a:t>context vector</a:t>
            </a:r>
            <a:r>
              <a:rPr lang="ko-KR" altLang="en-US" dirty="0" smtClean="0"/>
              <a:t>로 사용한다 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784" y="3170116"/>
            <a:ext cx="6144276" cy="35492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150471" y="1629017"/>
                <a:ext cx="2226315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471" y="1629017"/>
                <a:ext cx="2226315" cy="4655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343630" y="1739375"/>
            <a:ext cx="180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에너지 </a:t>
            </a:r>
            <a:r>
              <a:rPr lang="en-US" altLang="ko-KR" dirty="0" smtClean="0"/>
              <a:t>(Energy)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6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58" y="1427748"/>
            <a:ext cx="10193542" cy="4404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9647" y="1388825"/>
            <a:ext cx="183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=context vector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80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1617</Words>
  <Application>Microsoft Office PowerPoint</Application>
  <PresentationFormat>와이드스크린</PresentationFormat>
  <Paragraphs>173</Paragraphs>
  <Slides>30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Malgun Gothic</vt:lpstr>
      <vt:lpstr>Malgun Gothic</vt:lpstr>
      <vt:lpstr>Arial</vt:lpstr>
      <vt:lpstr>Cambria Math</vt:lpstr>
      <vt:lpstr>Office 테마</vt:lpstr>
      <vt:lpstr>Attention and Transformer</vt:lpstr>
      <vt:lpstr>PowerPoint 프레젠테이션</vt:lpstr>
      <vt:lpstr>Sequence to sequence (seq2seq)</vt:lpstr>
      <vt:lpstr>seq2seq</vt:lpstr>
      <vt:lpstr>seq2seq</vt:lpstr>
      <vt:lpstr>seq2seq</vt:lpstr>
      <vt:lpstr>그래서! Attention</vt:lpstr>
      <vt:lpstr>Attention</vt:lpstr>
      <vt:lpstr>Attention</vt:lpstr>
      <vt:lpstr>Attention</vt:lpstr>
      <vt:lpstr>PowerPoint 프레젠테이션</vt:lpstr>
      <vt:lpstr>Attention</vt:lpstr>
      <vt:lpstr>Attention</vt:lpstr>
      <vt:lpstr>Teacher forcing</vt:lpstr>
      <vt:lpstr>Teacher forcing</vt:lpstr>
      <vt:lpstr>K-beam search</vt:lpstr>
      <vt:lpstr>Transformer</vt:lpstr>
      <vt:lpstr>Transformer</vt:lpstr>
      <vt:lpstr>Transformer</vt:lpstr>
      <vt:lpstr>Transformer</vt:lpstr>
      <vt:lpstr>Transformer</vt:lpstr>
      <vt:lpstr>Transformer</vt:lpstr>
      <vt:lpstr>Transformer</vt:lpstr>
      <vt:lpstr>Transformer</vt:lpstr>
      <vt:lpstr>Transformer</vt:lpstr>
      <vt:lpstr>Transformer</vt:lpstr>
      <vt:lpstr>Transformer</vt:lpstr>
      <vt:lpstr>Transformer </vt:lpstr>
      <vt:lpstr>Transformer</vt:lpstr>
      <vt:lpstr>Attention과 Transformer 기초편 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</dc:title>
  <dc:creator>김하경</dc:creator>
  <cp:lastModifiedBy>김하경</cp:lastModifiedBy>
  <cp:revision>27</cp:revision>
  <dcterms:created xsi:type="dcterms:W3CDTF">2020-12-27T02:20:34Z</dcterms:created>
  <dcterms:modified xsi:type="dcterms:W3CDTF">2020-12-28T16:01:48Z</dcterms:modified>
</cp:coreProperties>
</file>