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0" r:id="rId4"/>
    <p:sldId id="275" r:id="rId5"/>
    <p:sldId id="273" r:id="rId6"/>
    <p:sldId id="278" r:id="rId7"/>
    <p:sldId id="277" r:id="rId8"/>
    <p:sldId id="268" r:id="rId9"/>
    <p:sldId id="269" r:id="rId10"/>
    <p:sldId id="270" r:id="rId11"/>
    <p:sldId id="279" r:id="rId12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82696" autoAdjust="0"/>
  </p:normalViewPr>
  <p:slideViewPr>
    <p:cSldViewPr snapToGrid="0">
      <p:cViewPr>
        <p:scale>
          <a:sx n="100" d="100"/>
          <a:sy n="100" d="100"/>
        </p:scale>
        <p:origin x="102" y="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486" y="1427843"/>
            <a:ext cx="9884228" cy="2298700"/>
          </a:xfrm>
        </p:spPr>
        <p:txBody>
          <a:bodyPr anchor="b">
            <a:normAutofit/>
          </a:bodyPr>
          <a:lstStyle>
            <a:lvl1pPr algn="l">
              <a:defRPr lang="ko-KR" altLang="en-US" sz="4800" b="1">
                <a:latin typeface="+mn-ea"/>
                <a:ea typeface="+mn-ea"/>
              </a:defRPr>
            </a:lvl1pPr>
          </a:lstStyle>
          <a:p>
            <a:pPr lvl="0" algn="ctr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486" y="3874181"/>
            <a:ext cx="988422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600200" indent="-228600">
              <a:buFont typeface="맑은 고딕" panose="020B0503020000020004" pitchFamily="50" charset="-127"/>
              <a:buChar char="-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133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8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2554" y="174629"/>
            <a:ext cx="1167846" cy="52386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600" y="98430"/>
            <a:ext cx="11734800" cy="68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539984"/>
            <a:ext cx="12192000" cy="320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93000" y="6583992"/>
            <a:ext cx="469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525428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00" y="6550828"/>
            <a:ext cx="457200" cy="2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" altLang="ko-KR" sz="4000" dirty="0"/>
              <a:t>Interaction log pattern Visualization supporting Recover and Reuse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김영택</a:t>
            </a:r>
            <a:r>
              <a:rPr lang="en-US" altLang="ko-KR" dirty="0"/>
              <a:t>, </a:t>
            </a:r>
            <a:r>
              <a:rPr lang="ko-KR" altLang="en-US" dirty="0" err="1"/>
              <a:t>김이은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3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>
          <a:xfrm>
            <a:off x="261257" y="950026"/>
            <a:ext cx="11673444" cy="4917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Visual Analysis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reasoning process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공유</a:t>
            </a:r>
            <a:r>
              <a:rPr lang="ko-KR" altLang="en-US" dirty="0">
                <a:sym typeface="Wingdings" panose="05000000000000000000" pitchFamily="2" charset="2"/>
              </a:rPr>
              <a:t> 및 </a:t>
            </a:r>
            <a:r>
              <a:rPr lang="ko-KR" altLang="en-US" b="1" dirty="0">
                <a:sym typeface="Wingdings" panose="05000000000000000000" pitchFamily="2" charset="2"/>
              </a:rPr>
              <a:t>재활용</a:t>
            </a:r>
            <a:r>
              <a:rPr lang="ko-KR" altLang="en-US" dirty="0">
                <a:sym typeface="Wingdings" panose="05000000000000000000" pitchFamily="2" charset="2"/>
              </a:rPr>
              <a:t>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73101" y="1875702"/>
            <a:ext cx="10534832" cy="2513070"/>
            <a:chOff x="867080" y="1701829"/>
            <a:chExt cx="10267645" cy="251307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67080" y="1701829"/>
              <a:ext cx="3881003" cy="2513070"/>
            </a:xfrm>
            <a:prstGeom prst="roundRect">
              <a:avLst/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D</a:t>
              </a:r>
              <a:r>
                <a:rPr lang="en-US" altLang="ko-KR" sz="2400" b="1" dirty="0" smtClean="0"/>
                <a:t>efine </a:t>
              </a:r>
            </a:p>
            <a:p>
              <a:pPr algn="ctr"/>
              <a:r>
                <a:rPr lang="en-US" altLang="ko-KR" sz="2400" b="1" dirty="0" smtClean="0"/>
                <a:t>practical </a:t>
              </a:r>
              <a:r>
                <a:rPr lang="en-US" altLang="ko-KR" sz="2400" b="1" dirty="0"/>
                <a:t>and reusable </a:t>
              </a:r>
              <a:r>
                <a:rPr lang="en-US" altLang="ko-KR" sz="2400" b="1" dirty="0" smtClean="0"/>
                <a:t>interaction </a:t>
              </a:r>
              <a:r>
                <a:rPr lang="en-US" altLang="ko-KR" sz="2400" b="1" dirty="0"/>
                <a:t>logging pattern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35267" y="1701829"/>
              <a:ext cx="5299458" cy="2513070"/>
            </a:xfrm>
            <a:prstGeom prst="round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Visual interface that allows recover and reuse</a:t>
              </a:r>
              <a:endParaRPr lang="en-US" altLang="ko-KR" sz="2800" dirty="0"/>
            </a:p>
          </p:txBody>
        </p:sp>
      </p:grpSp>
      <p:sp>
        <p:nvSpPr>
          <p:cNvPr id="12" name="십자형 11"/>
          <p:cNvSpPr/>
          <p:nvPr/>
        </p:nvSpPr>
        <p:spPr>
          <a:xfrm rot="18788236">
            <a:off x="5029671" y="2890938"/>
            <a:ext cx="469900" cy="482600"/>
          </a:xfrm>
          <a:prstGeom prst="plus">
            <a:avLst>
              <a:gd name="adj" fmla="val 30693"/>
            </a:avLst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1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Interaction log tracker &amp; log data gathering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Analysis context-aware logging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다수 사용자의 실제 사용 로그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ko-KR" altLang="en-US" dirty="0"/>
              <a:t>로그 패턴</a:t>
            </a:r>
            <a:r>
              <a:rPr lang="en-US" altLang="ko-KR" dirty="0"/>
              <a:t>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Refine more universal Intermediate Representation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Exploration </a:t>
            </a:r>
            <a:r>
              <a:rPr lang="en-US" altLang="ko-KR" dirty="0"/>
              <a:t>path </a:t>
            </a:r>
            <a:r>
              <a:rPr lang="ko-KR" altLang="en-US" dirty="0"/>
              <a:t>표현을 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 Graph </a:t>
            </a:r>
            <a:r>
              <a:rPr lang="en-US" altLang="ko-KR" dirty="0"/>
              <a:t>Abstraction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04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1217140"/>
            <a:ext cx="11734800" cy="4278785"/>
          </a:xfrm>
        </p:spPr>
        <p:txBody>
          <a:bodyPr/>
          <a:lstStyle/>
          <a:p>
            <a:r>
              <a:rPr lang="en-US" altLang="ko-KR" dirty="0"/>
              <a:t>Visual Analytics(VA)</a:t>
            </a:r>
            <a:r>
              <a:rPr lang="ko-KR" altLang="en-US" dirty="0"/>
              <a:t>에서 개개인이 얻은 </a:t>
            </a:r>
            <a:r>
              <a:rPr lang="en-US" altLang="ko-KR" dirty="0"/>
              <a:t>insight </a:t>
            </a:r>
            <a:r>
              <a:rPr lang="ko-KR" altLang="en-US" dirty="0"/>
              <a:t>와 그에 대한 </a:t>
            </a:r>
            <a:r>
              <a:rPr lang="en-US" altLang="ko-KR" dirty="0"/>
              <a:t>reasoning process </a:t>
            </a:r>
            <a:r>
              <a:rPr lang="ko-KR" altLang="en-US" dirty="0"/>
              <a:t>를 팀에 공유하고</a:t>
            </a:r>
            <a:r>
              <a:rPr lang="en-US" altLang="ko-KR" dirty="0"/>
              <a:t>, </a:t>
            </a:r>
            <a:r>
              <a:rPr lang="ko-KR" altLang="en-US" dirty="0"/>
              <a:t>이를 다시 재활용하는 것이 쉽지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문제가 명확하지 않은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데이터는 가지고 있지만</a:t>
            </a:r>
            <a:r>
              <a:rPr lang="en-US" altLang="ko-KR" dirty="0"/>
              <a:t>, </a:t>
            </a:r>
            <a:r>
              <a:rPr lang="ko-KR" altLang="en-US" dirty="0"/>
              <a:t>어떤 결과를 도출해야 될지 모르는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기존의 분석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Spotfire</a:t>
            </a:r>
            <a:r>
              <a:rPr lang="en-US" altLang="ko-KR" sz="1600" dirty="0"/>
              <a:t>, Tableau, 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단순히 </a:t>
            </a:r>
            <a:r>
              <a:rPr lang="en-US" altLang="ko-KR" dirty="0" smtClean="0"/>
              <a:t>linear </a:t>
            </a:r>
            <a:r>
              <a:rPr lang="en-US" altLang="ko-KR" dirty="0"/>
              <a:t>history</a:t>
            </a:r>
            <a:r>
              <a:rPr lang="ko-KR" altLang="en-US" dirty="0"/>
              <a:t>에 대한 </a:t>
            </a:r>
            <a:r>
              <a:rPr lang="en-US" altLang="ko-KR" dirty="0" smtClean="0"/>
              <a:t>recall,</a:t>
            </a:r>
            <a:br>
              <a:rPr lang="en-US" altLang="ko-KR" dirty="0" smtClean="0"/>
            </a:br>
            <a:r>
              <a:rPr lang="ko-KR" altLang="en-US" dirty="0"/>
              <a:t>툴</a:t>
            </a:r>
            <a:r>
              <a:rPr lang="en-US" altLang="ko-KR" dirty="0"/>
              <a:t> </a:t>
            </a:r>
            <a:r>
              <a:rPr lang="ko-KR" altLang="en-US" dirty="0" err="1" smtClean="0"/>
              <a:t>내부기능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only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b="1" dirty="0" smtClean="0"/>
              <a:t>Define </a:t>
            </a:r>
            <a:r>
              <a:rPr lang="en-US" altLang="ko-KR" b="1" dirty="0"/>
              <a:t>practical and reusable visual encoding/interaction logging pattern</a:t>
            </a:r>
          </a:p>
          <a:p>
            <a:pPr marL="457200" indent="-457200">
              <a:buAutoNum type="arabicPeriod"/>
            </a:pPr>
            <a:r>
              <a:rPr lang="en-US" altLang="ko-KR" b="1" dirty="0" smtClean="0"/>
              <a:t>Provide </a:t>
            </a:r>
            <a:r>
              <a:rPr lang="en-US" altLang="ko-KR" b="1" dirty="0"/>
              <a:t>interface that allows recover and reuse </a:t>
            </a:r>
            <a:r>
              <a:rPr lang="en-US" altLang="ko-KR" b="1" dirty="0" smtClean="0"/>
              <a:t>w/ </a:t>
            </a:r>
            <a:r>
              <a:rPr lang="en-US" altLang="ko-KR" b="1" dirty="0"/>
              <a:t>visualizing the log pattern </a:t>
            </a:r>
          </a:p>
          <a:p>
            <a:endParaRPr lang="ko-KR" altLang="en-US" sz="2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20866" y="3276988"/>
            <a:ext cx="9249993" cy="2562141"/>
            <a:chOff x="1120866" y="3449264"/>
            <a:chExt cx="9249993" cy="25621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FD1324-BB5E-45EC-9CA8-0609750932D9}"/>
                </a:ext>
              </a:extLst>
            </p:cNvPr>
            <p:cNvSpPr/>
            <p:nvPr/>
          </p:nvSpPr>
          <p:spPr>
            <a:xfrm>
              <a:off x="1120866" y="3908415"/>
              <a:ext cx="1440000" cy="1440000"/>
            </a:xfrm>
            <a:prstGeom prst="ellipse">
              <a:avLst/>
            </a:pr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perceive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5D98AF-94F1-49E9-9128-AE3CE9F41443}"/>
                </a:ext>
              </a:extLst>
            </p:cNvPr>
            <p:cNvSpPr/>
            <p:nvPr/>
          </p:nvSpPr>
          <p:spPr>
            <a:xfrm>
              <a:off x="3177600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capture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5AE5B2-D082-485F-8250-C1471BAC41EC}"/>
                </a:ext>
              </a:extLst>
            </p:cNvPr>
            <p:cNvSpPr/>
            <p:nvPr/>
          </p:nvSpPr>
          <p:spPr>
            <a:xfrm>
              <a:off x="5139215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encode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9336D9-DB2B-437A-9E7A-A0A1FB445D1C}"/>
                </a:ext>
              </a:extLst>
            </p:cNvPr>
            <p:cNvSpPr/>
            <p:nvPr/>
          </p:nvSpPr>
          <p:spPr>
            <a:xfrm>
              <a:off x="7035037" y="3908415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recover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127CAC-AB1C-400B-AE91-0564ED3D2374}"/>
                </a:ext>
              </a:extLst>
            </p:cNvPr>
            <p:cNvSpPr/>
            <p:nvPr/>
          </p:nvSpPr>
          <p:spPr>
            <a:xfrm>
              <a:off x="8930859" y="3855023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reuse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72518E-5036-47F3-978B-2F266A7835BF}"/>
                </a:ext>
              </a:extLst>
            </p:cNvPr>
            <p:cNvSpPr txBox="1"/>
            <p:nvPr/>
          </p:nvSpPr>
          <p:spPr>
            <a:xfrm>
              <a:off x="4180627" y="3449264"/>
              <a:ext cx="1466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Manually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오른쪽 대괄호 19">
              <a:extLst>
                <a:ext uri="{FF2B5EF4-FFF2-40B4-BE49-F238E27FC236}">
                  <a16:creationId xmlns:a16="http://schemas.microsoft.com/office/drawing/2014/main" id="{B641EE97-9706-4ECD-9191-F3F639D0ACC9}"/>
                </a:ext>
              </a:extLst>
            </p:cNvPr>
            <p:cNvSpPr/>
            <p:nvPr/>
          </p:nvSpPr>
          <p:spPr>
            <a:xfrm rot="16200000">
              <a:off x="4808264" y="2826285"/>
              <a:ext cx="211015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F7E4-087C-4F02-B483-0F3231041F29}"/>
                </a:ext>
              </a:extLst>
            </p:cNvPr>
            <p:cNvSpPr txBox="1"/>
            <p:nvPr/>
          </p:nvSpPr>
          <p:spPr>
            <a:xfrm>
              <a:off x="7852419" y="5549740"/>
              <a:ext cx="18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Main interests </a:t>
              </a:r>
            </a:p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in this project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오른쪽 대괄호 21">
              <a:extLst>
                <a:ext uri="{FF2B5EF4-FFF2-40B4-BE49-F238E27FC236}">
                  <a16:creationId xmlns:a16="http://schemas.microsoft.com/office/drawing/2014/main" id="{D81342E3-6426-4694-8794-D1F9B5D58341}"/>
                </a:ext>
              </a:extLst>
            </p:cNvPr>
            <p:cNvSpPr/>
            <p:nvPr/>
          </p:nvSpPr>
          <p:spPr>
            <a:xfrm rot="16200000" flipH="1">
              <a:off x="8667101" y="4469938"/>
              <a:ext cx="248136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0B79E-392E-4FAE-997E-D87CE1B29136}"/>
              </a:ext>
            </a:extLst>
          </p:cNvPr>
          <p:cNvSpPr/>
          <p:nvPr/>
        </p:nvSpPr>
        <p:spPr>
          <a:xfrm>
            <a:off x="6904383" y="6049979"/>
            <a:ext cx="514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/>
              <a:t>C. North et al., “Analytic Provenance: Process + Interaction + Insight,” 29th </a:t>
            </a:r>
            <a:r>
              <a:rPr lang="en-US" altLang="ko-KR" sz="1000" dirty="0" err="1"/>
              <a:t>Annu</a:t>
            </a:r>
            <a:r>
              <a:rPr lang="en-US" altLang="ko-KR" sz="1000" dirty="0"/>
              <a:t>. CHI Conf. Hum. Factors </a:t>
            </a:r>
            <a:r>
              <a:rPr lang="en-US" altLang="ko-KR" sz="1000" dirty="0" err="1"/>
              <a:t>Comput</a:t>
            </a:r>
            <a:r>
              <a:rPr lang="en-US" altLang="ko-KR" sz="1000" dirty="0"/>
              <a:t>. Syst. CHI 2011, pp. 33–36, 2011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911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0534650" cy="84257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Define </a:t>
            </a:r>
            <a:r>
              <a:rPr lang="en-US" altLang="ko-KR" sz="2800" dirty="0"/>
              <a:t>practical and reusable </a:t>
            </a:r>
            <a:r>
              <a:rPr lang="en-US" altLang="ko-KR" sz="2800" dirty="0" smtClean="0"/>
              <a:t>interaction </a:t>
            </a:r>
            <a:r>
              <a:rPr lang="en-US" altLang="ko-KR" sz="2800" dirty="0"/>
              <a:t>logging </a:t>
            </a:r>
            <a:r>
              <a:rPr lang="en-US" altLang="ko-KR" sz="2800" dirty="0" smtClean="0"/>
              <a:t>pattern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31048"/>
              </p:ext>
            </p:extLst>
          </p:nvPr>
        </p:nvGraphicFramePr>
        <p:xfrm>
          <a:off x="4766733" y="1093510"/>
          <a:ext cx="3943596" cy="1724025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018678101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182803119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109650767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987787367"/>
                    </a:ext>
                  </a:extLst>
                </a:gridCol>
                <a:gridCol w="1694107">
                  <a:extLst>
                    <a:ext uri="{9D8B030D-6E8A-4147-A177-3AD203B41FA5}">
                      <a16:colId xmlns:a16="http://schemas.microsoft.com/office/drawing/2014/main" val="336537392"/>
                    </a:ext>
                  </a:extLst>
                </a:gridCol>
              </a:tblGrid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33931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x=email, y=count(id)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87436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Arrange:Order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52882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4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Map:Label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addLabel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label=data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62530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brush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email=["mbostock@gmail.com", </a:t>
                      </a:r>
                      <a:endParaRPr 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jason@jasondavies.com"]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1584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year=2011~2012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884306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Facet:Juxtapose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copyAndJuxtapose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22504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year=2013~2014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085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filterAscendingTop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09269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x=year(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author_date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y=filtered(count(id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color=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filtered_previously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67229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range=colorbrewer2.xxx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36183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Arrange:Express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addAverageLine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27633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41" y="1093510"/>
            <a:ext cx="918836" cy="93216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85" y="1082036"/>
            <a:ext cx="948473" cy="949930"/>
          </a:xfrm>
          <a:prstGeom prst="rect">
            <a:avLst/>
          </a:prstGeom>
        </p:spPr>
      </p:pic>
      <p:pic>
        <p:nvPicPr>
          <p:cNvPr id="1028" name="Picture 4" descr="Image result for csv icon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8" y="1317163"/>
            <a:ext cx="393711" cy="39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25555"/>
              </p:ext>
            </p:extLst>
          </p:nvPr>
        </p:nvGraphicFramePr>
        <p:xfrm>
          <a:off x="1677658" y="2145418"/>
          <a:ext cx="2006600" cy="210312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3369817468"/>
                    </a:ext>
                  </a:extLst>
                </a:gridCol>
              </a:tblGrid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86655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행에 데이터 삽입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5864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 series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2109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457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09971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67268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58741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64099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0277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레이블 달기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7719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연도별 필터링 걸고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04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병치해서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6214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앞에껄 다 지우고 다시 시작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02108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 3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990157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열에 연도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행에 카운트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09875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85728"/>
                  </a:ext>
                </a:extLst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>
          <a:xfrm>
            <a:off x="767947" y="1328629"/>
            <a:ext cx="208156" cy="2055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472802" y="1351438"/>
            <a:ext cx="208156" cy="2055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41687" y="1211882"/>
            <a:ext cx="4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9"/>
          <a:stretch/>
        </p:blipFill>
        <p:spPr bwMode="auto">
          <a:xfrm>
            <a:off x="351504" y="3113277"/>
            <a:ext cx="1148396" cy="6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 설명선 24"/>
          <p:cNvSpPr/>
          <p:nvPr/>
        </p:nvSpPr>
        <p:spPr>
          <a:xfrm>
            <a:off x="1622874" y="2089662"/>
            <a:ext cx="2102796" cy="2254628"/>
          </a:xfrm>
          <a:prstGeom prst="wedgeRectCallout">
            <a:avLst>
              <a:gd name="adj1" fmla="val -56482"/>
              <a:gd name="adj2" fmla="val 13708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3763" r="8561" b="147"/>
          <a:stretch/>
        </p:blipFill>
        <p:spPr bwMode="auto">
          <a:xfrm>
            <a:off x="320040" y="2434952"/>
            <a:ext cx="1263804" cy="7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3939030" y="1601958"/>
            <a:ext cx="629573" cy="572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44510" y="4529572"/>
            <a:ext cx="239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Think aloud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Interaction logging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66733" y="2883328"/>
            <a:ext cx="394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Intermediate Representation </a:t>
            </a:r>
            <a:r>
              <a:rPr lang="ko-KR" altLang="en-US" b="1" dirty="0" smtClean="0"/>
              <a:t>형태</a:t>
            </a:r>
            <a:endParaRPr lang="en-US" altLang="ko-KR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62974" y="4837168"/>
            <a:ext cx="354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Visual </a:t>
            </a:r>
            <a:r>
              <a:rPr lang="en-US" altLang="ko-KR" sz="1400" dirty="0"/>
              <a:t>Analytics tool</a:t>
            </a:r>
            <a:r>
              <a:rPr lang="ko-KR" altLang="en-US" sz="1400" dirty="0"/>
              <a:t> </a:t>
            </a:r>
            <a:r>
              <a:rPr lang="en-US" altLang="ko-KR" sz="1400" dirty="0"/>
              <a:t>independent</a:t>
            </a:r>
          </a:p>
          <a:p>
            <a:r>
              <a:rPr lang="en-US" altLang="ko-KR" sz="1400" dirty="0" smtClean="0"/>
              <a:t>Recover/Reuse </a:t>
            </a:r>
            <a:r>
              <a:rPr lang="en-US" altLang="ko-KR" sz="1400" dirty="0"/>
              <a:t>Visualization independent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2973" y="3323517"/>
            <a:ext cx="354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Abstraction as general format</a:t>
            </a:r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2974" y="5741388"/>
            <a:ext cx="354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Enable context-aware interaction log</a:t>
            </a:r>
            <a:endParaRPr lang="en-US" altLang="ko-KR" sz="1400" dirty="0"/>
          </a:p>
        </p:txBody>
      </p:sp>
      <p:sp>
        <p:nvSpPr>
          <p:cNvPr id="28" name="타원 27"/>
          <p:cNvSpPr/>
          <p:nvPr/>
        </p:nvSpPr>
        <p:spPr>
          <a:xfrm>
            <a:off x="4863888" y="3323517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4863889" y="4934102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타원 37"/>
          <p:cNvSpPr/>
          <p:nvPr/>
        </p:nvSpPr>
        <p:spPr>
          <a:xfrm>
            <a:off x="4863888" y="5723021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9" name="오른쪽 화살표 38"/>
          <p:cNvSpPr/>
          <p:nvPr/>
        </p:nvSpPr>
        <p:spPr>
          <a:xfrm>
            <a:off x="8825587" y="1601958"/>
            <a:ext cx="629573" cy="572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rcRect r="1633"/>
          <a:stretch/>
        </p:blipFill>
        <p:spPr>
          <a:xfrm>
            <a:off x="5248275" y="3650626"/>
            <a:ext cx="2421094" cy="111187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340340" y="3209542"/>
            <a:ext cx="12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Visualize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7874" y="5613482"/>
            <a:ext cx="1484998" cy="601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 r="11354"/>
          <a:stretch/>
        </p:blipFill>
        <p:spPr>
          <a:xfrm>
            <a:off x="9570418" y="1093510"/>
            <a:ext cx="2463790" cy="20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022548"/>
            <a:ext cx="5572124" cy="5368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Overview First</a:t>
            </a:r>
          </a:p>
          <a:p>
            <a:pPr marL="0" indent="0">
              <a:buNone/>
            </a:pPr>
            <a:r>
              <a:rPr lang="en-US" altLang="ko-KR" b="1" dirty="0"/>
              <a:t>+ Focus &amp; </a:t>
            </a:r>
            <a:r>
              <a:rPr lang="en-US" altLang="ko-KR" b="1" dirty="0" smtClean="0"/>
              <a:t>Context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	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ym typeface="Wingdings" panose="05000000000000000000" pitchFamily="2" charset="2"/>
              </a:rPr>
              <a:t>Overview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	   Detail View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	   Chart View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endParaRPr lang="en-US" altLang="ko-KR" b="1" dirty="0"/>
          </a:p>
        </p:txBody>
      </p:sp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811452" y="3436621"/>
            <a:ext cx="1924050" cy="304990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0276" y="3436620"/>
            <a:ext cx="3856424" cy="30499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5962" y="29475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1451" y="6117648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9550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Chart View</a:t>
            </a:r>
          </a:p>
        </p:txBody>
      </p:sp>
      <p:sp>
        <p:nvSpPr>
          <p:cNvPr id="13" name="U자형 화살표 12"/>
          <p:cNvSpPr/>
          <p:nvPr/>
        </p:nvSpPr>
        <p:spPr>
          <a:xfrm rot="5400000" flipV="1">
            <a:off x="4406328" y="3154143"/>
            <a:ext cx="1705451" cy="779743"/>
          </a:xfrm>
          <a:prstGeom prst="uturnArrow">
            <a:avLst>
              <a:gd name="adj1" fmla="val 2373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82501" y="4015740"/>
            <a:ext cx="629573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8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022548"/>
            <a:ext cx="5572124" cy="5368727"/>
          </a:xfrm>
          <a:prstGeom prst="rect">
            <a:avLst/>
          </a:prstGeom>
        </p:spPr>
      </p:pic>
      <p:sp>
        <p:nvSpPr>
          <p:cNvPr id="94" name="텍스트 개체 틀 9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</a:p>
          <a:p>
            <a:pPr lvl="1"/>
            <a:r>
              <a:rPr lang="en-US" altLang="ko-KR" dirty="0" smtClean="0"/>
              <a:t>Reasoning </a:t>
            </a:r>
            <a:r>
              <a:rPr lang="en-US" altLang="ko-KR" dirty="0"/>
              <a:t>Process Path</a:t>
            </a:r>
            <a:r>
              <a:rPr lang="ko-KR" altLang="en-US" dirty="0"/>
              <a:t>의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92" name="오른쪽 화살표 91"/>
          <p:cNvSpPr/>
          <p:nvPr/>
        </p:nvSpPr>
        <p:spPr>
          <a:xfrm rot="5400000">
            <a:off x="639659" y="3381053"/>
            <a:ext cx="1366375" cy="306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5962" y="29475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66616" y="2869708"/>
            <a:ext cx="2973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Intermediate Representation</a:t>
            </a:r>
          </a:p>
          <a:p>
            <a:r>
              <a:rPr lang="en-US" altLang="ko-KR" sz="1600" b="1" dirty="0" smtClean="0"/>
              <a:t>Abstraction</a:t>
            </a:r>
            <a:endParaRPr lang="ko-KR" altLang="en-US" sz="1600" b="1" dirty="0"/>
          </a:p>
        </p:txBody>
      </p:sp>
      <p:sp>
        <p:nvSpPr>
          <p:cNvPr id="17" name="타원 16"/>
          <p:cNvSpPr/>
          <p:nvPr/>
        </p:nvSpPr>
        <p:spPr>
          <a:xfrm>
            <a:off x="532448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53505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574562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95619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37733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658790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179850" y="2249805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7" idx="6"/>
            <a:endCxn id="18" idx="2"/>
          </p:cNvCxnSpPr>
          <p:nvPr/>
        </p:nvCxnSpPr>
        <p:spPr>
          <a:xfrm>
            <a:off x="880711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6"/>
            <a:endCxn id="19" idx="2"/>
          </p:cNvCxnSpPr>
          <p:nvPr/>
        </p:nvCxnSpPr>
        <p:spPr>
          <a:xfrm>
            <a:off x="1401768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6"/>
            <a:endCxn id="20" idx="2"/>
          </p:cNvCxnSpPr>
          <p:nvPr/>
        </p:nvCxnSpPr>
        <p:spPr>
          <a:xfrm>
            <a:off x="1922825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6"/>
          </p:cNvCxnSpPr>
          <p:nvPr/>
        </p:nvCxnSpPr>
        <p:spPr>
          <a:xfrm>
            <a:off x="2443882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2" idx="2"/>
          </p:cNvCxnSpPr>
          <p:nvPr/>
        </p:nvCxnSpPr>
        <p:spPr>
          <a:xfrm>
            <a:off x="2964939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6"/>
            <a:endCxn id="23" idx="2"/>
          </p:cNvCxnSpPr>
          <p:nvPr/>
        </p:nvCxnSpPr>
        <p:spPr>
          <a:xfrm>
            <a:off x="3485996" y="2411747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24" idx="2"/>
          </p:cNvCxnSpPr>
          <p:nvPr/>
        </p:nvCxnSpPr>
        <p:spPr>
          <a:xfrm>
            <a:off x="4007053" y="2411747"/>
            <a:ext cx="1727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683224" y="2251459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4" idx="6"/>
            <a:endCxn id="47" idx="2"/>
          </p:cNvCxnSpPr>
          <p:nvPr/>
        </p:nvCxnSpPr>
        <p:spPr>
          <a:xfrm>
            <a:off x="4528113" y="2411747"/>
            <a:ext cx="155111" cy="1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47865" y="490931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94214" y="4477062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632850" y="4477062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674964" y="4477062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/>
          <p:cNvCxnSpPr>
            <a:stCxn id="52" idx="6"/>
            <a:endCxn id="53" idx="2"/>
          </p:cNvCxnSpPr>
          <p:nvPr/>
        </p:nvCxnSpPr>
        <p:spPr>
          <a:xfrm>
            <a:off x="942477" y="4639004"/>
            <a:ext cx="6903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3" idx="6"/>
            <a:endCxn id="55" idx="2"/>
          </p:cNvCxnSpPr>
          <p:nvPr/>
        </p:nvCxnSpPr>
        <p:spPr>
          <a:xfrm>
            <a:off x="1981113" y="4639004"/>
            <a:ext cx="6938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6"/>
            <a:endCxn id="66" idx="2"/>
          </p:cNvCxnSpPr>
          <p:nvPr/>
        </p:nvCxnSpPr>
        <p:spPr>
          <a:xfrm>
            <a:off x="3023227" y="4639004"/>
            <a:ext cx="1718285" cy="1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41512" y="4478716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7865" y="523369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41325" y="555790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41325" y="588211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699353" y="4873396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741095" y="4883042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741095" y="518113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597400" y="2165020"/>
            <a:ext cx="4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81" name="타원 80"/>
          <p:cNvSpPr/>
          <p:nvPr/>
        </p:nvSpPr>
        <p:spPr>
          <a:xfrm>
            <a:off x="4798381" y="4883042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798381" y="5207414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803863" y="5531786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66616" y="3466138"/>
            <a:ext cx="373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Data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CRUD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Chart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CRUD &amp; FACET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7197" y="2543417"/>
            <a:ext cx="193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linear interaction logs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78577" y="6134239"/>
            <a:ext cx="303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Abstracted logs (anchor &gt; detail)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1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022548"/>
            <a:ext cx="5572124" cy="5368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Detail View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Link from overview node</a:t>
            </a:r>
          </a:p>
          <a:p>
            <a:pPr lvl="1"/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interactions</a:t>
            </a:r>
            <a:r>
              <a:rPr lang="ko-KR" altLang="en-US" sz="2000" dirty="0"/>
              <a:t>에서 </a:t>
            </a:r>
            <a:r>
              <a:rPr lang="en-US" altLang="ko-KR" sz="2000" dirty="0"/>
              <a:t>parameters </a:t>
            </a:r>
            <a:r>
              <a:rPr lang="ko-KR" altLang="en-US" sz="2000" dirty="0" smtClean="0"/>
              <a:t>변경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Chart View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Link from detail node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95962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9550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 View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11452" y="3436621"/>
            <a:ext cx="1924050" cy="304990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7840276" y="3436620"/>
            <a:ext cx="3856424" cy="30499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82501" y="4015740"/>
            <a:ext cx="629573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-17456"/>
          <a:stretch/>
        </p:blipFill>
        <p:spPr>
          <a:xfrm>
            <a:off x="2474293" y="981591"/>
            <a:ext cx="8698532" cy="5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105275" y="1008181"/>
            <a:ext cx="7924800" cy="5313643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대상</a:t>
            </a:r>
            <a:endParaRPr lang="en-US" altLang="ko-KR" sz="2400" dirty="0"/>
          </a:p>
          <a:p>
            <a:pPr lvl="1"/>
            <a:r>
              <a:rPr lang="ko-KR" altLang="en-US" sz="2000" dirty="0"/>
              <a:t>연구실 내의 </a:t>
            </a:r>
            <a:r>
              <a:rPr lang="en-US" altLang="ko-KR" sz="2000" dirty="0"/>
              <a:t>3</a:t>
            </a:r>
            <a:r>
              <a:rPr lang="ko-KR" altLang="en-US" sz="2000" dirty="0"/>
              <a:t>명의 전문가를 대상으로 </a:t>
            </a:r>
            <a:r>
              <a:rPr lang="en-US" altLang="ko-KR" sz="2000" dirty="0" err="1"/>
              <a:t>ReVA</a:t>
            </a:r>
            <a:r>
              <a:rPr lang="ko-KR" altLang="en-US" sz="2000" dirty="0"/>
              <a:t> </a:t>
            </a:r>
            <a:r>
              <a:rPr lang="en-US" altLang="ko-KR" sz="2000" dirty="0"/>
              <a:t>tool</a:t>
            </a:r>
            <a:r>
              <a:rPr lang="ko-KR" altLang="en-US" sz="2000" dirty="0"/>
              <a:t>을 보여주고</a:t>
            </a:r>
            <a:r>
              <a:rPr lang="en-US" altLang="ko-KR" sz="2000" dirty="0"/>
              <a:t>comment</a:t>
            </a:r>
            <a:r>
              <a:rPr lang="ko-KR" altLang="en-US" sz="2000" dirty="0"/>
              <a:t>를 받음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Comments</a:t>
            </a:r>
          </a:p>
          <a:p>
            <a:pPr lvl="1"/>
            <a:r>
              <a:rPr lang="en-US" altLang="ko-KR" sz="2000" dirty="0"/>
              <a:t>Layout </a:t>
            </a:r>
            <a:r>
              <a:rPr lang="ko-KR" altLang="en-US" sz="2000" dirty="0" smtClean="0"/>
              <a:t>배치 및 </a:t>
            </a:r>
            <a:r>
              <a:rPr lang="en-US" altLang="ko-KR" sz="2000" dirty="0" smtClean="0"/>
              <a:t>linking</a:t>
            </a:r>
            <a:r>
              <a:rPr lang="ko-KR" altLang="en-US" sz="2000" dirty="0" smtClean="0"/>
              <a:t>관계 가시화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</a:t>
            </a:r>
            <a:r>
              <a:rPr lang="en-US" altLang="ko-KR" sz="2000" dirty="0"/>
              <a:t>insight</a:t>
            </a:r>
            <a:r>
              <a:rPr lang="ko-KR" altLang="en-US" sz="2000" dirty="0"/>
              <a:t>를 얻은 단계를 표시</a:t>
            </a:r>
            <a:endParaRPr lang="en-US" altLang="ko-KR" sz="2000" dirty="0"/>
          </a:p>
          <a:p>
            <a:pPr lvl="1"/>
            <a:r>
              <a:rPr lang="en-US" altLang="ko-KR" sz="2000" dirty="0"/>
              <a:t>Interaction annotation</a:t>
            </a:r>
            <a:r>
              <a:rPr lang="ko-KR" altLang="en-US" sz="2000" dirty="0"/>
              <a:t> 표시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 smtClean="0"/>
              <a:t>Chart </a:t>
            </a:r>
            <a:r>
              <a:rPr lang="en-US" altLang="ko-KR" sz="2000" dirty="0"/>
              <a:t>transition </a:t>
            </a:r>
            <a:r>
              <a:rPr lang="ko-KR" altLang="en-US" sz="2000" dirty="0"/>
              <a:t>기능 추가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 smtClean="0"/>
              <a:t>패턴의 빈도수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등에 따른 </a:t>
            </a:r>
            <a:r>
              <a:rPr lang="en-US" altLang="ko-KR" sz="2000" dirty="0" smtClean="0"/>
              <a:t>Graph </a:t>
            </a:r>
            <a:r>
              <a:rPr lang="ko-KR" altLang="en-US" sz="2000" dirty="0" smtClean="0"/>
              <a:t>표현 방식 변경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2000" dirty="0"/>
              <a:t>Skewed data</a:t>
            </a:r>
            <a:r>
              <a:rPr lang="ko-KR" altLang="en-US" sz="2000" dirty="0"/>
              <a:t>인 경우에는 </a:t>
            </a:r>
            <a:r>
              <a:rPr lang="en-US" altLang="ko-KR" sz="2000" dirty="0"/>
              <a:t>log transformation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4" descr="comment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720" y="38921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arget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" y="11849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5" y="3962400"/>
            <a:ext cx="593700" cy="597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365" y="5169914"/>
            <a:ext cx="661685" cy="6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282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hcil_template_ytaekkim.potx" id="{F85AB7E9-2501-4845-B439-4677EF87E37A}" vid="{688F9120-F562-4527-A6DF-C310ABA6DF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snuhcil_template_ytaekkim</Template>
  <TotalTime>353</TotalTime>
  <Words>442</Words>
  <Application>Microsoft Office PowerPoint</Application>
  <PresentationFormat>와이드스크린</PresentationFormat>
  <Paragraphs>193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Segoe UI Light</vt:lpstr>
      <vt:lpstr>Wingdings</vt:lpstr>
      <vt:lpstr>디자인 사용자 지정</vt:lpstr>
      <vt:lpstr>ReVA : Interaction log pattern Visualization supporting Recover and Reuse</vt:lpstr>
      <vt:lpstr>Background</vt:lpstr>
      <vt:lpstr>Project Goal</vt:lpstr>
      <vt:lpstr>Define practical and reusable interaction logging pattern</vt:lpstr>
      <vt:lpstr>Layout &amp; Flow</vt:lpstr>
      <vt:lpstr>Layout &amp; Flow</vt:lpstr>
      <vt:lpstr>Layout &amp; Flow</vt:lpstr>
      <vt:lpstr>demo</vt:lpstr>
      <vt:lpstr>Pilot study</vt:lpstr>
      <vt:lpstr>Contribution</vt:lpstr>
      <vt:lpstr>Future work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45</cp:revision>
  <cp:lastPrinted>2013-06-21T08:53:00Z</cp:lastPrinted>
  <dcterms:created xsi:type="dcterms:W3CDTF">2017-12-12T13:24:29Z</dcterms:created>
  <dcterms:modified xsi:type="dcterms:W3CDTF">2017-12-17T16:56:15Z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Drive\논문세미나\170525_Seminar_Many-to-Many Geographically-Embedded Flow Visulaisation.pptx</vt:lpwstr>
  </property>
</Properties>
</file>