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1" r:id="rId6"/>
    <p:sldId id="258" r:id="rId7"/>
    <p:sldId id="259" r:id="rId8"/>
    <p:sldId id="260" r:id="rId9"/>
  </p:sldIdLst>
  <p:sldSz cx="9144000" cy="5143500" type="screen16x9"/>
  <p:notesSz cx="6858000" cy="9144000"/>
  <p:embeddedFontLst>
    <p:embeddedFont>
      <p:font typeface="Lato" panose="020B0600000101010101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" panose="020B0600000101010101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관심사는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3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171450" y="715355"/>
            <a:ext cx="8801100" cy="410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200150" indent="-171450">
              <a:buFont typeface="맑은 고딕" panose="020B0503020000020004" pitchFamily="50" charset="-127"/>
              <a:buChar char="-"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7005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Interaction log pattern Visualization supporting Recover and Reuse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517400" y="3854825"/>
            <a:ext cx="27486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김영택, 김이은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8011500" cy="260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Visual Analytics(VA)에서 개개인이 얻은 insight 와 그에 대한 reasoning process 를 팀에 공유하고, 이를 다시 재활용하는 것이 쉽지 않다.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문제가 명확하지 않은 경우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데이터는 가지고 있지만, 어떤 결과를 도출해야 될지 모르는 경우</a:t>
            </a:r>
            <a:br>
              <a:rPr lang="en" sz="1400" dirty="0">
                <a:latin typeface="Calibri"/>
                <a:ea typeface="Calibri"/>
                <a:cs typeface="Calibri"/>
                <a:sym typeface="Calibri"/>
              </a:rPr>
            </a:b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기존의 VA 툴(excel, Spotfire, Tableau 등)은 분석 로그 history 기능을 제공하지만, 단순히 linear history에 대한 recall 정도에 그친다</a:t>
            </a:r>
            <a:r>
              <a:rPr lang="en" sz="14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얻은 </a:t>
            </a:r>
            <a:r>
              <a:rPr lang="en-US" altLang="ko-KR" sz="1400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insight</a:t>
            </a:r>
            <a:r>
              <a:rPr lang="ko-KR" altLang="en-US" sz="1400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를 공유하기 위한 방법도 </a:t>
            </a:r>
            <a:r>
              <a:rPr lang="ko-KR" altLang="en-US" sz="1400" dirty="0" err="1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제한적임</a:t>
            </a: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400" dirty="0">
                <a:latin typeface="Calibri"/>
                <a:ea typeface="Calibri"/>
                <a:cs typeface="Calibri"/>
                <a:sym typeface="Calibri"/>
              </a:rPr>
            </a:b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Data domain : 개발자의 SCM 및 ITS 데이터 활용</a:t>
            </a:r>
            <a:br>
              <a:rPr lang="en" sz="1400" dirty="0">
                <a:latin typeface="Calibri"/>
                <a:ea typeface="Calibri"/>
                <a:cs typeface="Calibri"/>
                <a:sym typeface="Calibri"/>
              </a:rPr>
            </a:b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7848" y="1267691"/>
            <a:ext cx="7688700" cy="1781994"/>
          </a:xfrm>
        </p:spPr>
        <p:txBody>
          <a:bodyPr/>
          <a:lstStyle/>
          <a:p>
            <a:r>
              <a:rPr lang="en-AU" altLang="ko-KR" dirty="0"/>
              <a:t>The input (i.e. big data</a:t>
            </a:r>
            <a:r>
              <a:rPr lang="en-AU" altLang="ko-KR" dirty="0" smtClean="0"/>
              <a:t>): </a:t>
            </a:r>
            <a:r>
              <a:rPr lang="ko-KR" altLang="en-US" dirty="0" smtClean="0"/>
              <a:t>이미 수많은 데이터가 존재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51A95B3-20B5-4434-9172-57FAF2DB5A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5" name="Picture 2" descr="Image result for cqse team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50" y="1170154"/>
            <a:ext cx="2720791" cy="162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1" y="1709640"/>
            <a:ext cx="5165946" cy="287516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550" y="2996028"/>
            <a:ext cx="2719102" cy="2012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3301" y="646071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Infographic Tiles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or Charts w/ static view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529639" y="2669239"/>
            <a:ext cx="399137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Contribution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" altLang="ko-KR" sz="2000" b="1" dirty="0">
                <a:latin typeface="Calibri"/>
                <a:ea typeface="Calibri"/>
                <a:cs typeface="Calibri"/>
                <a:sym typeface="Calibri"/>
              </a:rPr>
              <a:t>define practical and reusable </a:t>
            </a:r>
            <a: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  <a:t>     visual </a:t>
            </a:r>
            <a:r>
              <a:rPr lang="en" altLang="ko-KR" sz="2000" b="1" dirty="0">
                <a:latin typeface="Calibri"/>
                <a:ea typeface="Calibri"/>
                <a:cs typeface="Calibri"/>
                <a:sym typeface="Calibri"/>
              </a:rPr>
              <a:t>encoding/interaction logging pattern</a:t>
            </a:r>
          </a:p>
          <a:p>
            <a:pPr lvl="0">
              <a:spcAft>
                <a:spcPts val="0"/>
              </a:spcAft>
              <a:buNone/>
            </a:pPr>
            <a:endParaRPr lang="en" altLang="ko-KR" sz="2000" dirty="0" smtClean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Aft>
                <a:spcPts val="0"/>
              </a:spcAft>
              <a:buNone/>
            </a:pPr>
            <a:r>
              <a:rPr lang="en" altLang="ko-K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altLang="ko-KR" sz="2000" b="1" dirty="0">
                <a:latin typeface="Calibri"/>
                <a:ea typeface="Calibri"/>
                <a:cs typeface="Calibri"/>
                <a:sym typeface="Calibri"/>
              </a:rPr>
              <a:t>provide interface that allows recover and </a:t>
            </a:r>
            <a: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  <a:t>reuse </a:t>
            </a:r>
            <a:b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altLang="ko-KR" sz="2000" b="1" dirty="0" smtClean="0">
                <a:latin typeface="Calibri"/>
                <a:ea typeface="Calibri"/>
                <a:cs typeface="Calibri"/>
                <a:sym typeface="Calibri"/>
              </a:rPr>
              <a:t>     by </a:t>
            </a:r>
            <a:r>
              <a:rPr lang="en" altLang="ko-KR" sz="2000" b="1" dirty="0">
                <a:latin typeface="Calibri"/>
                <a:ea typeface="Calibri"/>
                <a:cs typeface="Calibri"/>
                <a:sym typeface="Calibri"/>
              </a:rPr>
              <a:t>visualizing the log pattern </a:t>
            </a:r>
          </a:p>
          <a:p>
            <a:pPr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407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11062-40C2-4B94-B7D4-88E12779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 - Visual Analytics Provenance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FD1324-BB5E-45EC-9CA8-0609750932D9}"/>
              </a:ext>
            </a:extLst>
          </p:cNvPr>
          <p:cNvSpPr/>
          <p:nvPr/>
        </p:nvSpPr>
        <p:spPr>
          <a:xfrm>
            <a:off x="378745" y="2510542"/>
            <a:ext cx="1249861" cy="12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perceive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5D98AF-94F1-49E9-9128-AE3CE9F41443}"/>
              </a:ext>
            </a:extLst>
          </p:cNvPr>
          <p:cNvSpPr/>
          <p:nvPr/>
        </p:nvSpPr>
        <p:spPr>
          <a:xfrm>
            <a:off x="1964066" y="2510542"/>
            <a:ext cx="1249861" cy="1244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capture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5AE5B2-D082-485F-8250-C1471BAC41EC}"/>
              </a:ext>
            </a:extLst>
          </p:cNvPr>
          <p:cNvSpPr/>
          <p:nvPr/>
        </p:nvSpPr>
        <p:spPr>
          <a:xfrm>
            <a:off x="3615216" y="2510542"/>
            <a:ext cx="1249861" cy="1244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9336D9-DB2B-437A-9E7A-A0A1FB445D1C}"/>
              </a:ext>
            </a:extLst>
          </p:cNvPr>
          <p:cNvSpPr/>
          <p:nvPr/>
        </p:nvSpPr>
        <p:spPr>
          <a:xfrm>
            <a:off x="5266366" y="2510542"/>
            <a:ext cx="1249861" cy="1244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recover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127CAC-AB1C-400B-AE91-0564ED3D2374}"/>
              </a:ext>
            </a:extLst>
          </p:cNvPr>
          <p:cNvSpPr/>
          <p:nvPr/>
        </p:nvSpPr>
        <p:spPr>
          <a:xfrm>
            <a:off x="7013105" y="2510542"/>
            <a:ext cx="1249861" cy="1244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reuse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2518E-5036-47F3-978B-2F266A7835BF}"/>
              </a:ext>
            </a:extLst>
          </p:cNvPr>
          <p:cNvSpPr txBox="1"/>
          <p:nvPr/>
        </p:nvSpPr>
        <p:spPr>
          <a:xfrm>
            <a:off x="2656627" y="2051391"/>
            <a:ext cx="1466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</a:rPr>
              <a:t>Manually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641EE97-9706-4ECD-9191-F3F639D0ACC9}"/>
              </a:ext>
            </a:extLst>
          </p:cNvPr>
          <p:cNvSpPr/>
          <p:nvPr/>
        </p:nvSpPr>
        <p:spPr>
          <a:xfrm rot="16200000">
            <a:off x="3284264" y="1428412"/>
            <a:ext cx="211015" cy="1953245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3F7E4-087C-4F02-B483-0F3231041F29}"/>
              </a:ext>
            </a:extLst>
          </p:cNvPr>
          <p:cNvSpPr txBox="1"/>
          <p:nvPr/>
        </p:nvSpPr>
        <p:spPr>
          <a:xfrm>
            <a:off x="5838089" y="3979588"/>
            <a:ext cx="18017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</a:rPr>
              <a:t>Interests in this project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D81342E3-6426-4694-8794-D1F9B5D58341}"/>
              </a:ext>
            </a:extLst>
          </p:cNvPr>
          <p:cNvSpPr/>
          <p:nvPr/>
        </p:nvSpPr>
        <p:spPr>
          <a:xfrm rot="16200000" flipH="1">
            <a:off x="6652771" y="2899786"/>
            <a:ext cx="248136" cy="1953245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90B79E-392E-4FAE-997E-D87CE1B29136}"/>
              </a:ext>
            </a:extLst>
          </p:cNvPr>
          <p:cNvSpPr/>
          <p:nvPr/>
        </p:nvSpPr>
        <p:spPr>
          <a:xfrm>
            <a:off x="4366394" y="47444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dirty="0"/>
              <a:t>C. North et al., “Analytic Provenance: Process + Interaction + Insight,” 29th </a:t>
            </a:r>
            <a:r>
              <a:rPr lang="en-US" altLang="ko-KR" sz="800" dirty="0" err="1"/>
              <a:t>Annu</a:t>
            </a:r>
            <a:r>
              <a:rPr lang="en-US" altLang="ko-KR" sz="800" dirty="0"/>
              <a:t>. CHI Conf. Hum. Factors </a:t>
            </a:r>
            <a:r>
              <a:rPr lang="en-US" altLang="ko-KR" sz="800" dirty="0" err="1"/>
              <a:t>Comput</a:t>
            </a:r>
            <a:r>
              <a:rPr lang="en-US" altLang="ko-KR" sz="800" dirty="0"/>
              <a:t>. Syst. CHI 2011, pp. 33–36, 2011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2900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Related works - </a:t>
            </a:r>
            <a:r>
              <a:rPr lang="en-US" altLang="ko-KR" dirty="0" err="1"/>
              <a:t>Graphtrail</a:t>
            </a:r>
            <a:endParaRPr lang="en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75" y="1901600"/>
            <a:ext cx="5113851" cy="28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02950" y="4763150"/>
            <a:ext cx="8648400" cy="25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Dunne, C., Henry Riche, N., Lee, B., Metoyer, R., &amp; Robertson, G. (2012). GraphTrail: analyzing large multivariate, heterogeneous networks while supporting exploration history. CHI, Human Factors in Computing Systems, 1663-1663-1672–1672.</a:t>
            </a:r>
          </a:p>
          <a:p>
            <a:pPr lvl="0">
              <a:spcBef>
                <a:spcPts val="0"/>
              </a:spcBef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Deliverables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" y="1874100"/>
            <a:ext cx="5368543" cy="144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471" y="812012"/>
            <a:ext cx="1955375" cy="3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043" y="1186637"/>
            <a:ext cx="3441173" cy="284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49750" y="3987906"/>
            <a:ext cx="8168400" cy="8300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1-3 단계 : VA tool 및 related work 조사를 통해 매뉴얼하게 분석</a:t>
            </a:r>
            <a:br>
              <a:rPr lang="en" sz="16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4 단계 : log pattern data를 사용한 시각화 디자인(recover &amp; reuse 기능을 지원하는 interaction 포함)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 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50" y="1853850"/>
            <a:ext cx="57269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화면 슬라이드 쇼(16:9)</PresentationFormat>
  <Paragraphs>33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Lato</vt:lpstr>
      <vt:lpstr>Wingdings</vt:lpstr>
      <vt:lpstr>Calibri</vt:lpstr>
      <vt:lpstr>Raleway</vt:lpstr>
      <vt:lpstr>맑은 고딕</vt:lpstr>
      <vt:lpstr>Streamline</vt:lpstr>
      <vt:lpstr>Interaction log pattern Visualization supporting Recover and Reuse</vt:lpstr>
      <vt:lpstr>Problem</vt:lpstr>
      <vt:lpstr>PowerPoint 프레젠테이션</vt:lpstr>
      <vt:lpstr>Expected Contribution</vt:lpstr>
      <vt:lpstr>Related works - Visual Analytics Provenance</vt:lpstr>
      <vt:lpstr>Related works - Graphtrail</vt:lpstr>
      <vt:lpstr>Deliverables </vt:lpstr>
      <vt:lpstr>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log pattern Visualization supporting Recover and Reuse</dc:title>
  <cp:lastModifiedBy>WindowsAccount HCIL</cp:lastModifiedBy>
  <cp:revision>5</cp:revision>
  <dcterms:modified xsi:type="dcterms:W3CDTF">2017-11-20T02:28:35Z</dcterms:modified>
</cp:coreProperties>
</file>