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0" r:id="rId4"/>
    <p:sldId id="266" r:id="rId5"/>
    <p:sldId id="267" r:id="rId6"/>
    <p:sldId id="273" r:id="rId7"/>
    <p:sldId id="274" r:id="rId8"/>
    <p:sldId id="272" r:id="rId9"/>
    <p:sldId id="268" r:id="rId10"/>
    <p:sldId id="269" r:id="rId11"/>
    <p:sldId id="270" r:id="rId12"/>
    <p:sldId id="264" r:id="rId13"/>
    <p:sldId id="258" r:id="rId14"/>
    <p:sldId id="257" r:id="rId15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82696" autoAdjust="0"/>
  </p:normalViewPr>
  <p:slideViewPr>
    <p:cSldViewPr snapToGrid="0">
      <p:cViewPr>
        <p:scale>
          <a:sx n="92" d="100"/>
          <a:sy n="92" d="100"/>
        </p:scale>
        <p:origin x="408" y="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486" y="1427843"/>
            <a:ext cx="9884228" cy="2298700"/>
          </a:xfrm>
        </p:spPr>
        <p:txBody>
          <a:bodyPr anchor="b">
            <a:normAutofit/>
          </a:bodyPr>
          <a:lstStyle>
            <a:lvl1pPr algn="l">
              <a:defRPr lang="ko-KR" altLang="en-US" sz="4800" b="1">
                <a:latin typeface="+mn-ea"/>
                <a:ea typeface="+mn-ea"/>
              </a:defRPr>
            </a:lvl1pPr>
          </a:lstStyle>
          <a:p>
            <a:pPr lvl="0" algn="ctr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486" y="3874181"/>
            <a:ext cx="988422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600200" indent="-228600">
              <a:buFont typeface="맑은 고딕" panose="020B0503020000020004" pitchFamily="50" charset="-127"/>
              <a:buChar char="-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133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8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2554" y="174629"/>
            <a:ext cx="1167846" cy="52386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600" y="98430"/>
            <a:ext cx="11734800" cy="68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539984"/>
            <a:ext cx="12192000" cy="320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93000" y="6583992"/>
            <a:ext cx="469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525428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00" y="6550828"/>
            <a:ext cx="457200" cy="2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ReVA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" altLang="ko-KR" sz="4000" dirty="0"/>
              <a:t>Interaction log pattern Visualization supporting Recover and Reuse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김영택</a:t>
            </a:r>
            <a:r>
              <a:rPr lang="en-US" altLang="ko-KR" dirty="0"/>
              <a:t>, </a:t>
            </a:r>
            <a:r>
              <a:rPr lang="ko-KR" altLang="en-US" dirty="0" err="1"/>
              <a:t>김이은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3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105275" y="1008181"/>
            <a:ext cx="7924800" cy="5313643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대상</a:t>
            </a:r>
            <a:endParaRPr lang="en-US" altLang="ko-KR" sz="2400" dirty="0"/>
          </a:p>
          <a:p>
            <a:pPr lvl="1"/>
            <a:r>
              <a:rPr lang="ko-KR" altLang="en-US" sz="2000" dirty="0"/>
              <a:t>연구실 내의 </a:t>
            </a:r>
            <a:r>
              <a:rPr lang="en-US" altLang="ko-KR" sz="2000" dirty="0"/>
              <a:t>3</a:t>
            </a:r>
            <a:r>
              <a:rPr lang="ko-KR" altLang="en-US" sz="2000" dirty="0"/>
              <a:t>명의 전문가를 대상으로 </a:t>
            </a:r>
            <a:r>
              <a:rPr lang="en-US" altLang="ko-KR" sz="2000" dirty="0" err="1"/>
              <a:t>ReVA</a:t>
            </a:r>
            <a:r>
              <a:rPr lang="ko-KR" altLang="en-US" sz="2000" dirty="0"/>
              <a:t> </a:t>
            </a:r>
            <a:r>
              <a:rPr lang="en-US" altLang="ko-KR" sz="2000" dirty="0"/>
              <a:t>tool</a:t>
            </a:r>
            <a:r>
              <a:rPr lang="ko-KR" altLang="en-US" sz="2000" dirty="0"/>
              <a:t>을 보여주고</a:t>
            </a:r>
            <a:r>
              <a:rPr lang="en-US" altLang="ko-KR" sz="2000" dirty="0"/>
              <a:t>comment</a:t>
            </a:r>
            <a:r>
              <a:rPr lang="ko-KR" altLang="en-US" sz="2000" dirty="0"/>
              <a:t>를 받음</a:t>
            </a:r>
            <a:endParaRPr lang="en-US" altLang="ko-KR" sz="20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Comments</a:t>
            </a:r>
          </a:p>
          <a:p>
            <a:pPr lvl="1"/>
            <a:r>
              <a:rPr lang="en-US" altLang="ko-KR" sz="2000" dirty="0"/>
              <a:t>Layout </a:t>
            </a:r>
            <a:r>
              <a:rPr lang="ko-KR" altLang="en-US" sz="2000" dirty="0"/>
              <a:t>배치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</a:t>
            </a:r>
            <a:r>
              <a:rPr lang="en-US" altLang="ko-KR" sz="2000" dirty="0"/>
              <a:t>insight</a:t>
            </a:r>
            <a:r>
              <a:rPr lang="ko-KR" altLang="en-US" sz="2000" dirty="0"/>
              <a:t>를 얻은 단계를 표시</a:t>
            </a:r>
            <a:endParaRPr lang="en-US" altLang="ko-KR" sz="2000" dirty="0"/>
          </a:p>
          <a:p>
            <a:pPr lvl="1"/>
            <a:r>
              <a:rPr lang="en-US" altLang="ko-KR" sz="2000" dirty="0"/>
              <a:t>Interaction annotation</a:t>
            </a:r>
            <a:r>
              <a:rPr lang="ko-KR" altLang="en-US" sz="2000" dirty="0"/>
              <a:t> 표시</a:t>
            </a:r>
            <a:br>
              <a:rPr lang="en-US" altLang="ko-KR" sz="2000" dirty="0"/>
            </a:br>
            <a:endParaRPr lang="en-US" altLang="ko-KR" sz="2000" dirty="0"/>
          </a:p>
          <a:p>
            <a:pPr lvl="1"/>
            <a:r>
              <a:rPr lang="en-US" altLang="ko-KR" sz="2000" dirty="0"/>
              <a:t>Skewed data</a:t>
            </a:r>
            <a:r>
              <a:rPr lang="ko-KR" altLang="en-US" sz="2000" dirty="0"/>
              <a:t>인 경우에는 </a:t>
            </a:r>
            <a:r>
              <a:rPr lang="en-US" altLang="ko-KR" sz="2000" dirty="0"/>
              <a:t>log transformation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/>
              <a:t>Chart transition </a:t>
            </a:r>
            <a:r>
              <a:rPr lang="ko-KR" altLang="en-US" sz="2000" dirty="0"/>
              <a:t>기능 추가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/>
              <a:t>Anchor Weight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4" descr="comment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720" y="38921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arget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" y="11849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5" y="3962400"/>
            <a:ext cx="593700" cy="597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365" y="5169914"/>
            <a:ext cx="661685" cy="6272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A04E24F-D600-425D-95DF-AFB794141E5F}"/>
              </a:ext>
            </a:extLst>
          </p:cNvPr>
          <p:cNvSpPr/>
          <p:nvPr/>
        </p:nvSpPr>
        <p:spPr>
          <a:xfrm rot="20848378">
            <a:off x="5890394" y="2565918"/>
            <a:ext cx="5483622" cy="155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생각나는거</a:t>
            </a:r>
            <a:r>
              <a:rPr lang="ko-KR" altLang="en-US" dirty="0"/>
              <a:t> 더 </a:t>
            </a:r>
            <a:r>
              <a:rPr lang="ko-KR" altLang="en-US" dirty="0" err="1"/>
              <a:t>써놓기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02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>
          <a:xfrm>
            <a:off x="261257" y="950026"/>
            <a:ext cx="11673444" cy="4917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사용자가 자신의 </a:t>
            </a:r>
            <a:r>
              <a:rPr lang="en-US" altLang="ko-KR" dirty="0">
                <a:sym typeface="Wingdings" panose="05000000000000000000" pitchFamily="2" charset="2"/>
              </a:rPr>
              <a:t>reasoning process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공유</a:t>
            </a:r>
            <a:r>
              <a:rPr lang="ko-KR" altLang="en-US" dirty="0">
                <a:sym typeface="Wingdings" panose="05000000000000000000" pitchFamily="2" charset="2"/>
              </a:rPr>
              <a:t> 및 </a:t>
            </a:r>
            <a:r>
              <a:rPr lang="ko-KR" altLang="en-US" b="1" dirty="0">
                <a:sym typeface="Wingdings" panose="05000000000000000000" pitchFamily="2" charset="2"/>
              </a:rPr>
              <a:t>재활용</a:t>
            </a:r>
            <a:r>
              <a:rPr lang="ko-KR" altLang="en-US" dirty="0">
                <a:sym typeface="Wingdings" panose="05000000000000000000" pitchFamily="2" charset="2"/>
              </a:rPr>
              <a:t>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55005" y="2218602"/>
            <a:ext cx="10468167" cy="2513070"/>
            <a:chOff x="666558" y="1701829"/>
            <a:chExt cx="10468167" cy="251307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66558" y="2023227"/>
              <a:ext cx="3881003" cy="169519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/>
                <a:t>define practical and reusable visual encoding/interaction logging pattern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35267" y="1701829"/>
              <a:ext cx="5299458" cy="25130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Visual interface that allows recover and reuse</a:t>
              </a:r>
              <a:endParaRPr lang="en-US" altLang="ko-KR" sz="2800" dirty="0"/>
            </a:p>
          </p:txBody>
        </p:sp>
      </p:grpSp>
      <p:sp>
        <p:nvSpPr>
          <p:cNvPr id="12" name="십자형 11"/>
          <p:cNvSpPr/>
          <p:nvPr/>
        </p:nvSpPr>
        <p:spPr>
          <a:xfrm rot="18788236">
            <a:off x="5044911" y="3233838"/>
            <a:ext cx="469900" cy="482600"/>
          </a:xfrm>
          <a:prstGeom prst="plus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1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1333500"/>
            <a:ext cx="11734800" cy="5093608"/>
          </a:xfrm>
        </p:spPr>
        <p:txBody>
          <a:bodyPr/>
          <a:lstStyle/>
          <a:p>
            <a:r>
              <a:rPr lang="en-US" altLang="ko-KR" dirty="0"/>
              <a:t>Visual analysis tools</a:t>
            </a:r>
            <a:r>
              <a:rPr lang="ko-KR" altLang="en-US" dirty="0"/>
              <a:t>에 </a:t>
            </a:r>
            <a:r>
              <a:rPr lang="en-US" altLang="ko-KR" dirty="0"/>
              <a:t>independent</a:t>
            </a:r>
            <a:r>
              <a:rPr lang="ko-KR" altLang="en-US" dirty="0"/>
              <a:t>한 </a:t>
            </a:r>
            <a:r>
              <a:rPr lang="en-US" altLang="ko-KR" dirty="0"/>
              <a:t>visual idiom</a:t>
            </a:r>
            <a:r>
              <a:rPr lang="ko-KR" altLang="en-US" dirty="0"/>
              <a:t> 수집 및 </a:t>
            </a:r>
            <a:r>
              <a:rPr lang="en-US" altLang="ko-KR" dirty="0"/>
              <a:t>abstracted form</a:t>
            </a:r>
            <a:r>
              <a:rPr lang="ko-KR" altLang="en-US" dirty="0"/>
              <a:t>으로 정리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5BBEE-A334-46A7-9D20-EE2210F8C3D9}"/>
              </a:ext>
            </a:extLst>
          </p:cNvPr>
          <p:cNvSpPr/>
          <p:nvPr/>
        </p:nvSpPr>
        <p:spPr>
          <a:xfrm rot="20848378">
            <a:off x="5890394" y="2565918"/>
            <a:ext cx="5483622" cy="155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약점 더 정리</a:t>
            </a:r>
          </a:p>
        </p:txBody>
      </p:sp>
    </p:spTree>
    <p:extLst>
      <p:ext uri="{BB962C8B-B14F-4D97-AF65-F5344CB8AC3E}">
        <p14:creationId xmlns:p14="http://schemas.microsoft.com/office/powerpoint/2010/main" val="87434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4F7C-9558-4C95-858C-8EA51D2D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AAFA24-EC18-4ACD-BEA3-EE18B1D03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E1F7C-D3D9-495C-B28F-23D5789BA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81000" y="11062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~~</a:t>
            </a:r>
          </a:p>
          <a:p>
            <a:r>
              <a:rPr lang="en-US" altLang="ko-KR"/>
              <a:t>~~</a:t>
            </a:r>
          </a:p>
          <a:p>
            <a:endParaRPr lang="en-US" altLang="ko-KR"/>
          </a:p>
          <a:p>
            <a:r>
              <a:rPr lang="ko-KR" altLang="en-US"/>
              <a:t>앞으로 할 수 있는 연구를 위한 초석</a:t>
            </a:r>
            <a:endParaRPr lang="en-US" altLang="ko-KR"/>
          </a:p>
          <a:p>
            <a:pPr lvl="1"/>
            <a:r>
              <a:rPr lang="ko-KR" altLang="en-US"/>
              <a:t>기대 연구 리스트 뒤에 추가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3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340F5-4C65-4C01-80F3-7980E2C4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153864-D528-49BC-BCAC-512B7D928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3999B-51C8-4AFB-82F5-387A7B6E9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en-US" altLang="ko-KR" dirty="0"/>
              <a:t>IR </a:t>
            </a:r>
            <a:r>
              <a:rPr lang="ko-KR" altLang="en-US" dirty="0"/>
              <a:t>포맷이 나온 근거</a:t>
            </a:r>
            <a:r>
              <a:rPr lang="en-US" altLang="ko-KR" dirty="0"/>
              <a:t>. </a:t>
            </a:r>
            <a:r>
              <a:rPr lang="ko-KR" altLang="en-US" dirty="0"/>
              <a:t>이유</a:t>
            </a:r>
            <a:endParaRPr lang="en-US" altLang="ko-KR" dirty="0"/>
          </a:p>
          <a:p>
            <a:r>
              <a:rPr lang="en-US" altLang="ko-KR" dirty="0"/>
              <a:t>Anchor – detail </a:t>
            </a:r>
            <a:r>
              <a:rPr lang="ko-KR" altLang="en-US" dirty="0"/>
              <a:t>로 나눈 근거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Pattern</a:t>
            </a:r>
            <a:r>
              <a:rPr lang="ko-KR" altLang="en-US" dirty="0"/>
              <a:t>인데 </a:t>
            </a:r>
            <a:r>
              <a:rPr lang="en-US" altLang="ko-KR" dirty="0"/>
              <a:t>pattern </a:t>
            </a:r>
            <a:r>
              <a:rPr lang="ko-KR" altLang="en-US" dirty="0"/>
              <a:t>이 없음</a:t>
            </a:r>
            <a:r>
              <a:rPr lang="en-US" altLang="ko-KR" dirty="0"/>
              <a:t>.. =&gt; </a:t>
            </a:r>
            <a:r>
              <a:rPr lang="ko-KR" altLang="en-US" dirty="0"/>
              <a:t>약점으로 표시</a:t>
            </a:r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의 패턴을 재확인할 수 있으면 좋은데</a:t>
            </a:r>
            <a:r>
              <a:rPr lang="en-US" altLang="ko-KR" dirty="0"/>
              <a:t>…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42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1217140"/>
            <a:ext cx="11734800" cy="4278785"/>
          </a:xfrm>
        </p:spPr>
        <p:txBody>
          <a:bodyPr/>
          <a:lstStyle/>
          <a:p>
            <a:r>
              <a:rPr lang="en-US" altLang="ko-KR" dirty="0"/>
              <a:t>Visual Analytics(VA)</a:t>
            </a:r>
            <a:r>
              <a:rPr lang="ko-KR" altLang="en-US" dirty="0"/>
              <a:t>에서 개개인이 얻은 </a:t>
            </a:r>
            <a:r>
              <a:rPr lang="en-US" altLang="ko-KR" dirty="0"/>
              <a:t>insight </a:t>
            </a:r>
            <a:r>
              <a:rPr lang="ko-KR" altLang="en-US" dirty="0"/>
              <a:t>와 그에 대한 </a:t>
            </a:r>
            <a:r>
              <a:rPr lang="en-US" altLang="ko-KR" dirty="0"/>
              <a:t>reasoning process </a:t>
            </a:r>
            <a:r>
              <a:rPr lang="ko-KR" altLang="en-US" dirty="0"/>
              <a:t>를 팀에 공유하고</a:t>
            </a:r>
            <a:r>
              <a:rPr lang="en-US" altLang="ko-KR" dirty="0"/>
              <a:t>, </a:t>
            </a:r>
            <a:r>
              <a:rPr lang="ko-KR" altLang="en-US" dirty="0"/>
              <a:t>이를 다시 재활용하는 것이 쉽지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문제가 명확하지 않은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데이터는 가지고 있지만</a:t>
            </a:r>
            <a:r>
              <a:rPr lang="en-US" altLang="ko-KR" dirty="0"/>
              <a:t>, </a:t>
            </a:r>
            <a:r>
              <a:rPr lang="ko-KR" altLang="en-US" dirty="0"/>
              <a:t>어떤 결과를 도출해야 될지 모르는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기존의 분석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Spotfire</a:t>
            </a:r>
            <a:r>
              <a:rPr lang="en-US" altLang="ko-KR" sz="1600" dirty="0"/>
              <a:t>, Tableau, 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단순히 </a:t>
            </a:r>
            <a:r>
              <a:rPr lang="en-US" altLang="ko-KR" dirty="0"/>
              <a:t>linear history</a:t>
            </a:r>
            <a:r>
              <a:rPr lang="ko-KR" altLang="en-US" dirty="0"/>
              <a:t>에 대한 </a:t>
            </a:r>
            <a:r>
              <a:rPr lang="en-US" altLang="ko-KR" dirty="0"/>
              <a:t>recall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sz="3200" b="1" dirty="0"/>
              <a:t>define practical and reusable visual encoding/interaction logging pattern</a:t>
            </a:r>
          </a:p>
          <a:p>
            <a:pPr marL="457200" indent="-457200">
              <a:buAutoNum type="arabicPeriod"/>
            </a:pPr>
            <a:r>
              <a:rPr lang="en-US" altLang="ko-KR" sz="3200" b="1" dirty="0"/>
              <a:t>provide interface that allows recover and reuse by visualizing the log pattern </a:t>
            </a:r>
          </a:p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20866" y="3276988"/>
            <a:ext cx="9249993" cy="2562141"/>
            <a:chOff x="1120866" y="3449264"/>
            <a:chExt cx="9249993" cy="25621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FD1324-BB5E-45EC-9CA8-0609750932D9}"/>
                </a:ext>
              </a:extLst>
            </p:cNvPr>
            <p:cNvSpPr/>
            <p:nvPr/>
          </p:nvSpPr>
          <p:spPr>
            <a:xfrm>
              <a:off x="1120866" y="3908415"/>
              <a:ext cx="1440000" cy="1440000"/>
            </a:xfrm>
            <a:prstGeom prst="ellipse">
              <a:avLst/>
            </a:pr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perceive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5D98AF-94F1-49E9-9128-AE3CE9F41443}"/>
                </a:ext>
              </a:extLst>
            </p:cNvPr>
            <p:cNvSpPr/>
            <p:nvPr/>
          </p:nvSpPr>
          <p:spPr>
            <a:xfrm>
              <a:off x="3177600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capture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5AE5B2-D082-485F-8250-C1471BAC41EC}"/>
                </a:ext>
              </a:extLst>
            </p:cNvPr>
            <p:cNvSpPr/>
            <p:nvPr/>
          </p:nvSpPr>
          <p:spPr>
            <a:xfrm>
              <a:off x="5139215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encode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9336D9-DB2B-437A-9E7A-A0A1FB445D1C}"/>
                </a:ext>
              </a:extLst>
            </p:cNvPr>
            <p:cNvSpPr/>
            <p:nvPr/>
          </p:nvSpPr>
          <p:spPr>
            <a:xfrm>
              <a:off x="7035037" y="3908415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recover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127CAC-AB1C-400B-AE91-0564ED3D2374}"/>
                </a:ext>
              </a:extLst>
            </p:cNvPr>
            <p:cNvSpPr/>
            <p:nvPr/>
          </p:nvSpPr>
          <p:spPr>
            <a:xfrm>
              <a:off x="8930859" y="3855023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reuse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72518E-5036-47F3-978B-2F266A7835BF}"/>
                </a:ext>
              </a:extLst>
            </p:cNvPr>
            <p:cNvSpPr txBox="1"/>
            <p:nvPr/>
          </p:nvSpPr>
          <p:spPr>
            <a:xfrm>
              <a:off x="4180627" y="3449264"/>
              <a:ext cx="1466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Manually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오른쪽 대괄호 19">
              <a:extLst>
                <a:ext uri="{FF2B5EF4-FFF2-40B4-BE49-F238E27FC236}">
                  <a16:creationId xmlns:a16="http://schemas.microsoft.com/office/drawing/2014/main" id="{B641EE97-9706-4ECD-9191-F3F639D0ACC9}"/>
                </a:ext>
              </a:extLst>
            </p:cNvPr>
            <p:cNvSpPr/>
            <p:nvPr/>
          </p:nvSpPr>
          <p:spPr>
            <a:xfrm rot="16200000">
              <a:off x="4808264" y="2826285"/>
              <a:ext cx="211015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F7E4-087C-4F02-B483-0F3231041F29}"/>
                </a:ext>
              </a:extLst>
            </p:cNvPr>
            <p:cNvSpPr txBox="1"/>
            <p:nvPr/>
          </p:nvSpPr>
          <p:spPr>
            <a:xfrm>
              <a:off x="7852419" y="5549740"/>
              <a:ext cx="18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Main interests </a:t>
              </a:r>
            </a:p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in this project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오른쪽 대괄호 21">
              <a:extLst>
                <a:ext uri="{FF2B5EF4-FFF2-40B4-BE49-F238E27FC236}">
                  <a16:creationId xmlns:a16="http://schemas.microsoft.com/office/drawing/2014/main" id="{D81342E3-6426-4694-8794-D1F9B5D58341}"/>
                </a:ext>
              </a:extLst>
            </p:cNvPr>
            <p:cNvSpPr/>
            <p:nvPr/>
          </p:nvSpPr>
          <p:spPr>
            <a:xfrm rot="16200000" flipH="1">
              <a:off x="8667101" y="4469938"/>
              <a:ext cx="248136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0B79E-392E-4FAE-997E-D87CE1B29136}"/>
              </a:ext>
            </a:extLst>
          </p:cNvPr>
          <p:cNvSpPr/>
          <p:nvPr/>
        </p:nvSpPr>
        <p:spPr>
          <a:xfrm>
            <a:off x="6904383" y="6049979"/>
            <a:ext cx="514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/>
              <a:t>C. North et al., “Analytic Provenance: Process + Interaction + Insight,” 29th </a:t>
            </a:r>
            <a:r>
              <a:rPr lang="en-US" altLang="ko-KR" sz="1000" dirty="0" err="1"/>
              <a:t>Annu</a:t>
            </a:r>
            <a:r>
              <a:rPr lang="en-US" altLang="ko-KR" sz="1000" dirty="0"/>
              <a:t>. CHI Conf. Hum. Factors </a:t>
            </a:r>
            <a:r>
              <a:rPr lang="en-US" altLang="ko-KR" sz="1000" dirty="0" err="1"/>
              <a:t>Comput</a:t>
            </a:r>
            <a:r>
              <a:rPr lang="en-US" altLang="ko-KR" sz="1000" dirty="0"/>
              <a:t>. Syst. CHI 2011, pp. 33–36, 2011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8B2A8B-17B0-478E-8BB4-0C357C1D6A0E}"/>
              </a:ext>
            </a:extLst>
          </p:cNvPr>
          <p:cNvSpPr/>
          <p:nvPr/>
        </p:nvSpPr>
        <p:spPr>
          <a:xfrm rot="20848378">
            <a:off x="5890394" y="2565918"/>
            <a:ext cx="5483622" cy="155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Goal1</a:t>
            </a:r>
            <a:r>
              <a:rPr lang="ko-KR" altLang="en-US" dirty="0"/>
              <a:t>번 수정 필요</a:t>
            </a:r>
          </a:p>
        </p:txBody>
      </p:sp>
    </p:spTree>
    <p:extLst>
      <p:ext uri="{BB962C8B-B14F-4D97-AF65-F5344CB8AC3E}">
        <p14:creationId xmlns:p14="http://schemas.microsoft.com/office/powerpoint/2010/main" val="5911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0534650" cy="13335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define practical and reusable visual encoding/interaction logging pattern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54000" y="1614084"/>
            <a:ext cx="5506281" cy="19294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로그 수집</a:t>
            </a:r>
            <a:endParaRPr lang="en-US" altLang="ko-KR" sz="2000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think aloud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2000" dirty="0"/>
              <a:t>로그를 중간 단계의 </a:t>
            </a:r>
            <a:r>
              <a:rPr lang="en-US" altLang="ko-KR" sz="2000" dirty="0"/>
              <a:t>abstracted form(IR)</a:t>
            </a:r>
            <a:r>
              <a:rPr lang="ko-KR" altLang="en-US" sz="2000" dirty="0"/>
              <a:t>으로 표현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4100" y="1344982"/>
            <a:ext cx="5505450" cy="249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IR</a:t>
            </a:r>
            <a:r>
              <a:rPr lang="en-US" dirty="0"/>
              <a:t>(Intermediate Representations)</a:t>
            </a:r>
            <a:endParaRPr lang="en-US" altLang="ko-KR" sz="2000" dirty="0"/>
          </a:p>
          <a:p>
            <a:pPr marL="742950" lvl="1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Independent</a:t>
            </a:r>
            <a:r>
              <a:rPr lang="en-US" altLang="ko-KR" dirty="0"/>
              <a:t> on analysis tools </a:t>
            </a:r>
          </a:p>
          <a:p>
            <a:pPr marL="742950" lvl="1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Log visualization tool</a:t>
            </a:r>
            <a:r>
              <a:rPr lang="ko-KR" altLang="en-US" dirty="0"/>
              <a:t>에 </a:t>
            </a:r>
            <a:r>
              <a:rPr lang="en-US" altLang="ko-KR" dirty="0"/>
              <a:t>independent</a:t>
            </a:r>
          </a:p>
          <a:p>
            <a:pPr marL="742950" lvl="1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Abstraction criteria</a:t>
            </a:r>
          </a:p>
          <a:p>
            <a:pPr lvl="2">
              <a:lnSpc>
                <a:spcPts val="2100"/>
              </a:lnSpc>
            </a:pPr>
            <a:r>
              <a:rPr lang="en-US" altLang="ko-KR" sz="1400" dirty="0"/>
              <a:t>- </a:t>
            </a:r>
            <a:r>
              <a:rPr lang="en-US" altLang="ko-KR" sz="1600" dirty="0"/>
              <a:t>Use </a:t>
            </a:r>
            <a:r>
              <a:rPr lang="en-US" altLang="ko-KR" sz="1600" b="1" dirty="0"/>
              <a:t>Idioms</a:t>
            </a:r>
            <a:r>
              <a:rPr lang="en-US" altLang="ko-KR" sz="1600" dirty="0"/>
              <a:t> in Visualization Analysis &amp; Designs book</a:t>
            </a:r>
          </a:p>
          <a:p>
            <a:pPr lvl="2">
              <a:lnSpc>
                <a:spcPts val="2100"/>
              </a:lnSpc>
            </a:pPr>
            <a:r>
              <a:rPr lang="en-US" altLang="ko-KR" sz="1600" dirty="0"/>
              <a:t>- Analysis tool : </a:t>
            </a:r>
            <a:r>
              <a:rPr lang="en-US" altLang="ko-KR" sz="1600" dirty="0" err="1"/>
              <a:t>spotfire</a:t>
            </a:r>
            <a:r>
              <a:rPr lang="ko-KR" altLang="en-US" sz="1600" dirty="0"/>
              <a:t> </a:t>
            </a:r>
            <a:r>
              <a:rPr lang="en-US" altLang="ko-KR" sz="1600" dirty="0"/>
              <a:t>vs tableau</a:t>
            </a:r>
            <a:r>
              <a:rPr lang="ko-KR" altLang="en-US" sz="1600" dirty="0"/>
              <a:t> </a:t>
            </a:r>
            <a:r>
              <a:rPr lang="en-US" altLang="ko-KR" sz="1600" dirty="0"/>
              <a:t>dashboard </a:t>
            </a:r>
          </a:p>
          <a:p>
            <a:pPr lvl="2">
              <a:lnSpc>
                <a:spcPts val="2100"/>
              </a:lnSpc>
            </a:pPr>
            <a:r>
              <a:rPr lang="en-US" altLang="ko-KR" sz="1600" dirty="0"/>
              <a:t>- </a:t>
            </a:r>
            <a:r>
              <a:rPr lang="en-US" altLang="ko-KR" sz="1600" b="1" dirty="0"/>
              <a:t>Context-aware</a:t>
            </a:r>
          </a:p>
          <a:p>
            <a:pPr lvl="3">
              <a:lnSpc>
                <a:spcPts val="2100"/>
              </a:lnSpc>
            </a:pPr>
            <a:r>
              <a:rPr lang="en-US" altLang="ko-KR" sz="1600" dirty="0"/>
              <a:t>Ex) Select top 3 …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82600" y="4340833"/>
            <a:ext cx="10936910" cy="1621020"/>
            <a:chOff x="482600" y="4340833"/>
            <a:chExt cx="10936910" cy="1621020"/>
          </a:xfrm>
          <a:solidFill>
            <a:schemeClr val="accent1">
              <a:lumMod val="75000"/>
            </a:schemeClr>
          </a:solidFill>
        </p:grpSpPr>
        <p:grpSp>
          <p:nvGrpSpPr>
            <p:cNvPr id="8" name="그룹 7"/>
            <p:cNvGrpSpPr/>
            <p:nvPr/>
          </p:nvGrpSpPr>
          <p:grpSpPr>
            <a:xfrm>
              <a:off x="482600" y="4340833"/>
              <a:ext cx="10936910" cy="1621020"/>
              <a:chOff x="687456" y="4543367"/>
              <a:chExt cx="10936910" cy="162102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687456" y="4543368"/>
                <a:ext cx="2888974" cy="16210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연도별 </a:t>
                </a:r>
                <a:r>
                  <a:rPr lang="ko-KR" altLang="en-US" dirty="0" err="1"/>
                  <a:t>필터링</a:t>
                </a:r>
                <a:r>
                  <a:rPr lang="ko-KR" altLang="en-US" dirty="0"/>
                  <a:t> 기능 추가</a:t>
                </a:r>
              </a:p>
            </p:txBody>
          </p:sp>
          <p:sp>
            <p:nvSpPr>
              <p:cNvPr id="6" name="오른쪽 화살표 5"/>
              <p:cNvSpPr/>
              <p:nvPr/>
            </p:nvSpPr>
            <p:spPr>
              <a:xfrm>
                <a:off x="3779630" y="5196978"/>
                <a:ext cx="702365" cy="5300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737653" y="4543368"/>
                <a:ext cx="2888974" cy="16210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Category : </a:t>
                </a:r>
                <a:r>
                  <a:rPr lang="en-US" altLang="ko-KR" sz="1400" dirty="0" err="1"/>
                  <a:t>Manipulate:Select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Interaction : </a:t>
                </a:r>
                <a:r>
                  <a:rPr lang="en-US" altLang="ko-KR" sz="1400" dirty="0" err="1"/>
                  <a:t>filterRange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Parameters : year=2011~2012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735392" y="4543367"/>
                <a:ext cx="2888974" cy="16210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7829827" y="5196978"/>
                <a:ext cx="702365" cy="5300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4904" y="4396790"/>
              <a:ext cx="1900238" cy="150910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834AD6-BBA5-4CA2-A25D-59A5F10DE8AC}"/>
              </a:ext>
            </a:extLst>
          </p:cNvPr>
          <p:cNvSpPr/>
          <p:nvPr/>
        </p:nvSpPr>
        <p:spPr>
          <a:xfrm rot="20848378">
            <a:off x="5890394" y="2565918"/>
            <a:ext cx="5483622" cy="155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IR </a:t>
            </a:r>
            <a:r>
              <a:rPr lang="ko-KR" altLang="en-US" dirty="0"/>
              <a:t>설명 더 넣고</a:t>
            </a:r>
            <a:endParaRPr lang="en-US" altLang="ko-KR" dirty="0"/>
          </a:p>
          <a:p>
            <a:pPr algn="ctr"/>
            <a:r>
              <a:rPr lang="ko-KR" altLang="en-US" dirty="0"/>
              <a:t>예시 쪽 강화하기</a:t>
            </a:r>
          </a:p>
        </p:txBody>
      </p:sp>
    </p:spTree>
    <p:extLst>
      <p:ext uri="{BB962C8B-B14F-4D97-AF65-F5344CB8AC3E}">
        <p14:creationId xmlns:p14="http://schemas.microsoft.com/office/powerpoint/2010/main" val="24812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5162550" cy="547330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Visual information-seeking mantra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/>
              <a:t>Overview first,</a:t>
            </a:r>
            <a:br>
              <a:rPr lang="en-US" altLang="ko-KR" b="1" dirty="0"/>
            </a:br>
            <a:r>
              <a:rPr lang="en-US" altLang="ko-KR" b="1" dirty="0"/>
              <a:t>Zoom and Filter,</a:t>
            </a:r>
            <a:br>
              <a:rPr lang="en-US" altLang="ko-KR" b="1" dirty="0"/>
            </a:br>
            <a:r>
              <a:rPr lang="en-US" altLang="ko-KR" b="1" dirty="0"/>
              <a:t>Details-on-demand</a:t>
            </a:r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01" y="945310"/>
            <a:ext cx="5685224" cy="54817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9105C6-1F8F-411D-8E66-D6101B629188}"/>
              </a:ext>
            </a:extLst>
          </p:cNvPr>
          <p:cNvSpPr/>
          <p:nvPr/>
        </p:nvSpPr>
        <p:spPr>
          <a:xfrm rot="20848378">
            <a:off x="5890394" y="2565918"/>
            <a:ext cx="5483622" cy="155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Fucus+context</a:t>
            </a:r>
            <a:r>
              <a:rPr lang="en-US" altLang="ko-KR" dirty="0"/>
              <a:t> </a:t>
            </a:r>
            <a:r>
              <a:rPr lang="ko-KR" altLang="en-US" dirty="0"/>
              <a:t>등으로 </a:t>
            </a:r>
            <a:r>
              <a:rPr lang="ko-KR" altLang="en-US" dirty="0" err="1"/>
              <a:t>바꾸는것도</a:t>
            </a:r>
            <a:r>
              <a:rPr lang="ko-KR" altLang="en-US" dirty="0"/>
              <a:t> 고려</a:t>
            </a:r>
          </a:p>
        </p:txBody>
      </p:sp>
    </p:spTree>
    <p:extLst>
      <p:ext uri="{BB962C8B-B14F-4D97-AF65-F5344CB8AC3E}">
        <p14:creationId xmlns:p14="http://schemas.microsoft.com/office/powerpoint/2010/main" val="24107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5162550" cy="547330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Visual information-seeking mantra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/>
              <a:t>Overview first,</a:t>
            </a:r>
            <a:br>
              <a:rPr lang="en-US" altLang="ko-KR" b="1" dirty="0"/>
            </a:br>
            <a:r>
              <a:rPr lang="en-US" altLang="ko-KR" b="1" dirty="0"/>
              <a:t>Zoom and Filter,</a:t>
            </a:r>
            <a:br>
              <a:rPr lang="en-US" altLang="ko-KR" b="1"/>
            </a:br>
            <a:r>
              <a:rPr lang="en-US" altLang="ko-KR" b="1"/>
              <a:t>Details-on-demand</a:t>
            </a:r>
            <a:endParaRPr lang="en-US" altLang="ko-KR" sz="2000" dirty="0"/>
          </a:p>
          <a:p>
            <a:r>
              <a:rPr lang="en-US" altLang="ko-KR" sz="2400" dirty="0"/>
              <a:t>Overview</a:t>
            </a:r>
          </a:p>
          <a:p>
            <a:pPr lvl="1"/>
            <a:r>
              <a:rPr lang="en-US" altLang="ko-KR" sz="2000" dirty="0"/>
              <a:t>Insight</a:t>
            </a:r>
            <a:r>
              <a:rPr lang="ko-KR" altLang="en-US" sz="2000" dirty="0"/>
              <a:t>를 얻은 </a:t>
            </a:r>
            <a:r>
              <a:rPr lang="en-US" altLang="ko-KR" sz="2000" dirty="0"/>
              <a:t>paths</a:t>
            </a:r>
            <a:r>
              <a:rPr lang="ko-KR" altLang="en-US" sz="2000" dirty="0"/>
              <a:t> 시각화</a:t>
            </a:r>
            <a:endParaRPr lang="en-US" altLang="ko-KR" sz="2000" dirty="0"/>
          </a:p>
          <a:p>
            <a:r>
              <a:rPr lang="en-US" altLang="ko-KR" sz="2400" dirty="0"/>
              <a:t>Detail view</a:t>
            </a:r>
          </a:p>
          <a:p>
            <a:pPr lvl="1"/>
            <a:r>
              <a:rPr lang="en-US" altLang="ko-KR" sz="2000" dirty="0"/>
              <a:t>Path</a:t>
            </a:r>
            <a:r>
              <a:rPr lang="ko-KR" altLang="en-US" sz="2000" dirty="0"/>
              <a:t>에서 각 </a:t>
            </a:r>
            <a:r>
              <a:rPr lang="en-US" altLang="ko-KR" sz="2000" dirty="0"/>
              <a:t>anchor</a:t>
            </a:r>
            <a:r>
              <a:rPr lang="ko-KR" altLang="en-US" sz="2000" dirty="0"/>
              <a:t>를 클릭하면 </a:t>
            </a:r>
            <a:r>
              <a:rPr lang="en-US" altLang="ko-KR" sz="2000" dirty="0"/>
              <a:t>detail interactions </a:t>
            </a:r>
            <a:r>
              <a:rPr lang="ko-KR" altLang="en-US" sz="2000" dirty="0"/>
              <a:t>단계 나열</a:t>
            </a:r>
            <a:endParaRPr lang="en-US" altLang="ko-KR" sz="2000" dirty="0"/>
          </a:p>
          <a:p>
            <a:r>
              <a:rPr lang="en-US" altLang="ko-KR" sz="2400" dirty="0"/>
              <a:t>Chart view</a:t>
            </a:r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detail interaction</a:t>
            </a:r>
            <a:r>
              <a:rPr lang="ko-KR" altLang="en-US" sz="2000" dirty="0"/>
              <a:t>에 해당하는 </a:t>
            </a:r>
            <a:r>
              <a:rPr lang="en-US" altLang="ko-KR" sz="2000" dirty="0"/>
              <a:t>chart </a:t>
            </a:r>
            <a:r>
              <a:rPr lang="ko-KR" altLang="en-US" sz="2000" dirty="0"/>
              <a:t>이미지</a:t>
            </a:r>
            <a:endParaRPr lang="en-US" altLang="ko-KR" sz="2400" dirty="0"/>
          </a:p>
          <a:p>
            <a:pPr lvl="1"/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01" y="945310"/>
            <a:ext cx="5685224" cy="5481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811451" y="3362325"/>
            <a:ext cx="2018099" cy="3124200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0276" y="3362324"/>
            <a:ext cx="3856424" cy="3124201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5113" y="290992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1325" y="3316877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25388" y="3445390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Chart View</a:t>
            </a:r>
          </a:p>
        </p:txBody>
      </p:sp>
    </p:spTree>
    <p:extLst>
      <p:ext uri="{BB962C8B-B14F-4D97-AF65-F5344CB8AC3E}">
        <p14:creationId xmlns:p14="http://schemas.microsoft.com/office/powerpoint/2010/main" val="213118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5162550" cy="547330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Visual information-seeking mantra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/>
              <a:t>Overview first,</a:t>
            </a:r>
            <a:br>
              <a:rPr lang="en-US" altLang="ko-KR" b="1" dirty="0"/>
            </a:br>
            <a:r>
              <a:rPr lang="en-US" altLang="ko-KR" b="1" dirty="0"/>
              <a:t>Zoom and Filter,</a:t>
            </a:r>
            <a:br>
              <a:rPr lang="en-US" altLang="ko-KR" b="1" dirty="0"/>
            </a:br>
            <a:r>
              <a:rPr lang="en-US" altLang="ko-KR" b="1" dirty="0"/>
              <a:t>Details-on-demand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Overview</a:t>
            </a:r>
            <a:r>
              <a:rPr lang="ko-KR" altLang="en-US" sz="2400" dirty="0"/>
              <a:t>에서 </a:t>
            </a:r>
            <a:r>
              <a:rPr lang="en-US" altLang="ko-KR" sz="2400" dirty="0"/>
              <a:t>anchor</a:t>
            </a:r>
            <a:r>
              <a:rPr lang="ko-KR" altLang="en-US" sz="2400" dirty="0"/>
              <a:t> 나누는 기준</a:t>
            </a:r>
            <a:endParaRPr lang="en-US" altLang="ko-KR" sz="2400" dirty="0"/>
          </a:p>
          <a:p>
            <a:pPr lvl="1"/>
            <a:r>
              <a:rPr lang="en-US" altLang="ko-KR" sz="2000" dirty="0"/>
              <a:t>Data</a:t>
            </a:r>
            <a:r>
              <a:rPr lang="ko-KR" altLang="en-US" sz="2000" dirty="0"/>
              <a:t>의 변화</a:t>
            </a:r>
            <a:endParaRPr lang="en-US" altLang="ko-KR" sz="2000" dirty="0"/>
          </a:p>
          <a:p>
            <a:pPr lvl="1"/>
            <a:r>
              <a:rPr lang="en-US" altLang="ko-KR" sz="2000" dirty="0"/>
              <a:t>Chart</a:t>
            </a:r>
            <a:r>
              <a:rPr lang="ko-KR" altLang="en-US" sz="2000" dirty="0"/>
              <a:t>형태의 변화 및 </a:t>
            </a:r>
            <a:r>
              <a:rPr lang="en-US" altLang="ko-KR" sz="2000" dirty="0"/>
              <a:t>facet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01" y="945310"/>
            <a:ext cx="5685224" cy="54817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11451" y="3362325"/>
            <a:ext cx="2018099" cy="3124200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0276" y="3362324"/>
            <a:ext cx="3856424" cy="3124201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5113" y="290992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1325" y="3316877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25388" y="3445390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Chart View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34E576-2316-48DD-8382-76FC8316F25D}"/>
              </a:ext>
            </a:extLst>
          </p:cNvPr>
          <p:cNvSpPr/>
          <p:nvPr/>
        </p:nvSpPr>
        <p:spPr>
          <a:xfrm rot="20848378">
            <a:off x="4733000" y="3763848"/>
            <a:ext cx="5483622" cy="155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Anchor</a:t>
            </a:r>
            <a:r>
              <a:rPr lang="ko-KR" altLang="en-US" dirty="0"/>
              <a:t> 나누는 기준의 근거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추후에 </a:t>
            </a:r>
            <a:r>
              <a:rPr lang="en-US" altLang="ko-KR" dirty="0" err="1"/>
              <a:t>contex</a:t>
            </a:r>
            <a:r>
              <a:rPr lang="ko-KR" altLang="en-US" dirty="0"/>
              <a:t>를 고려한 </a:t>
            </a:r>
            <a:r>
              <a:rPr lang="en-US" altLang="ko-KR" dirty="0"/>
              <a:t>graph abstraction </a:t>
            </a:r>
            <a:r>
              <a:rPr lang="ko-KR" altLang="en-US" dirty="0"/>
              <a:t>등을 좀 참조하는게 좋겠다</a:t>
            </a:r>
            <a:r>
              <a:rPr lang="en-US" altLang="ko-KR" dirty="0"/>
              <a:t>? </a:t>
            </a:r>
            <a:r>
              <a:rPr lang="en-US" altLang="ko-KR"/>
              <a:t>=&gt; 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143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20264" y="928352"/>
            <a:ext cx="5162550" cy="547330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Visual information-seeking mantra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/>
              <a:t>Overview first,</a:t>
            </a:r>
            <a:br>
              <a:rPr lang="en-US" altLang="ko-KR" b="1" dirty="0"/>
            </a:br>
            <a:r>
              <a:rPr lang="en-US" altLang="ko-KR" b="1" dirty="0"/>
              <a:t>Zoom and Filter,</a:t>
            </a:r>
            <a:br>
              <a:rPr lang="en-US" altLang="ko-KR" b="1" dirty="0"/>
            </a:br>
            <a:r>
              <a:rPr lang="en-US" altLang="ko-KR" b="1" dirty="0"/>
              <a:t>Details-on-demand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Detail View</a:t>
            </a:r>
          </a:p>
          <a:p>
            <a:pPr lvl="1"/>
            <a:r>
              <a:rPr lang="en-US" altLang="ko-KR" sz="2000" dirty="0"/>
              <a:t>Data </a:t>
            </a:r>
            <a:r>
              <a:rPr lang="ko-KR" altLang="en-US" sz="2000" dirty="0"/>
              <a:t>또는 </a:t>
            </a:r>
            <a:r>
              <a:rPr lang="en-US" altLang="ko-KR" sz="2000" dirty="0"/>
              <a:t>Chart </a:t>
            </a:r>
            <a:r>
              <a:rPr lang="ko-KR" altLang="en-US" sz="2000" dirty="0"/>
              <a:t>형태를 바꾸지 않는 </a:t>
            </a:r>
            <a:r>
              <a:rPr lang="en-US" altLang="ko-KR" sz="2000" dirty="0"/>
              <a:t>interactions</a:t>
            </a:r>
            <a:r>
              <a:rPr lang="ko-KR" altLang="en-US" sz="2000" dirty="0"/>
              <a:t>를 시간 순으로 나열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각</a:t>
            </a:r>
            <a:r>
              <a:rPr lang="en-US" altLang="ko-KR" sz="2000" dirty="0"/>
              <a:t> interactions</a:t>
            </a:r>
            <a:r>
              <a:rPr lang="ko-KR" altLang="en-US" sz="2000" dirty="0"/>
              <a:t>에서 </a:t>
            </a:r>
            <a:r>
              <a:rPr lang="en-US" altLang="ko-KR" sz="2000" dirty="0"/>
              <a:t>parameters </a:t>
            </a:r>
            <a:r>
              <a:rPr lang="ko-KR" altLang="en-US" sz="2000" dirty="0"/>
              <a:t>변경</a:t>
            </a:r>
            <a:endParaRPr lang="en-US" altLang="ko-KR" sz="2000" dirty="0"/>
          </a:p>
          <a:p>
            <a:pPr lvl="2"/>
            <a:r>
              <a:rPr lang="ko-KR" altLang="en-US" sz="1600" dirty="0"/>
              <a:t>변경으로 인해 영향을 받는 모든 </a:t>
            </a:r>
            <a:r>
              <a:rPr lang="en-US" altLang="ko-KR" sz="1600" dirty="0"/>
              <a:t>interactions</a:t>
            </a:r>
            <a:r>
              <a:rPr lang="ko-KR" altLang="en-US" sz="1600" dirty="0"/>
              <a:t>의 </a:t>
            </a:r>
            <a:r>
              <a:rPr lang="en-US" altLang="ko-KR" sz="1600" dirty="0"/>
              <a:t>chart</a:t>
            </a:r>
            <a:r>
              <a:rPr lang="ko-KR" altLang="en-US" sz="1600" dirty="0"/>
              <a:t>를 새로 생성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pPr lvl="1"/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01" y="945310"/>
            <a:ext cx="5685224" cy="548179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40276" y="3362324"/>
            <a:ext cx="3856424" cy="3124201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25113" y="290992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1325" y="3316877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Detail 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25388" y="3445390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Chart View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5811451" y="3362325"/>
            <a:ext cx="2018099" cy="3124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924104"/>
            <a:ext cx="7143750" cy="54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87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hcil_template_ytaekkim.potx" id="{F85AB7E9-2501-4845-B439-4677EF87E37A}" vid="{688F9120-F562-4527-A6DF-C310ABA6DF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snuhcil_template_ytaekkim</Template>
  <TotalTime>182</TotalTime>
  <Words>419</Words>
  <Application>Microsoft Office PowerPoint</Application>
  <PresentationFormat>와이드스크린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Segoe UI Light</vt:lpstr>
      <vt:lpstr>Wingdings</vt:lpstr>
      <vt:lpstr>디자인 사용자 지정</vt:lpstr>
      <vt:lpstr>ReVA : Interaction log pattern Visualization supporting Recover and Reuse</vt:lpstr>
      <vt:lpstr>Background</vt:lpstr>
      <vt:lpstr>Project Goal</vt:lpstr>
      <vt:lpstr>define practical and reusable visual encoding/interaction logging pattern </vt:lpstr>
      <vt:lpstr>Layout &amp; Flow</vt:lpstr>
      <vt:lpstr>Layout &amp; Flow</vt:lpstr>
      <vt:lpstr>Layout &amp; Flow</vt:lpstr>
      <vt:lpstr>Layout &amp; Flow</vt:lpstr>
      <vt:lpstr>demo</vt:lpstr>
      <vt:lpstr>Pilot study</vt:lpstr>
      <vt:lpstr>Contribution</vt:lpstr>
      <vt:lpstr>Future work</vt:lpstr>
      <vt:lpstr>PowerPoint 프레젠테이션</vt:lpstr>
      <vt:lpstr>메모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김영택</cp:lastModifiedBy>
  <cp:revision>30</cp:revision>
  <cp:lastPrinted>2013-06-21T08:53:00Z</cp:lastPrinted>
  <dcterms:created xsi:type="dcterms:W3CDTF">2017-12-12T13:24:29Z</dcterms:created>
  <dcterms:modified xsi:type="dcterms:W3CDTF">2017-12-17T07:21:17Z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Drive\논문세미나\170525_Seminar_Many-to-Many Geographically-Embedded Flow Visulaisation.pptx</vt:lpwstr>
  </property>
</Properties>
</file>