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0" r:id="rId1"/>
  </p:sldMasterIdLst>
  <p:notesMasterIdLst>
    <p:notesMasterId r:id="rId15"/>
  </p:notesMasterIdLst>
  <p:sldIdLst>
    <p:sldId id="1136" r:id="rId2"/>
    <p:sldId id="1352" r:id="rId3"/>
    <p:sldId id="1416" r:id="rId4"/>
    <p:sldId id="1475" r:id="rId5"/>
    <p:sldId id="1474" r:id="rId6"/>
    <p:sldId id="1476" r:id="rId7"/>
    <p:sldId id="1477" r:id="rId8"/>
    <p:sldId id="1479" r:id="rId9"/>
    <p:sldId id="1480" r:id="rId10"/>
    <p:sldId id="1481" r:id="rId11"/>
    <p:sldId id="1482" r:id="rId12"/>
    <p:sldId id="1483" r:id="rId13"/>
    <p:sldId id="1135" r:id="rId14"/>
  </p:sldIdLst>
  <p:sldSz cx="9906000" cy="6858000" type="A4"/>
  <p:notesSz cx="6807200" cy="9939338"/>
  <p:custDataLst>
    <p:tags r:id="rId16"/>
  </p:custData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맑은 고딕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맑은 고딕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맑은 고딕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맑은 고딕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>
          <p15:clr>
            <a:srgbClr val="A4A3A4"/>
          </p15:clr>
        </p15:guide>
        <p15:guide id="2" orient="horz" pos="2205">
          <p15:clr>
            <a:srgbClr val="A4A3A4"/>
          </p15:clr>
        </p15:guide>
        <p15:guide id="3" orient="horz" pos="1979">
          <p15:clr>
            <a:srgbClr val="A4A3A4"/>
          </p15:clr>
        </p15:guide>
        <p15:guide id="4" orient="horz" pos="4020">
          <p15:clr>
            <a:srgbClr val="A4A3A4"/>
          </p15:clr>
        </p15:guide>
        <p15:guide id="5" pos="489">
          <p15:clr>
            <a:srgbClr val="A4A3A4"/>
          </p15:clr>
        </p15:guide>
        <p15:guide id="6" pos="2349">
          <p15:clr>
            <a:srgbClr val="A4A3A4"/>
          </p15:clr>
        </p15:guide>
        <p15:guide id="7" pos="59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FF00"/>
    <a:srgbClr val="CCFFFF"/>
    <a:srgbClr val="CCECFF"/>
    <a:srgbClr val="FF9900"/>
    <a:srgbClr val="66CCFF"/>
    <a:srgbClr val="FFFFFF"/>
    <a:srgbClr val="CCFFCC"/>
    <a:srgbClr val="888DF8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67" autoAdjust="0"/>
    <p:restoredTop sz="97896" autoAdjust="0"/>
  </p:normalViewPr>
  <p:slideViewPr>
    <p:cSldViewPr showGuides="1">
      <p:cViewPr varScale="1">
        <p:scale>
          <a:sx n="92" d="100"/>
          <a:sy n="92" d="100"/>
        </p:scale>
        <p:origin x="1320" y="77"/>
      </p:cViewPr>
      <p:guideLst>
        <p:guide orient="horz" pos="2069"/>
        <p:guide orient="horz" pos="2205"/>
        <p:guide orient="horz" pos="1979"/>
        <p:guide orient="horz" pos="4020"/>
        <p:guide pos="489"/>
        <p:guide pos="2349"/>
        <p:guide pos="59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170" d="100"/>
        <a:sy n="170" d="100"/>
      </p:scale>
      <p:origin x="0" y="4116"/>
    </p:cViewPr>
  </p:sorterViewPr>
  <p:notesViewPr>
    <p:cSldViewPr showGuides="1">
      <p:cViewPr varScale="1">
        <p:scale>
          <a:sx n="61" d="100"/>
          <a:sy n="61" d="100"/>
        </p:scale>
        <p:origin x="-3354" y="-96"/>
      </p:cViewPr>
      <p:guideLst>
        <p:guide orient="horz" pos="3131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502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351" y="0"/>
            <a:ext cx="29502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E430700-B68B-4239-87CC-167BCFEEFCEE}" type="datetimeFigureOut">
              <a:rPr lang="ko-KR" altLang="en-US"/>
              <a:pPr>
                <a:defRPr/>
              </a:pPr>
              <a:t>2014-06-15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200" y="4721225"/>
            <a:ext cx="5444806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40868"/>
            <a:ext cx="29502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351" y="9440868"/>
            <a:ext cx="29502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latinLnBrk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4E1EA84-CA71-44BA-AD65-84E3ED4F580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1596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1625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E1EA84-CA71-44BA-AD65-84E3ED4F580B}" type="slidenum">
              <a:rPr lang="ko-KR" altLang="en-US" smtClean="0"/>
              <a:pPr>
                <a:defRPr/>
              </a:pPr>
              <a:t>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4456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E1EA84-CA71-44BA-AD65-84E3ED4F580B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614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8651B1-3BAF-4A84-92D5-06D02FA9C56F}" type="datetime1">
              <a:rPr lang="ko-KR" altLang="en-US" smtClean="0"/>
              <a:pPr>
                <a:defRPr/>
              </a:pPr>
              <a:t>2014-06-15</a:t>
            </a:fld>
            <a:endParaRPr lang="ko-KR" altLang="en-US" dirty="0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7FCDF3-EFA9-45CE-923A-B923B7A697BA}" type="slidenum">
              <a:rPr lang="ko-KR" altLang="en-US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9530" y="156234"/>
            <a:ext cx="5939614" cy="35719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lang="ko-KR" altLang="en-US" sz="2000" b="1" kern="1200" smtClean="0">
                <a:solidFill>
                  <a:schemeClr val="tx1"/>
                </a:solidFill>
                <a:latin typeface="+mj-lt"/>
                <a:ea typeface="+mj-ea"/>
                <a:cs typeface="맑은 고딕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 flipV="1">
            <a:off x="271728" y="547693"/>
            <a:ext cx="9362546" cy="46037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8" name="슬라이드 번호 개체 틀 5"/>
          <p:cNvSpPr txBox="1">
            <a:spLocks/>
          </p:cNvSpPr>
          <p:nvPr userDrawn="1"/>
        </p:nvSpPr>
        <p:spPr>
          <a:xfrm>
            <a:off x="9489504" y="6463873"/>
            <a:ext cx="392718" cy="365125"/>
          </a:xfrm>
          <a:prstGeom prst="rect">
            <a:avLst/>
          </a:prstGeom>
        </p:spPr>
        <p:txBody>
          <a:bodyPr anchor="b"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F4A8538-2724-4833-B1F5-531F40859815}" type="slidenum">
              <a:rPr kumimoji="1" lang="ko-KR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4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1" y="6356355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 latinLnBrk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3DF3752-FB5A-43A0-904F-79E889635A39}" type="datetime1">
              <a:rPr lang="ko-KR" altLang="en-US" smtClean="0"/>
              <a:pPr>
                <a:defRPr/>
              </a:pPr>
              <a:t>2014-06-15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273800" y="6356355"/>
            <a:ext cx="313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898989"/>
                </a:solidFill>
                <a:latin typeface="맑은 고딕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 bwMode="auto">
          <a:xfrm>
            <a:off x="3797301" y="6356355"/>
            <a:ext cx="2311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898989"/>
                </a:solidFill>
                <a:latin typeface="맑은 고딕" pitchFamily="50" charset="-127"/>
              </a:defRPr>
            </a:lvl1pPr>
          </a:lstStyle>
          <a:p>
            <a:fld id="{CFD722CB-2463-454A-8391-B5BD72F27044}" type="slidenum">
              <a:rPr lang="ko-KR" altLang="en-US"/>
              <a:pPr/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74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맑은 고딕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  <a:cs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  <a:cs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  <a:cs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  <a:cs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  <a:cs typeface="맑은 고딕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  <a:cs typeface="맑은 고딕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  <a:cs typeface="맑은 고딕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  <a:cs typeface="맑은 고딕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맑은 고딕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맑은 고딕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맑은 고딕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맑은 고딕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맑은 고딕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1442611" y="2852936"/>
            <a:ext cx="846339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cK Confidential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274735" y="285732"/>
            <a:ext cx="2292482" cy="35877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912813" latinLnBrk="0"/>
            <a:r>
              <a:rPr kumimoji="0"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Strictly Confidential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96616" y="4869160"/>
            <a:ext cx="351039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2014. 6. 15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96617" y="5280100"/>
            <a:ext cx="3920114" cy="77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en-US" altLang="ko-KR" sz="1600" b="1" dirty="0" smtClean="0">
                <a:latin typeface="맑은 고딕" pitchFamily="50" charset="-127"/>
              </a:rPr>
              <a:t>Quantum Tech. Lab</a:t>
            </a:r>
          </a:p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융합기술원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en-US" altLang="ko-KR" sz="1600" b="1" dirty="0" smtClean="0">
                <a:latin typeface="맑은 고딕" pitchFamily="50" charset="-127"/>
              </a:rPr>
              <a:t> ICT</a:t>
            </a:r>
            <a:r>
              <a:rPr lang="ko-KR" altLang="en-US" sz="1600" b="1" dirty="0" smtClean="0">
                <a:latin typeface="맑은 고딕" pitchFamily="50" charset="-127"/>
              </a:rPr>
              <a:t>기술원</a:t>
            </a:r>
            <a:endParaRPr lang="ko-KR" altLang="en-US" sz="16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424608" y="2189163"/>
            <a:ext cx="7848872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600" b="1" dirty="0" smtClean="0">
                <a:latin typeface="맑은 고딕" pitchFamily="50" charset="-127"/>
                <a:cs typeface="맑은 고딕"/>
              </a:rPr>
              <a:t>Quantum </a:t>
            </a:r>
            <a:r>
              <a:rPr kumimoji="0" lang="ko-KR" altLang="en-US" sz="2600" b="1" dirty="0" smtClean="0">
                <a:latin typeface="맑은 고딕" pitchFamily="50" charset="-127"/>
                <a:cs typeface="맑은 고딕"/>
              </a:rPr>
              <a:t>정보처리</a:t>
            </a:r>
            <a:r>
              <a:rPr kumimoji="0" lang="ko-KR" altLang="en-US" sz="2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맑은 고딕"/>
              </a:rPr>
              <a:t> 실험장치 사업 계획</a:t>
            </a:r>
            <a:endParaRPr kumimoji="0" lang="en-US" altLang="ko-KR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III. </a:t>
            </a:r>
            <a:r>
              <a:rPr lang="ko-KR" altLang="en-US" dirty="0" smtClean="0"/>
              <a:t>제품</a:t>
            </a:r>
            <a:endParaRPr lang="ko-KR" alt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240205" y="214290"/>
            <a:ext cx="5393315" cy="3401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27" tIns="45714" rIns="91427" bIns="45714">
            <a:spAutoFit/>
          </a:bodyPr>
          <a:lstStyle/>
          <a:p>
            <a:pPr marL="92947" indent="-92947" algn="r" defTabSz="914470">
              <a:lnSpc>
                <a:spcPct val="110000"/>
              </a:lnSpc>
              <a:spcBef>
                <a:spcPct val="50000"/>
              </a:spcBef>
            </a:pPr>
            <a:r>
              <a:rPr lang="ko-KR" altLang="en-US" sz="1600" b="1" dirty="0" smtClean="0">
                <a:latin typeface="+mn-ea"/>
                <a:ea typeface="+mn-ea"/>
              </a:rPr>
              <a:t>이온 위치제</a:t>
            </a:r>
            <a:r>
              <a:rPr lang="ko-KR" altLang="en-US" sz="1600" b="1" dirty="0">
                <a:latin typeface="+mn-ea"/>
                <a:ea typeface="+mn-ea"/>
              </a:rPr>
              <a:t>어 </a:t>
            </a:r>
            <a:r>
              <a:rPr lang="ko-KR" altLang="en-US" sz="1600" b="1" dirty="0" smtClean="0">
                <a:latin typeface="+mn-ea"/>
                <a:ea typeface="+mn-ea"/>
              </a:rPr>
              <a:t>장치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41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272482" y="620688"/>
            <a:ext cx="9492005" cy="652661"/>
          </a:xfrm>
          <a:prstGeom prst="roundRect">
            <a:avLst>
              <a:gd name="adj" fmla="val 16667"/>
            </a:avLst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tIns="0" rIns="72000" bIns="0">
            <a:spAutoFit/>
          </a:bodyPr>
          <a:lstStyle/>
          <a:p>
            <a:pPr marL="0" lvl="1">
              <a:lnSpc>
                <a:spcPts val="2300"/>
              </a:lnSpc>
              <a:spcBef>
                <a:spcPts val="0"/>
              </a:spcBef>
              <a:buClr>
                <a:schemeClr val="tx1"/>
              </a:buClr>
            </a:pPr>
            <a:r>
              <a:rPr lang="ko-KR" altLang="en-US" sz="1600" b="1" dirty="0" err="1" smtClean="0">
                <a:latin typeface="맑은 고딕" pitchFamily="50" charset="-127"/>
                <a:cs typeface="Arial" pitchFamily="34" charset="0"/>
              </a:rPr>
              <a:t>진공챔버의</a:t>
            </a:r>
            <a:r>
              <a:rPr lang="ko-KR" altLang="en-US" sz="1600" b="1" dirty="0" smtClean="0">
                <a:latin typeface="맑은 고딕" pitchFamily="50" charset="-127"/>
                <a:cs typeface="Arial" pitchFamily="34" charset="0"/>
              </a:rPr>
              <a:t> 외부 연결</a:t>
            </a:r>
            <a:r>
              <a:rPr lang="en-US" altLang="ko-KR" sz="1600" b="1" dirty="0">
                <a:latin typeface="맑은 고딕" pitchFamily="50" charset="-127"/>
                <a:cs typeface="Arial" pitchFamily="34" charset="0"/>
              </a:rPr>
              <a:t> </a:t>
            </a:r>
            <a:r>
              <a:rPr lang="en-US" altLang="ko-KR" sz="1600" b="1" dirty="0" smtClean="0">
                <a:latin typeface="맑은 고딕" pitchFamily="50" charset="-127"/>
                <a:cs typeface="Arial" pitchFamily="34" charset="0"/>
              </a:rPr>
              <a:t>Port</a:t>
            </a:r>
            <a:r>
              <a:rPr lang="ko-KR" altLang="en-US" sz="1600" b="1" dirty="0" smtClean="0">
                <a:latin typeface="맑은 고딕" pitchFamily="50" charset="-127"/>
                <a:cs typeface="Arial" pitchFamily="34" charset="0"/>
              </a:rPr>
              <a:t>와 연결하여 이온트랩 칩의 전극에 전압을 공급할 수 있는 장치로 이온트랩 위의 이온의 위치를 제어하며</a:t>
            </a:r>
            <a:r>
              <a:rPr lang="en-US" altLang="ko-KR" sz="1600" b="1" dirty="0" smtClean="0">
                <a:latin typeface="맑은 고딕" pitchFamily="50" charset="-127"/>
                <a:cs typeface="Arial" pitchFamily="34" charset="0"/>
              </a:rPr>
              <a:t>,</a:t>
            </a:r>
            <a:r>
              <a:rPr lang="ko-KR" altLang="en-US" sz="1600" b="1" dirty="0" smtClean="0">
                <a:latin typeface="맑은 고딕" pitchFamily="50" charset="-127"/>
                <a:cs typeface="Arial" pitchFamily="34" charset="0"/>
              </a:rPr>
              <a:t> 동시에 </a:t>
            </a:r>
            <a:r>
              <a:rPr lang="en-US" altLang="ko-KR" sz="1600" b="1" dirty="0" smtClean="0">
                <a:latin typeface="맑은 고딕" pitchFamily="50" charset="-127"/>
                <a:cs typeface="Arial" pitchFamily="34" charset="0"/>
              </a:rPr>
              <a:t>96</a:t>
            </a:r>
            <a:r>
              <a:rPr lang="ko-KR" altLang="en-US" sz="1600" b="1" dirty="0" smtClean="0">
                <a:latin typeface="맑은 고딕" pitchFamily="50" charset="-127"/>
                <a:cs typeface="Arial" pitchFamily="34" charset="0"/>
              </a:rPr>
              <a:t>채널에 대한 전압을 조정할 수 있다</a:t>
            </a:r>
            <a:r>
              <a:rPr lang="en-US" altLang="ko-KR" sz="1600" b="1" dirty="0" smtClean="0">
                <a:latin typeface="맑은 고딕" pitchFamily="50" charset="-127"/>
                <a:cs typeface="Arial" pitchFamily="34" charset="0"/>
              </a:rPr>
              <a:t>.</a:t>
            </a:r>
            <a:endParaRPr lang="ko-KR" altLang="en-US" sz="1600" b="1" dirty="0" smtClean="0">
              <a:latin typeface="맑은 고딕" pitchFamily="50" charset="-127"/>
              <a:cs typeface="Arial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86" y="2664321"/>
            <a:ext cx="5868508" cy="36724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 bwMode="auto">
          <a:xfrm>
            <a:off x="1640632" y="1844824"/>
            <a:ext cx="148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kumimoji="1" lang="ko-KR" altLang="en-US" sz="1600" b="1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시스템 구성도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5940" y="3356992"/>
            <a:ext cx="3964408" cy="136729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 bwMode="auto">
          <a:xfrm>
            <a:off x="6393160" y="1844824"/>
            <a:ext cx="17652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kumimoji="1" lang="ko-KR" altLang="en-US" sz="1600" b="1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실제 시스템 사진</a:t>
            </a:r>
          </a:p>
        </p:txBody>
      </p:sp>
    </p:spTree>
    <p:extLst>
      <p:ext uri="{BB962C8B-B14F-4D97-AF65-F5344CB8AC3E}">
        <p14:creationId xmlns:p14="http://schemas.microsoft.com/office/powerpoint/2010/main" val="409046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III. </a:t>
            </a:r>
            <a:r>
              <a:rPr lang="ko-KR" altLang="en-US" dirty="0" smtClean="0"/>
              <a:t>제품</a:t>
            </a:r>
            <a:endParaRPr lang="ko-KR" alt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240205" y="214290"/>
            <a:ext cx="5393315" cy="3401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27" tIns="45714" rIns="91427" bIns="45714">
            <a:spAutoFit/>
          </a:bodyPr>
          <a:lstStyle/>
          <a:p>
            <a:pPr marL="92947" indent="-92947" algn="r" defTabSz="914470">
              <a:lnSpc>
                <a:spcPct val="110000"/>
              </a:lnSpc>
              <a:spcBef>
                <a:spcPct val="50000"/>
              </a:spcBef>
            </a:pPr>
            <a:r>
              <a:rPr lang="ko-KR" altLang="en-US" sz="1600" b="1" dirty="0" smtClean="0">
                <a:latin typeface="+mn-ea"/>
                <a:ea typeface="+mn-ea"/>
              </a:rPr>
              <a:t>레이저 제어장치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41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272482" y="620688"/>
            <a:ext cx="9492005" cy="978991"/>
          </a:xfrm>
          <a:prstGeom prst="roundRect">
            <a:avLst>
              <a:gd name="adj" fmla="val 16667"/>
            </a:avLst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tIns="0" rIns="72000" bIns="0">
            <a:spAutoFit/>
          </a:bodyPr>
          <a:lstStyle/>
          <a:p>
            <a:pPr marL="0" lvl="1">
              <a:lnSpc>
                <a:spcPts val="2300"/>
              </a:lnSpc>
              <a:spcBef>
                <a:spcPts val="0"/>
              </a:spcBef>
              <a:buClr>
                <a:schemeClr val="tx1"/>
              </a:buClr>
            </a:pPr>
            <a:r>
              <a:rPr lang="ko-KR" altLang="en-US" sz="1600" b="1" dirty="0" smtClean="0">
                <a:latin typeface="맑은 고딕" pitchFamily="50" charset="-127"/>
                <a:cs typeface="Arial" pitchFamily="34" charset="0"/>
              </a:rPr>
              <a:t>이온트랩</a:t>
            </a:r>
            <a:r>
              <a:rPr lang="ko-KR" altLang="en-US" sz="1600" b="1" dirty="0">
                <a:latin typeface="맑은 고딕" pitchFamily="50" charset="-127"/>
                <a:cs typeface="Arial" pitchFamily="34" charset="0"/>
              </a:rPr>
              <a:t>에 </a:t>
            </a:r>
            <a:r>
              <a:rPr lang="ko-KR" altLang="en-US" sz="1600" b="1" dirty="0" smtClean="0">
                <a:latin typeface="맑은 고딕" pitchFamily="50" charset="-127"/>
                <a:cs typeface="Arial" pitchFamily="34" charset="0"/>
              </a:rPr>
              <a:t>필요한 레이저의 주파수를 안정화하고</a:t>
            </a:r>
            <a:r>
              <a:rPr lang="en-US" altLang="ko-KR" sz="1600" b="1" dirty="0" smtClean="0">
                <a:latin typeface="맑은 고딕" pitchFamily="50" charset="-127"/>
                <a:cs typeface="Arial" pitchFamily="34" charset="0"/>
              </a:rPr>
              <a:t>,</a:t>
            </a:r>
            <a:r>
              <a:rPr lang="ko-KR" altLang="en-US" sz="1600" b="1" dirty="0" smtClean="0">
                <a:latin typeface="맑은 고딕" pitchFamily="50" charset="-127"/>
                <a:cs typeface="Arial" pitchFamily="34" charset="0"/>
              </a:rPr>
              <a:t> 이온에 조사되는 레이저의 시간을 정확히 제어하는 장치로 </a:t>
            </a:r>
            <a:r>
              <a:rPr lang="en-US" altLang="ko-KR" sz="1600" b="1" dirty="0" err="1" smtClean="0">
                <a:latin typeface="맑은 고딕" pitchFamily="50" charset="-127"/>
                <a:cs typeface="Arial" pitchFamily="34" charset="0"/>
              </a:rPr>
              <a:t>Yb</a:t>
            </a:r>
            <a:r>
              <a:rPr lang="ko-KR" altLang="en-US" sz="1600" b="1" dirty="0">
                <a:latin typeface="맑은 고딕" pitchFamily="50" charset="-127"/>
                <a:cs typeface="Arial" pitchFamily="34" charset="0"/>
              </a:rPr>
              <a:t> </a:t>
            </a:r>
            <a:r>
              <a:rPr lang="ko-KR" altLang="en-US" sz="1600" b="1" dirty="0" smtClean="0">
                <a:latin typeface="맑은 고딕" pitchFamily="50" charset="-127"/>
                <a:cs typeface="Arial" pitchFamily="34" charset="0"/>
              </a:rPr>
              <a:t>이온에 필요한 레이저 주파수에 </a:t>
            </a:r>
            <a:r>
              <a:rPr lang="en-US" altLang="ko-KR" sz="1600" b="1" dirty="0" smtClean="0">
                <a:latin typeface="맑은 고딕" pitchFamily="50" charset="-127"/>
                <a:cs typeface="Arial" pitchFamily="34" charset="0"/>
              </a:rPr>
              <a:t>Tuning</a:t>
            </a:r>
            <a:r>
              <a:rPr lang="ko-KR" altLang="en-US" sz="1600" b="1" dirty="0" smtClean="0">
                <a:latin typeface="맑은 고딕" pitchFamily="50" charset="-127"/>
                <a:cs typeface="Arial" pitchFamily="34" charset="0"/>
              </a:rPr>
              <a:t>되어 있으</a:t>
            </a:r>
            <a:r>
              <a:rPr lang="ko-KR" altLang="en-US" sz="1600" b="1" dirty="0">
                <a:latin typeface="맑은 고딕" pitchFamily="50" charset="-127"/>
                <a:cs typeface="Arial" pitchFamily="34" charset="0"/>
              </a:rPr>
              <a:t>나</a:t>
            </a:r>
            <a:r>
              <a:rPr lang="en-US" altLang="ko-KR" sz="1600" b="1" dirty="0" smtClean="0">
                <a:latin typeface="맑은 고딕" pitchFamily="50" charset="-127"/>
                <a:cs typeface="Arial" pitchFamily="34" charset="0"/>
              </a:rPr>
              <a:t>,</a:t>
            </a:r>
            <a:r>
              <a:rPr lang="ko-KR" altLang="en-US" sz="1600" b="1" dirty="0" smtClean="0">
                <a:latin typeface="맑은 고딕" pitchFamily="50" charset="-127"/>
                <a:cs typeface="Arial" pitchFamily="34" charset="0"/>
              </a:rPr>
              <a:t> 다양한 레이저 주파수도 제어 가능함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1711084" y="2044358"/>
            <a:ext cx="148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kumimoji="1" lang="ko-KR" altLang="en-US" sz="1600" b="1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시스템 구성도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6460068" y="2044358"/>
            <a:ext cx="23807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kumimoji="1" lang="ko-KR" altLang="en-US" sz="1600" b="1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제어용 소프트웨어 화면</a:t>
            </a:r>
          </a:p>
        </p:txBody>
      </p:sp>
      <p:pic>
        <p:nvPicPr>
          <p:cNvPr id="8" name="그림 7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2481" y="2454646"/>
            <a:ext cx="4868777" cy="3782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406" y="2708920"/>
            <a:ext cx="4256685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46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III. </a:t>
            </a:r>
            <a:r>
              <a:rPr lang="ko-KR" altLang="en-US" dirty="0" smtClean="0"/>
              <a:t>제품</a:t>
            </a:r>
            <a:endParaRPr lang="ko-KR" alt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240205" y="214290"/>
            <a:ext cx="5393315" cy="3401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27" tIns="45714" rIns="91427" bIns="45714">
            <a:spAutoFit/>
          </a:bodyPr>
          <a:lstStyle/>
          <a:p>
            <a:pPr marL="92947" indent="-92947" algn="r" defTabSz="914470">
              <a:lnSpc>
                <a:spcPct val="110000"/>
              </a:lnSpc>
              <a:spcBef>
                <a:spcPct val="50000"/>
              </a:spcBef>
            </a:pPr>
            <a:r>
              <a:rPr lang="ko-KR" altLang="en-US" sz="1600" b="1" dirty="0" smtClean="0">
                <a:latin typeface="+mn-ea"/>
                <a:ea typeface="+mn-ea"/>
              </a:rPr>
              <a:t>측</a:t>
            </a:r>
            <a:r>
              <a:rPr lang="ko-KR" altLang="en-US" sz="1600" b="1" dirty="0">
                <a:latin typeface="+mn-ea"/>
                <a:ea typeface="+mn-ea"/>
              </a:rPr>
              <a:t>정</a:t>
            </a:r>
            <a:r>
              <a:rPr lang="ko-KR" altLang="en-US" sz="1600" b="1" dirty="0" smtClean="0">
                <a:latin typeface="+mn-ea"/>
                <a:ea typeface="+mn-ea"/>
              </a:rPr>
              <a:t>장치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41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272482" y="620688"/>
            <a:ext cx="9492005" cy="652661"/>
          </a:xfrm>
          <a:prstGeom prst="roundRect">
            <a:avLst>
              <a:gd name="adj" fmla="val 16667"/>
            </a:avLst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tIns="0" rIns="72000" bIns="0">
            <a:spAutoFit/>
          </a:bodyPr>
          <a:lstStyle/>
          <a:p>
            <a:pPr marL="0" lvl="1">
              <a:lnSpc>
                <a:spcPts val="2300"/>
              </a:lnSpc>
              <a:spcBef>
                <a:spcPts val="0"/>
              </a:spcBef>
              <a:buClr>
                <a:schemeClr val="tx1"/>
              </a:buClr>
            </a:pPr>
            <a:r>
              <a:rPr lang="ko-KR" altLang="en-US" sz="1600" b="1" dirty="0" err="1" smtClean="0">
                <a:latin typeface="맑은 고딕" pitchFamily="50" charset="-127"/>
                <a:cs typeface="Arial" pitchFamily="34" charset="0"/>
              </a:rPr>
              <a:t>트랩</a:t>
            </a:r>
            <a:r>
              <a:rPr lang="ko-KR" altLang="en-US" sz="1600" b="1" dirty="0" err="1">
                <a:latin typeface="맑은 고딕" pitchFamily="50" charset="-127"/>
                <a:cs typeface="Arial" pitchFamily="34" charset="0"/>
              </a:rPr>
              <a:t>된</a:t>
            </a:r>
            <a:r>
              <a:rPr lang="ko-KR" altLang="en-US" sz="1600" b="1" dirty="0">
                <a:latin typeface="맑은 고딕" pitchFamily="50" charset="-127"/>
                <a:cs typeface="Arial" pitchFamily="34" charset="0"/>
              </a:rPr>
              <a:t> </a:t>
            </a:r>
            <a:r>
              <a:rPr lang="ko-KR" altLang="en-US" sz="1600" b="1" dirty="0" smtClean="0">
                <a:latin typeface="맑은 고딕" pitchFamily="50" charset="-127"/>
                <a:cs typeface="Arial" pitchFamily="34" charset="0"/>
              </a:rPr>
              <a:t>이온의 </a:t>
            </a:r>
            <a:r>
              <a:rPr lang="en-US" altLang="ko-KR" sz="1600" b="1" dirty="0" smtClean="0">
                <a:latin typeface="맑은 고딕" pitchFamily="50" charset="-127"/>
                <a:cs typeface="Arial" pitchFamily="34" charset="0"/>
              </a:rPr>
              <a:t>Quantum </a:t>
            </a:r>
            <a:r>
              <a:rPr lang="ko-KR" altLang="en-US" sz="1600" b="1" dirty="0" smtClean="0">
                <a:latin typeface="맑은 고딕" pitchFamily="50" charset="-127"/>
                <a:cs typeface="Arial" pitchFamily="34" charset="0"/>
              </a:rPr>
              <a:t>상태를 측정할 수 있는 장치로 아주 작은 양의 빛을 모으고 검출할 수 있는 능력을 가지고 있음</a:t>
            </a:r>
            <a:r>
              <a:rPr lang="en-US" altLang="ko-KR" sz="1600" b="1" dirty="0" smtClean="0">
                <a:latin typeface="맑은 고딕" pitchFamily="50" charset="-127"/>
                <a:cs typeface="Arial" pitchFamily="34" charset="0"/>
              </a:rPr>
              <a:t>.</a:t>
            </a:r>
            <a:r>
              <a:rPr lang="ko-KR" altLang="en-US" sz="1600" b="1" dirty="0" smtClean="0">
                <a:latin typeface="맑은 고딕" pitchFamily="50" charset="-127"/>
                <a:cs typeface="Arial" pitchFamily="34" charset="0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 flipH="1">
            <a:off x="977245" y="2782919"/>
            <a:ext cx="985059" cy="646331"/>
          </a:xfrm>
          <a:prstGeom prst="rect">
            <a:avLst/>
          </a:prstGeom>
          <a:solidFill>
            <a:srgbClr val="A28E6A"/>
          </a:solidFill>
          <a:ln w="25400" cap="flat" cmpd="sng" algn="ctr">
            <a:solidFill>
              <a:srgbClr val="A28E6A">
                <a:shade val="50000"/>
              </a:srgbClr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</a:rPr>
              <a:t>고감도 카메라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242117" y="3048562"/>
            <a:ext cx="45719" cy="45719"/>
          </a:xfrm>
          <a:prstGeom prst="ellipse">
            <a:avLst/>
          </a:prstGeom>
          <a:solidFill>
            <a:srgbClr val="D34817"/>
          </a:solidFill>
          <a:ln w="25400" cap="flat" cmpd="sng" algn="ctr">
            <a:solidFill>
              <a:srgbClr val="D3481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바탕"/>
              <a:cs typeface="+mn-cs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976120" y="2788846"/>
            <a:ext cx="2241001" cy="1290393"/>
            <a:chOff x="2045610" y="3261287"/>
            <a:chExt cx="1516191" cy="521970"/>
          </a:xfrm>
        </p:grpSpPr>
        <p:cxnSp>
          <p:nvCxnSpPr>
            <p:cNvPr id="13" name="Straight Connector 142"/>
            <p:cNvCxnSpPr>
              <a:stCxn id="29" idx="5"/>
              <a:endCxn id="27" idx="3"/>
            </p:cNvCxnSpPr>
            <p:nvPr/>
          </p:nvCxnSpPr>
          <p:spPr>
            <a:xfrm>
              <a:off x="2929913" y="3545240"/>
              <a:ext cx="212042" cy="108"/>
            </a:xfrm>
            <a:prstGeom prst="line">
              <a:avLst/>
            </a:prstGeom>
            <a:noFill/>
            <a:ln w="12700" cap="flat" cmpd="sng" algn="ctr">
              <a:solidFill>
                <a:srgbClr val="00B0F0"/>
              </a:solidFill>
              <a:prstDash val="dash"/>
            </a:ln>
            <a:effectLst/>
          </p:spPr>
        </p:cxnSp>
        <p:cxnSp>
          <p:nvCxnSpPr>
            <p:cNvPr id="14" name="Straight Connector 150"/>
            <p:cNvCxnSpPr/>
            <p:nvPr/>
          </p:nvCxnSpPr>
          <p:spPr>
            <a:xfrm>
              <a:off x="2906808" y="3305913"/>
              <a:ext cx="212041" cy="177"/>
            </a:xfrm>
            <a:prstGeom prst="line">
              <a:avLst/>
            </a:prstGeom>
            <a:noFill/>
            <a:ln w="12700" cap="flat" cmpd="sng" algn="ctr">
              <a:solidFill>
                <a:srgbClr val="00B0F0"/>
              </a:solidFill>
              <a:prstDash val="dash"/>
            </a:ln>
            <a:effectLst/>
          </p:spPr>
        </p:cxnSp>
        <p:grpSp>
          <p:nvGrpSpPr>
            <p:cNvPr id="15" name="그룹 14"/>
            <p:cNvGrpSpPr/>
            <p:nvPr/>
          </p:nvGrpSpPr>
          <p:grpSpPr>
            <a:xfrm>
              <a:off x="2923251" y="3261287"/>
              <a:ext cx="225366" cy="333376"/>
              <a:chOff x="5107970" y="3229090"/>
              <a:chExt cx="225366" cy="544727"/>
            </a:xfrm>
          </p:grpSpPr>
          <p:sp>
            <p:nvSpPr>
              <p:cNvPr id="27" name="Oval 64"/>
              <p:cNvSpPr/>
              <p:nvPr/>
            </p:nvSpPr>
            <p:spPr>
              <a:xfrm flipH="1">
                <a:off x="5287844" y="3229267"/>
                <a:ext cx="45492" cy="543576"/>
              </a:xfrm>
              <a:prstGeom prst="ellipse">
                <a:avLst/>
              </a:prstGeom>
              <a:solidFill>
                <a:srgbClr val="B9E0E1"/>
              </a:solidFill>
              <a:ln w="25400" cap="flat" cmpd="sng" algn="ctr">
                <a:solidFill>
                  <a:srgbClr val="66CC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바탕"/>
                  <a:cs typeface="+mn-cs"/>
                </a:endParaRPr>
              </a:p>
            </p:txBody>
          </p:sp>
          <p:sp>
            <p:nvSpPr>
              <p:cNvPr id="28" name="Oval 65"/>
              <p:cNvSpPr/>
              <p:nvPr/>
            </p:nvSpPr>
            <p:spPr>
              <a:xfrm flipH="1">
                <a:off x="5201009" y="3230241"/>
                <a:ext cx="45492" cy="543576"/>
              </a:xfrm>
              <a:prstGeom prst="ellipse">
                <a:avLst/>
              </a:prstGeom>
              <a:solidFill>
                <a:srgbClr val="B9E0E1"/>
              </a:solidFill>
              <a:ln w="25400" cap="flat" cmpd="sng" algn="ctr">
                <a:solidFill>
                  <a:srgbClr val="66CC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바탕"/>
                  <a:cs typeface="+mn-cs"/>
                </a:endParaRPr>
              </a:p>
            </p:txBody>
          </p:sp>
          <p:sp>
            <p:nvSpPr>
              <p:cNvPr id="29" name="Oval 66"/>
              <p:cNvSpPr/>
              <p:nvPr/>
            </p:nvSpPr>
            <p:spPr>
              <a:xfrm flipH="1">
                <a:off x="5107970" y="3229090"/>
                <a:ext cx="45492" cy="543576"/>
              </a:xfrm>
              <a:prstGeom prst="ellipse">
                <a:avLst/>
              </a:prstGeom>
              <a:solidFill>
                <a:srgbClr val="B9E0E1"/>
              </a:solidFill>
              <a:ln w="25400" cap="flat" cmpd="sng" algn="ctr">
                <a:solidFill>
                  <a:srgbClr val="66CC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바탕"/>
                  <a:cs typeface="+mn-cs"/>
                </a:endParaRPr>
              </a:p>
            </p:txBody>
          </p:sp>
        </p:grpSp>
        <p:cxnSp>
          <p:nvCxnSpPr>
            <p:cNvPr id="16" name="Straight Connector 122"/>
            <p:cNvCxnSpPr/>
            <p:nvPr/>
          </p:nvCxnSpPr>
          <p:spPr>
            <a:xfrm flipV="1">
              <a:off x="2051632" y="3306196"/>
              <a:ext cx="874471" cy="80944"/>
            </a:xfrm>
            <a:prstGeom prst="line">
              <a:avLst/>
            </a:prstGeom>
            <a:noFill/>
            <a:ln w="12700" cap="flat" cmpd="sng" algn="ctr">
              <a:solidFill>
                <a:srgbClr val="00B0F0"/>
              </a:solidFill>
              <a:prstDash val="dash"/>
            </a:ln>
            <a:effectLst/>
          </p:spPr>
        </p:cxnSp>
        <p:cxnSp>
          <p:nvCxnSpPr>
            <p:cNvPr id="17" name="Straight Connector 124"/>
            <p:cNvCxnSpPr>
              <a:endCxn id="29" idx="5"/>
            </p:cNvCxnSpPr>
            <p:nvPr/>
          </p:nvCxnSpPr>
          <p:spPr>
            <a:xfrm>
              <a:off x="2045610" y="3388492"/>
              <a:ext cx="884303" cy="156748"/>
            </a:xfrm>
            <a:prstGeom prst="line">
              <a:avLst/>
            </a:prstGeom>
            <a:noFill/>
            <a:ln w="12700" cap="flat" cmpd="sng" algn="ctr">
              <a:solidFill>
                <a:srgbClr val="00B0F0"/>
              </a:solidFill>
              <a:prstDash val="dash"/>
            </a:ln>
            <a:effectLst/>
          </p:spPr>
        </p:cxnSp>
        <p:cxnSp>
          <p:nvCxnSpPr>
            <p:cNvPr id="18" name="Straight Connector 136"/>
            <p:cNvCxnSpPr>
              <a:stCxn id="27" idx="3"/>
            </p:cNvCxnSpPr>
            <p:nvPr/>
          </p:nvCxnSpPr>
          <p:spPr>
            <a:xfrm flipV="1">
              <a:off x="3141955" y="3428432"/>
              <a:ext cx="413467" cy="116916"/>
            </a:xfrm>
            <a:prstGeom prst="line">
              <a:avLst/>
            </a:prstGeom>
            <a:noFill/>
            <a:ln w="12700" cap="flat" cmpd="sng" algn="ctr">
              <a:solidFill>
                <a:srgbClr val="00B0F0"/>
              </a:solidFill>
              <a:prstDash val="dash"/>
            </a:ln>
            <a:effectLst/>
          </p:spPr>
        </p:cxnSp>
        <p:cxnSp>
          <p:nvCxnSpPr>
            <p:cNvPr id="19" name="Straight Connector 139"/>
            <p:cNvCxnSpPr>
              <a:stCxn id="27" idx="1"/>
            </p:cNvCxnSpPr>
            <p:nvPr/>
          </p:nvCxnSpPr>
          <p:spPr>
            <a:xfrm>
              <a:off x="3141955" y="3310114"/>
              <a:ext cx="419846" cy="114063"/>
            </a:xfrm>
            <a:prstGeom prst="line">
              <a:avLst/>
            </a:prstGeom>
            <a:noFill/>
            <a:ln w="12700" cap="flat" cmpd="sng" algn="ctr">
              <a:solidFill>
                <a:srgbClr val="00B0F0"/>
              </a:solidFill>
              <a:prstDash val="dash"/>
            </a:ln>
            <a:effectLst/>
          </p:spPr>
        </p:cxnSp>
        <p:cxnSp>
          <p:nvCxnSpPr>
            <p:cNvPr id="20" name="Straight Connector 184"/>
            <p:cNvCxnSpPr/>
            <p:nvPr/>
          </p:nvCxnSpPr>
          <p:spPr>
            <a:xfrm flipV="1">
              <a:off x="2572333" y="3336984"/>
              <a:ext cx="65367" cy="6037"/>
            </a:xfrm>
            <a:prstGeom prst="line">
              <a:avLst/>
            </a:prstGeom>
            <a:noFill/>
            <a:ln w="12700" cap="flat" cmpd="sng" algn="ctr">
              <a:solidFill>
                <a:srgbClr val="00B0F0"/>
              </a:solidFill>
              <a:prstDash val="dash"/>
              <a:headEnd type="stealth" w="med" len="lg"/>
            </a:ln>
            <a:effectLst/>
          </p:spPr>
        </p:cxnSp>
        <p:cxnSp>
          <p:nvCxnSpPr>
            <p:cNvPr id="21" name="Straight Connector 187"/>
            <p:cNvCxnSpPr/>
            <p:nvPr/>
          </p:nvCxnSpPr>
          <p:spPr>
            <a:xfrm flipV="1">
              <a:off x="3205896" y="3506309"/>
              <a:ext cx="74764" cy="20321"/>
            </a:xfrm>
            <a:prstGeom prst="line">
              <a:avLst/>
            </a:prstGeom>
            <a:noFill/>
            <a:ln w="12700" cap="flat" cmpd="sng" algn="ctr">
              <a:solidFill>
                <a:srgbClr val="00B0F0"/>
              </a:solidFill>
              <a:prstDash val="dash"/>
              <a:headEnd type="stealth" w="med" len="lg"/>
              <a:tailEnd type="none"/>
            </a:ln>
            <a:effectLst/>
          </p:spPr>
        </p:cxnSp>
        <p:cxnSp>
          <p:nvCxnSpPr>
            <p:cNvPr id="22" name="Straight Connector 190"/>
            <p:cNvCxnSpPr/>
            <p:nvPr/>
          </p:nvCxnSpPr>
          <p:spPr>
            <a:xfrm>
              <a:off x="3191046" y="3322003"/>
              <a:ext cx="92242" cy="21396"/>
            </a:xfrm>
            <a:prstGeom prst="line">
              <a:avLst/>
            </a:prstGeom>
            <a:noFill/>
            <a:ln w="12700" cap="flat" cmpd="sng" algn="ctr">
              <a:solidFill>
                <a:srgbClr val="00B0F0"/>
              </a:solidFill>
              <a:prstDash val="dash"/>
              <a:headEnd type="stealth" w="med" len="lg"/>
            </a:ln>
            <a:effectLst/>
          </p:spPr>
        </p:cxnSp>
        <p:sp>
          <p:nvSpPr>
            <p:cNvPr id="23" name="Rectangle 55295"/>
            <p:cNvSpPr/>
            <p:nvPr/>
          </p:nvSpPr>
          <p:spPr>
            <a:xfrm rot="2700000" flipH="1">
              <a:off x="2329031" y="3222045"/>
              <a:ext cx="72373" cy="341069"/>
            </a:xfrm>
            <a:prstGeom prst="rect">
              <a:avLst/>
            </a:prstGeom>
            <a:solidFill>
              <a:srgbClr val="B9E0E1">
                <a:alpha val="74902"/>
              </a:srgbClr>
            </a:solidFill>
            <a:ln w="12700" cap="flat" cmpd="sng" algn="ctr">
              <a:solidFill>
                <a:srgbClr val="66CCFF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바탕"/>
                <a:cs typeface="+mn-cs"/>
              </a:endParaRPr>
            </a:p>
          </p:txBody>
        </p:sp>
        <p:cxnSp>
          <p:nvCxnSpPr>
            <p:cNvPr id="24" name="Straight Connector 184"/>
            <p:cNvCxnSpPr/>
            <p:nvPr/>
          </p:nvCxnSpPr>
          <p:spPr>
            <a:xfrm>
              <a:off x="2581468" y="3481898"/>
              <a:ext cx="76200" cy="14749"/>
            </a:xfrm>
            <a:prstGeom prst="line">
              <a:avLst/>
            </a:prstGeom>
            <a:noFill/>
            <a:ln w="12700" cap="flat" cmpd="sng" algn="ctr">
              <a:solidFill>
                <a:srgbClr val="00B0F0"/>
              </a:solidFill>
              <a:prstDash val="dash"/>
              <a:headEnd type="stealth" w="med" len="lg"/>
            </a:ln>
            <a:effectLst/>
          </p:spPr>
        </p:cxnSp>
        <p:cxnSp>
          <p:nvCxnSpPr>
            <p:cNvPr id="25" name="Straight Connector 122"/>
            <p:cNvCxnSpPr/>
            <p:nvPr/>
          </p:nvCxnSpPr>
          <p:spPr>
            <a:xfrm rot="5400000" flipH="1" flipV="1">
              <a:off x="2213611" y="3539902"/>
              <a:ext cx="438286" cy="46842"/>
            </a:xfrm>
            <a:prstGeom prst="line">
              <a:avLst/>
            </a:prstGeom>
            <a:noFill/>
            <a:ln w="12700" cap="flat" cmpd="sng" algn="ctr">
              <a:solidFill>
                <a:srgbClr val="00B0F0"/>
              </a:solidFill>
              <a:prstDash val="dash"/>
            </a:ln>
            <a:effectLst/>
          </p:spPr>
        </p:cxnSp>
        <p:cxnSp>
          <p:nvCxnSpPr>
            <p:cNvPr id="26" name="Straight Connector 122"/>
            <p:cNvCxnSpPr/>
            <p:nvPr/>
          </p:nvCxnSpPr>
          <p:spPr>
            <a:xfrm flipH="1" flipV="1">
              <a:off x="2333136" y="3436450"/>
              <a:ext cx="77005" cy="346807"/>
            </a:xfrm>
            <a:prstGeom prst="line">
              <a:avLst/>
            </a:prstGeom>
            <a:noFill/>
            <a:ln w="12700" cap="flat" cmpd="sng" algn="ctr">
              <a:solidFill>
                <a:srgbClr val="00B0F0"/>
              </a:solidFill>
              <a:prstDash val="dash"/>
            </a:ln>
            <a:effectLst/>
          </p:spPr>
        </p:cxnSp>
      </p:grpSp>
      <p:sp>
        <p:nvSpPr>
          <p:cNvPr id="30" name="TextBox 29"/>
          <p:cNvSpPr txBox="1"/>
          <p:nvPr/>
        </p:nvSpPr>
        <p:spPr>
          <a:xfrm flipH="1">
            <a:off x="1956695" y="4091993"/>
            <a:ext cx="1108310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latin typeface="+mj-lt"/>
              </a:rPr>
              <a:t>큐빗측정</a:t>
            </a:r>
            <a:r>
              <a:rPr lang="ko-KR" altLang="en-US" dirty="0" smtClean="0">
                <a:latin typeface="+mj-lt"/>
              </a:rPr>
              <a:t> 장치</a:t>
            </a:r>
            <a:endParaRPr lang="en-US" dirty="0">
              <a:latin typeface="+mj-lt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4242117" y="3129842"/>
            <a:ext cx="45719" cy="45719"/>
          </a:xfrm>
          <a:prstGeom prst="ellipse">
            <a:avLst/>
          </a:prstGeom>
          <a:solidFill>
            <a:srgbClr val="D34817"/>
          </a:solidFill>
          <a:ln w="25400" cap="flat" cmpd="sng" algn="ctr">
            <a:solidFill>
              <a:srgbClr val="D3481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바탕"/>
              <a:cs typeface="+mn-cs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4242117" y="3216202"/>
            <a:ext cx="45719" cy="45719"/>
          </a:xfrm>
          <a:prstGeom prst="ellipse">
            <a:avLst/>
          </a:prstGeom>
          <a:solidFill>
            <a:srgbClr val="D34817"/>
          </a:solidFill>
          <a:ln w="25400" cap="flat" cmpd="sng" algn="ctr">
            <a:solidFill>
              <a:srgbClr val="D3481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바탕"/>
              <a:cs typeface="+mn-cs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242117" y="3297482"/>
            <a:ext cx="45719" cy="45719"/>
          </a:xfrm>
          <a:prstGeom prst="ellipse">
            <a:avLst/>
          </a:prstGeom>
          <a:solidFill>
            <a:srgbClr val="D34817"/>
          </a:solidFill>
          <a:ln w="25400" cap="flat" cmpd="sng" algn="ctr">
            <a:solidFill>
              <a:srgbClr val="D3481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바탕"/>
              <a:cs typeface="+mn-cs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893" y="2411307"/>
            <a:ext cx="2550160" cy="255016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 bwMode="auto">
          <a:xfrm>
            <a:off x="2861733" y="2523067"/>
            <a:ext cx="11721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kumimoji="1" lang="ko-KR" altLang="en-US" sz="1000" b="1" kern="0" smtClean="0">
                <a:latin typeface="+mj-lt"/>
              </a:rPr>
              <a:t>특수 렌즈 시스템</a:t>
            </a:r>
            <a:endParaRPr kumimoji="1" lang="ko-KR" altLang="en-US" sz="1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</a:endParaRPr>
          </a:p>
        </p:txBody>
      </p:sp>
      <p:sp>
        <p:nvSpPr>
          <p:cNvPr id="36" name="TextBox 35"/>
          <p:cNvSpPr txBox="1"/>
          <p:nvPr/>
        </p:nvSpPr>
        <p:spPr bwMode="auto">
          <a:xfrm>
            <a:off x="5012266" y="2142067"/>
            <a:ext cx="88036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kumimoji="1" lang="ko-KR" altLang="en-US" sz="1000" b="1" kern="0" dirty="0" smtClean="0"/>
              <a:t>실제 측정 예</a:t>
            </a:r>
            <a:endParaRPr kumimoji="1" lang="ko-KR" altLang="en-US" sz="1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148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Object 2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71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452670" y="3212976"/>
            <a:ext cx="5011738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ko-KR" sz="3000" b="1" dirty="0" smtClean="0">
                <a:latin typeface="맑은 고딕" pitchFamily="50" charset="-127"/>
                <a:ea typeface="맑은 고딕" pitchFamily="50" charset="-127"/>
              </a:rPr>
              <a:t>End-of-Document</a:t>
            </a:r>
            <a:endParaRPr lang="en-US" altLang="ko-KR" sz="3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</a:t>
            </a:r>
            <a:r>
              <a:rPr lang="en-US" altLang="ko-KR" dirty="0" smtClean="0"/>
              <a:t> </a:t>
            </a:r>
            <a:r>
              <a:rPr lang="ko-KR" altLang="en-US" dirty="0" smtClean="0"/>
              <a:t>차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2520" y="970616"/>
            <a:ext cx="4392488" cy="415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40000"/>
              </a:lnSpc>
              <a:spcAft>
                <a:spcPts val="600"/>
              </a:spcAft>
              <a:buFont typeface="+mj-lt"/>
              <a:buAutoNum type="romanUcPeriod"/>
            </a:pPr>
            <a:r>
              <a:rPr lang="en-US" altLang="ko-KR" sz="1600" b="1" dirty="0" smtClean="0">
                <a:latin typeface="+mn-ea"/>
                <a:ea typeface="+mn-ea"/>
              </a:rPr>
              <a:t>Introduction</a:t>
            </a:r>
            <a:endParaRPr lang="ko-KR" altLang="ko-KR" sz="1600" b="1" dirty="0" smtClean="0">
              <a:latin typeface="+mn-ea"/>
              <a:ea typeface="+mn-ea"/>
            </a:endParaRPr>
          </a:p>
          <a:p>
            <a:pPr marL="717550" lvl="1" indent="-260350">
              <a:lnSpc>
                <a:spcPct val="140000"/>
              </a:lnSpc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ko-KR" sz="1300" dirty="0" smtClean="0">
                <a:latin typeface="+mn-ea"/>
                <a:ea typeface="+mn-ea"/>
              </a:rPr>
              <a:t>Quantum </a:t>
            </a:r>
            <a:r>
              <a:rPr lang="ko-KR" altLang="en-US" sz="1300" dirty="0" smtClean="0">
                <a:latin typeface="+mn-ea"/>
                <a:ea typeface="+mn-ea"/>
              </a:rPr>
              <a:t>정보처리 시스템 개요</a:t>
            </a:r>
            <a:endParaRPr lang="en-US" altLang="ko-KR" sz="1300" dirty="0" smtClean="0">
              <a:latin typeface="+mn-ea"/>
              <a:ea typeface="+mn-ea"/>
            </a:endParaRPr>
          </a:p>
          <a:p>
            <a:pPr marL="717550" lvl="1" indent="-260350">
              <a:lnSpc>
                <a:spcPct val="140000"/>
              </a:lnSpc>
              <a:spcAft>
                <a:spcPts val="0"/>
              </a:spcAft>
              <a:buFont typeface="Wingdings" pitchFamily="2" charset="2"/>
              <a:buChar char="ü"/>
            </a:pPr>
            <a:r>
              <a:rPr lang="ko-KR" altLang="en-US" sz="1300" dirty="0" smtClean="0">
                <a:latin typeface="+mn-ea"/>
                <a:ea typeface="+mn-ea"/>
              </a:rPr>
              <a:t>시스템 구성</a:t>
            </a:r>
            <a:endParaRPr lang="en-US" altLang="ko-KR" sz="1300" dirty="0" smtClean="0">
              <a:latin typeface="+mn-ea"/>
              <a:ea typeface="+mn-ea"/>
            </a:endParaRPr>
          </a:p>
          <a:p>
            <a:pPr marL="717550" lvl="1" indent="-260350">
              <a:lnSpc>
                <a:spcPct val="140000"/>
              </a:lnSpc>
              <a:spcAft>
                <a:spcPts val="0"/>
              </a:spcAft>
              <a:buFont typeface="Wingdings" pitchFamily="2" charset="2"/>
              <a:buChar char="ü"/>
            </a:pPr>
            <a:endParaRPr lang="en-US" altLang="ko-KR" sz="1300" dirty="0" smtClean="0">
              <a:latin typeface="+mn-ea"/>
              <a:ea typeface="+mn-ea"/>
            </a:endParaRPr>
          </a:p>
          <a:p>
            <a:pPr marL="400050" indent="-400050">
              <a:lnSpc>
                <a:spcPct val="140000"/>
              </a:lnSpc>
              <a:spcAft>
                <a:spcPts val="600"/>
              </a:spcAft>
              <a:buFont typeface="+mj-lt"/>
              <a:buAutoNum type="romanUcPeriod"/>
            </a:pPr>
            <a:r>
              <a:rPr lang="ko-KR" altLang="en-US" sz="1600" b="1" dirty="0" smtClean="0">
                <a:latin typeface="+mn-ea"/>
                <a:ea typeface="+mn-ea"/>
              </a:rPr>
              <a:t>연구현황 및 시장전망</a:t>
            </a:r>
            <a:endParaRPr lang="en-US" altLang="ko-KR" sz="1600" b="1" dirty="0" smtClean="0">
              <a:latin typeface="+mn-ea"/>
              <a:ea typeface="+mn-ea"/>
            </a:endParaRPr>
          </a:p>
          <a:p>
            <a:pPr marL="717550" lvl="1" indent="-260350">
              <a:lnSpc>
                <a:spcPct val="140000"/>
              </a:lnSpc>
              <a:spcAft>
                <a:spcPts val="0"/>
              </a:spcAft>
              <a:buFont typeface="Wingdings" pitchFamily="2" charset="2"/>
              <a:buChar char="ü"/>
            </a:pPr>
            <a:r>
              <a:rPr lang="ko-KR" altLang="en-US" sz="1300" dirty="0" smtClean="0">
                <a:latin typeface="+mn-ea"/>
              </a:rPr>
              <a:t>당사 연구현황</a:t>
            </a:r>
            <a:endParaRPr lang="en-US" altLang="ko-KR" sz="1300" dirty="0" smtClean="0">
              <a:latin typeface="+mn-ea"/>
            </a:endParaRPr>
          </a:p>
          <a:p>
            <a:pPr marL="717550" lvl="1" indent="-260350">
              <a:lnSpc>
                <a:spcPct val="140000"/>
              </a:lnSpc>
              <a:spcAft>
                <a:spcPts val="0"/>
              </a:spcAft>
              <a:buFont typeface="Wingdings" pitchFamily="2" charset="2"/>
              <a:buChar char="ü"/>
            </a:pPr>
            <a:r>
              <a:rPr lang="ko-KR" altLang="en-US" sz="1300" dirty="0" smtClean="0">
                <a:latin typeface="+mn-ea"/>
              </a:rPr>
              <a:t>해외 연구현황 및 시장전망</a:t>
            </a:r>
            <a:endParaRPr lang="en-US" altLang="ko-KR" sz="1300" dirty="0" smtClean="0">
              <a:latin typeface="+mn-ea"/>
            </a:endParaRPr>
          </a:p>
          <a:p>
            <a:pPr marL="717550" lvl="1" indent="-260350">
              <a:lnSpc>
                <a:spcPct val="140000"/>
              </a:lnSpc>
              <a:spcAft>
                <a:spcPts val="0"/>
              </a:spcAft>
              <a:buFont typeface="Wingdings" pitchFamily="2" charset="2"/>
              <a:buChar char="ü"/>
            </a:pPr>
            <a:endParaRPr lang="en-US" altLang="ko-KR" sz="1300" dirty="0" smtClean="0">
              <a:latin typeface="+mn-ea"/>
            </a:endParaRPr>
          </a:p>
          <a:p>
            <a:pPr marL="400050" lvl="0" indent="-400050">
              <a:lnSpc>
                <a:spcPct val="140000"/>
              </a:lnSpc>
              <a:spcAft>
                <a:spcPts val="600"/>
              </a:spcAft>
              <a:buFont typeface="+mj-lt"/>
              <a:buAutoNum type="romanUcPeriod"/>
            </a:pP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</a:rPr>
              <a:t>제품</a:t>
            </a:r>
            <a:endParaRPr lang="en-US" altLang="ko-KR" sz="1600" b="1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717550" lvl="1" indent="-260350">
              <a:lnSpc>
                <a:spcPct val="140000"/>
              </a:lnSpc>
              <a:spcAft>
                <a:spcPts val="0"/>
              </a:spcAft>
              <a:buFont typeface="Wingdings" pitchFamily="2" charset="2"/>
              <a:buChar char="ü"/>
            </a:pPr>
            <a:r>
              <a:rPr lang="ko-KR" altLang="en-US" sz="1300" dirty="0" smtClean="0">
                <a:latin typeface="+mn-ea"/>
              </a:rPr>
              <a:t>제품구성</a:t>
            </a:r>
            <a:endParaRPr lang="en-US" altLang="ko-KR" sz="1300" dirty="0" smtClean="0">
              <a:latin typeface="+mn-ea"/>
            </a:endParaRPr>
          </a:p>
          <a:p>
            <a:pPr marL="717550" lvl="1" indent="-260350">
              <a:lnSpc>
                <a:spcPct val="140000"/>
              </a:lnSpc>
              <a:spcAft>
                <a:spcPts val="0"/>
              </a:spcAft>
              <a:buFont typeface="Wingdings" pitchFamily="2" charset="2"/>
              <a:buChar char="ü"/>
            </a:pPr>
            <a:r>
              <a:rPr lang="ko-KR" altLang="en-US" sz="1300" dirty="0" smtClean="0">
                <a:latin typeface="+mn-ea"/>
              </a:rPr>
              <a:t>개별부품</a:t>
            </a:r>
            <a:endParaRPr lang="en-US" altLang="ko-KR" sz="1300" dirty="0" smtClean="0">
              <a:latin typeface="+mn-ea"/>
            </a:endParaRPr>
          </a:p>
          <a:p>
            <a:pPr marL="717550" lvl="1" indent="-260350">
              <a:lnSpc>
                <a:spcPct val="140000"/>
              </a:lnSpc>
              <a:spcAft>
                <a:spcPts val="0"/>
              </a:spcAft>
              <a:buFont typeface="Wingdings" pitchFamily="2" charset="2"/>
              <a:buChar char="ü"/>
            </a:pPr>
            <a:r>
              <a:rPr lang="ko-KR" altLang="en-US" sz="1300" dirty="0" smtClean="0">
                <a:latin typeface="+mn-ea"/>
              </a:rPr>
              <a:t>컨설팅 및 유지보수</a:t>
            </a:r>
          </a:p>
          <a:p>
            <a:pPr lvl="1">
              <a:lnSpc>
                <a:spcPct val="140000"/>
              </a:lnSpc>
              <a:spcAft>
                <a:spcPts val="0"/>
              </a:spcAft>
            </a:pPr>
            <a:endParaRPr lang="en-US" altLang="ko-KR" sz="1300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I. Introduction</a:t>
            </a:r>
            <a:endParaRPr lang="ko-KR" alt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240205" y="214290"/>
            <a:ext cx="5393315" cy="3631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27" tIns="45714" rIns="91427" bIns="45714">
            <a:spAutoFit/>
          </a:bodyPr>
          <a:lstStyle/>
          <a:p>
            <a:pPr marL="92947" indent="-92947" algn="r" defTabSz="914470">
              <a:lnSpc>
                <a:spcPct val="110000"/>
              </a:lnSpc>
              <a:spcBef>
                <a:spcPct val="50000"/>
              </a:spcBef>
            </a:pPr>
            <a:r>
              <a:rPr lang="en-US" altLang="ko-KR" sz="1600" b="1" dirty="0" smtClean="0">
                <a:latin typeface="+mn-ea"/>
                <a:ea typeface="+mn-ea"/>
              </a:rPr>
              <a:t>Quantum </a:t>
            </a:r>
            <a:r>
              <a:rPr lang="ko-KR" altLang="en-US" sz="1600" b="1" dirty="0" smtClean="0">
                <a:latin typeface="+mn-ea"/>
                <a:ea typeface="+mn-ea"/>
              </a:rPr>
              <a:t>정보처리시스템 개요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41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272482" y="620688"/>
            <a:ext cx="9492005" cy="620525"/>
          </a:xfrm>
          <a:prstGeom prst="roundRect">
            <a:avLst>
              <a:gd name="adj" fmla="val 16667"/>
            </a:avLst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tIns="0" rIns="72000" bIns="0">
            <a:spAutoFit/>
          </a:bodyPr>
          <a:lstStyle/>
          <a:p>
            <a:pPr marL="0" lvl="1">
              <a:lnSpc>
                <a:spcPts val="23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altLang="ko-KR" sz="1600" b="1" dirty="0">
                <a:latin typeface="맑은 고딕" pitchFamily="50" charset="-127"/>
                <a:cs typeface="Arial" pitchFamily="34" charset="0"/>
              </a:rPr>
              <a:t>Quantum</a:t>
            </a:r>
            <a:r>
              <a:rPr lang="ko-KR" altLang="en-US" sz="1600" b="1" dirty="0">
                <a:latin typeface="맑은 고딕" pitchFamily="50" charset="-127"/>
                <a:cs typeface="Arial" pitchFamily="34" charset="0"/>
              </a:rPr>
              <a:t>정보처리시스템은 개별 이온을 안정적으로 포획</a:t>
            </a:r>
            <a:r>
              <a:rPr lang="en-US" altLang="ko-KR" sz="1600" b="1" dirty="0">
                <a:latin typeface="맑은 고딕" pitchFamily="50" charset="-127"/>
                <a:cs typeface="Arial" pitchFamily="34" charset="0"/>
              </a:rPr>
              <a:t>/</a:t>
            </a:r>
            <a:r>
              <a:rPr lang="ko-KR" altLang="en-US" sz="1600" b="1" dirty="0">
                <a:latin typeface="맑은 고딕" pitchFamily="50" charset="-127"/>
                <a:cs typeface="Arial" pitchFamily="34" charset="0"/>
              </a:rPr>
              <a:t>제어할 수 있는 </a:t>
            </a:r>
            <a:r>
              <a:rPr lang="en-US" altLang="ko-KR" sz="1600" b="1" dirty="0">
                <a:latin typeface="맑은 고딕" pitchFamily="50" charset="-127"/>
                <a:cs typeface="Arial" pitchFamily="34" charset="0"/>
              </a:rPr>
              <a:t>Quantum Platform</a:t>
            </a:r>
            <a:r>
              <a:rPr lang="ko-KR" altLang="en-US" sz="1600" b="1" dirty="0">
                <a:latin typeface="맑은 고딕" pitchFamily="50" charset="-127"/>
                <a:cs typeface="Arial" pitchFamily="34" charset="0"/>
              </a:rPr>
              <a:t>구현 기술과 포획된 이온을 이용하여 양자 정보를 저장하고 양자 연산을 수행하는 </a:t>
            </a:r>
            <a:r>
              <a:rPr lang="en-US" altLang="ko-KR" sz="1600" b="1" dirty="0" err="1">
                <a:latin typeface="맑은 고딕" pitchFamily="50" charset="-127"/>
                <a:cs typeface="Arial" pitchFamily="34" charset="0"/>
              </a:rPr>
              <a:t>Qubit</a:t>
            </a:r>
            <a:r>
              <a:rPr lang="en-US" altLang="ko-KR" sz="1600" b="1" dirty="0">
                <a:latin typeface="맑은 고딕" pitchFamily="50" charset="-127"/>
                <a:cs typeface="Arial" pitchFamily="34" charset="0"/>
              </a:rPr>
              <a:t> </a:t>
            </a:r>
            <a:r>
              <a:rPr lang="ko-KR" altLang="en-US" sz="1600" b="1" dirty="0">
                <a:latin typeface="맑은 고딕" pitchFamily="50" charset="-127"/>
                <a:cs typeface="Arial" pitchFamily="34" charset="0"/>
              </a:rPr>
              <a:t>제어기술로 구성 </a:t>
            </a:r>
            <a:endParaRPr lang="ko-KR" altLang="en-US" sz="1600" b="1" dirty="0" smtClean="0"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5380905" y="4709764"/>
            <a:ext cx="3437839" cy="17189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84406" tIns="42203" rIns="84406" bIns="42203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108" b="1" dirty="0">
              <a:solidFill>
                <a:srgbClr val="080808"/>
              </a:solidFill>
              <a:latin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4040066" y="1541560"/>
            <a:ext cx="4744973" cy="276375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2203" rIns="0" bIns="42203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15" dirty="0">
              <a:solidFill>
                <a:srgbClr val="080808"/>
              </a:solidFill>
              <a:latin typeface="맑은 고딕" pitchFamily="50" charset="-127"/>
            </a:endParaRPr>
          </a:p>
        </p:txBody>
      </p:sp>
      <p:grpSp>
        <p:nvGrpSpPr>
          <p:cNvPr id="9" name="그룹 256"/>
          <p:cNvGrpSpPr/>
          <p:nvPr/>
        </p:nvGrpSpPr>
        <p:grpSpPr>
          <a:xfrm>
            <a:off x="4703528" y="5282516"/>
            <a:ext cx="465282" cy="332346"/>
            <a:chOff x="812540" y="4725144"/>
            <a:chExt cx="504056" cy="360041"/>
          </a:xfrm>
        </p:grpSpPr>
        <p:sp>
          <p:nvSpPr>
            <p:cNvPr id="10" name="직사각형 9"/>
            <p:cNvSpPr/>
            <p:nvPr/>
          </p:nvSpPr>
          <p:spPr bwMode="auto">
            <a:xfrm>
              <a:off x="812540" y="4725144"/>
              <a:ext cx="504056" cy="36004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0" tIns="42203" rIns="0" bIns="42203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92" b="1" dirty="0">
                <a:solidFill>
                  <a:srgbClr val="080808"/>
                </a:solidFill>
                <a:latin typeface="맑은 고딕" pitchFamily="50" charset="-127"/>
              </a:endParaRPr>
            </a:p>
          </p:txBody>
        </p:sp>
        <p:sp>
          <p:nvSpPr>
            <p:cNvPr id="11" name="타원 10"/>
            <p:cNvSpPr/>
            <p:nvPr/>
          </p:nvSpPr>
          <p:spPr bwMode="auto">
            <a:xfrm>
              <a:off x="992561" y="4833156"/>
              <a:ext cx="144016" cy="144016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none" lIns="84406" tIns="42203" rIns="84406" bIns="42203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108" b="1" dirty="0">
                <a:solidFill>
                  <a:srgbClr val="080808"/>
                </a:solidFill>
                <a:latin typeface="맑은 고딕" pitchFamily="50" charset="-127"/>
              </a:endParaRPr>
            </a:p>
          </p:txBody>
        </p:sp>
      </p:grpSp>
      <p:grpSp>
        <p:nvGrpSpPr>
          <p:cNvPr id="12" name="그룹 252"/>
          <p:cNvGrpSpPr/>
          <p:nvPr/>
        </p:nvGrpSpPr>
        <p:grpSpPr>
          <a:xfrm>
            <a:off x="3274446" y="5282516"/>
            <a:ext cx="664689" cy="332346"/>
            <a:chOff x="2144688" y="4725144"/>
            <a:chExt cx="720080" cy="360041"/>
          </a:xfrm>
        </p:grpSpPr>
        <p:sp>
          <p:nvSpPr>
            <p:cNvPr id="13" name="직사각형 12"/>
            <p:cNvSpPr/>
            <p:nvPr/>
          </p:nvSpPr>
          <p:spPr bwMode="auto">
            <a:xfrm>
              <a:off x="2144688" y="4725144"/>
              <a:ext cx="720080" cy="36004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0" tIns="42203" rIns="0" bIns="42203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92" b="1" dirty="0">
                <a:solidFill>
                  <a:srgbClr val="080808"/>
                </a:solidFill>
                <a:latin typeface="맑은 고딕" pitchFamily="50" charset="-127"/>
              </a:endParaRPr>
            </a:p>
          </p:txBody>
        </p:sp>
        <p:sp>
          <p:nvSpPr>
            <p:cNvPr id="14" name="타원 13"/>
            <p:cNvSpPr/>
            <p:nvPr/>
          </p:nvSpPr>
          <p:spPr bwMode="auto">
            <a:xfrm>
              <a:off x="2324709" y="4833156"/>
              <a:ext cx="144016" cy="144016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none" lIns="84406" tIns="42203" rIns="84406" bIns="42203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108" b="1" dirty="0">
                <a:solidFill>
                  <a:srgbClr val="080808"/>
                </a:solidFill>
                <a:latin typeface="맑은 고딕" pitchFamily="50" charset="-127"/>
              </a:endParaRPr>
            </a:p>
          </p:txBody>
        </p:sp>
        <p:sp>
          <p:nvSpPr>
            <p:cNvPr id="15" name="타원 14"/>
            <p:cNvSpPr/>
            <p:nvPr/>
          </p:nvSpPr>
          <p:spPr bwMode="auto">
            <a:xfrm>
              <a:off x="2540733" y="4833156"/>
              <a:ext cx="144016" cy="144016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none" lIns="84406" tIns="42203" rIns="84406" bIns="42203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108" b="1" dirty="0">
                <a:solidFill>
                  <a:srgbClr val="080808"/>
                </a:solidFill>
                <a:latin typeface="맑은 고딕" pitchFamily="50" charset="-127"/>
              </a:endParaRPr>
            </a:p>
          </p:txBody>
        </p:sp>
      </p:grpSp>
      <p:sp>
        <p:nvSpPr>
          <p:cNvPr id="16" name="직사각형 15"/>
          <p:cNvSpPr/>
          <p:nvPr/>
        </p:nvSpPr>
        <p:spPr bwMode="auto">
          <a:xfrm>
            <a:off x="410891" y="1526831"/>
            <a:ext cx="3487023" cy="276375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2203" rIns="0" bIns="42203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15" dirty="0">
              <a:solidFill>
                <a:srgbClr val="080808"/>
              </a:solidFill>
              <a:latin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4764953" y="2187416"/>
            <a:ext cx="1639295" cy="58647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2203" rIns="0" bIns="42203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8" b="1" dirty="0">
                <a:solidFill>
                  <a:srgbClr val="080808"/>
                </a:solidFill>
                <a:latin typeface="맑은 고딕" pitchFamily="50" charset="-127"/>
              </a:rPr>
              <a:t>Laser Control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8" b="1" dirty="0">
                <a:solidFill>
                  <a:srgbClr val="080808"/>
                </a:solidFill>
                <a:latin typeface="맑은 고딕" pitchFamily="50" charset="-127"/>
              </a:rPr>
              <a:t>(</a:t>
            </a:r>
            <a:r>
              <a:rPr kumimoji="1" lang="ko-KR" altLang="en-US" sz="1108" b="1" dirty="0">
                <a:solidFill>
                  <a:srgbClr val="080808"/>
                </a:solidFill>
                <a:latin typeface="맑은 고딕" pitchFamily="50" charset="-127"/>
              </a:rPr>
              <a:t>주파수 및 </a:t>
            </a:r>
            <a:r>
              <a:rPr kumimoji="1" lang="en-US" altLang="ko-KR" sz="1108" b="1" dirty="0">
                <a:solidFill>
                  <a:srgbClr val="080808"/>
                </a:solidFill>
                <a:latin typeface="맑은 고딕" pitchFamily="50" charset="-127"/>
              </a:rPr>
              <a:t>on/off </a:t>
            </a:r>
            <a:r>
              <a:rPr kumimoji="1" lang="ko-KR" altLang="en-US" sz="1108" b="1" dirty="0">
                <a:solidFill>
                  <a:srgbClr val="080808"/>
                </a:solidFill>
                <a:latin typeface="맑은 고딕" pitchFamily="50" charset="-127"/>
              </a:rPr>
              <a:t>제어</a:t>
            </a:r>
            <a:r>
              <a:rPr kumimoji="1" lang="en-US" altLang="ko-KR" sz="1108" b="1" dirty="0">
                <a:solidFill>
                  <a:srgbClr val="080808"/>
                </a:solidFill>
                <a:latin typeface="맑은 고딕" pitchFamily="50" charset="-127"/>
              </a:rPr>
              <a:t>)</a:t>
            </a:r>
            <a:endParaRPr kumimoji="1" lang="ko-KR" altLang="en-US" sz="1108" b="1" dirty="0">
              <a:solidFill>
                <a:srgbClr val="080808"/>
              </a:solidFill>
              <a:latin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965639" y="2066100"/>
            <a:ext cx="1988554" cy="148721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2203" rIns="0" bIns="4220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15" b="1" dirty="0">
                <a:solidFill>
                  <a:srgbClr val="080808"/>
                </a:solidFill>
                <a:latin typeface="맑은 고딕" pitchFamily="50" charset="-127"/>
              </a:rPr>
              <a:t>UHV</a:t>
            </a:r>
            <a:r>
              <a:rPr kumimoji="1" lang="ko-KR" altLang="en-US" sz="1015" b="1" dirty="0">
                <a:solidFill>
                  <a:srgbClr val="080808"/>
                </a:solidFill>
                <a:latin typeface="맑은 고딕" pitchFamily="50" charset="-127"/>
              </a:rPr>
              <a:t> </a:t>
            </a:r>
            <a:r>
              <a:rPr kumimoji="1" lang="en-US" altLang="ko-KR" sz="1015" b="1" dirty="0">
                <a:solidFill>
                  <a:srgbClr val="080808"/>
                </a:solidFill>
                <a:latin typeface="맑은 고딕" pitchFamily="50" charset="-127"/>
              </a:rPr>
              <a:t>chamber</a:t>
            </a:r>
            <a:endParaRPr kumimoji="1" lang="ko-KR" altLang="en-US" sz="1015" b="1" dirty="0">
              <a:solidFill>
                <a:srgbClr val="080808"/>
              </a:solidFill>
              <a:latin typeface="맑은 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7200936" y="3231184"/>
            <a:ext cx="1296144" cy="48642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2203" rIns="0" bIns="42203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15" b="1" dirty="0">
                <a:solidFill>
                  <a:srgbClr val="FF0000"/>
                </a:solidFill>
                <a:latin typeface="맑은 고딕" pitchFamily="50" charset="-127"/>
              </a:rPr>
              <a:t>Main Control Unit</a:t>
            </a:r>
            <a:endParaRPr kumimoji="1" lang="ko-KR" altLang="en-US" sz="1015" b="1" dirty="0">
              <a:solidFill>
                <a:srgbClr val="FF0000"/>
              </a:solidFill>
              <a:latin typeface="맑은 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 bwMode="auto">
          <a:xfrm rot="10800000">
            <a:off x="3074343" y="2618631"/>
            <a:ext cx="1463953" cy="146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3" name="직사각형 22"/>
          <p:cNvSpPr/>
          <p:nvPr/>
        </p:nvSpPr>
        <p:spPr bwMode="auto">
          <a:xfrm>
            <a:off x="1268978" y="3129641"/>
            <a:ext cx="1431776" cy="33234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2203" rIns="0" bIns="42203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292" b="1" dirty="0">
              <a:solidFill>
                <a:srgbClr val="080808"/>
              </a:solidFill>
              <a:latin typeface="맑은 고딕" pitchFamily="50" charset="-127"/>
            </a:endParaRPr>
          </a:p>
        </p:txBody>
      </p:sp>
      <p:sp>
        <p:nvSpPr>
          <p:cNvPr id="24" name="직사각형 110"/>
          <p:cNvSpPr>
            <a:spLocks noChangeArrowheads="1"/>
          </p:cNvSpPr>
          <p:nvPr/>
        </p:nvSpPr>
        <p:spPr bwMode="auto">
          <a:xfrm>
            <a:off x="392665" y="4406426"/>
            <a:ext cx="8594599" cy="271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latinLnBrk="1">
              <a:lnSpc>
                <a:spcPct val="90000"/>
              </a:lnSpc>
              <a:defRPr/>
            </a:pPr>
            <a:r>
              <a:rPr lang="en-US" altLang="ko-KR" sz="1292" b="1" kern="0" dirty="0">
                <a:solidFill>
                  <a:sysClr val="windowText" lastClr="000000"/>
                </a:solidFill>
                <a:latin typeface="맑은 고딕" pitchFamily="50" charset="-127"/>
              </a:rPr>
              <a:t>Quantum</a:t>
            </a:r>
            <a:r>
              <a:rPr lang="ko-KR" altLang="en-US" sz="1292" b="1" kern="0" dirty="0">
                <a:solidFill>
                  <a:sysClr val="windowText" lastClr="000000"/>
                </a:solidFill>
                <a:latin typeface="맑은 고딕" pitchFamily="50" charset="-127"/>
              </a:rPr>
              <a:t>정보처리시스템을 기반기술로 </a:t>
            </a:r>
            <a:r>
              <a:rPr lang="en-US" altLang="ko-KR" sz="1292" b="1" kern="0" dirty="0">
                <a:solidFill>
                  <a:sysClr val="windowText" lastClr="000000"/>
                </a:solidFill>
                <a:latin typeface="맑은 고딕" pitchFamily="50" charset="-127"/>
              </a:rPr>
              <a:t>Quantum repeater, Quantum Processor </a:t>
            </a:r>
            <a:r>
              <a:rPr lang="ko-KR" altLang="en-US" sz="1292" b="1" kern="0" dirty="0">
                <a:solidFill>
                  <a:sysClr val="windowText" lastClr="000000"/>
                </a:solidFill>
                <a:latin typeface="맑은 고딕" pitchFamily="50" charset="-127"/>
              </a:rPr>
              <a:t>및</a:t>
            </a:r>
            <a:r>
              <a:rPr lang="en-US" altLang="ko-KR" sz="1292" b="1" kern="0" dirty="0">
                <a:solidFill>
                  <a:sysClr val="windowText" lastClr="000000"/>
                </a:solidFill>
                <a:latin typeface="맑은 고딕" pitchFamily="50" charset="-127"/>
              </a:rPr>
              <a:t> Simulator</a:t>
            </a:r>
            <a:r>
              <a:rPr lang="ko-KR" altLang="en-US" sz="1292" b="1" kern="0" dirty="0">
                <a:solidFill>
                  <a:sysClr val="windowText" lastClr="000000"/>
                </a:solidFill>
                <a:latin typeface="맑은 고딕" pitchFamily="50" charset="-127"/>
              </a:rPr>
              <a:t>로 기술확장 가능</a:t>
            </a:r>
            <a:endParaRPr lang="en-US" altLang="ko-KR" sz="1292" b="1" kern="0" dirty="0">
              <a:solidFill>
                <a:sysClr val="windowText" lastClr="000000"/>
              </a:solidFill>
              <a:latin typeface="맑은 고딕" pitchFamily="50" charset="-127"/>
            </a:endParaRPr>
          </a:p>
        </p:txBody>
      </p:sp>
      <p:sp>
        <p:nvSpPr>
          <p:cNvPr id="25" name="직사각형 110"/>
          <p:cNvSpPr>
            <a:spLocks noChangeArrowheads="1"/>
          </p:cNvSpPr>
          <p:nvPr/>
        </p:nvSpPr>
        <p:spPr bwMode="auto">
          <a:xfrm>
            <a:off x="663490" y="1614388"/>
            <a:ext cx="3065903" cy="271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 latinLnBrk="1">
              <a:lnSpc>
                <a:spcPct val="90000"/>
              </a:lnSpc>
              <a:defRPr/>
            </a:pPr>
            <a:r>
              <a:rPr lang="en-US" altLang="ko-KR" sz="1292" b="1" kern="0" dirty="0">
                <a:solidFill>
                  <a:sysClr val="windowText" lastClr="000000"/>
                </a:solidFill>
                <a:latin typeface="맑은 고딕" pitchFamily="50" charset="-127"/>
              </a:rPr>
              <a:t>Quantum platform (based on ion trap)</a:t>
            </a:r>
            <a:endParaRPr lang="en-US" altLang="ko-KR" sz="1292" kern="0" dirty="0">
              <a:solidFill>
                <a:sysClr val="windowText" lastClr="000000"/>
              </a:solidFill>
              <a:latin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1471204" y="2335734"/>
            <a:ext cx="980126" cy="29911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2203" rIns="0" bIns="42203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92" b="1" dirty="0">
                <a:solidFill>
                  <a:srgbClr val="080808"/>
                </a:solidFill>
                <a:latin typeface="맑은 고딕" pitchFamily="50" charset="-127"/>
              </a:rPr>
              <a:t>Ion </a:t>
            </a:r>
            <a:r>
              <a:rPr kumimoji="1" lang="en-US" altLang="ko-KR" sz="1292" b="1" dirty="0" err="1">
                <a:solidFill>
                  <a:srgbClr val="080808"/>
                </a:solidFill>
                <a:latin typeface="맑은 고딕" pitchFamily="50" charset="-127"/>
              </a:rPr>
              <a:t>Qubits</a:t>
            </a:r>
            <a:endParaRPr kumimoji="1" lang="en-US" altLang="ko-KR" sz="1292" b="1" dirty="0">
              <a:solidFill>
                <a:srgbClr val="080808"/>
              </a:solidFill>
              <a:latin typeface="맑은 고딕" pitchFamily="50" charset="-127"/>
            </a:endParaRPr>
          </a:p>
        </p:txBody>
      </p:sp>
      <p:grpSp>
        <p:nvGrpSpPr>
          <p:cNvPr id="27" name="그룹 128"/>
          <p:cNvGrpSpPr/>
          <p:nvPr/>
        </p:nvGrpSpPr>
        <p:grpSpPr>
          <a:xfrm>
            <a:off x="1572317" y="2823484"/>
            <a:ext cx="797627" cy="132938"/>
            <a:chOff x="1208584" y="1952836"/>
            <a:chExt cx="864096" cy="144016"/>
          </a:xfrm>
        </p:grpSpPr>
        <p:sp>
          <p:nvSpPr>
            <p:cNvPr id="28" name="타원 27"/>
            <p:cNvSpPr/>
            <p:nvPr/>
          </p:nvSpPr>
          <p:spPr bwMode="auto">
            <a:xfrm>
              <a:off x="1208584" y="1952836"/>
              <a:ext cx="144016" cy="144016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none" lIns="84406" tIns="42203" rIns="84406" bIns="42203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108" b="1" dirty="0">
                <a:solidFill>
                  <a:srgbClr val="080808"/>
                </a:solidFill>
                <a:latin typeface="맑은 고딕" pitchFamily="50" charset="-127"/>
              </a:endParaRPr>
            </a:p>
          </p:txBody>
        </p:sp>
        <p:sp>
          <p:nvSpPr>
            <p:cNvPr id="29" name="타원 28"/>
            <p:cNvSpPr/>
            <p:nvPr/>
          </p:nvSpPr>
          <p:spPr bwMode="auto">
            <a:xfrm>
              <a:off x="1388604" y="1952836"/>
              <a:ext cx="144016" cy="144016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none" lIns="84406" tIns="42203" rIns="84406" bIns="42203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108" b="1" dirty="0">
                <a:solidFill>
                  <a:srgbClr val="080808"/>
                </a:solidFill>
                <a:latin typeface="맑은 고딕" pitchFamily="50" charset="-127"/>
              </a:endParaRPr>
            </a:p>
          </p:txBody>
        </p:sp>
        <p:sp>
          <p:nvSpPr>
            <p:cNvPr id="30" name="타원 29"/>
            <p:cNvSpPr/>
            <p:nvPr/>
          </p:nvSpPr>
          <p:spPr bwMode="auto">
            <a:xfrm>
              <a:off x="1568624" y="1952836"/>
              <a:ext cx="144016" cy="144016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none" lIns="84406" tIns="42203" rIns="84406" bIns="42203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108" b="1" dirty="0">
                <a:solidFill>
                  <a:srgbClr val="080808"/>
                </a:solidFill>
                <a:latin typeface="맑은 고딕" pitchFamily="50" charset="-127"/>
              </a:endParaRPr>
            </a:p>
          </p:txBody>
        </p:sp>
        <p:sp>
          <p:nvSpPr>
            <p:cNvPr id="31" name="타원 30"/>
            <p:cNvSpPr/>
            <p:nvPr/>
          </p:nvSpPr>
          <p:spPr bwMode="auto">
            <a:xfrm>
              <a:off x="1748644" y="1952836"/>
              <a:ext cx="144016" cy="144016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none" lIns="84406" tIns="42203" rIns="84406" bIns="42203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108" b="1" dirty="0">
                <a:solidFill>
                  <a:srgbClr val="080808"/>
                </a:solidFill>
                <a:latin typeface="맑은 고딕" pitchFamily="50" charset="-127"/>
              </a:endParaRPr>
            </a:p>
          </p:txBody>
        </p:sp>
        <p:sp>
          <p:nvSpPr>
            <p:cNvPr id="32" name="타원 31"/>
            <p:cNvSpPr/>
            <p:nvPr/>
          </p:nvSpPr>
          <p:spPr bwMode="auto">
            <a:xfrm>
              <a:off x="1928664" y="1952836"/>
              <a:ext cx="144016" cy="144016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none" lIns="84406" tIns="42203" rIns="84406" bIns="42203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108" b="1" dirty="0">
                <a:solidFill>
                  <a:srgbClr val="080808"/>
                </a:solidFill>
                <a:latin typeface="맑은 고딕" pitchFamily="50" charset="-127"/>
              </a:endParaRPr>
            </a:p>
          </p:txBody>
        </p:sp>
      </p:grpSp>
      <p:grpSp>
        <p:nvGrpSpPr>
          <p:cNvPr id="33" name="그룹 180"/>
          <p:cNvGrpSpPr/>
          <p:nvPr/>
        </p:nvGrpSpPr>
        <p:grpSpPr>
          <a:xfrm>
            <a:off x="7185556" y="2200917"/>
            <a:ext cx="1296144" cy="963799"/>
            <a:chOff x="4556956" y="1376772"/>
            <a:chExt cx="1404156" cy="1044116"/>
          </a:xfrm>
        </p:grpSpPr>
        <p:sp>
          <p:nvSpPr>
            <p:cNvPr id="34" name="직사각형 33"/>
            <p:cNvSpPr/>
            <p:nvPr/>
          </p:nvSpPr>
          <p:spPr bwMode="auto">
            <a:xfrm flipH="1">
              <a:off x="4556956" y="1376772"/>
              <a:ext cx="1404156" cy="10441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0" tIns="42203" rIns="0" bIns="42203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015" b="1" dirty="0">
                  <a:solidFill>
                    <a:srgbClr val="080808"/>
                  </a:solidFill>
                  <a:latin typeface="맑은 고딕" pitchFamily="50" charset="-127"/>
                </a:rPr>
                <a:t>Quantum algorithm</a:t>
              </a:r>
            </a:p>
          </p:txBody>
        </p:sp>
        <p:cxnSp>
          <p:nvCxnSpPr>
            <p:cNvPr id="35" name="직선 연결선 34"/>
            <p:cNvCxnSpPr/>
            <p:nvPr/>
          </p:nvCxnSpPr>
          <p:spPr bwMode="auto">
            <a:xfrm>
              <a:off x="4700972" y="1772816"/>
              <a:ext cx="111612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직선 연결선 35"/>
            <p:cNvCxnSpPr/>
            <p:nvPr/>
          </p:nvCxnSpPr>
          <p:spPr bwMode="auto">
            <a:xfrm>
              <a:off x="4700972" y="2276872"/>
              <a:ext cx="111612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직사각형 36"/>
            <p:cNvSpPr/>
            <p:nvPr/>
          </p:nvSpPr>
          <p:spPr bwMode="auto">
            <a:xfrm>
              <a:off x="4736976" y="1628800"/>
              <a:ext cx="324036" cy="28803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0" tIns="42203" rIns="0" bIns="42203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015" b="1" dirty="0">
                  <a:solidFill>
                    <a:srgbClr val="080808"/>
                  </a:solidFill>
                  <a:latin typeface="맑은 고딕" pitchFamily="50" charset="-127"/>
                </a:rPr>
                <a:t>H</a:t>
              </a:r>
              <a:endParaRPr kumimoji="1" lang="ko-KR" altLang="en-US" sz="1015" b="1" dirty="0">
                <a:solidFill>
                  <a:srgbClr val="080808"/>
                </a:solidFill>
                <a:latin typeface="맑은 고딕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 bwMode="auto">
            <a:xfrm>
              <a:off x="5457056" y="2096852"/>
              <a:ext cx="324036" cy="28803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0" tIns="42203" rIns="0" bIns="42203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015" b="1" dirty="0">
                  <a:solidFill>
                    <a:srgbClr val="080808"/>
                  </a:solidFill>
                  <a:latin typeface="맑은 고딕" pitchFamily="50" charset="-127"/>
                </a:rPr>
                <a:t>U</a:t>
              </a:r>
              <a:endParaRPr kumimoji="1" lang="ko-KR" altLang="en-US" sz="1015" b="1" dirty="0">
                <a:solidFill>
                  <a:srgbClr val="080808"/>
                </a:solidFill>
                <a:latin typeface="맑은 고딕" pitchFamily="50" charset="-127"/>
              </a:endParaRPr>
            </a:p>
          </p:txBody>
        </p:sp>
        <p:sp>
          <p:nvSpPr>
            <p:cNvPr id="39" name="타원 38"/>
            <p:cNvSpPr/>
            <p:nvPr/>
          </p:nvSpPr>
          <p:spPr bwMode="auto">
            <a:xfrm>
              <a:off x="5133020" y="1880828"/>
              <a:ext cx="252028" cy="2520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none" lIns="84406" tIns="42203" rIns="84406" bIns="42203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108" b="1" dirty="0">
                <a:solidFill>
                  <a:srgbClr val="080808"/>
                </a:solidFill>
                <a:latin typeface="맑은 고딕" pitchFamily="50" charset="-127"/>
              </a:endParaRPr>
            </a:p>
          </p:txBody>
        </p:sp>
        <p:cxnSp>
          <p:nvCxnSpPr>
            <p:cNvPr id="40" name="직선 연결선 39"/>
            <p:cNvCxnSpPr/>
            <p:nvPr/>
          </p:nvCxnSpPr>
          <p:spPr bwMode="auto">
            <a:xfrm rot="5400000">
              <a:off x="5077966" y="1952836"/>
              <a:ext cx="36004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직선 연결선 41"/>
            <p:cNvCxnSpPr/>
            <p:nvPr/>
          </p:nvCxnSpPr>
          <p:spPr bwMode="auto">
            <a:xfrm>
              <a:off x="4700972" y="2005794"/>
              <a:ext cx="111612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3" name="타원 42"/>
            <p:cNvSpPr/>
            <p:nvPr/>
          </p:nvSpPr>
          <p:spPr bwMode="auto">
            <a:xfrm>
              <a:off x="5225310" y="1733551"/>
              <a:ext cx="63500" cy="635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none" lIns="84406" tIns="42203" rIns="84406" bIns="42203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108" b="1" dirty="0">
                <a:solidFill>
                  <a:srgbClr val="080808"/>
                </a:solidFill>
                <a:latin typeface="맑은 고딕" pitchFamily="50" charset="-127"/>
              </a:endParaRPr>
            </a:p>
          </p:txBody>
        </p:sp>
      </p:grpSp>
      <p:sp>
        <p:nvSpPr>
          <p:cNvPr id="44" name="직사각형 110"/>
          <p:cNvSpPr>
            <a:spLocks noChangeArrowheads="1"/>
          </p:cNvSpPr>
          <p:nvPr/>
        </p:nvSpPr>
        <p:spPr bwMode="auto">
          <a:xfrm>
            <a:off x="3257532" y="3159366"/>
            <a:ext cx="1129972" cy="22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 latinLnBrk="1">
              <a:lnSpc>
                <a:spcPct val="90000"/>
              </a:lnSpc>
              <a:defRPr/>
            </a:pPr>
            <a:r>
              <a:rPr lang="en-US" altLang="ko-KR" sz="923" kern="0" dirty="0">
                <a:solidFill>
                  <a:sysClr val="windowText" lastClr="000000"/>
                </a:solidFill>
                <a:latin typeface="맑은 고딕" pitchFamily="50" charset="-127"/>
              </a:rPr>
              <a:t>Quantum </a:t>
            </a:r>
            <a:r>
              <a:rPr lang="ko-KR" altLang="en-US" sz="923" kern="0" dirty="0">
                <a:solidFill>
                  <a:sysClr val="windowText" lastClr="000000"/>
                </a:solidFill>
                <a:latin typeface="맑은 고딕" pitchFamily="50" charset="-127"/>
              </a:rPr>
              <a:t>상태 측정</a:t>
            </a:r>
            <a:endParaRPr lang="en-US" altLang="ko-KR" sz="923" kern="0" dirty="0">
              <a:solidFill>
                <a:sysClr val="windowText" lastClr="000000"/>
              </a:solidFill>
              <a:latin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1047833" y="3619786"/>
            <a:ext cx="1805247" cy="33234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2203" rIns="0" bIns="42203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92" b="1" dirty="0">
                <a:solidFill>
                  <a:srgbClr val="080808"/>
                </a:solidFill>
                <a:latin typeface="맑은 고딕" pitchFamily="50" charset="-127"/>
              </a:rPr>
              <a:t>Electronics</a:t>
            </a:r>
          </a:p>
        </p:txBody>
      </p:sp>
      <p:sp>
        <p:nvSpPr>
          <p:cNvPr id="46" name="직사각형 110"/>
          <p:cNvSpPr>
            <a:spLocks noChangeArrowheads="1"/>
          </p:cNvSpPr>
          <p:nvPr/>
        </p:nvSpPr>
        <p:spPr bwMode="auto">
          <a:xfrm>
            <a:off x="2819376" y="3725403"/>
            <a:ext cx="4062247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 latinLnBrk="1">
              <a:lnSpc>
                <a:spcPts val="1477"/>
              </a:lnSpc>
              <a:defRPr/>
            </a:pPr>
            <a:r>
              <a:rPr lang="en-US" altLang="ko-KR" sz="1015" kern="0" dirty="0">
                <a:solidFill>
                  <a:sysClr val="windowText" lastClr="000000"/>
                </a:solidFill>
                <a:latin typeface="맑은 고딕" pitchFamily="50" charset="-127"/>
              </a:rPr>
              <a:t>Trap </a:t>
            </a:r>
            <a:r>
              <a:rPr lang="ko-KR" altLang="en-US" sz="1015" kern="0" dirty="0">
                <a:solidFill>
                  <a:sysClr val="windowText" lastClr="000000"/>
                </a:solidFill>
                <a:latin typeface="맑은 고딕" pitchFamily="50" charset="-127"/>
              </a:rPr>
              <a:t>제어 </a:t>
            </a:r>
            <a:endParaRPr lang="en-US" altLang="ko-KR" sz="1015" kern="0" dirty="0">
              <a:solidFill>
                <a:sysClr val="windowText" lastClr="000000"/>
              </a:solidFill>
              <a:latin typeface="맑은 고딕" pitchFamily="50" charset="-127"/>
            </a:endParaRPr>
          </a:p>
          <a:p>
            <a:pPr algn="ctr" latinLnBrk="1">
              <a:lnSpc>
                <a:spcPts val="1477"/>
              </a:lnSpc>
              <a:defRPr/>
            </a:pPr>
            <a:r>
              <a:rPr lang="en-US" altLang="ko-KR" sz="1015" kern="0" dirty="0">
                <a:solidFill>
                  <a:sysClr val="windowText" lastClr="000000"/>
                </a:solidFill>
                <a:latin typeface="맑은 고딕" pitchFamily="50" charset="-127"/>
              </a:rPr>
              <a:t>(Trap</a:t>
            </a:r>
            <a:r>
              <a:rPr lang="ko-KR" altLang="en-US" sz="1015" kern="0" dirty="0">
                <a:solidFill>
                  <a:sysClr val="windowText" lastClr="000000"/>
                </a:solidFill>
                <a:latin typeface="맑은 고딕" pitchFamily="50" charset="-127"/>
              </a:rPr>
              <a:t>내의 전자장을 제어하여 개별 이온을 원하는 위치로 제어</a:t>
            </a:r>
            <a:r>
              <a:rPr lang="en-US" altLang="ko-KR" sz="1015" kern="0" dirty="0">
                <a:solidFill>
                  <a:sysClr val="windowText" lastClr="000000"/>
                </a:solidFill>
                <a:latin typeface="맑은 고딕" pitchFamily="50" charset="-127"/>
              </a:rPr>
              <a:t>)</a:t>
            </a:r>
          </a:p>
        </p:txBody>
      </p:sp>
      <p:sp>
        <p:nvSpPr>
          <p:cNvPr id="47" name="직사각형 110"/>
          <p:cNvSpPr>
            <a:spLocks noChangeArrowheads="1"/>
          </p:cNvSpPr>
          <p:nvPr/>
        </p:nvSpPr>
        <p:spPr bwMode="auto">
          <a:xfrm>
            <a:off x="3257532" y="2373317"/>
            <a:ext cx="1129972" cy="22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 latinLnBrk="1">
              <a:lnSpc>
                <a:spcPct val="90000"/>
              </a:lnSpc>
              <a:defRPr/>
            </a:pPr>
            <a:r>
              <a:rPr lang="en-US" altLang="ko-KR" sz="923" kern="0" dirty="0">
                <a:solidFill>
                  <a:sysClr val="windowText" lastClr="000000"/>
                </a:solidFill>
                <a:latin typeface="맑은 고딕" pitchFamily="50" charset="-127"/>
              </a:rPr>
              <a:t>Quantum </a:t>
            </a:r>
            <a:r>
              <a:rPr lang="ko-KR" altLang="en-US" sz="923" kern="0" dirty="0">
                <a:solidFill>
                  <a:sysClr val="windowText" lastClr="000000"/>
                </a:solidFill>
                <a:latin typeface="맑은 고딕" pitchFamily="50" charset="-127"/>
              </a:rPr>
              <a:t>상태 제어</a:t>
            </a:r>
            <a:endParaRPr lang="en-US" altLang="ko-KR" sz="923" kern="0" dirty="0">
              <a:solidFill>
                <a:sysClr val="windowText" lastClr="000000"/>
              </a:solidFill>
              <a:latin typeface="맑은 고딕" pitchFamily="50" charset="-127"/>
            </a:endParaRPr>
          </a:p>
        </p:txBody>
      </p:sp>
      <p:grpSp>
        <p:nvGrpSpPr>
          <p:cNvPr id="48" name="그룹 248"/>
          <p:cNvGrpSpPr/>
          <p:nvPr/>
        </p:nvGrpSpPr>
        <p:grpSpPr>
          <a:xfrm>
            <a:off x="1845364" y="5282516"/>
            <a:ext cx="664689" cy="332346"/>
            <a:chOff x="2144688" y="4725144"/>
            <a:chExt cx="720080" cy="360041"/>
          </a:xfrm>
        </p:grpSpPr>
        <p:sp>
          <p:nvSpPr>
            <p:cNvPr id="49" name="직사각형 48"/>
            <p:cNvSpPr/>
            <p:nvPr/>
          </p:nvSpPr>
          <p:spPr bwMode="auto">
            <a:xfrm>
              <a:off x="2144688" y="4725144"/>
              <a:ext cx="720080" cy="36004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0" tIns="42203" rIns="0" bIns="42203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92" b="1" dirty="0">
                <a:solidFill>
                  <a:srgbClr val="080808"/>
                </a:solidFill>
                <a:latin typeface="맑은 고딕" pitchFamily="50" charset="-127"/>
              </a:endParaRPr>
            </a:p>
          </p:txBody>
        </p:sp>
        <p:sp>
          <p:nvSpPr>
            <p:cNvPr id="50" name="타원 49"/>
            <p:cNvSpPr/>
            <p:nvPr/>
          </p:nvSpPr>
          <p:spPr bwMode="auto">
            <a:xfrm>
              <a:off x="2324709" y="4833156"/>
              <a:ext cx="144016" cy="144016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none" lIns="84406" tIns="42203" rIns="84406" bIns="42203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108" b="1" dirty="0">
                <a:solidFill>
                  <a:srgbClr val="080808"/>
                </a:solidFill>
                <a:latin typeface="맑은 고딕" pitchFamily="50" charset="-127"/>
              </a:endParaRPr>
            </a:p>
          </p:txBody>
        </p:sp>
        <p:sp>
          <p:nvSpPr>
            <p:cNvPr id="51" name="타원 50"/>
            <p:cNvSpPr/>
            <p:nvPr/>
          </p:nvSpPr>
          <p:spPr bwMode="auto">
            <a:xfrm>
              <a:off x="2540733" y="4833156"/>
              <a:ext cx="144016" cy="144016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none" lIns="84406" tIns="42203" rIns="84406" bIns="42203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108" b="1" dirty="0">
                <a:solidFill>
                  <a:srgbClr val="080808"/>
                </a:solidFill>
                <a:latin typeface="맑은 고딕" pitchFamily="50" charset="-127"/>
              </a:endParaRPr>
            </a:p>
          </p:txBody>
        </p:sp>
      </p:grpSp>
      <p:grpSp>
        <p:nvGrpSpPr>
          <p:cNvPr id="52" name="그룹 249"/>
          <p:cNvGrpSpPr/>
          <p:nvPr/>
        </p:nvGrpSpPr>
        <p:grpSpPr>
          <a:xfrm>
            <a:off x="615689" y="5282516"/>
            <a:ext cx="465282" cy="332346"/>
            <a:chOff x="812540" y="4725144"/>
            <a:chExt cx="504056" cy="360041"/>
          </a:xfrm>
        </p:grpSpPr>
        <p:sp>
          <p:nvSpPr>
            <p:cNvPr id="53" name="직사각형 52"/>
            <p:cNvSpPr/>
            <p:nvPr/>
          </p:nvSpPr>
          <p:spPr bwMode="auto">
            <a:xfrm>
              <a:off x="812540" y="4725144"/>
              <a:ext cx="504056" cy="36004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0" tIns="42203" rIns="0" bIns="42203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92" b="1" dirty="0">
                <a:solidFill>
                  <a:srgbClr val="080808"/>
                </a:solidFill>
                <a:latin typeface="맑은 고딕" pitchFamily="50" charset="-127"/>
              </a:endParaRPr>
            </a:p>
          </p:txBody>
        </p:sp>
        <p:sp>
          <p:nvSpPr>
            <p:cNvPr id="54" name="타원 53"/>
            <p:cNvSpPr/>
            <p:nvPr/>
          </p:nvSpPr>
          <p:spPr bwMode="auto">
            <a:xfrm>
              <a:off x="992561" y="4833156"/>
              <a:ext cx="144016" cy="144016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none" lIns="84406" tIns="42203" rIns="84406" bIns="42203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108" b="1" dirty="0">
                <a:solidFill>
                  <a:srgbClr val="080808"/>
                </a:solidFill>
                <a:latin typeface="맑은 고딕" pitchFamily="50" charset="-127"/>
              </a:endParaRPr>
            </a:p>
          </p:txBody>
        </p:sp>
      </p:grpSp>
      <p:cxnSp>
        <p:nvCxnSpPr>
          <p:cNvPr id="55" name="직선 연결선 54"/>
          <p:cNvCxnSpPr/>
          <p:nvPr/>
        </p:nvCxnSpPr>
        <p:spPr bwMode="auto">
          <a:xfrm>
            <a:off x="914799" y="5448688"/>
            <a:ext cx="1096737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56" name="직선 연결선 55"/>
          <p:cNvCxnSpPr/>
          <p:nvPr/>
        </p:nvCxnSpPr>
        <p:spPr bwMode="auto">
          <a:xfrm>
            <a:off x="2343881" y="5448688"/>
            <a:ext cx="1096737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57" name="직선 연결선 56"/>
          <p:cNvCxnSpPr/>
          <p:nvPr/>
        </p:nvCxnSpPr>
        <p:spPr bwMode="auto">
          <a:xfrm>
            <a:off x="3772963" y="5448688"/>
            <a:ext cx="1096737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58" name="그룹 266"/>
          <p:cNvGrpSpPr/>
          <p:nvPr/>
        </p:nvGrpSpPr>
        <p:grpSpPr>
          <a:xfrm>
            <a:off x="848330" y="5515157"/>
            <a:ext cx="4095578" cy="306849"/>
            <a:chOff x="1028564" y="4977172"/>
            <a:chExt cx="4436876" cy="332420"/>
          </a:xfrm>
        </p:grpSpPr>
        <p:cxnSp>
          <p:nvCxnSpPr>
            <p:cNvPr id="59" name="직선 연결선 58"/>
            <p:cNvCxnSpPr/>
            <p:nvPr/>
          </p:nvCxnSpPr>
          <p:spPr bwMode="auto">
            <a:xfrm>
              <a:off x="1028564" y="5301208"/>
              <a:ext cx="4428492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직선 연결선 59"/>
            <p:cNvCxnSpPr/>
            <p:nvPr/>
          </p:nvCxnSpPr>
          <p:spPr bwMode="auto">
            <a:xfrm rot="16200000" flipV="1">
              <a:off x="866546" y="5139190"/>
              <a:ext cx="332420" cy="838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1" name="직선 연결선 60"/>
            <p:cNvCxnSpPr/>
            <p:nvPr/>
          </p:nvCxnSpPr>
          <p:spPr bwMode="auto">
            <a:xfrm rot="16200000" flipV="1">
              <a:off x="5295038" y="5139190"/>
              <a:ext cx="332420" cy="838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62" name="타원 61"/>
          <p:cNvSpPr/>
          <p:nvPr/>
        </p:nvSpPr>
        <p:spPr bwMode="auto">
          <a:xfrm>
            <a:off x="1346847" y="5182812"/>
            <a:ext cx="232641" cy="232641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84406" tIns="42203" rIns="84406" bIns="42203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8" b="1" dirty="0">
                <a:solidFill>
                  <a:srgbClr val="080808"/>
                </a:solidFill>
                <a:latin typeface="맑은 고딕" pitchFamily="50" charset="-127"/>
              </a:rPr>
              <a:t>1</a:t>
            </a:r>
            <a:endParaRPr kumimoji="1" lang="ko-KR" altLang="en-US" sz="1108" b="1" dirty="0">
              <a:solidFill>
                <a:srgbClr val="080808"/>
              </a:solidFill>
              <a:latin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 bwMode="auto">
          <a:xfrm>
            <a:off x="2775929" y="5182812"/>
            <a:ext cx="232641" cy="232641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84406" tIns="42203" rIns="84406" bIns="42203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8" b="1" dirty="0">
                <a:solidFill>
                  <a:srgbClr val="080808"/>
                </a:solidFill>
                <a:latin typeface="맑은 고딕" pitchFamily="50" charset="-127"/>
              </a:rPr>
              <a:t>1</a:t>
            </a:r>
            <a:endParaRPr kumimoji="1" lang="ko-KR" altLang="en-US" sz="1108" b="1" dirty="0">
              <a:solidFill>
                <a:srgbClr val="080808"/>
              </a:solidFill>
              <a:latin typeface="맑은 고딕" pitchFamily="50" charset="-127"/>
            </a:endParaRPr>
          </a:p>
        </p:txBody>
      </p:sp>
      <p:sp>
        <p:nvSpPr>
          <p:cNvPr id="64" name="타원 63"/>
          <p:cNvSpPr/>
          <p:nvPr/>
        </p:nvSpPr>
        <p:spPr bwMode="auto">
          <a:xfrm>
            <a:off x="4238245" y="5182812"/>
            <a:ext cx="232641" cy="232641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84406" tIns="42203" rIns="84406" bIns="42203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8" b="1" dirty="0">
                <a:solidFill>
                  <a:srgbClr val="080808"/>
                </a:solidFill>
                <a:latin typeface="맑은 고딕" pitchFamily="50" charset="-127"/>
              </a:rPr>
              <a:t>1</a:t>
            </a:r>
            <a:endParaRPr kumimoji="1" lang="ko-KR" altLang="en-US" sz="1108" b="1" dirty="0">
              <a:solidFill>
                <a:srgbClr val="080808"/>
              </a:solidFill>
              <a:latin typeface="맑은 고딕" pitchFamily="50" charset="-127"/>
            </a:endParaRPr>
          </a:p>
        </p:txBody>
      </p:sp>
      <p:sp>
        <p:nvSpPr>
          <p:cNvPr id="65" name="타원 64"/>
          <p:cNvSpPr/>
          <p:nvPr/>
        </p:nvSpPr>
        <p:spPr bwMode="auto">
          <a:xfrm>
            <a:off x="2775929" y="5548391"/>
            <a:ext cx="232641" cy="232641"/>
          </a:xfrm>
          <a:prstGeom prst="ellipse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vert="horz" wrap="none" lIns="84406" tIns="42203" rIns="84406" bIns="42203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8" b="1" dirty="0">
                <a:solidFill>
                  <a:srgbClr val="FF0000"/>
                </a:solidFill>
                <a:latin typeface="맑은 고딕" pitchFamily="50" charset="-127"/>
              </a:rPr>
              <a:t>2</a:t>
            </a:r>
            <a:endParaRPr kumimoji="1" lang="ko-KR" altLang="en-US" sz="1108" b="1" dirty="0">
              <a:solidFill>
                <a:srgbClr val="FF0000"/>
              </a:solidFill>
              <a:latin typeface="맑은 고딕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 bwMode="auto">
          <a:xfrm>
            <a:off x="358962" y="5899479"/>
            <a:ext cx="5032147" cy="603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211021" indent="-211021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108" b="1" dirty="0">
                <a:solidFill>
                  <a:srgbClr val="080808"/>
                </a:solidFill>
                <a:latin typeface="맑은 고딕" pitchFamily="50" charset="-127"/>
              </a:rPr>
              <a:t>①</a:t>
            </a:r>
            <a:r>
              <a:rPr kumimoji="1" lang="en-US" altLang="ko-KR" sz="1108" b="1" dirty="0">
                <a:solidFill>
                  <a:srgbClr val="080808"/>
                </a:solidFill>
                <a:latin typeface="맑은 고딕" pitchFamily="50" charset="-127"/>
              </a:rPr>
              <a:t>:</a:t>
            </a:r>
            <a:r>
              <a:rPr kumimoji="1" lang="ko-KR" altLang="en-US" sz="1108" b="1" dirty="0">
                <a:solidFill>
                  <a:srgbClr val="080808"/>
                </a:solidFill>
                <a:latin typeface="맑은 고딕" pitchFamily="50" charset="-127"/>
              </a:rPr>
              <a:t> 단거리 </a:t>
            </a:r>
            <a:r>
              <a:rPr kumimoji="1" lang="en-US" altLang="ko-KR" sz="1108" b="1" dirty="0">
                <a:solidFill>
                  <a:srgbClr val="080808"/>
                </a:solidFill>
                <a:latin typeface="맑은 고딕" pitchFamily="50" charset="-127"/>
              </a:rPr>
              <a:t>quantum entanglement</a:t>
            </a:r>
            <a:r>
              <a:rPr kumimoji="1" lang="ko-KR" altLang="en-US" sz="1108" b="1" dirty="0">
                <a:solidFill>
                  <a:srgbClr val="080808"/>
                </a:solidFill>
                <a:latin typeface="맑은 고딕" pitchFamily="50" charset="-127"/>
              </a:rPr>
              <a:t> </a:t>
            </a:r>
            <a:r>
              <a:rPr kumimoji="1" lang="en-US" altLang="ko-KR" sz="1108" b="1" dirty="0">
                <a:solidFill>
                  <a:srgbClr val="080808"/>
                </a:solidFill>
                <a:latin typeface="맑은 고딕" pitchFamily="50" charset="-127"/>
              </a:rPr>
              <a:t>(</a:t>
            </a:r>
            <a:r>
              <a:rPr kumimoji="1" lang="ko-KR" altLang="en-US" sz="1108" b="1" dirty="0" err="1">
                <a:solidFill>
                  <a:srgbClr val="080808"/>
                </a:solidFill>
                <a:latin typeface="맑은 고딕" pitchFamily="50" charset="-127"/>
              </a:rPr>
              <a:t>양자얽힘상태</a:t>
            </a:r>
            <a:r>
              <a:rPr kumimoji="1" lang="en-US" altLang="ko-KR" sz="1108" b="1" dirty="0">
                <a:solidFill>
                  <a:srgbClr val="080808"/>
                </a:solidFill>
                <a:latin typeface="맑은 고딕" pitchFamily="50" charset="-127"/>
              </a:rPr>
              <a:t>) </a:t>
            </a:r>
            <a:r>
              <a:rPr kumimoji="1" lang="ko-KR" altLang="en-US" sz="1108" b="1" dirty="0">
                <a:solidFill>
                  <a:srgbClr val="080808"/>
                </a:solidFill>
                <a:latin typeface="맑은 고딕" pitchFamily="50" charset="-127"/>
              </a:rPr>
              <a:t>생성</a:t>
            </a:r>
            <a:endParaRPr kumimoji="1" lang="en-US" altLang="ko-KR" sz="1108" b="1" dirty="0">
              <a:solidFill>
                <a:srgbClr val="080808"/>
              </a:solidFill>
              <a:latin typeface="맑은 고딕" pitchFamily="50" charset="-127"/>
            </a:endParaRPr>
          </a:p>
          <a:p>
            <a:pPr marL="211021" indent="-211021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108" b="1" dirty="0">
                <a:solidFill>
                  <a:srgbClr val="080808"/>
                </a:solidFill>
                <a:latin typeface="맑은 고딕" pitchFamily="50" charset="-127"/>
              </a:rPr>
              <a:t>②</a:t>
            </a:r>
            <a:r>
              <a:rPr kumimoji="1" lang="en-US" altLang="ko-KR" sz="1108" b="1" dirty="0">
                <a:solidFill>
                  <a:srgbClr val="080808"/>
                </a:solidFill>
                <a:latin typeface="맑은 고딕" pitchFamily="50" charset="-127"/>
              </a:rPr>
              <a:t>:</a:t>
            </a:r>
            <a:r>
              <a:rPr kumimoji="1" lang="ko-KR" altLang="en-US" sz="1108" b="1" dirty="0">
                <a:solidFill>
                  <a:srgbClr val="080808"/>
                </a:solidFill>
                <a:latin typeface="맑은 고딕" pitchFamily="50" charset="-127"/>
              </a:rPr>
              <a:t> ①을 이용하여 </a:t>
            </a:r>
            <a:r>
              <a:rPr kumimoji="1" lang="en-US" altLang="ko-KR" sz="1108" b="1" dirty="0">
                <a:solidFill>
                  <a:srgbClr val="080808"/>
                </a:solidFill>
                <a:latin typeface="맑은 고딕" pitchFamily="50" charset="-127"/>
              </a:rPr>
              <a:t>global entanglement </a:t>
            </a:r>
            <a:r>
              <a:rPr kumimoji="1" lang="ko-KR" altLang="en-US" sz="1108" b="1" dirty="0">
                <a:solidFill>
                  <a:srgbClr val="080808"/>
                </a:solidFill>
                <a:latin typeface="맑은 고딕" pitchFamily="50" charset="-127"/>
              </a:rPr>
              <a:t>생성</a:t>
            </a:r>
            <a:endParaRPr kumimoji="1" lang="en-US" altLang="ko-KR" sz="1108" b="1" dirty="0">
              <a:solidFill>
                <a:srgbClr val="080808"/>
              </a:solidFill>
              <a:latin typeface="맑은 고딕" pitchFamily="50" charset="-127"/>
            </a:endParaRPr>
          </a:p>
          <a:p>
            <a:pPr marL="211021" indent="-211021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108" b="1" dirty="0">
                <a:solidFill>
                  <a:srgbClr val="080808"/>
                </a:solidFill>
                <a:latin typeface="맑은 고딕" pitchFamily="50" charset="-127"/>
              </a:rPr>
              <a:t>③</a:t>
            </a:r>
            <a:r>
              <a:rPr kumimoji="1" lang="en-US" altLang="ko-KR" sz="1108" b="1" dirty="0">
                <a:solidFill>
                  <a:srgbClr val="080808"/>
                </a:solidFill>
                <a:latin typeface="맑은 고딕" pitchFamily="50" charset="-127"/>
              </a:rPr>
              <a:t>:</a:t>
            </a:r>
            <a:r>
              <a:rPr kumimoji="1" lang="ko-KR" altLang="en-US" sz="1108" b="1" dirty="0">
                <a:solidFill>
                  <a:srgbClr val="080808"/>
                </a:solidFill>
                <a:latin typeface="맑은 고딕" pitchFamily="50" charset="-127"/>
              </a:rPr>
              <a:t> ②</a:t>
            </a:r>
            <a:r>
              <a:rPr kumimoji="1" lang="ko-KR" altLang="en-US" sz="1108" b="1" dirty="0" err="1">
                <a:solidFill>
                  <a:srgbClr val="080808"/>
                </a:solidFill>
                <a:latin typeface="맑은 고딕" pitchFamily="50" charset="-127"/>
              </a:rPr>
              <a:t>를</a:t>
            </a:r>
            <a:r>
              <a:rPr kumimoji="1" lang="ko-KR" altLang="en-US" sz="1108" b="1" dirty="0">
                <a:solidFill>
                  <a:srgbClr val="080808"/>
                </a:solidFill>
                <a:latin typeface="맑은 고딕" pitchFamily="50" charset="-127"/>
              </a:rPr>
              <a:t> 이용하여 </a:t>
            </a:r>
            <a:r>
              <a:rPr kumimoji="1" lang="en-US" altLang="ko-KR" sz="1108" b="1" dirty="0">
                <a:solidFill>
                  <a:srgbClr val="080808"/>
                </a:solidFill>
                <a:latin typeface="맑은 고딕" pitchFamily="50" charset="-127"/>
              </a:rPr>
              <a:t>Alice</a:t>
            </a:r>
            <a:r>
              <a:rPr kumimoji="1" lang="ko-KR" altLang="en-US" sz="1108" b="1" dirty="0">
                <a:solidFill>
                  <a:srgbClr val="080808"/>
                </a:solidFill>
                <a:latin typeface="맑은 고딕" pitchFamily="50" charset="-127"/>
              </a:rPr>
              <a:t>와 </a:t>
            </a:r>
            <a:r>
              <a:rPr kumimoji="1" lang="en-US" altLang="ko-KR" sz="1108" b="1" dirty="0">
                <a:solidFill>
                  <a:srgbClr val="080808"/>
                </a:solidFill>
                <a:latin typeface="맑은 고딕" pitchFamily="50" charset="-127"/>
              </a:rPr>
              <a:t>Bob</a:t>
            </a:r>
            <a:r>
              <a:rPr kumimoji="1" lang="ko-KR" altLang="en-US" sz="1108" b="1" dirty="0">
                <a:solidFill>
                  <a:srgbClr val="080808"/>
                </a:solidFill>
                <a:latin typeface="맑은 고딕" pitchFamily="50" charset="-127"/>
              </a:rPr>
              <a:t>간에 장거리 </a:t>
            </a:r>
            <a:r>
              <a:rPr kumimoji="1" lang="en-US" altLang="ko-KR" sz="1108" b="1" dirty="0">
                <a:solidFill>
                  <a:srgbClr val="080808"/>
                </a:solidFill>
                <a:latin typeface="맑은 고딕" pitchFamily="50" charset="-127"/>
              </a:rPr>
              <a:t>Quantum </a:t>
            </a:r>
            <a:r>
              <a:rPr kumimoji="1" lang="ko-KR" altLang="en-US" sz="1108" b="1" dirty="0">
                <a:solidFill>
                  <a:srgbClr val="080808"/>
                </a:solidFill>
                <a:latin typeface="맑은 고딕" pitchFamily="50" charset="-127"/>
              </a:rPr>
              <a:t>암호통신 시스템</a:t>
            </a:r>
            <a:r>
              <a:rPr kumimoji="1" lang="en-US" altLang="ko-KR" sz="1108" b="1" dirty="0">
                <a:solidFill>
                  <a:srgbClr val="080808"/>
                </a:solidFill>
                <a:latin typeface="맑은 고딕" pitchFamily="50" charset="-127"/>
              </a:rPr>
              <a:t> </a:t>
            </a:r>
            <a:r>
              <a:rPr kumimoji="1" lang="ko-KR" altLang="en-US" sz="1108" b="1" dirty="0">
                <a:solidFill>
                  <a:srgbClr val="080808"/>
                </a:solidFill>
                <a:latin typeface="맑은 고딕" pitchFamily="50" charset="-127"/>
              </a:rPr>
              <a:t>구현</a:t>
            </a:r>
          </a:p>
        </p:txBody>
      </p:sp>
      <p:sp>
        <p:nvSpPr>
          <p:cNvPr id="67" name="직사각형 66"/>
          <p:cNvSpPr/>
          <p:nvPr/>
        </p:nvSpPr>
        <p:spPr bwMode="auto">
          <a:xfrm>
            <a:off x="426370" y="4709763"/>
            <a:ext cx="4887125" cy="11796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84406" tIns="42203" rIns="84406" bIns="42203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108" b="1" dirty="0">
              <a:solidFill>
                <a:srgbClr val="080808"/>
              </a:solidFill>
              <a:latin typeface="맑은 고딕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 bwMode="auto">
          <a:xfrm>
            <a:off x="604462" y="5046807"/>
            <a:ext cx="508473" cy="262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80599" indent="-80599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8" b="1" dirty="0">
                <a:solidFill>
                  <a:srgbClr val="080808"/>
                </a:solidFill>
                <a:latin typeface="맑은 고딕" pitchFamily="50" charset="-127"/>
              </a:rPr>
              <a:t>Alice</a:t>
            </a:r>
            <a:endParaRPr kumimoji="1" lang="ko-KR" altLang="en-US" sz="1108" b="1" dirty="0">
              <a:solidFill>
                <a:srgbClr val="080808"/>
              </a:solidFill>
              <a:latin typeface="맑은 고딕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 bwMode="auto">
          <a:xfrm>
            <a:off x="4682683" y="5046807"/>
            <a:ext cx="452368" cy="262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80599" indent="-80599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8" b="1" dirty="0">
                <a:solidFill>
                  <a:srgbClr val="080808"/>
                </a:solidFill>
                <a:latin typeface="맑은 고딕" pitchFamily="50" charset="-127"/>
              </a:rPr>
              <a:t>Bob</a:t>
            </a:r>
            <a:endParaRPr kumimoji="1" lang="ko-KR" altLang="en-US" sz="1108" b="1" dirty="0">
              <a:solidFill>
                <a:srgbClr val="080808"/>
              </a:solidFill>
              <a:latin typeface="맑은 고딕" pitchFamily="50" charset="-127"/>
            </a:endParaRPr>
          </a:p>
        </p:txBody>
      </p:sp>
      <p:cxnSp>
        <p:nvCxnSpPr>
          <p:cNvPr id="70" name="꺾인 연결선 69"/>
          <p:cNvCxnSpPr/>
          <p:nvPr/>
        </p:nvCxnSpPr>
        <p:spPr bwMode="auto">
          <a:xfrm>
            <a:off x="6324625" y="3243628"/>
            <a:ext cx="1423271" cy="488711"/>
          </a:xfrm>
          <a:prstGeom prst="bentConnector4">
            <a:avLst>
              <a:gd name="adj1" fmla="val 27233"/>
              <a:gd name="adj2" fmla="val 14317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1" name="꺾인 연결선 70"/>
          <p:cNvCxnSpPr>
            <a:stCxn id="21" idx="1"/>
            <a:endCxn id="19" idx="3"/>
          </p:cNvCxnSpPr>
          <p:nvPr/>
        </p:nvCxnSpPr>
        <p:spPr bwMode="auto">
          <a:xfrm rot="10800000">
            <a:off x="6404249" y="2480653"/>
            <a:ext cx="796688" cy="99374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꺾인 연결선 82"/>
          <p:cNvCxnSpPr>
            <a:stCxn id="21" idx="2"/>
            <a:endCxn id="45" idx="2"/>
          </p:cNvCxnSpPr>
          <p:nvPr/>
        </p:nvCxnSpPr>
        <p:spPr bwMode="auto">
          <a:xfrm rot="5400000">
            <a:off x="4782472" y="885596"/>
            <a:ext cx="234522" cy="5898551"/>
          </a:xfrm>
          <a:prstGeom prst="bentConnector3">
            <a:avLst>
              <a:gd name="adj1" fmla="val 18997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4" name="직사각형 73"/>
          <p:cNvSpPr/>
          <p:nvPr/>
        </p:nvSpPr>
        <p:spPr bwMode="auto">
          <a:xfrm>
            <a:off x="4786441" y="2908707"/>
            <a:ext cx="1639296" cy="78616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2203" rIns="0" bIns="42203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8" b="1" dirty="0">
                <a:solidFill>
                  <a:srgbClr val="080808"/>
                </a:solidFill>
                <a:latin typeface="맑은 고딕" pitchFamily="50" charset="-127"/>
              </a:rPr>
              <a:t>CCD camera or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8" b="1" dirty="0">
                <a:solidFill>
                  <a:srgbClr val="080808"/>
                </a:solidFill>
                <a:latin typeface="맑은 고딕" pitchFamily="50" charset="-127"/>
              </a:rPr>
              <a:t>APD array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8" b="1" dirty="0">
                <a:solidFill>
                  <a:srgbClr val="080808"/>
                </a:solidFill>
                <a:latin typeface="맑은 고딕" pitchFamily="50" charset="-127"/>
              </a:rPr>
              <a:t>(</a:t>
            </a:r>
            <a:r>
              <a:rPr kumimoji="1" lang="ko-KR" altLang="en-US" sz="1108" b="1" dirty="0">
                <a:solidFill>
                  <a:srgbClr val="080808"/>
                </a:solidFill>
                <a:latin typeface="맑은 고딕" pitchFamily="50" charset="-127"/>
              </a:rPr>
              <a:t>각 이온에서 방출된 광자의 개수 측정</a:t>
            </a:r>
            <a:r>
              <a:rPr kumimoji="1" lang="en-US" altLang="ko-KR" sz="1108" b="1" dirty="0">
                <a:solidFill>
                  <a:srgbClr val="080808"/>
                </a:solidFill>
                <a:latin typeface="맑은 고딕" pitchFamily="50" charset="-127"/>
              </a:rPr>
              <a:t>)</a:t>
            </a:r>
          </a:p>
        </p:txBody>
      </p:sp>
      <p:cxnSp>
        <p:nvCxnSpPr>
          <p:cNvPr id="75" name="직선 연결선 74"/>
          <p:cNvCxnSpPr/>
          <p:nvPr/>
        </p:nvCxnSpPr>
        <p:spPr bwMode="auto">
          <a:xfrm>
            <a:off x="3122715" y="3091957"/>
            <a:ext cx="1437551" cy="14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6" name="직사각형 110"/>
          <p:cNvSpPr>
            <a:spLocks noChangeArrowheads="1"/>
          </p:cNvSpPr>
          <p:nvPr/>
        </p:nvSpPr>
        <p:spPr bwMode="auto">
          <a:xfrm>
            <a:off x="5515721" y="1681797"/>
            <a:ext cx="2259623" cy="271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 latinLnBrk="1">
              <a:lnSpc>
                <a:spcPct val="90000"/>
              </a:lnSpc>
              <a:defRPr/>
            </a:pPr>
            <a:r>
              <a:rPr lang="en-US" altLang="ko-KR" sz="1292" b="1" kern="0" dirty="0" err="1">
                <a:solidFill>
                  <a:sysClr val="windowText" lastClr="000000"/>
                </a:solidFill>
                <a:latin typeface="맑은 고딕" pitchFamily="50" charset="-127"/>
              </a:rPr>
              <a:t>Qubit</a:t>
            </a:r>
            <a:r>
              <a:rPr lang="en-US" altLang="ko-KR" sz="1292" b="1" kern="0" dirty="0">
                <a:solidFill>
                  <a:sysClr val="windowText" lastClr="000000"/>
                </a:solidFill>
                <a:latin typeface="맑은 고딕" pitchFamily="50" charset="-127"/>
              </a:rPr>
              <a:t> </a:t>
            </a:r>
            <a:r>
              <a:rPr lang="ko-KR" altLang="en-US" sz="1292" b="1" kern="0" dirty="0">
                <a:solidFill>
                  <a:sysClr val="windowText" lastClr="000000"/>
                </a:solidFill>
                <a:latin typeface="맑은 고딕" pitchFamily="50" charset="-127"/>
              </a:rPr>
              <a:t>제어 기술</a:t>
            </a:r>
            <a:endParaRPr lang="en-US" altLang="ko-KR" sz="1292" kern="0" dirty="0">
              <a:solidFill>
                <a:sysClr val="windowText" lastClr="000000"/>
              </a:solidFill>
              <a:latin typeface="맑은 고딕" pitchFamily="50" charset="-127"/>
            </a:endParaRPr>
          </a:p>
        </p:txBody>
      </p:sp>
      <p:sp>
        <p:nvSpPr>
          <p:cNvPr id="77" name="직사각형 110"/>
          <p:cNvSpPr>
            <a:spLocks noChangeArrowheads="1"/>
          </p:cNvSpPr>
          <p:nvPr/>
        </p:nvSpPr>
        <p:spPr bwMode="auto">
          <a:xfrm>
            <a:off x="1673430" y="4709764"/>
            <a:ext cx="2426710" cy="271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 latinLnBrk="1">
              <a:lnSpc>
                <a:spcPct val="90000"/>
              </a:lnSpc>
              <a:defRPr/>
            </a:pPr>
            <a:r>
              <a:rPr lang="en-US" altLang="ko-KR" sz="1292" b="1" kern="0" dirty="0">
                <a:solidFill>
                  <a:sysClr val="windowText" lastClr="000000"/>
                </a:solidFill>
                <a:latin typeface="맑은 고딕" pitchFamily="50" charset="-127"/>
              </a:rPr>
              <a:t>Quantum Repeater</a:t>
            </a:r>
            <a:endParaRPr lang="en-US" altLang="ko-KR" sz="1292" kern="0" dirty="0">
              <a:solidFill>
                <a:sysClr val="windowText" lastClr="000000"/>
              </a:solidFill>
              <a:latin typeface="맑은 고딕" pitchFamily="50" charset="-127"/>
            </a:endParaRPr>
          </a:p>
        </p:txBody>
      </p:sp>
      <p:sp>
        <p:nvSpPr>
          <p:cNvPr id="78" name="직사각형 110"/>
          <p:cNvSpPr>
            <a:spLocks noChangeArrowheads="1"/>
          </p:cNvSpPr>
          <p:nvPr/>
        </p:nvSpPr>
        <p:spPr bwMode="auto">
          <a:xfrm>
            <a:off x="5482017" y="4709764"/>
            <a:ext cx="3336726" cy="17338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 latinLnBrk="1">
              <a:lnSpc>
                <a:spcPts val="1569"/>
              </a:lnSpc>
              <a:defRPr/>
            </a:pPr>
            <a:r>
              <a:rPr lang="en-US" altLang="ko-KR" sz="1292" b="1" kern="0" dirty="0">
                <a:solidFill>
                  <a:sysClr val="windowText" lastClr="000000"/>
                </a:solidFill>
                <a:latin typeface="맑은 고딕" pitchFamily="50" charset="-127"/>
              </a:rPr>
              <a:t>Quantum processor / Simulator</a:t>
            </a:r>
          </a:p>
          <a:p>
            <a:pPr latinLnBrk="1">
              <a:lnSpc>
                <a:spcPts val="1569"/>
              </a:lnSpc>
              <a:defRPr/>
            </a:pPr>
            <a:r>
              <a:rPr lang="en-US" altLang="ko-KR" sz="1108" b="1" kern="0" dirty="0">
                <a:solidFill>
                  <a:sysClr val="windowText" lastClr="000000"/>
                </a:solidFill>
                <a:latin typeface="맑은 고딕" pitchFamily="50" charset="-127"/>
              </a:rPr>
              <a:t> </a:t>
            </a:r>
          </a:p>
          <a:p>
            <a:pPr marL="79133" indent="-79133" latinLnBrk="1">
              <a:lnSpc>
                <a:spcPts val="1569"/>
              </a:lnSpc>
              <a:buFont typeface="Arial" pitchFamily="34" charset="0"/>
              <a:buChar char="•"/>
              <a:defRPr/>
            </a:pPr>
            <a:r>
              <a:rPr lang="ko-KR" altLang="en-US" sz="1108" b="1" kern="0" dirty="0">
                <a:solidFill>
                  <a:sysClr val="windowText" lastClr="000000"/>
                </a:solidFill>
                <a:latin typeface="맑은 고딕" pitchFamily="50" charset="-127"/>
              </a:rPr>
              <a:t>신약 개발</a:t>
            </a:r>
            <a:r>
              <a:rPr lang="en-US" altLang="ko-KR" sz="1108" b="1" kern="0" dirty="0">
                <a:solidFill>
                  <a:sysClr val="windowText" lastClr="000000"/>
                </a:solidFill>
                <a:latin typeface="맑은 고딕" pitchFamily="50" charset="-127"/>
              </a:rPr>
              <a:t> </a:t>
            </a:r>
            <a:r>
              <a:rPr lang="ko-KR" altLang="en-US" sz="1108" b="1" kern="0" dirty="0">
                <a:solidFill>
                  <a:sysClr val="windowText" lastClr="000000"/>
                </a:solidFill>
                <a:latin typeface="맑은 고딕" pitchFamily="50" charset="-127"/>
              </a:rPr>
              <a:t>및 단백질 구조 예측 등에 필요한 </a:t>
            </a:r>
            <a:r>
              <a:rPr lang="en-US" altLang="ko-KR" sz="1108" b="1" kern="0" dirty="0">
                <a:solidFill>
                  <a:sysClr val="windowText" lastClr="000000"/>
                </a:solidFill>
                <a:latin typeface="맑은 고딕" pitchFamily="50" charset="-127"/>
              </a:rPr>
              <a:t/>
            </a:r>
            <a:br>
              <a:rPr lang="en-US" altLang="ko-KR" sz="1108" b="1" kern="0" dirty="0">
                <a:solidFill>
                  <a:sysClr val="windowText" lastClr="000000"/>
                </a:solidFill>
                <a:latin typeface="맑은 고딕" pitchFamily="50" charset="-127"/>
              </a:rPr>
            </a:br>
            <a:r>
              <a:rPr lang="ko-KR" altLang="en-US" sz="1108" b="1" kern="0" dirty="0">
                <a:solidFill>
                  <a:sysClr val="windowText" lastClr="000000"/>
                </a:solidFill>
                <a:latin typeface="맑은 고딕" pitchFamily="50" charset="-127"/>
              </a:rPr>
              <a:t>고분자 물질의 양자 계산 속도를 획기적으로 향상</a:t>
            </a:r>
            <a:endParaRPr lang="en-US" altLang="ko-KR" sz="1108" b="1" kern="0" dirty="0">
              <a:solidFill>
                <a:sysClr val="windowText" lastClr="000000"/>
              </a:solidFill>
              <a:latin typeface="맑은 고딕" pitchFamily="50" charset="-127"/>
            </a:endParaRPr>
          </a:p>
          <a:p>
            <a:pPr marL="79133" indent="-79133" latinLnBrk="1">
              <a:lnSpc>
                <a:spcPts val="1569"/>
              </a:lnSpc>
              <a:buFont typeface="Arial" pitchFamily="34" charset="0"/>
              <a:buChar char="•"/>
              <a:defRPr/>
            </a:pPr>
            <a:r>
              <a:rPr lang="ko-KR" altLang="en-US" sz="1108" b="1" kern="0" dirty="0">
                <a:solidFill>
                  <a:sysClr val="windowText" lastClr="000000"/>
                </a:solidFill>
                <a:latin typeface="맑은 고딕" pitchFamily="50" charset="-127"/>
              </a:rPr>
              <a:t>기존 인터넷 통신의 보안 유지를 위해 사용되는 </a:t>
            </a:r>
            <a:r>
              <a:rPr lang="en-US" altLang="ko-KR" sz="1108" b="1" kern="0" dirty="0">
                <a:solidFill>
                  <a:sysClr val="windowText" lastClr="000000"/>
                </a:solidFill>
                <a:latin typeface="맑은 고딕" pitchFamily="50" charset="-127"/>
              </a:rPr>
              <a:t>RSA</a:t>
            </a:r>
            <a:r>
              <a:rPr lang="ko-KR" altLang="en-US" sz="1108" b="1" kern="0" dirty="0">
                <a:solidFill>
                  <a:sysClr val="windowText" lastClr="000000"/>
                </a:solidFill>
                <a:latin typeface="맑은 고딕" pitchFamily="50" charset="-127"/>
              </a:rPr>
              <a:t>를 비롯한 다양한 암호 방식의 도청 </a:t>
            </a:r>
            <a:r>
              <a:rPr lang="en-US" altLang="ko-KR" sz="1108" b="1" kern="0" dirty="0">
                <a:solidFill>
                  <a:sysClr val="windowText" lastClr="000000"/>
                </a:solidFill>
                <a:latin typeface="맑은 고딕" pitchFamily="50" charset="-127"/>
              </a:rPr>
              <a:t>(</a:t>
            </a:r>
            <a:r>
              <a:rPr lang="ko-KR" altLang="en-US" sz="1108" b="1" kern="0" dirty="0">
                <a:solidFill>
                  <a:sysClr val="windowText" lastClr="000000"/>
                </a:solidFill>
                <a:latin typeface="맑은 고딕" pitchFamily="50" charset="-127"/>
              </a:rPr>
              <a:t>군사용</a:t>
            </a:r>
            <a:r>
              <a:rPr lang="en-US" altLang="ko-KR" sz="1108" b="1" kern="0" dirty="0">
                <a:solidFill>
                  <a:sysClr val="windowText" lastClr="000000"/>
                </a:solidFill>
                <a:latin typeface="맑은 고딕" pitchFamily="50" charset="-127"/>
              </a:rPr>
              <a:t>)</a:t>
            </a:r>
          </a:p>
          <a:p>
            <a:pPr marL="79133" indent="-79133" latinLnBrk="1">
              <a:lnSpc>
                <a:spcPts val="1569"/>
              </a:lnSpc>
              <a:buFont typeface="Arial" pitchFamily="34" charset="0"/>
              <a:buChar char="•"/>
              <a:defRPr/>
            </a:pPr>
            <a:r>
              <a:rPr lang="ko-KR" altLang="en-US" sz="1108" b="1" kern="0" dirty="0">
                <a:solidFill>
                  <a:sysClr val="windowText" lastClr="000000"/>
                </a:solidFill>
                <a:latin typeface="맑은 고딕" pitchFamily="50" charset="-127"/>
              </a:rPr>
              <a:t>반도체 및 </a:t>
            </a:r>
            <a:r>
              <a:rPr lang="ko-KR" altLang="en-US" sz="1108" b="1" kern="0" dirty="0" err="1">
                <a:solidFill>
                  <a:sysClr val="windowText" lastClr="000000"/>
                </a:solidFill>
                <a:latin typeface="맑은 고딕" pitchFamily="50" charset="-127"/>
              </a:rPr>
              <a:t>나노</a:t>
            </a:r>
            <a:r>
              <a:rPr lang="ko-KR" altLang="en-US" sz="1108" b="1" kern="0" dirty="0">
                <a:solidFill>
                  <a:sysClr val="windowText" lastClr="000000"/>
                </a:solidFill>
                <a:latin typeface="맑은 고딕" pitchFamily="50" charset="-127"/>
              </a:rPr>
              <a:t> 시스템의 양자 역학적 시뮬레이션을 구현</a:t>
            </a:r>
            <a:endParaRPr lang="en-US" altLang="ko-KR" sz="1108" b="1" kern="0" dirty="0">
              <a:solidFill>
                <a:sysClr val="windowText" lastClr="000000"/>
              </a:solidFill>
              <a:latin typeface="맑은 고딕" pitchFamily="50" charset="-127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1860388" y="3146111"/>
            <a:ext cx="263734" cy="1348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84406" tIns="42203" rIns="84406" bIns="42203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38" b="1" dirty="0">
                <a:solidFill>
                  <a:srgbClr val="080808"/>
                </a:solidFill>
                <a:latin typeface="맑은 고딕" pitchFamily="50" charset="-127"/>
              </a:rPr>
              <a:t>GND</a:t>
            </a:r>
            <a:endParaRPr kumimoji="1" lang="ko-KR" altLang="en-US" sz="738" b="1" dirty="0">
              <a:solidFill>
                <a:srgbClr val="080808"/>
              </a:solidFill>
              <a:latin typeface="맑은 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2124396" y="3145837"/>
            <a:ext cx="263734" cy="134817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84406" tIns="42203" rIns="84406" bIns="42203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38" b="1" dirty="0">
                <a:solidFill>
                  <a:srgbClr val="080808"/>
                </a:solidFill>
                <a:latin typeface="맑은 고딕" pitchFamily="50" charset="-127"/>
              </a:rPr>
              <a:t>RF</a:t>
            </a:r>
            <a:endParaRPr kumimoji="1" lang="ko-KR" altLang="en-US" sz="738" b="1" dirty="0">
              <a:solidFill>
                <a:srgbClr val="080808"/>
              </a:solidFill>
              <a:latin typeface="맑은 고딕" pitchFamily="50" charset="-127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1596654" y="3146111"/>
            <a:ext cx="263734" cy="134817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84406" tIns="42203" rIns="84406" bIns="42203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38" b="1" dirty="0">
                <a:solidFill>
                  <a:srgbClr val="080808"/>
                </a:solidFill>
                <a:latin typeface="맑은 고딕" pitchFamily="50" charset="-127"/>
              </a:rPr>
              <a:t>RF</a:t>
            </a:r>
            <a:endParaRPr kumimoji="1" lang="ko-KR" altLang="en-US" sz="738" b="1" dirty="0">
              <a:solidFill>
                <a:srgbClr val="080808"/>
              </a:solidFill>
              <a:latin typeface="맑은 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2381220" y="3145837"/>
            <a:ext cx="263734" cy="1348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84406" tIns="42203" rIns="84406" bIns="42203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38" b="1" dirty="0">
                <a:solidFill>
                  <a:srgbClr val="080808"/>
                </a:solidFill>
                <a:latin typeface="맑은 고딕" pitchFamily="50" charset="-127"/>
              </a:rPr>
              <a:t>DC</a:t>
            </a:r>
            <a:endParaRPr kumimoji="1" lang="ko-KR" altLang="en-US" sz="738" b="1" dirty="0">
              <a:solidFill>
                <a:srgbClr val="080808"/>
              </a:solidFill>
              <a:latin typeface="맑은 고딕" pitchFamily="50" charset="-127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1332208" y="3146111"/>
            <a:ext cx="263734" cy="1348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84406" tIns="42203" rIns="84406" bIns="42203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38" b="1" dirty="0">
                <a:solidFill>
                  <a:srgbClr val="080808"/>
                </a:solidFill>
                <a:latin typeface="맑은 고딕" pitchFamily="50" charset="-127"/>
              </a:rPr>
              <a:t>DC</a:t>
            </a:r>
            <a:endParaRPr kumimoji="1" lang="ko-KR" altLang="en-US" sz="738" b="1" dirty="0">
              <a:solidFill>
                <a:srgbClr val="080808"/>
              </a:solidFill>
              <a:latin typeface="맑은 고딕" pitchFamily="50" charset="-127"/>
            </a:endParaRPr>
          </a:p>
        </p:txBody>
      </p:sp>
      <p:sp>
        <p:nvSpPr>
          <p:cNvPr id="84" name="직사각형 110"/>
          <p:cNvSpPr>
            <a:spLocks noChangeArrowheads="1"/>
          </p:cNvSpPr>
          <p:nvPr/>
        </p:nvSpPr>
        <p:spPr bwMode="auto">
          <a:xfrm>
            <a:off x="1673429" y="3257764"/>
            <a:ext cx="606678" cy="245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 latinLnBrk="1">
              <a:lnSpc>
                <a:spcPct val="90000"/>
              </a:lnSpc>
              <a:defRPr/>
            </a:pPr>
            <a:r>
              <a:rPr lang="en-US" altLang="ko-KR" sz="1108" b="1" kern="0" dirty="0">
                <a:solidFill>
                  <a:sysClr val="windowText" lastClr="000000"/>
                </a:solidFill>
                <a:latin typeface="맑은 고딕" pitchFamily="50" charset="-127"/>
              </a:rPr>
              <a:t>Trap</a:t>
            </a:r>
          </a:p>
        </p:txBody>
      </p:sp>
    </p:spTree>
    <p:extLst>
      <p:ext uri="{BB962C8B-B14F-4D97-AF65-F5344CB8AC3E}">
        <p14:creationId xmlns:p14="http://schemas.microsoft.com/office/powerpoint/2010/main" val="197803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I. Introduction</a:t>
            </a:r>
            <a:endParaRPr lang="ko-KR" alt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240205" y="214290"/>
            <a:ext cx="5393315" cy="3631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27" tIns="45714" rIns="91427" bIns="45714">
            <a:spAutoFit/>
          </a:bodyPr>
          <a:lstStyle/>
          <a:p>
            <a:pPr marL="92947" indent="-92947" algn="r" defTabSz="914470">
              <a:lnSpc>
                <a:spcPct val="110000"/>
              </a:lnSpc>
              <a:spcBef>
                <a:spcPct val="50000"/>
              </a:spcBef>
            </a:pPr>
            <a:r>
              <a:rPr lang="en-US" altLang="ko-KR" sz="1600" b="1" dirty="0" smtClean="0">
                <a:latin typeface="+mn-ea"/>
                <a:ea typeface="+mn-ea"/>
              </a:rPr>
              <a:t>Quantum </a:t>
            </a:r>
            <a:r>
              <a:rPr lang="ko-KR" altLang="en-US" sz="1600" b="1" dirty="0" smtClean="0">
                <a:latin typeface="+mn-ea"/>
                <a:ea typeface="+mn-ea"/>
              </a:rPr>
              <a:t>정보처리시스템 구성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41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272482" y="620688"/>
            <a:ext cx="9492005" cy="652661"/>
          </a:xfrm>
          <a:prstGeom prst="roundRect">
            <a:avLst>
              <a:gd name="adj" fmla="val 16667"/>
            </a:avLst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tIns="0" rIns="72000" bIns="0">
            <a:spAutoFit/>
          </a:bodyPr>
          <a:lstStyle/>
          <a:p>
            <a:pPr marL="0" lvl="1">
              <a:lnSpc>
                <a:spcPts val="23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altLang="ko-KR" sz="1600" b="1" dirty="0" smtClean="0">
                <a:latin typeface="맑은 고딕" pitchFamily="50" charset="-127"/>
                <a:cs typeface="Arial" pitchFamily="34" charset="0"/>
              </a:rPr>
              <a:t>Quantum Platform</a:t>
            </a:r>
            <a:r>
              <a:rPr lang="ko-KR" altLang="en-US" sz="1600" b="1" dirty="0" smtClean="0">
                <a:latin typeface="맑은 고딕" pitchFamily="50" charset="-127"/>
                <a:cs typeface="Arial" pitchFamily="34" charset="0"/>
              </a:rPr>
              <a:t>과 </a:t>
            </a:r>
            <a:r>
              <a:rPr lang="en-US" altLang="ko-KR" sz="1600" b="1" dirty="0" smtClean="0">
                <a:latin typeface="맑은 고딕" pitchFamily="50" charset="-127"/>
                <a:cs typeface="Arial" pitchFamily="34" charset="0"/>
              </a:rPr>
              <a:t>Quantum</a:t>
            </a:r>
            <a:r>
              <a:rPr lang="ko-KR" altLang="en-US" sz="1600" b="1" dirty="0">
                <a:latin typeface="맑은 고딕" pitchFamily="50" charset="-127"/>
                <a:cs typeface="Arial" pitchFamily="34" charset="0"/>
              </a:rPr>
              <a:t> </a:t>
            </a:r>
            <a:r>
              <a:rPr lang="ko-KR" altLang="en-US" sz="1600" b="1" dirty="0" smtClean="0">
                <a:latin typeface="맑은 고딕" pitchFamily="50" charset="-127"/>
                <a:cs typeface="Arial" pitchFamily="34" charset="0"/>
              </a:rPr>
              <a:t>제어기술은 각각 </a:t>
            </a:r>
            <a:r>
              <a:rPr lang="en-US" altLang="ko-KR" sz="1600" b="1" dirty="0" smtClean="0">
                <a:latin typeface="맑은 고딕" pitchFamily="50" charset="-127"/>
                <a:cs typeface="Arial" pitchFamily="34" charset="0"/>
              </a:rPr>
              <a:t>UHV </a:t>
            </a:r>
            <a:r>
              <a:rPr lang="ko-KR" altLang="en-US" sz="1600" b="1" dirty="0" err="1" smtClean="0">
                <a:latin typeface="맑은 고딕" pitchFamily="50" charset="-127"/>
                <a:cs typeface="Arial" pitchFamily="34" charset="0"/>
              </a:rPr>
              <a:t>진공챔버</a:t>
            </a:r>
            <a:r>
              <a:rPr lang="en-US" altLang="ko-KR" sz="1600" b="1" dirty="0" smtClean="0">
                <a:latin typeface="맑은 고딕" pitchFamily="50" charset="-127"/>
                <a:cs typeface="Arial" pitchFamily="34" charset="0"/>
              </a:rPr>
              <a:t>,</a:t>
            </a:r>
            <a:r>
              <a:rPr lang="ko-KR" altLang="en-US" sz="1600" b="1" dirty="0" smtClean="0">
                <a:latin typeface="맑은 고딕" pitchFamily="50" charset="-127"/>
                <a:cs typeface="Arial" pitchFamily="34" charset="0"/>
              </a:rPr>
              <a:t> 이온트랩 칩</a:t>
            </a:r>
            <a:r>
              <a:rPr lang="en-US" altLang="ko-KR" sz="1600" b="1" dirty="0" smtClean="0">
                <a:latin typeface="맑은 고딕" pitchFamily="50" charset="-127"/>
                <a:cs typeface="Arial" pitchFamily="34" charset="0"/>
              </a:rPr>
              <a:t>,</a:t>
            </a:r>
            <a:r>
              <a:rPr lang="ko-KR" altLang="en-US" sz="1600" b="1" dirty="0" smtClean="0">
                <a:latin typeface="맑은 고딕" pitchFamily="50" charset="-127"/>
                <a:cs typeface="Arial" pitchFamily="34" charset="0"/>
              </a:rPr>
              <a:t> </a:t>
            </a:r>
            <a:r>
              <a:rPr lang="en-US" altLang="ko-KR" sz="1600" b="1" dirty="0" smtClean="0">
                <a:latin typeface="맑은 고딕" pitchFamily="50" charset="-127"/>
                <a:cs typeface="Arial" pitchFamily="34" charset="0"/>
              </a:rPr>
              <a:t>Electronics(</a:t>
            </a:r>
            <a:r>
              <a:rPr lang="ko-KR" altLang="en-US" sz="1600" b="1" dirty="0" smtClean="0">
                <a:latin typeface="맑은 고딕" pitchFamily="50" charset="-127"/>
                <a:cs typeface="Arial" pitchFamily="34" charset="0"/>
              </a:rPr>
              <a:t>이온 위치제어</a:t>
            </a:r>
            <a:r>
              <a:rPr lang="en-US" altLang="ko-KR" sz="1600" b="1" dirty="0" smtClean="0">
                <a:latin typeface="맑은 고딕" pitchFamily="50" charset="-127"/>
                <a:cs typeface="Arial" pitchFamily="34" charset="0"/>
              </a:rPr>
              <a:t>),</a:t>
            </a:r>
            <a:r>
              <a:rPr lang="ko-KR" altLang="en-US" sz="1600" b="1" dirty="0" smtClean="0">
                <a:latin typeface="맑은 고딕" pitchFamily="50" charset="-127"/>
                <a:cs typeface="Arial" pitchFamily="34" charset="0"/>
              </a:rPr>
              <a:t> 레이저 및 레이저 제어장치</a:t>
            </a:r>
            <a:r>
              <a:rPr lang="en-US" altLang="ko-KR" sz="1600" b="1" dirty="0" smtClean="0">
                <a:latin typeface="맑은 고딕" pitchFamily="50" charset="-127"/>
                <a:cs typeface="Arial" pitchFamily="34" charset="0"/>
              </a:rPr>
              <a:t>,</a:t>
            </a:r>
            <a:r>
              <a:rPr lang="ko-KR" altLang="en-US" sz="1600" b="1" dirty="0" smtClean="0">
                <a:latin typeface="맑은 고딕" pitchFamily="50" charset="-127"/>
                <a:cs typeface="Arial" pitchFamily="34" charset="0"/>
              </a:rPr>
              <a:t> 측정장치로 구성됨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723359"/>
              </p:ext>
            </p:extLst>
          </p:nvPr>
        </p:nvGraphicFramePr>
        <p:xfrm>
          <a:off x="416496" y="1700808"/>
          <a:ext cx="8908256" cy="4680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/>
                <a:gridCol w="6387976"/>
              </a:tblGrid>
              <a:tr h="543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구성요소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설명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78773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UHV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진공챔버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포획된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이온이 공기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중 다른 원자와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Interaction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을 피하기 위해서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altLang="ko-KR" sz="1400" baseline="30000" dirty="0" smtClean="0">
                          <a:solidFill>
                            <a:schemeClr val="tx1"/>
                          </a:solidFill>
                        </a:rPr>
                        <a:t>-10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Torr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이상의 초고 진공도가 요구되며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이온트랩 칩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이온소스 등을 탑재할 수 있는 공간을 확보하고 있어야 함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5928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이온트랩 칩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이온을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포획할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수 있도록 전기장을 형성하는 장치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일반적으로 도체 막대기를 사용하나 트랩전압을 줄이고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소형화를 위해서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차원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MEMS Chip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을 사용함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5928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Electronics(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이온 위치제어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이온의 트랩 위치를 조정하기 위해서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MEMS Chip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의 개별 전극의 전압을 동시에 조절할 수 있는 장치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7193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레이저 제어장치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이온을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포획하기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위해서 정밀한 주파수의 레이저가 필요한데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시간과 온도에 따라 변하는 레이저의 주파수를 안정화하고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Quantum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상태 조작을 위해서 정확한 타이밍으로 이온에 레이저를 인가하기 위한 장치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5928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측정장치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이온의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Quantum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상태를 측정하기 위해서 이온에서 발생하는 빛을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모아서 검출하는 장치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509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</a:t>
            </a:r>
            <a:r>
              <a:rPr lang="en-US" altLang="ko-KR" dirty="0" smtClean="0"/>
              <a:t>I. </a:t>
            </a:r>
            <a:r>
              <a:rPr lang="ko-KR" altLang="en-US" dirty="0" smtClean="0"/>
              <a:t>연구현황 및 시장전망</a:t>
            </a:r>
            <a:endParaRPr lang="ko-KR" alt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240205" y="214290"/>
            <a:ext cx="5393315" cy="3401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27" tIns="45714" rIns="91427" bIns="45714">
            <a:spAutoFit/>
          </a:bodyPr>
          <a:lstStyle/>
          <a:p>
            <a:pPr marL="92947" indent="-92947" algn="r" defTabSz="914470">
              <a:lnSpc>
                <a:spcPct val="110000"/>
              </a:lnSpc>
              <a:spcBef>
                <a:spcPct val="50000"/>
              </a:spcBef>
            </a:pPr>
            <a:r>
              <a:rPr lang="ko-KR" altLang="en-US" sz="1600" b="1" dirty="0" smtClean="0">
                <a:latin typeface="+mn-ea"/>
                <a:ea typeface="+mn-ea"/>
              </a:rPr>
              <a:t>당사연구현황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41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272482" y="620688"/>
            <a:ext cx="9492005" cy="652661"/>
          </a:xfrm>
          <a:prstGeom prst="roundRect">
            <a:avLst>
              <a:gd name="adj" fmla="val 16667"/>
            </a:avLst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tIns="0" rIns="72000" bIns="0">
            <a:spAutoFit/>
          </a:bodyPr>
          <a:lstStyle/>
          <a:p>
            <a:pPr marL="0" lvl="1">
              <a:lnSpc>
                <a:spcPts val="2300"/>
              </a:lnSpc>
              <a:spcBef>
                <a:spcPts val="0"/>
              </a:spcBef>
              <a:buClr>
                <a:schemeClr val="tx1"/>
              </a:buClr>
            </a:pPr>
            <a:r>
              <a:rPr lang="ko-KR" altLang="en-US" sz="1600" b="1" dirty="0" smtClean="0">
                <a:latin typeface="맑은 고딕" pitchFamily="50" charset="-127"/>
                <a:cs typeface="Arial" pitchFamily="34" charset="0"/>
              </a:rPr>
              <a:t>당사는 </a:t>
            </a:r>
            <a:r>
              <a:rPr lang="en-US" altLang="ko-KR" sz="1600" b="1" dirty="0" smtClean="0">
                <a:latin typeface="맑은 고딕" pitchFamily="50" charset="-127"/>
                <a:cs typeface="Arial" pitchFamily="34" charset="0"/>
              </a:rPr>
              <a:t>2012</a:t>
            </a:r>
            <a:r>
              <a:rPr lang="ko-KR" altLang="en-US" sz="1600" b="1" dirty="0" smtClean="0">
                <a:latin typeface="맑은 고딕" pitchFamily="50" charset="-127"/>
                <a:cs typeface="Arial" pitchFamily="34" charset="0"/>
              </a:rPr>
              <a:t>년부터 이온트랩 실험장치를 개발하여 </a:t>
            </a:r>
            <a:r>
              <a:rPr lang="en-US" altLang="ko-KR" sz="1600" b="1" dirty="0" err="1" smtClean="0">
                <a:latin typeface="맑은 고딕" pitchFamily="50" charset="-127"/>
                <a:cs typeface="Arial" pitchFamily="34" charset="0"/>
              </a:rPr>
              <a:t>Yb</a:t>
            </a:r>
            <a:r>
              <a:rPr lang="en-US" altLang="ko-KR" sz="1600" b="1" baseline="30000" dirty="0" smtClean="0">
                <a:latin typeface="맑은 고딕" pitchFamily="50" charset="-127"/>
                <a:cs typeface="Arial" pitchFamily="34" charset="0"/>
              </a:rPr>
              <a:t>+</a:t>
            </a:r>
            <a:r>
              <a:rPr lang="en-US" altLang="ko-KR" sz="1600" b="1" dirty="0" smtClean="0">
                <a:latin typeface="맑은 고딕" pitchFamily="50" charset="-127"/>
                <a:cs typeface="Arial" pitchFamily="34" charset="0"/>
              </a:rPr>
              <a:t> </a:t>
            </a:r>
            <a:r>
              <a:rPr lang="ko-KR" altLang="en-US" sz="1600" b="1" dirty="0" smtClean="0">
                <a:latin typeface="맑은 고딕" pitchFamily="50" charset="-127"/>
                <a:cs typeface="Arial" pitchFamily="34" charset="0"/>
              </a:rPr>
              <a:t>이온에 대해 </a:t>
            </a:r>
            <a:r>
              <a:rPr lang="en-US" altLang="ko-KR" sz="1600" b="1" dirty="0" smtClean="0">
                <a:latin typeface="맑은 고딕" pitchFamily="50" charset="-127"/>
                <a:cs typeface="Arial" pitchFamily="34" charset="0"/>
              </a:rPr>
              <a:t>2013</a:t>
            </a:r>
            <a:r>
              <a:rPr lang="ko-KR" altLang="en-US" sz="1600" b="1" dirty="0" smtClean="0">
                <a:latin typeface="맑은 고딕" pitchFamily="50" charset="-127"/>
                <a:cs typeface="Arial" pitchFamily="34" charset="0"/>
              </a:rPr>
              <a:t>년에 포획 및 </a:t>
            </a:r>
            <a:r>
              <a:rPr lang="ko-KR" altLang="en-US" sz="1600" b="1" dirty="0" err="1" smtClean="0">
                <a:latin typeface="맑은 고딕" pitchFamily="50" charset="-127"/>
                <a:cs typeface="Arial" pitchFamily="34" charset="0"/>
              </a:rPr>
              <a:t>큐빗</a:t>
            </a:r>
            <a:r>
              <a:rPr lang="ko-KR" altLang="en-US" sz="1600" b="1" dirty="0" smtClean="0">
                <a:latin typeface="맑은 고딕" pitchFamily="50" charset="-127"/>
                <a:cs typeface="Arial" pitchFamily="34" charset="0"/>
              </a:rPr>
              <a:t> 제어를 </a:t>
            </a:r>
            <a:r>
              <a:rPr lang="ko-KR" altLang="en-US" sz="1600" b="1" dirty="0" err="1" smtClean="0">
                <a:latin typeface="맑은 고딕" pitchFamily="50" charset="-127"/>
                <a:cs typeface="Arial" pitchFamily="34" charset="0"/>
              </a:rPr>
              <a:t>할수</a:t>
            </a:r>
            <a:r>
              <a:rPr lang="ko-KR" altLang="en-US" sz="1600" b="1" dirty="0" smtClean="0">
                <a:latin typeface="맑은 고딕" pitchFamily="50" charset="-127"/>
                <a:cs typeface="Arial" pitchFamily="34" charset="0"/>
              </a:rPr>
              <a:t> 있는 시스템 개발을 완료하고 </a:t>
            </a:r>
            <a:r>
              <a:rPr lang="en-US" altLang="ko-KR" sz="1600" b="1" dirty="0" smtClean="0">
                <a:latin typeface="맑은 고딕" pitchFamily="50" charset="-127"/>
                <a:cs typeface="Arial" pitchFamily="34" charset="0"/>
              </a:rPr>
              <a:t>2014</a:t>
            </a:r>
            <a:r>
              <a:rPr lang="ko-KR" altLang="en-US" sz="1600" b="1" dirty="0" smtClean="0">
                <a:latin typeface="맑은 고딕" pitchFamily="50" charset="-127"/>
                <a:cs typeface="Arial" pitchFamily="34" charset="0"/>
              </a:rPr>
              <a:t>년 안정화 추진 중</a:t>
            </a:r>
          </a:p>
        </p:txBody>
      </p:sp>
      <p:cxnSp>
        <p:nvCxnSpPr>
          <p:cNvPr id="6" name="Straight Connector 142"/>
          <p:cNvCxnSpPr>
            <a:stCxn id="12" idx="5"/>
            <a:endCxn id="10" idx="3"/>
          </p:cNvCxnSpPr>
          <p:nvPr/>
        </p:nvCxnSpPr>
        <p:spPr>
          <a:xfrm>
            <a:off x="6291180" y="4645907"/>
            <a:ext cx="212042" cy="108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50"/>
          <p:cNvCxnSpPr/>
          <p:nvPr/>
        </p:nvCxnSpPr>
        <p:spPr>
          <a:xfrm>
            <a:off x="6268075" y="4406580"/>
            <a:ext cx="212041" cy="177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04"/>
          <p:cNvSpPr/>
          <p:nvPr/>
        </p:nvSpPr>
        <p:spPr>
          <a:xfrm flipH="1">
            <a:off x="6779406" y="4332034"/>
            <a:ext cx="62025" cy="372152"/>
          </a:xfrm>
          <a:prstGeom prst="rect">
            <a:avLst/>
          </a:prstGeom>
          <a:solidFill>
            <a:srgbClr val="B9E0E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그룹 8"/>
          <p:cNvGrpSpPr/>
          <p:nvPr/>
        </p:nvGrpSpPr>
        <p:grpSpPr>
          <a:xfrm>
            <a:off x="6284518" y="4361954"/>
            <a:ext cx="225366" cy="333376"/>
            <a:chOff x="5107970" y="3229090"/>
            <a:chExt cx="225366" cy="544727"/>
          </a:xfrm>
        </p:grpSpPr>
        <p:sp>
          <p:nvSpPr>
            <p:cNvPr id="10" name="Oval 64"/>
            <p:cNvSpPr/>
            <p:nvPr/>
          </p:nvSpPr>
          <p:spPr>
            <a:xfrm flipH="1">
              <a:off x="5287844" y="3229267"/>
              <a:ext cx="45492" cy="543576"/>
            </a:xfrm>
            <a:prstGeom prst="ellipse">
              <a:avLst/>
            </a:prstGeom>
            <a:solidFill>
              <a:srgbClr val="B9E0E1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65"/>
            <p:cNvSpPr/>
            <p:nvPr/>
          </p:nvSpPr>
          <p:spPr>
            <a:xfrm flipH="1">
              <a:off x="5201009" y="3230241"/>
              <a:ext cx="45492" cy="543576"/>
            </a:xfrm>
            <a:prstGeom prst="ellipse">
              <a:avLst/>
            </a:prstGeom>
            <a:solidFill>
              <a:srgbClr val="B9E0E1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66"/>
            <p:cNvSpPr/>
            <p:nvPr/>
          </p:nvSpPr>
          <p:spPr>
            <a:xfrm flipH="1">
              <a:off x="5107970" y="3229090"/>
              <a:ext cx="45492" cy="543576"/>
            </a:xfrm>
            <a:prstGeom prst="ellipse">
              <a:avLst/>
            </a:prstGeom>
            <a:solidFill>
              <a:srgbClr val="B9E0E1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90"/>
          <p:cNvGrpSpPr/>
          <p:nvPr/>
        </p:nvGrpSpPr>
        <p:grpSpPr>
          <a:xfrm flipH="1">
            <a:off x="6978128" y="4376077"/>
            <a:ext cx="92687" cy="322681"/>
            <a:chOff x="1038224" y="2311171"/>
            <a:chExt cx="457201" cy="1591697"/>
          </a:xfrm>
        </p:grpSpPr>
        <p:grpSp>
          <p:nvGrpSpPr>
            <p:cNvPr id="14" name="Group 85"/>
            <p:cNvGrpSpPr/>
            <p:nvPr/>
          </p:nvGrpSpPr>
          <p:grpSpPr>
            <a:xfrm>
              <a:off x="1038224" y="2311171"/>
              <a:ext cx="457201" cy="643960"/>
              <a:chOff x="1038224" y="2311171"/>
              <a:chExt cx="457201" cy="643960"/>
            </a:xfrm>
          </p:grpSpPr>
          <p:sp>
            <p:nvSpPr>
              <p:cNvPr id="24" name="Rectangle 7"/>
              <p:cNvSpPr/>
              <p:nvPr/>
            </p:nvSpPr>
            <p:spPr>
              <a:xfrm>
                <a:off x="1038224" y="2311240"/>
                <a:ext cx="224807" cy="38671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67"/>
              <p:cNvSpPr/>
              <p:nvPr/>
            </p:nvSpPr>
            <p:spPr>
              <a:xfrm>
                <a:off x="1261041" y="2311171"/>
                <a:ext cx="84366" cy="553529"/>
              </a:xfrm>
              <a:prstGeom prst="rect">
                <a:avLst/>
              </a:prstGeom>
              <a:solidFill>
                <a:srgbClr val="6600CC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73"/>
              <p:cNvSpPr/>
              <p:nvPr/>
            </p:nvSpPr>
            <p:spPr>
              <a:xfrm>
                <a:off x="1346426" y="2349273"/>
                <a:ext cx="103755" cy="103755"/>
              </a:xfrm>
              <a:prstGeom prst="rect">
                <a:avLst/>
              </a:prstGeom>
              <a:solidFill>
                <a:srgbClr val="FFFF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74"/>
              <p:cNvSpPr/>
              <p:nvPr/>
            </p:nvSpPr>
            <p:spPr>
              <a:xfrm>
                <a:off x="1449706" y="2315934"/>
                <a:ext cx="45719" cy="165329"/>
              </a:xfrm>
              <a:prstGeom prst="rect">
                <a:avLst/>
              </a:prstGeom>
              <a:solidFill>
                <a:srgbClr val="92D05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86"/>
              <p:cNvSpPr/>
              <p:nvPr/>
            </p:nvSpPr>
            <p:spPr>
              <a:xfrm>
                <a:off x="1346426" y="2546917"/>
                <a:ext cx="103755" cy="103755"/>
              </a:xfrm>
              <a:prstGeom prst="rect">
                <a:avLst/>
              </a:prstGeom>
              <a:solidFill>
                <a:srgbClr val="FFFF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87"/>
              <p:cNvSpPr/>
              <p:nvPr/>
            </p:nvSpPr>
            <p:spPr>
              <a:xfrm>
                <a:off x="1449706" y="2513578"/>
                <a:ext cx="45719" cy="165329"/>
              </a:xfrm>
              <a:prstGeom prst="rect">
                <a:avLst/>
              </a:prstGeom>
              <a:solidFill>
                <a:srgbClr val="92D05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88"/>
              <p:cNvSpPr/>
              <p:nvPr/>
            </p:nvSpPr>
            <p:spPr>
              <a:xfrm>
                <a:off x="1346426" y="2732654"/>
                <a:ext cx="103755" cy="103755"/>
              </a:xfrm>
              <a:prstGeom prst="rect">
                <a:avLst/>
              </a:prstGeom>
              <a:solidFill>
                <a:srgbClr val="FFFF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89"/>
              <p:cNvSpPr/>
              <p:nvPr/>
            </p:nvSpPr>
            <p:spPr>
              <a:xfrm>
                <a:off x="1449706" y="2699315"/>
                <a:ext cx="45719" cy="255816"/>
              </a:xfrm>
              <a:prstGeom prst="rect">
                <a:avLst/>
              </a:prstGeom>
              <a:solidFill>
                <a:srgbClr val="92D05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91"/>
            <p:cNvGrpSpPr/>
            <p:nvPr/>
          </p:nvGrpSpPr>
          <p:grpSpPr>
            <a:xfrm flipV="1">
              <a:off x="1038224" y="3258908"/>
              <a:ext cx="457201" cy="643960"/>
              <a:chOff x="1038224" y="2311171"/>
              <a:chExt cx="457201" cy="643960"/>
            </a:xfrm>
          </p:grpSpPr>
          <p:sp>
            <p:nvSpPr>
              <p:cNvPr id="16" name="Rectangle 92"/>
              <p:cNvSpPr/>
              <p:nvPr/>
            </p:nvSpPr>
            <p:spPr>
              <a:xfrm>
                <a:off x="1038224" y="2311240"/>
                <a:ext cx="224807" cy="38671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93"/>
              <p:cNvSpPr/>
              <p:nvPr/>
            </p:nvSpPr>
            <p:spPr>
              <a:xfrm>
                <a:off x="1261041" y="2311171"/>
                <a:ext cx="84366" cy="553529"/>
              </a:xfrm>
              <a:prstGeom prst="rect">
                <a:avLst/>
              </a:prstGeom>
              <a:solidFill>
                <a:srgbClr val="6600CC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94"/>
              <p:cNvSpPr/>
              <p:nvPr/>
            </p:nvSpPr>
            <p:spPr>
              <a:xfrm>
                <a:off x="1346426" y="2349273"/>
                <a:ext cx="103755" cy="103755"/>
              </a:xfrm>
              <a:prstGeom prst="rect">
                <a:avLst/>
              </a:prstGeom>
              <a:solidFill>
                <a:srgbClr val="FFFF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95"/>
              <p:cNvSpPr/>
              <p:nvPr/>
            </p:nvSpPr>
            <p:spPr>
              <a:xfrm>
                <a:off x="1449706" y="2315934"/>
                <a:ext cx="45719" cy="165329"/>
              </a:xfrm>
              <a:prstGeom prst="rect">
                <a:avLst/>
              </a:prstGeom>
              <a:solidFill>
                <a:srgbClr val="92D05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96"/>
              <p:cNvSpPr/>
              <p:nvPr/>
            </p:nvSpPr>
            <p:spPr>
              <a:xfrm>
                <a:off x="1346426" y="2546917"/>
                <a:ext cx="103755" cy="103755"/>
              </a:xfrm>
              <a:prstGeom prst="rect">
                <a:avLst/>
              </a:prstGeom>
              <a:solidFill>
                <a:srgbClr val="FFFF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97"/>
              <p:cNvSpPr/>
              <p:nvPr/>
            </p:nvSpPr>
            <p:spPr>
              <a:xfrm>
                <a:off x="1449706" y="2513578"/>
                <a:ext cx="45719" cy="165329"/>
              </a:xfrm>
              <a:prstGeom prst="rect">
                <a:avLst/>
              </a:prstGeom>
              <a:solidFill>
                <a:srgbClr val="92D05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98"/>
              <p:cNvSpPr/>
              <p:nvPr/>
            </p:nvSpPr>
            <p:spPr>
              <a:xfrm>
                <a:off x="1346426" y="2732654"/>
                <a:ext cx="103755" cy="103755"/>
              </a:xfrm>
              <a:prstGeom prst="rect">
                <a:avLst/>
              </a:prstGeom>
              <a:solidFill>
                <a:srgbClr val="FFFF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99"/>
              <p:cNvSpPr/>
              <p:nvPr/>
            </p:nvSpPr>
            <p:spPr>
              <a:xfrm>
                <a:off x="1449706" y="2699315"/>
                <a:ext cx="45719" cy="255816"/>
              </a:xfrm>
              <a:prstGeom prst="rect">
                <a:avLst/>
              </a:prstGeom>
              <a:solidFill>
                <a:srgbClr val="92D05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2" name="Rectangle 100"/>
          <p:cNvSpPr/>
          <p:nvPr/>
        </p:nvSpPr>
        <p:spPr>
          <a:xfrm flipH="1">
            <a:off x="6758731" y="4207983"/>
            <a:ext cx="95106" cy="124051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03"/>
          <p:cNvSpPr/>
          <p:nvPr/>
        </p:nvSpPr>
        <p:spPr>
          <a:xfrm flipH="1">
            <a:off x="6758731" y="4704186"/>
            <a:ext cx="95106" cy="124051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05"/>
          <p:cNvSpPr/>
          <p:nvPr/>
        </p:nvSpPr>
        <p:spPr>
          <a:xfrm flipH="1">
            <a:off x="6853836" y="4228658"/>
            <a:ext cx="301857" cy="70295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06"/>
          <p:cNvSpPr/>
          <p:nvPr/>
        </p:nvSpPr>
        <p:spPr>
          <a:xfrm flipH="1">
            <a:off x="6853836" y="4741401"/>
            <a:ext cx="301857" cy="70295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122"/>
          <p:cNvCxnSpPr/>
          <p:nvPr/>
        </p:nvCxnSpPr>
        <p:spPr>
          <a:xfrm flipV="1">
            <a:off x="5412899" y="4406863"/>
            <a:ext cx="874471" cy="80944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124"/>
          <p:cNvCxnSpPr>
            <a:endCxn id="12" idx="5"/>
          </p:cNvCxnSpPr>
          <p:nvPr/>
        </p:nvCxnSpPr>
        <p:spPr>
          <a:xfrm>
            <a:off x="5406877" y="4489159"/>
            <a:ext cx="884303" cy="156748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136"/>
          <p:cNvCxnSpPr>
            <a:stCxn id="10" idx="3"/>
          </p:cNvCxnSpPr>
          <p:nvPr/>
        </p:nvCxnSpPr>
        <p:spPr>
          <a:xfrm flipV="1">
            <a:off x="6503222" y="4529099"/>
            <a:ext cx="413467" cy="116916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139"/>
          <p:cNvCxnSpPr>
            <a:stCxn id="10" idx="1"/>
          </p:cNvCxnSpPr>
          <p:nvPr/>
        </p:nvCxnSpPr>
        <p:spPr>
          <a:xfrm>
            <a:off x="6503222" y="4410781"/>
            <a:ext cx="419846" cy="114063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 flipH="1">
            <a:off x="4399472" y="4162986"/>
            <a:ext cx="985059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고감도 카메라</a:t>
            </a:r>
            <a:endParaRPr lang="en-US" dirty="0"/>
          </a:p>
        </p:txBody>
      </p:sp>
      <p:cxnSp>
        <p:nvCxnSpPr>
          <p:cNvPr id="42" name="Straight Connector 184"/>
          <p:cNvCxnSpPr/>
          <p:nvPr/>
        </p:nvCxnSpPr>
        <p:spPr>
          <a:xfrm flipV="1">
            <a:off x="5933600" y="4437651"/>
            <a:ext cx="65367" cy="6037"/>
          </a:xfrm>
          <a:prstGeom prst="line">
            <a:avLst/>
          </a:prstGeom>
          <a:ln w="12700">
            <a:solidFill>
              <a:srgbClr val="00B0F0"/>
            </a:solidFill>
            <a:prstDash val="dash"/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187"/>
          <p:cNvCxnSpPr/>
          <p:nvPr/>
        </p:nvCxnSpPr>
        <p:spPr>
          <a:xfrm flipV="1">
            <a:off x="6567163" y="4606976"/>
            <a:ext cx="74764" cy="20321"/>
          </a:xfrm>
          <a:prstGeom prst="line">
            <a:avLst/>
          </a:prstGeom>
          <a:ln w="12700">
            <a:solidFill>
              <a:srgbClr val="00B0F0"/>
            </a:solidFill>
            <a:prstDash val="dash"/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190"/>
          <p:cNvCxnSpPr/>
          <p:nvPr/>
        </p:nvCxnSpPr>
        <p:spPr>
          <a:xfrm>
            <a:off x="6552313" y="4422670"/>
            <a:ext cx="92242" cy="21396"/>
          </a:xfrm>
          <a:prstGeom prst="line">
            <a:avLst/>
          </a:prstGeom>
          <a:ln w="12700">
            <a:solidFill>
              <a:srgbClr val="00B0F0"/>
            </a:solidFill>
            <a:prstDash val="dash"/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55295"/>
          <p:cNvSpPr/>
          <p:nvPr/>
        </p:nvSpPr>
        <p:spPr>
          <a:xfrm rot="2700000" flipH="1">
            <a:off x="5690298" y="4322712"/>
            <a:ext cx="72373" cy="341069"/>
          </a:xfrm>
          <a:prstGeom prst="rect">
            <a:avLst/>
          </a:prstGeom>
          <a:solidFill>
            <a:srgbClr val="B9E0E1">
              <a:alpha val="74902"/>
            </a:srgbClr>
          </a:solidFill>
          <a:ln w="12700">
            <a:solidFill>
              <a:srgbClr val="66CC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 flipH="1">
            <a:off x="7345231" y="490886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/>
              <a:t>진공챔버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 flipH="1">
            <a:off x="6995398" y="3592496"/>
            <a:ext cx="1277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이온트랩 칩</a:t>
            </a:r>
            <a:endParaRPr lang="en-US" sz="1600" dirty="0"/>
          </a:p>
        </p:txBody>
      </p:sp>
      <p:sp>
        <p:nvSpPr>
          <p:cNvPr id="48" name="Rectangle 145"/>
          <p:cNvSpPr/>
          <p:nvPr/>
        </p:nvSpPr>
        <p:spPr>
          <a:xfrm flipH="1">
            <a:off x="6878217" y="4230216"/>
            <a:ext cx="204925" cy="69597"/>
          </a:xfrm>
          <a:prstGeom prst="rect">
            <a:avLst/>
          </a:prstGeom>
          <a:solidFill>
            <a:srgbClr val="B9E0E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146"/>
          <p:cNvSpPr/>
          <p:nvPr/>
        </p:nvSpPr>
        <p:spPr>
          <a:xfrm flipH="1">
            <a:off x="6883372" y="4739308"/>
            <a:ext cx="204925" cy="69597"/>
          </a:xfrm>
          <a:prstGeom prst="rect">
            <a:avLst/>
          </a:prstGeom>
          <a:solidFill>
            <a:srgbClr val="B9E0E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233"/>
          <p:cNvCxnSpPr/>
          <p:nvPr/>
        </p:nvCxnSpPr>
        <p:spPr>
          <a:xfrm>
            <a:off x="6913015" y="3476445"/>
            <a:ext cx="0" cy="908431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6912504" y="450482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Straight Connector 184"/>
          <p:cNvCxnSpPr/>
          <p:nvPr/>
        </p:nvCxnSpPr>
        <p:spPr>
          <a:xfrm>
            <a:off x="5942735" y="4582565"/>
            <a:ext cx="76200" cy="14749"/>
          </a:xfrm>
          <a:prstGeom prst="line">
            <a:avLst/>
          </a:prstGeom>
          <a:ln w="12700">
            <a:solidFill>
              <a:srgbClr val="00B0F0"/>
            </a:solidFill>
            <a:prstDash val="dash"/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122"/>
          <p:cNvCxnSpPr/>
          <p:nvPr/>
        </p:nvCxnSpPr>
        <p:spPr>
          <a:xfrm rot="5400000" flipH="1" flipV="1">
            <a:off x="5574878" y="4640569"/>
            <a:ext cx="438286" cy="46842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122"/>
          <p:cNvCxnSpPr/>
          <p:nvPr/>
        </p:nvCxnSpPr>
        <p:spPr>
          <a:xfrm flipH="1" flipV="1">
            <a:off x="5694403" y="4537117"/>
            <a:ext cx="77005" cy="346807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flipH="1">
            <a:off x="5197735" y="4921727"/>
            <a:ext cx="1108310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err="1" smtClean="0"/>
              <a:t>큐빗측정</a:t>
            </a:r>
            <a:r>
              <a:rPr lang="ko-KR" altLang="en-US" dirty="0" smtClean="0"/>
              <a:t> 장치</a:t>
            </a:r>
            <a:endParaRPr lang="en-US" dirty="0"/>
          </a:p>
        </p:txBody>
      </p:sp>
      <p:cxnSp>
        <p:nvCxnSpPr>
          <p:cNvPr id="56" name="Straight Arrow Connector 223"/>
          <p:cNvCxnSpPr/>
          <p:nvPr/>
        </p:nvCxnSpPr>
        <p:spPr>
          <a:xfrm flipH="1">
            <a:off x="7055070" y="3933645"/>
            <a:ext cx="225624" cy="4314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223"/>
          <p:cNvCxnSpPr/>
          <p:nvPr/>
        </p:nvCxnSpPr>
        <p:spPr>
          <a:xfrm flipH="1" flipV="1">
            <a:off x="7166440" y="4828156"/>
            <a:ext cx="223339" cy="18003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103"/>
          <p:cNvSpPr/>
          <p:nvPr/>
        </p:nvSpPr>
        <p:spPr>
          <a:xfrm flipH="1">
            <a:off x="7143360" y="4290528"/>
            <a:ext cx="60245" cy="449704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직선 연결선 58"/>
          <p:cNvCxnSpPr/>
          <p:nvPr/>
        </p:nvCxnSpPr>
        <p:spPr>
          <a:xfrm>
            <a:off x="7098376" y="4384633"/>
            <a:ext cx="1560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7098376" y="4404389"/>
            <a:ext cx="1560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7098377" y="4424144"/>
            <a:ext cx="1560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7098376" y="4443900"/>
            <a:ext cx="1560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7098378" y="4627343"/>
            <a:ext cx="1560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7098378" y="4647099"/>
            <a:ext cx="1560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7098379" y="4666854"/>
            <a:ext cx="1560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7098378" y="4686610"/>
            <a:ext cx="1560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 flipH="1">
            <a:off x="7249398" y="4241607"/>
            <a:ext cx="1031960" cy="5978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smtClean="0"/>
              <a:t>이온위치 제어장치</a:t>
            </a:r>
            <a:endParaRPr lang="en-US" sz="1600" dirty="0"/>
          </a:p>
        </p:txBody>
      </p:sp>
      <p:sp>
        <p:nvSpPr>
          <p:cNvPr id="68" name="Rectangle 104"/>
          <p:cNvSpPr/>
          <p:nvPr/>
        </p:nvSpPr>
        <p:spPr>
          <a:xfrm rot="18900000" flipH="1">
            <a:off x="6070745" y="3353372"/>
            <a:ext cx="66422" cy="292810"/>
          </a:xfrm>
          <a:prstGeom prst="rect">
            <a:avLst/>
          </a:prstGeom>
          <a:solidFill>
            <a:srgbClr val="B9E0E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233"/>
          <p:cNvCxnSpPr/>
          <p:nvPr/>
        </p:nvCxnSpPr>
        <p:spPr>
          <a:xfrm>
            <a:off x="2858391" y="3488098"/>
            <a:ext cx="4079420" cy="0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233"/>
          <p:cNvCxnSpPr/>
          <p:nvPr/>
        </p:nvCxnSpPr>
        <p:spPr>
          <a:xfrm>
            <a:off x="6158635" y="2983242"/>
            <a:ext cx="0" cy="522032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233"/>
          <p:cNvCxnSpPr/>
          <p:nvPr/>
        </p:nvCxnSpPr>
        <p:spPr>
          <a:xfrm>
            <a:off x="2950919" y="2992798"/>
            <a:ext cx="3216729" cy="0"/>
          </a:xfrm>
          <a:prstGeom prst="straightConnector1">
            <a:avLst/>
          </a:prstGeom>
          <a:ln w="28575">
            <a:solidFill>
              <a:srgbClr val="0000CC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 flipH="1">
            <a:off x="4694642" y="2814459"/>
            <a:ext cx="657666" cy="33855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AOM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 flipH="1">
            <a:off x="5220422" y="3340239"/>
            <a:ext cx="657666" cy="33855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AOM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 flipH="1">
            <a:off x="3902162" y="2806839"/>
            <a:ext cx="65766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</a:t>
            </a:r>
            <a:r>
              <a:rPr lang="en-US" sz="1600" dirty="0" smtClean="0">
                <a:solidFill>
                  <a:schemeClr val="tx1"/>
                </a:solidFill>
              </a:rPr>
              <a:t>OM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 flipH="1">
            <a:off x="3132542" y="2799219"/>
            <a:ext cx="65766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</a:t>
            </a:r>
            <a:r>
              <a:rPr lang="en-US" sz="1600" dirty="0" smtClean="0">
                <a:solidFill>
                  <a:schemeClr val="tx1"/>
                </a:solidFill>
              </a:rPr>
              <a:t>OM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446154" y="2404127"/>
            <a:ext cx="274320" cy="219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/>
          <p:cNvCxnSpPr/>
          <p:nvPr/>
        </p:nvCxnSpPr>
        <p:spPr>
          <a:xfrm>
            <a:off x="5584117" y="2254930"/>
            <a:ext cx="0" cy="156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5556043" y="2367231"/>
            <a:ext cx="56147" cy="601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연결선 78"/>
          <p:cNvCxnSpPr/>
          <p:nvPr/>
        </p:nvCxnSpPr>
        <p:spPr>
          <a:xfrm>
            <a:off x="5660316" y="2567756"/>
            <a:ext cx="0" cy="7740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5507915" y="2567755"/>
            <a:ext cx="0" cy="108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/>
          <p:cNvSpPr/>
          <p:nvPr/>
        </p:nvSpPr>
        <p:spPr>
          <a:xfrm>
            <a:off x="5632239" y="2531664"/>
            <a:ext cx="56147" cy="601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/>
          <p:cNvSpPr/>
          <p:nvPr/>
        </p:nvSpPr>
        <p:spPr>
          <a:xfrm>
            <a:off x="5479842" y="2531646"/>
            <a:ext cx="56147" cy="601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4928796" y="2404122"/>
            <a:ext cx="274320" cy="219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연결선 83"/>
          <p:cNvCxnSpPr/>
          <p:nvPr/>
        </p:nvCxnSpPr>
        <p:spPr>
          <a:xfrm>
            <a:off x="5066759" y="2258941"/>
            <a:ext cx="0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/>
          <p:cNvSpPr/>
          <p:nvPr/>
        </p:nvSpPr>
        <p:spPr>
          <a:xfrm>
            <a:off x="5038685" y="2367226"/>
            <a:ext cx="56147" cy="601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6" name="직선 연결선 85"/>
          <p:cNvCxnSpPr/>
          <p:nvPr/>
        </p:nvCxnSpPr>
        <p:spPr>
          <a:xfrm>
            <a:off x="5142958" y="2567751"/>
            <a:ext cx="0" cy="2446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4990557" y="2567750"/>
            <a:ext cx="0" cy="108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/>
          <p:cNvSpPr/>
          <p:nvPr/>
        </p:nvSpPr>
        <p:spPr>
          <a:xfrm>
            <a:off x="5114881" y="2531659"/>
            <a:ext cx="56147" cy="601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/>
          <p:cNvSpPr/>
          <p:nvPr/>
        </p:nvSpPr>
        <p:spPr>
          <a:xfrm>
            <a:off x="4962484" y="2531641"/>
            <a:ext cx="56147" cy="601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연결선 89"/>
          <p:cNvCxnSpPr>
            <a:stCxn id="85" idx="0"/>
          </p:cNvCxnSpPr>
          <p:nvPr/>
        </p:nvCxnSpPr>
        <p:spPr>
          <a:xfrm>
            <a:off x="5066759" y="2367226"/>
            <a:ext cx="44313" cy="2278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4114659" y="2392091"/>
            <a:ext cx="274320" cy="219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/>
          <p:cNvCxnSpPr/>
          <p:nvPr/>
        </p:nvCxnSpPr>
        <p:spPr>
          <a:xfrm>
            <a:off x="4252622" y="2258941"/>
            <a:ext cx="0" cy="1403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/>
          <p:cNvSpPr/>
          <p:nvPr/>
        </p:nvSpPr>
        <p:spPr>
          <a:xfrm>
            <a:off x="4224548" y="2355195"/>
            <a:ext cx="56147" cy="601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/>
          <p:cNvCxnSpPr/>
          <p:nvPr/>
        </p:nvCxnSpPr>
        <p:spPr>
          <a:xfrm>
            <a:off x="4328821" y="2555720"/>
            <a:ext cx="0" cy="2446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4176420" y="2555719"/>
            <a:ext cx="0" cy="108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타원 95"/>
          <p:cNvSpPr/>
          <p:nvPr/>
        </p:nvSpPr>
        <p:spPr>
          <a:xfrm>
            <a:off x="4300744" y="2519628"/>
            <a:ext cx="56147" cy="601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/>
          <p:cNvSpPr/>
          <p:nvPr/>
        </p:nvSpPr>
        <p:spPr>
          <a:xfrm>
            <a:off x="4148347" y="2519610"/>
            <a:ext cx="56147" cy="601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8" name="직선 연결선 97"/>
          <p:cNvCxnSpPr/>
          <p:nvPr/>
        </p:nvCxnSpPr>
        <p:spPr>
          <a:xfrm flipH="1">
            <a:off x="4196877" y="2408982"/>
            <a:ext cx="55238" cy="187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3336605" y="2404112"/>
            <a:ext cx="274320" cy="219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/>
          <p:cNvCxnSpPr/>
          <p:nvPr/>
        </p:nvCxnSpPr>
        <p:spPr>
          <a:xfrm>
            <a:off x="3474568" y="2266962"/>
            <a:ext cx="0" cy="1443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/>
          <p:cNvSpPr/>
          <p:nvPr/>
        </p:nvSpPr>
        <p:spPr>
          <a:xfrm>
            <a:off x="3446494" y="2367216"/>
            <a:ext cx="56147" cy="601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" name="직선 연결선 101"/>
          <p:cNvCxnSpPr/>
          <p:nvPr/>
        </p:nvCxnSpPr>
        <p:spPr>
          <a:xfrm>
            <a:off x="3550767" y="2567741"/>
            <a:ext cx="0" cy="2446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3398366" y="2567740"/>
            <a:ext cx="0" cy="108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타원 103"/>
          <p:cNvSpPr/>
          <p:nvPr/>
        </p:nvSpPr>
        <p:spPr>
          <a:xfrm>
            <a:off x="3522690" y="2531649"/>
            <a:ext cx="56147" cy="601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3370293" y="2531631"/>
            <a:ext cx="56147" cy="601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6" name="직선 연결선 105"/>
          <p:cNvCxnSpPr>
            <a:stCxn id="101" idx="0"/>
          </p:cNvCxnSpPr>
          <p:nvPr/>
        </p:nvCxnSpPr>
        <p:spPr>
          <a:xfrm>
            <a:off x="3474568" y="2367216"/>
            <a:ext cx="44313" cy="2278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 flipH="1">
            <a:off x="3204731" y="1740440"/>
            <a:ext cx="550586" cy="523220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7.37GHz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 flipH="1">
            <a:off x="3938658" y="1724398"/>
            <a:ext cx="550586" cy="523220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2.1GHz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 flipH="1">
            <a:off x="5354374" y="1724398"/>
            <a:ext cx="550586" cy="523220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210 MHz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 flipH="1">
            <a:off x="4628467" y="1728408"/>
            <a:ext cx="550586" cy="523220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200 MHz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1" name="Rectangle 104"/>
          <p:cNvSpPr/>
          <p:nvPr/>
        </p:nvSpPr>
        <p:spPr>
          <a:xfrm rot="18900000" flipH="1">
            <a:off x="2864901" y="2841744"/>
            <a:ext cx="66422" cy="292810"/>
          </a:xfrm>
          <a:prstGeom prst="rect">
            <a:avLst/>
          </a:prstGeom>
          <a:solidFill>
            <a:srgbClr val="B9E0E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Arrow Connector 233"/>
          <p:cNvCxnSpPr/>
          <p:nvPr/>
        </p:nvCxnSpPr>
        <p:spPr>
          <a:xfrm>
            <a:off x="2856211" y="3012634"/>
            <a:ext cx="0" cy="473528"/>
          </a:xfrm>
          <a:prstGeom prst="straightConnector1">
            <a:avLst/>
          </a:prstGeom>
          <a:ln w="28575">
            <a:solidFill>
              <a:srgbClr val="0000CC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233"/>
          <p:cNvCxnSpPr/>
          <p:nvPr/>
        </p:nvCxnSpPr>
        <p:spPr>
          <a:xfrm>
            <a:off x="2000672" y="3003684"/>
            <a:ext cx="863162" cy="0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 flipH="1">
            <a:off x="1171434" y="2837319"/>
            <a:ext cx="877388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00CC"/>
                </a:solidFill>
              </a:rPr>
              <a:t>369.5nm</a:t>
            </a:r>
            <a:endParaRPr lang="en-US" sz="1400" dirty="0">
              <a:solidFill>
                <a:srgbClr val="0000CC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 flipH="1">
            <a:off x="1171434" y="5696231"/>
            <a:ext cx="877388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399nm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 flipH="1">
            <a:off x="1171434" y="5260802"/>
            <a:ext cx="877388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638nm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 flipH="1">
            <a:off x="1176877" y="4841702"/>
            <a:ext cx="877388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6969"/>
                </a:solidFill>
              </a:rPr>
              <a:t>935nm</a:t>
            </a:r>
            <a:endParaRPr lang="en-US" sz="1400" dirty="0">
              <a:solidFill>
                <a:srgbClr val="FF6969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 flipH="1">
            <a:off x="2414413" y="4852588"/>
            <a:ext cx="65766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EOM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 flipH="1">
            <a:off x="2287218" y="4441508"/>
            <a:ext cx="902369" cy="307777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3.07GHz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120" name="직선 연결선 119"/>
          <p:cNvCxnSpPr/>
          <p:nvPr/>
        </p:nvCxnSpPr>
        <p:spPr>
          <a:xfrm flipV="1">
            <a:off x="2750996" y="4744874"/>
            <a:ext cx="0" cy="1034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233"/>
          <p:cNvCxnSpPr>
            <a:endCxn id="118" idx="3"/>
          </p:cNvCxnSpPr>
          <p:nvPr/>
        </p:nvCxnSpPr>
        <p:spPr>
          <a:xfrm>
            <a:off x="2058619" y="5013509"/>
            <a:ext cx="355794" cy="8356"/>
          </a:xfrm>
          <a:prstGeom prst="straightConnector1">
            <a:avLst/>
          </a:prstGeom>
          <a:ln w="28575">
            <a:solidFill>
              <a:srgbClr val="FF616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233"/>
          <p:cNvCxnSpPr/>
          <p:nvPr/>
        </p:nvCxnSpPr>
        <p:spPr>
          <a:xfrm flipV="1">
            <a:off x="2064062" y="5427166"/>
            <a:ext cx="1028700" cy="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 122"/>
          <p:cNvCxnSpPr>
            <a:stCxn id="118" idx="1"/>
          </p:cNvCxnSpPr>
          <p:nvPr/>
        </p:nvCxnSpPr>
        <p:spPr>
          <a:xfrm>
            <a:off x="3072079" y="5021865"/>
            <a:ext cx="543197" cy="196537"/>
          </a:xfrm>
          <a:prstGeom prst="curvedConnector3">
            <a:avLst>
              <a:gd name="adj1" fmla="val 50000"/>
            </a:avLst>
          </a:prstGeom>
          <a:ln>
            <a:solidFill>
              <a:srgbClr val="FF61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 123"/>
          <p:cNvCxnSpPr/>
          <p:nvPr/>
        </p:nvCxnSpPr>
        <p:spPr>
          <a:xfrm flipV="1">
            <a:off x="3072079" y="5272831"/>
            <a:ext cx="532312" cy="146958"/>
          </a:xfrm>
          <a:prstGeom prst="curvedConnector3">
            <a:avLst>
              <a:gd name="adj1" fmla="val 50000"/>
            </a:avLst>
          </a:prstGeom>
          <a:ln>
            <a:solidFill>
              <a:srgbClr val="FF61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타원 124"/>
          <p:cNvSpPr/>
          <p:nvPr/>
        </p:nvSpPr>
        <p:spPr>
          <a:xfrm>
            <a:off x="3560848" y="5174859"/>
            <a:ext cx="299357" cy="14695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6" name="Straight Arrow Connector 233"/>
          <p:cNvCxnSpPr/>
          <p:nvPr/>
        </p:nvCxnSpPr>
        <p:spPr>
          <a:xfrm>
            <a:off x="2053176" y="5851710"/>
            <a:ext cx="1964872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04"/>
          <p:cNvSpPr/>
          <p:nvPr/>
        </p:nvSpPr>
        <p:spPr>
          <a:xfrm rot="18900000" flipH="1">
            <a:off x="4030000" y="5706098"/>
            <a:ext cx="66422" cy="292810"/>
          </a:xfrm>
          <a:prstGeom prst="rect">
            <a:avLst/>
          </a:prstGeom>
          <a:solidFill>
            <a:srgbClr val="B9E0E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자유형 127"/>
          <p:cNvSpPr/>
          <p:nvPr/>
        </p:nvSpPr>
        <p:spPr>
          <a:xfrm>
            <a:off x="3865648" y="5244530"/>
            <a:ext cx="244965" cy="224244"/>
          </a:xfrm>
          <a:custGeom>
            <a:avLst/>
            <a:gdLst>
              <a:gd name="connsiteX0" fmla="*/ 0 w 244965"/>
              <a:gd name="connsiteY0" fmla="*/ 1087 h 224244"/>
              <a:gd name="connsiteX1" fmla="*/ 206828 w 244965"/>
              <a:gd name="connsiteY1" fmla="*/ 33744 h 224244"/>
              <a:gd name="connsiteX2" fmla="*/ 244928 w 244965"/>
              <a:gd name="connsiteY2" fmla="*/ 224244 h 224244"/>
              <a:gd name="connsiteX3" fmla="*/ 244928 w 244965"/>
              <a:gd name="connsiteY3" fmla="*/ 224244 h 224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965" h="224244">
                <a:moveTo>
                  <a:pt x="0" y="1087"/>
                </a:moveTo>
                <a:cubicBezTo>
                  <a:pt x="83003" y="-1181"/>
                  <a:pt x="166007" y="-3449"/>
                  <a:pt x="206828" y="33744"/>
                </a:cubicBezTo>
                <a:cubicBezTo>
                  <a:pt x="247649" y="70937"/>
                  <a:pt x="244928" y="224244"/>
                  <a:pt x="244928" y="224244"/>
                </a:cubicBezTo>
                <a:lnTo>
                  <a:pt x="244928" y="224244"/>
                </a:lnTo>
              </a:path>
            </a:pathLst>
          </a:custGeom>
          <a:noFill/>
          <a:ln w="9525">
            <a:solidFill>
              <a:srgbClr val="FF61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9" name="Straight Arrow Connector 233"/>
          <p:cNvCxnSpPr/>
          <p:nvPr/>
        </p:nvCxnSpPr>
        <p:spPr>
          <a:xfrm flipH="1">
            <a:off x="4102414" y="5468777"/>
            <a:ext cx="1" cy="37011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233"/>
          <p:cNvCxnSpPr/>
          <p:nvPr/>
        </p:nvCxnSpPr>
        <p:spPr>
          <a:xfrm flipV="1">
            <a:off x="6951115" y="4768536"/>
            <a:ext cx="0" cy="1089339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233"/>
          <p:cNvCxnSpPr/>
          <p:nvPr/>
        </p:nvCxnSpPr>
        <p:spPr>
          <a:xfrm>
            <a:off x="4121462" y="5857152"/>
            <a:ext cx="2831788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Freeform 68"/>
          <p:cNvSpPr>
            <a:spLocks noEditPoints="1"/>
          </p:cNvSpPr>
          <p:nvPr/>
        </p:nvSpPr>
        <p:spPr bwMode="auto">
          <a:xfrm>
            <a:off x="7129858" y="5490824"/>
            <a:ext cx="56388" cy="218313"/>
          </a:xfrm>
          <a:custGeom>
            <a:avLst/>
            <a:gdLst>
              <a:gd name="T0" fmla="*/ 34 w 60"/>
              <a:gd name="T1" fmla="*/ 155 h 155"/>
              <a:gd name="T2" fmla="*/ 36 w 60"/>
              <a:gd name="T3" fmla="*/ 50 h 155"/>
              <a:gd name="T4" fmla="*/ 24 w 60"/>
              <a:gd name="T5" fmla="*/ 50 h 155"/>
              <a:gd name="T6" fmla="*/ 22 w 60"/>
              <a:gd name="T7" fmla="*/ 155 h 155"/>
              <a:gd name="T8" fmla="*/ 34 w 60"/>
              <a:gd name="T9" fmla="*/ 155 h 155"/>
              <a:gd name="T10" fmla="*/ 60 w 60"/>
              <a:gd name="T11" fmla="*/ 62 h 155"/>
              <a:gd name="T12" fmla="*/ 31 w 60"/>
              <a:gd name="T13" fmla="*/ 0 h 155"/>
              <a:gd name="T14" fmla="*/ 0 w 60"/>
              <a:gd name="T15" fmla="*/ 60 h 155"/>
              <a:gd name="T16" fmla="*/ 60 w 60"/>
              <a:gd name="T17" fmla="*/ 62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0" h="155">
                <a:moveTo>
                  <a:pt x="34" y="155"/>
                </a:moveTo>
                <a:lnTo>
                  <a:pt x="36" y="50"/>
                </a:lnTo>
                <a:lnTo>
                  <a:pt x="24" y="50"/>
                </a:lnTo>
                <a:lnTo>
                  <a:pt x="22" y="155"/>
                </a:lnTo>
                <a:lnTo>
                  <a:pt x="34" y="155"/>
                </a:lnTo>
                <a:close/>
                <a:moveTo>
                  <a:pt x="60" y="62"/>
                </a:moveTo>
                <a:lnTo>
                  <a:pt x="31" y="0"/>
                </a:lnTo>
                <a:lnTo>
                  <a:pt x="0" y="60"/>
                </a:lnTo>
                <a:lnTo>
                  <a:pt x="60" y="6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3" name="Freeform 69"/>
          <p:cNvSpPr>
            <a:spLocks noEditPoints="1"/>
          </p:cNvSpPr>
          <p:nvPr/>
        </p:nvSpPr>
        <p:spPr bwMode="auto">
          <a:xfrm>
            <a:off x="7069788" y="5709905"/>
            <a:ext cx="172928" cy="115286"/>
          </a:xfrm>
          <a:custGeom>
            <a:avLst/>
            <a:gdLst>
              <a:gd name="T0" fmla="*/ 5 w 237"/>
              <a:gd name="T1" fmla="*/ 158 h 158"/>
              <a:gd name="T2" fmla="*/ 3 w 237"/>
              <a:gd name="T3" fmla="*/ 156 h 158"/>
              <a:gd name="T4" fmla="*/ 0 w 237"/>
              <a:gd name="T5" fmla="*/ 153 h 158"/>
              <a:gd name="T6" fmla="*/ 0 w 237"/>
              <a:gd name="T7" fmla="*/ 151 h 158"/>
              <a:gd name="T8" fmla="*/ 0 w 237"/>
              <a:gd name="T9" fmla="*/ 148 h 158"/>
              <a:gd name="T10" fmla="*/ 115 w 237"/>
              <a:gd name="T11" fmla="*/ 0 h 158"/>
              <a:gd name="T12" fmla="*/ 115 w 237"/>
              <a:gd name="T13" fmla="*/ 0 h 158"/>
              <a:gd name="T14" fmla="*/ 117 w 237"/>
              <a:gd name="T15" fmla="*/ 0 h 158"/>
              <a:gd name="T16" fmla="*/ 120 w 237"/>
              <a:gd name="T17" fmla="*/ 0 h 158"/>
              <a:gd name="T18" fmla="*/ 122 w 237"/>
              <a:gd name="T19" fmla="*/ 0 h 158"/>
              <a:gd name="T20" fmla="*/ 237 w 237"/>
              <a:gd name="T21" fmla="*/ 148 h 158"/>
              <a:gd name="T22" fmla="*/ 237 w 237"/>
              <a:gd name="T23" fmla="*/ 151 h 158"/>
              <a:gd name="T24" fmla="*/ 237 w 237"/>
              <a:gd name="T25" fmla="*/ 153 h 158"/>
              <a:gd name="T26" fmla="*/ 235 w 237"/>
              <a:gd name="T27" fmla="*/ 156 h 158"/>
              <a:gd name="T28" fmla="*/ 232 w 237"/>
              <a:gd name="T29" fmla="*/ 158 h 158"/>
              <a:gd name="T30" fmla="*/ 5 w 237"/>
              <a:gd name="T31" fmla="*/ 158 h 158"/>
              <a:gd name="T32" fmla="*/ 232 w 237"/>
              <a:gd name="T33" fmla="*/ 146 h 158"/>
              <a:gd name="T34" fmla="*/ 230 w 237"/>
              <a:gd name="T35" fmla="*/ 156 h 158"/>
              <a:gd name="T36" fmla="*/ 115 w 237"/>
              <a:gd name="T37" fmla="*/ 7 h 158"/>
              <a:gd name="T38" fmla="*/ 122 w 237"/>
              <a:gd name="T39" fmla="*/ 7 h 158"/>
              <a:gd name="T40" fmla="*/ 8 w 237"/>
              <a:gd name="T41" fmla="*/ 156 h 158"/>
              <a:gd name="T42" fmla="*/ 5 w 237"/>
              <a:gd name="T43" fmla="*/ 146 h 158"/>
              <a:gd name="T44" fmla="*/ 232 w 237"/>
              <a:gd name="T45" fmla="*/ 146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37" h="158">
                <a:moveTo>
                  <a:pt x="5" y="158"/>
                </a:moveTo>
                <a:lnTo>
                  <a:pt x="3" y="156"/>
                </a:lnTo>
                <a:lnTo>
                  <a:pt x="0" y="153"/>
                </a:lnTo>
                <a:lnTo>
                  <a:pt x="0" y="151"/>
                </a:lnTo>
                <a:lnTo>
                  <a:pt x="0" y="148"/>
                </a:lnTo>
                <a:lnTo>
                  <a:pt x="115" y="0"/>
                </a:lnTo>
                <a:lnTo>
                  <a:pt x="115" y="0"/>
                </a:lnTo>
                <a:lnTo>
                  <a:pt x="117" y="0"/>
                </a:lnTo>
                <a:lnTo>
                  <a:pt x="120" y="0"/>
                </a:lnTo>
                <a:lnTo>
                  <a:pt x="122" y="0"/>
                </a:lnTo>
                <a:lnTo>
                  <a:pt x="237" y="148"/>
                </a:lnTo>
                <a:lnTo>
                  <a:pt x="237" y="151"/>
                </a:lnTo>
                <a:lnTo>
                  <a:pt x="237" y="153"/>
                </a:lnTo>
                <a:lnTo>
                  <a:pt x="235" y="156"/>
                </a:lnTo>
                <a:lnTo>
                  <a:pt x="232" y="158"/>
                </a:lnTo>
                <a:lnTo>
                  <a:pt x="5" y="158"/>
                </a:lnTo>
                <a:close/>
                <a:moveTo>
                  <a:pt x="232" y="146"/>
                </a:moveTo>
                <a:lnTo>
                  <a:pt x="230" y="156"/>
                </a:lnTo>
                <a:lnTo>
                  <a:pt x="115" y="7"/>
                </a:lnTo>
                <a:lnTo>
                  <a:pt x="122" y="7"/>
                </a:lnTo>
                <a:lnTo>
                  <a:pt x="8" y="156"/>
                </a:lnTo>
                <a:lnTo>
                  <a:pt x="5" y="146"/>
                </a:lnTo>
                <a:lnTo>
                  <a:pt x="232" y="14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34" name="그룹 133"/>
          <p:cNvGrpSpPr/>
          <p:nvPr/>
        </p:nvGrpSpPr>
        <p:grpSpPr>
          <a:xfrm>
            <a:off x="7040552" y="5162069"/>
            <a:ext cx="227884" cy="306030"/>
            <a:chOff x="5136563" y="4917270"/>
            <a:chExt cx="227884" cy="306030"/>
          </a:xfrm>
        </p:grpSpPr>
        <p:sp>
          <p:nvSpPr>
            <p:cNvPr id="135" name="Rectangle 70"/>
            <p:cNvSpPr>
              <a:spLocks noChangeArrowheads="1"/>
            </p:cNvSpPr>
            <p:nvPr/>
          </p:nvSpPr>
          <p:spPr bwMode="auto">
            <a:xfrm>
              <a:off x="5200593" y="5117425"/>
              <a:ext cx="105875" cy="105875"/>
            </a:xfrm>
            <a:prstGeom prst="rect">
              <a:avLst/>
            </a:prstGeom>
            <a:solidFill>
              <a:srgbClr val="9BBB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72"/>
            <p:cNvSpPr>
              <a:spLocks/>
            </p:cNvSpPr>
            <p:nvPr/>
          </p:nvSpPr>
          <p:spPr bwMode="auto">
            <a:xfrm>
              <a:off x="5136563" y="5032724"/>
              <a:ext cx="227884" cy="85709"/>
            </a:xfrm>
            <a:custGeom>
              <a:avLst/>
              <a:gdLst>
                <a:gd name="T0" fmla="*/ 452 w 452"/>
                <a:gd name="T1" fmla="*/ 0 h 170"/>
                <a:gd name="T2" fmla="*/ 337 w 452"/>
                <a:gd name="T3" fmla="*/ 170 h 170"/>
                <a:gd name="T4" fmla="*/ 118 w 452"/>
                <a:gd name="T5" fmla="*/ 170 h 170"/>
                <a:gd name="T6" fmla="*/ 0 w 452"/>
                <a:gd name="T7" fmla="*/ 0 h 170"/>
                <a:gd name="T8" fmla="*/ 452 w 452"/>
                <a:gd name="T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2" h="170">
                  <a:moveTo>
                    <a:pt x="452" y="0"/>
                  </a:moveTo>
                  <a:lnTo>
                    <a:pt x="337" y="170"/>
                  </a:lnTo>
                  <a:lnTo>
                    <a:pt x="118" y="170"/>
                  </a:lnTo>
                  <a:lnTo>
                    <a:pt x="0" y="0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73"/>
            <p:cNvSpPr>
              <a:spLocks noEditPoints="1"/>
            </p:cNvSpPr>
            <p:nvPr/>
          </p:nvSpPr>
          <p:spPr bwMode="auto">
            <a:xfrm>
              <a:off x="5191013" y="4917270"/>
              <a:ext cx="44367" cy="111925"/>
            </a:xfrm>
            <a:custGeom>
              <a:avLst/>
              <a:gdLst>
                <a:gd name="T0" fmla="*/ 79 w 88"/>
                <a:gd name="T1" fmla="*/ 222 h 222"/>
                <a:gd name="T2" fmla="*/ 19 w 88"/>
                <a:gd name="T3" fmla="*/ 9 h 222"/>
                <a:gd name="T4" fmla="*/ 29 w 88"/>
                <a:gd name="T5" fmla="*/ 7 h 222"/>
                <a:gd name="T6" fmla="*/ 88 w 88"/>
                <a:gd name="T7" fmla="*/ 220 h 222"/>
                <a:gd name="T8" fmla="*/ 79 w 88"/>
                <a:gd name="T9" fmla="*/ 222 h 222"/>
                <a:gd name="T10" fmla="*/ 0 w 88"/>
                <a:gd name="T11" fmla="*/ 74 h 222"/>
                <a:gd name="T12" fmla="*/ 19 w 88"/>
                <a:gd name="T13" fmla="*/ 0 h 222"/>
                <a:gd name="T14" fmla="*/ 76 w 88"/>
                <a:gd name="T15" fmla="*/ 52 h 222"/>
                <a:gd name="T16" fmla="*/ 76 w 88"/>
                <a:gd name="T17" fmla="*/ 55 h 222"/>
                <a:gd name="T18" fmla="*/ 76 w 88"/>
                <a:gd name="T19" fmla="*/ 57 h 222"/>
                <a:gd name="T20" fmla="*/ 76 w 88"/>
                <a:gd name="T21" fmla="*/ 60 h 222"/>
                <a:gd name="T22" fmla="*/ 76 w 88"/>
                <a:gd name="T23" fmla="*/ 60 h 222"/>
                <a:gd name="T24" fmla="*/ 74 w 88"/>
                <a:gd name="T25" fmla="*/ 62 h 222"/>
                <a:gd name="T26" fmla="*/ 72 w 88"/>
                <a:gd name="T27" fmla="*/ 62 h 222"/>
                <a:gd name="T28" fmla="*/ 72 w 88"/>
                <a:gd name="T29" fmla="*/ 62 h 222"/>
                <a:gd name="T30" fmla="*/ 69 w 88"/>
                <a:gd name="T31" fmla="*/ 60 h 222"/>
                <a:gd name="T32" fmla="*/ 69 w 88"/>
                <a:gd name="T33" fmla="*/ 60 h 222"/>
                <a:gd name="T34" fmla="*/ 19 w 88"/>
                <a:gd name="T35" fmla="*/ 12 h 222"/>
                <a:gd name="T36" fmla="*/ 29 w 88"/>
                <a:gd name="T37" fmla="*/ 9 h 222"/>
                <a:gd name="T38" fmla="*/ 10 w 88"/>
                <a:gd name="T39" fmla="*/ 76 h 222"/>
                <a:gd name="T40" fmla="*/ 10 w 88"/>
                <a:gd name="T41" fmla="*/ 79 h 222"/>
                <a:gd name="T42" fmla="*/ 7 w 88"/>
                <a:gd name="T43" fmla="*/ 81 h 222"/>
                <a:gd name="T44" fmla="*/ 7 w 88"/>
                <a:gd name="T45" fmla="*/ 81 h 222"/>
                <a:gd name="T46" fmla="*/ 5 w 88"/>
                <a:gd name="T47" fmla="*/ 81 h 222"/>
                <a:gd name="T48" fmla="*/ 2 w 88"/>
                <a:gd name="T49" fmla="*/ 79 h 222"/>
                <a:gd name="T50" fmla="*/ 0 w 88"/>
                <a:gd name="T51" fmla="*/ 79 h 222"/>
                <a:gd name="T52" fmla="*/ 0 w 88"/>
                <a:gd name="T53" fmla="*/ 76 h 222"/>
                <a:gd name="T54" fmla="*/ 0 w 88"/>
                <a:gd name="T55" fmla="*/ 74 h 222"/>
                <a:gd name="T56" fmla="*/ 0 w 88"/>
                <a:gd name="T57" fmla="*/ 7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8" h="222">
                  <a:moveTo>
                    <a:pt x="79" y="222"/>
                  </a:moveTo>
                  <a:lnTo>
                    <a:pt x="19" y="9"/>
                  </a:lnTo>
                  <a:lnTo>
                    <a:pt x="29" y="7"/>
                  </a:lnTo>
                  <a:lnTo>
                    <a:pt x="88" y="220"/>
                  </a:lnTo>
                  <a:lnTo>
                    <a:pt x="79" y="222"/>
                  </a:lnTo>
                  <a:close/>
                  <a:moveTo>
                    <a:pt x="0" y="74"/>
                  </a:moveTo>
                  <a:lnTo>
                    <a:pt x="19" y="0"/>
                  </a:lnTo>
                  <a:lnTo>
                    <a:pt x="76" y="52"/>
                  </a:lnTo>
                  <a:lnTo>
                    <a:pt x="76" y="55"/>
                  </a:lnTo>
                  <a:lnTo>
                    <a:pt x="76" y="57"/>
                  </a:lnTo>
                  <a:lnTo>
                    <a:pt x="76" y="60"/>
                  </a:lnTo>
                  <a:lnTo>
                    <a:pt x="76" y="60"/>
                  </a:lnTo>
                  <a:lnTo>
                    <a:pt x="74" y="62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69" y="60"/>
                  </a:lnTo>
                  <a:lnTo>
                    <a:pt x="69" y="60"/>
                  </a:lnTo>
                  <a:lnTo>
                    <a:pt x="19" y="12"/>
                  </a:lnTo>
                  <a:lnTo>
                    <a:pt x="29" y="9"/>
                  </a:lnTo>
                  <a:lnTo>
                    <a:pt x="10" y="76"/>
                  </a:lnTo>
                  <a:lnTo>
                    <a:pt x="10" y="79"/>
                  </a:lnTo>
                  <a:lnTo>
                    <a:pt x="7" y="81"/>
                  </a:lnTo>
                  <a:lnTo>
                    <a:pt x="7" y="81"/>
                  </a:lnTo>
                  <a:lnTo>
                    <a:pt x="5" y="81"/>
                  </a:lnTo>
                  <a:lnTo>
                    <a:pt x="2" y="79"/>
                  </a:lnTo>
                  <a:lnTo>
                    <a:pt x="0" y="79"/>
                  </a:lnTo>
                  <a:lnTo>
                    <a:pt x="0" y="76"/>
                  </a:lnTo>
                  <a:lnTo>
                    <a:pt x="0" y="7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E46C0A"/>
            </a:solidFill>
            <a:ln w="0">
              <a:solidFill>
                <a:srgbClr val="E46C0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74"/>
            <p:cNvSpPr>
              <a:spLocks noEditPoints="1"/>
            </p:cNvSpPr>
            <p:nvPr/>
          </p:nvSpPr>
          <p:spPr bwMode="auto">
            <a:xfrm>
              <a:off x="5229330" y="4917270"/>
              <a:ext cx="39829" cy="108396"/>
            </a:xfrm>
            <a:custGeom>
              <a:avLst/>
              <a:gdLst>
                <a:gd name="T0" fmla="*/ 39 w 79"/>
                <a:gd name="T1" fmla="*/ 215 h 215"/>
                <a:gd name="T2" fmla="*/ 34 w 79"/>
                <a:gd name="T3" fmla="*/ 9 h 215"/>
                <a:gd name="T4" fmla="*/ 43 w 79"/>
                <a:gd name="T5" fmla="*/ 9 h 215"/>
                <a:gd name="T6" fmla="*/ 48 w 79"/>
                <a:gd name="T7" fmla="*/ 215 h 215"/>
                <a:gd name="T8" fmla="*/ 39 w 79"/>
                <a:gd name="T9" fmla="*/ 215 h 215"/>
                <a:gd name="T10" fmla="*/ 0 w 79"/>
                <a:gd name="T11" fmla="*/ 67 h 215"/>
                <a:gd name="T12" fmla="*/ 39 w 79"/>
                <a:gd name="T13" fmla="*/ 0 h 215"/>
                <a:gd name="T14" fmla="*/ 79 w 79"/>
                <a:gd name="T15" fmla="*/ 64 h 215"/>
                <a:gd name="T16" fmla="*/ 79 w 79"/>
                <a:gd name="T17" fmla="*/ 67 h 215"/>
                <a:gd name="T18" fmla="*/ 79 w 79"/>
                <a:gd name="T19" fmla="*/ 69 h 215"/>
                <a:gd name="T20" fmla="*/ 79 w 79"/>
                <a:gd name="T21" fmla="*/ 72 h 215"/>
                <a:gd name="T22" fmla="*/ 77 w 79"/>
                <a:gd name="T23" fmla="*/ 72 h 215"/>
                <a:gd name="T24" fmla="*/ 77 w 79"/>
                <a:gd name="T25" fmla="*/ 74 h 215"/>
                <a:gd name="T26" fmla="*/ 75 w 79"/>
                <a:gd name="T27" fmla="*/ 74 h 215"/>
                <a:gd name="T28" fmla="*/ 72 w 79"/>
                <a:gd name="T29" fmla="*/ 72 h 215"/>
                <a:gd name="T30" fmla="*/ 72 w 79"/>
                <a:gd name="T31" fmla="*/ 72 h 215"/>
                <a:gd name="T32" fmla="*/ 34 w 79"/>
                <a:gd name="T33" fmla="*/ 12 h 215"/>
                <a:gd name="T34" fmla="*/ 43 w 79"/>
                <a:gd name="T35" fmla="*/ 12 h 215"/>
                <a:gd name="T36" fmla="*/ 10 w 79"/>
                <a:gd name="T37" fmla="*/ 72 h 215"/>
                <a:gd name="T38" fmla="*/ 8 w 79"/>
                <a:gd name="T39" fmla="*/ 74 h 215"/>
                <a:gd name="T40" fmla="*/ 8 w 79"/>
                <a:gd name="T41" fmla="*/ 74 h 215"/>
                <a:gd name="T42" fmla="*/ 5 w 79"/>
                <a:gd name="T43" fmla="*/ 74 h 215"/>
                <a:gd name="T44" fmla="*/ 3 w 79"/>
                <a:gd name="T45" fmla="*/ 74 h 215"/>
                <a:gd name="T46" fmla="*/ 3 w 79"/>
                <a:gd name="T47" fmla="*/ 74 h 215"/>
                <a:gd name="T48" fmla="*/ 0 w 79"/>
                <a:gd name="T49" fmla="*/ 72 h 215"/>
                <a:gd name="T50" fmla="*/ 0 w 79"/>
                <a:gd name="T51" fmla="*/ 69 h 215"/>
                <a:gd name="T52" fmla="*/ 0 w 79"/>
                <a:gd name="T53" fmla="*/ 67 h 215"/>
                <a:gd name="T54" fmla="*/ 0 w 79"/>
                <a:gd name="T55" fmla="*/ 6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9" h="215">
                  <a:moveTo>
                    <a:pt x="39" y="215"/>
                  </a:moveTo>
                  <a:lnTo>
                    <a:pt x="34" y="9"/>
                  </a:lnTo>
                  <a:lnTo>
                    <a:pt x="43" y="9"/>
                  </a:lnTo>
                  <a:lnTo>
                    <a:pt x="48" y="215"/>
                  </a:lnTo>
                  <a:lnTo>
                    <a:pt x="39" y="215"/>
                  </a:lnTo>
                  <a:close/>
                  <a:moveTo>
                    <a:pt x="0" y="67"/>
                  </a:moveTo>
                  <a:lnTo>
                    <a:pt x="39" y="0"/>
                  </a:lnTo>
                  <a:lnTo>
                    <a:pt x="79" y="64"/>
                  </a:lnTo>
                  <a:lnTo>
                    <a:pt x="79" y="67"/>
                  </a:lnTo>
                  <a:lnTo>
                    <a:pt x="79" y="69"/>
                  </a:lnTo>
                  <a:lnTo>
                    <a:pt x="79" y="72"/>
                  </a:lnTo>
                  <a:lnTo>
                    <a:pt x="77" y="72"/>
                  </a:lnTo>
                  <a:lnTo>
                    <a:pt x="77" y="74"/>
                  </a:lnTo>
                  <a:lnTo>
                    <a:pt x="75" y="74"/>
                  </a:lnTo>
                  <a:lnTo>
                    <a:pt x="72" y="72"/>
                  </a:lnTo>
                  <a:lnTo>
                    <a:pt x="72" y="72"/>
                  </a:lnTo>
                  <a:lnTo>
                    <a:pt x="34" y="12"/>
                  </a:lnTo>
                  <a:lnTo>
                    <a:pt x="43" y="12"/>
                  </a:lnTo>
                  <a:lnTo>
                    <a:pt x="10" y="72"/>
                  </a:lnTo>
                  <a:lnTo>
                    <a:pt x="8" y="74"/>
                  </a:lnTo>
                  <a:lnTo>
                    <a:pt x="8" y="74"/>
                  </a:lnTo>
                  <a:lnTo>
                    <a:pt x="5" y="74"/>
                  </a:lnTo>
                  <a:lnTo>
                    <a:pt x="3" y="74"/>
                  </a:lnTo>
                  <a:lnTo>
                    <a:pt x="3" y="74"/>
                  </a:lnTo>
                  <a:lnTo>
                    <a:pt x="0" y="72"/>
                  </a:lnTo>
                  <a:lnTo>
                    <a:pt x="0" y="69"/>
                  </a:lnTo>
                  <a:lnTo>
                    <a:pt x="0" y="67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E46C0A"/>
            </a:solidFill>
            <a:ln w="0">
              <a:solidFill>
                <a:srgbClr val="E46C0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75"/>
            <p:cNvSpPr>
              <a:spLocks noEditPoints="1"/>
            </p:cNvSpPr>
            <p:nvPr/>
          </p:nvSpPr>
          <p:spPr bwMode="auto">
            <a:xfrm>
              <a:off x="5261093" y="4917270"/>
              <a:ext cx="46888" cy="114446"/>
            </a:xfrm>
            <a:custGeom>
              <a:avLst/>
              <a:gdLst>
                <a:gd name="T0" fmla="*/ 9 w 93"/>
                <a:gd name="T1" fmla="*/ 227 h 227"/>
                <a:gd name="T2" fmla="*/ 76 w 93"/>
                <a:gd name="T3" fmla="*/ 9 h 227"/>
                <a:gd name="T4" fmla="*/ 66 w 93"/>
                <a:gd name="T5" fmla="*/ 7 h 227"/>
                <a:gd name="T6" fmla="*/ 0 w 93"/>
                <a:gd name="T7" fmla="*/ 225 h 227"/>
                <a:gd name="T8" fmla="*/ 9 w 93"/>
                <a:gd name="T9" fmla="*/ 227 h 227"/>
                <a:gd name="T10" fmla="*/ 93 w 93"/>
                <a:gd name="T11" fmla="*/ 74 h 227"/>
                <a:gd name="T12" fmla="*/ 76 w 93"/>
                <a:gd name="T13" fmla="*/ 0 h 227"/>
                <a:gd name="T14" fmla="*/ 19 w 93"/>
                <a:gd name="T15" fmla="*/ 52 h 227"/>
                <a:gd name="T16" fmla="*/ 16 w 93"/>
                <a:gd name="T17" fmla="*/ 52 h 227"/>
                <a:gd name="T18" fmla="*/ 16 w 93"/>
                <a:gd name="T19" fmla="*/ 55 h 227"/>
                <a:gd name="T20" fmla="*/ 16 w 93"/>
                <a:gd name="T21" fmla="*/ 57 h 227"/>
                <a:gd name="T22" fmla="*/ 19 w 93"/>
                <a:gd name="T23" fmla="*/ 60 h 227"/>
                <a:gd name="T24" fmla="*/ 19 w 93"/>
                <a:gd name="T25" fmla="*/ 60 h 227"/>
                <a:gd name="T26" fmla="*/ 21 w 93"/>
                <a:gd name="T27" fmla="*/ 60 h 227"/>
                <a:gd name="T28" fmla="*/ 23 w 93"/>
                <a:gd name="T29" fmla="*/ 60 h 227"/>
                <a:gd name="T30" fmla="*/ 23 w 93"/>
                <a:gd name="T31" fmla="*/ 60 h 227"/>
                <a:gd name="T32" fmla="*/ 23 w 93"/>
                <a:gd name="T33" fmla="*/ 60 h 227"/>
                <a:gd name="T34" fmla="*/ 76 w 93"/>
                <a:gd name="T35" fmla="*/ 12 h 227"/>
                <a:gd name="T36" fmla="*/ 66 w 93"/>
                <a:gd name="T37" fmla="*/ 9 h 227"/>
                <a:gd name="T38" fmla="*/ 83 w 93"/>
                <a:gd name="T39" fmla="*/ 76 h 227"/>
                <a:gd name="T40" fmla="*/ 83 w 93"/>
                <a:gd name="T41" fmla="*/ 79 h 227"/>
                <a:gd name="T42" fmla="*/ 86 w 93"/>
                <a:gd name="T43" fmla="*/ 81 h 227"/>
                <a:gd name="T44" fmla="*/ 86 w 93"/>
                <a:gd name="T45" fmla="*/ 81 h 227"/>
                <a:gd name="T46" fmla="*/ 88 w 93"/>
                <a:gd name="T47" fmla="*/ 81 h 227"/>
                <a:gd name="T48" fmla="*/ 90 w 93"/>
                <a:gd name="T49" fmla="*/ 81 h 227"/>
                <a:gd name="T50" fmla="*/ 93 w 93"/>
                <a:gd name="T51" fmla="*/ 79 h 227"/>
                <a:gd name="T52" fmla="*/ 93 w 93"/>
                <a:gd name="T53" fmla="*/ 76 h 227"/>
                <a:gd name="T54" fmla="*/ 93 w 93"/>
                <a:gd name="T55" fmla="*/ 74 h 227"/>
                <a:gd name="T56" fmla="*/ 93 w 93"/>
                <a:gd name="T57" fmla="*/ 74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3" h="227">
                  <a:moveTo>
                    <a:pt x="9" y="227"/>
                  </a:moveTo>
                  <a:lnTo>
                    <a:pt x="76" y="9"/>
                  </a:lnTo>
                  <a:lnTo>
                    <a:pt x="66" y="7"/>
                  </a:lnTo>
                  <a:lnTo>
                    <a:pt x="0" y="225"/>
                  </a:lnTo>
                  <a:lnTo>
                    <a:pt x="9" y="227"/>
                  </a:lnTo>
                  <a:close/>
                  <a:moveTo>
                    <a:pt x="93" y="74"/>
                  </a:moveTo>
                  <a:lnTo>
                    <a:pt x="76" y="0"/>
                  </a:lnTo>
                  <a:lnTo>
                    <a:pt x="19" y="52"/>
                  </a:lnTo>
                  <a:lnTo>
                    <a:pt x="16" y="52"/>
                  </a:lnTo>
                  <a:lnTo>
                    <a:pt x="16" y="55"/>
                  </a:lnTo>
                  <a:lnTo>
                    <a:pt x="16" y="57"/>
                  </a:lnTo>
                  <a:lnTo>
                    <a:pt x="19" y="60"/>
                  </a:lnTo>
                  <a:lnTo>
                    <a:pt x="19" y="60"/>
                  </a:lnTo>
                  <a:lnTo>
                    <a:pt x="21" y="60"/>
                  </a:lnTo>
                  <a:lnTo>
                    <a:pt x="23" y="60"/>
                  </a:lnTo>
                  <a:lnTo>
                    <a:pt x="23" y="60"/>
                  </a:lnTo>
                  <a:lnTo>
                    <a:pt x="23" y="60"/>
                  </a:lnTo>
                  <a:lnTo>
                    <a:pt x="76" y="12"/>
                  </a:lnTo>
                  <a:lnTo>
                    <a:pt x="66" y="9"/>
                  </a:lnTo>
                  <a:lnTo>
                    <a:pt x="83" y="76"/>
                  </a:lnTo>
                  <a:lnTo>
                    <a:pt x="83" y="79"/>
                  </a:lnTo>
                  <a:lnTo>
                    <a:pt x="86" y="81"/>
                  </a:lnTo>
                  <a:lnTo>
                    <a:pt x="86" y="81"/>
                  </a:lnTo>
                  <a:lnTo>
                    <a:pt x="88" y="81"/>
                  </a:lnTo>
                  <a:lnTo>
                    <a:pt x="90" y="81"/>
                  </a:lnTo>
                  <a:lnTo>
                    <a:pt x="93" y="79"/>
                  </a:lnTo>
                  <a:lnTo>
                    <a:pt x="93" y="76"/>
                  </a:lnTo>
                  <a:lnTo>
                    <a:pt x="93" y="74"/>
                  </a:lnTo>
                  <a:lnTo>
                    <a:pt x="93" y="74"/>
                  </a:lnTo>
                  <a:close/>
                </a:path>
              </a:pathLst>
            </a:custGeom>
            <a:solidFill>
              <a:srgbClr val="E46C0A"/>
            </a:solidFill>
            <a:ln w="0">
              <a:solidFill>
                <a:srgbClr val="E46C0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40" name="Rectangle 84"/>
          <p:cNvSpPr>
            <a:spLocks noChangeArrowheads="1"/>
          </p:cNvSpPr>
          <p:nvPr/>
        </p:nvSpPr>
        <p:spPr bwMode="auto">
          <a:xfrm>
            <a:off x="6467301" y="6047361"/>
            <a:ext cx="953797" cy="282461"/>
          </a:xfrm>
          <a:prstGeom prst="rect">
            <a:avLst/>
          </a:prstGeom>
          <a:solidFill>
            <a:srgbClr val="37609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z="1200" smtClean="0">
                <a:solidFill>
                  <a:schemeClr val="bg1"/>
                </a:solidFill>
              </a:rPr>
              <a:t>위상제어기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1" name="Rectangle 97"/>
          <p:cNvSpPr>
            <a:spLocks noChangeArrowheads="1"/>
          </p:cNvSpPr>
          <p:nvPr/>
        </p:nvSpPr>
        <p:spPr bwMode="auto">
          <a:xfrm>
            <a:off x="7269800" y="5284133"/>
            <a:ext cx="5049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지향성안테나</a:t>
            </a:r>
            <a:endParaRPr kumimoji="0" lang="ko-KR" altLang="ko-KR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2" name="Rectangle 97"/>
          <p:cNvSpPr>
            <a:spLocks noChangeArrowheads="1"/>
          </p:cNvSpPr>
          <p:nvPr/>
        </p:nvSpPr>
        <p:spPr bwMode="auto">
          <a:xfrm>
            <a:off x="7266828" y="5783513"/>
            <a:ext cx="50498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앰프</a:t>
            </a:r>
            <a:endParaRPr kumimoji="0" lang="ko-KR" altLang="ko-KR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3" name="Freeform 68"/>
          <p:cNvSpPr>
            <a:spLocks noEditPoints="1"/>
          </p:cNvSpPr>
          <p:nvPr/>
        </p:nvSpPr>
        <p:spPr bwMode="auto">
          <a:xfrm>
            <a:off x="7133493" y="5826369"/>
            <a:ext cx="55659" cy="203444"/>
          </a:xfrm>
          <a:custGeom>
            <a:avLst/>
            <a:gdLst>
              <a:gd name="T0" fmla="*/ 34 w 60"/>
              <a:gd name="T1" fmla="*/ 155 h 155"/>
              <a:gd name="T2" fmla="*/ 36 w 60"/>
              <a:gd name="T3" fmla="*/ 50 h 155"/>
              <a:gd name="T4" fmla="*/ 24 w 60"/>
              <a:gd name="T5" fmla="*/ 50 h 155"/>
              <a:gd name="T6" fmla="*/ 22 w 60"/>
              <a:gd name="T7" fmla="*/ 155 h 155"/>
              <a:gd name="T8" fmla="*/ 34 w 60"/>
              <a:gd name="T9" fmla="*/ 155 h 155"/>
              <a:gd name="T10" fmla="*/ 60 w 60"/>
              <a:gd name="T11" fmla="*/ 62 h 155"/>
              <a:gd name="T12" fmla="*/ 31 w 60"/>
              <a:gd name="T13" fmla="*/ 0 h 155"/>
              <a:gd name="T14" fmla="*/ 0 w 60"/>
              <a:gd name="T15" fmla="*/ 60 h 155"/>
              <a:gd name="T16" fmla="*/ 60 w 60"/>
              <a:gd name="T17" fmla="*/ 62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0" h="155">
                <a:moveTo>
                  <a:pt x="34" y="155"/>
                </a:moveTo>
                <a:lnTo>
                  <a:pt x="36" y="50"/>
                </a:lnTo>
                <a:lnTo>
                  <a:pt x="24" y="50"/>
                </a:lnTo>
                <a:lnTo>
                  <a:pt x="22" y="155"/>
                </a:lnTo>
                <a:lnTo>
                  <a:pt x="34" y="155"/>
                </a:lnTo>
                <a:close/>
                <a:moveTo>
                  <a:pt x="60" y="62"/>
                </a:moveTo>
                <a:lnTo>
                  <a:pt x="31" y="0"/>
                </a:lnTo>
                <a:lnTo>
                  <a:pt x="0" y="60"/>
                </a:lnTo>
                <a:lnTo>
                  <a:pt x="60" y="6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 rot="16200000">
            <a:off x="6022934" y="6088537"/>
            <a:ext cx="274320" cy="219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5" name="직선 연결선 144"/>
          <p:cNvCxnSpPr/>
          <p:nvPr/>
        </p:nvCxnSpPr>
        <p:spPr>
          <a:xfrm rot="16200000">
            <a:off x="5981224" y="6121422"/>
            <a:ext cx="0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타원 145"/>
          <p:cNvSpPr/>
          <p:nvPr/>
        </p:nvSpPr>
        <p:spPr>
          <a:xfrm rot="16200000">
            <a:off x="6015315" y="6167544"/>
            <a:ext cx="56147" cy="601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7" name="직선 연결선 146"/>
          <p:cNvCxnSpPr/>
          <p:nvPr/>
        </p:nvCxnSpPr>
        <p:spPr>
          <a:xfrm rot="16200000">
            <a:off x="6336155" y="5999102"/>
            <a:ext cx="0" cy="2446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 rot="16200000">
            <a:off x="6267976" y="6219682"/>
            <a:ext cx="0" cy="108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타원 148"/>
          <p:cNvSpPr/>
          <p:nvPr/>
        </p:nvSpPr>
        <p:spPr>
          <a:xfrm rot="16200000">
            <a:off x="6179748" y="6091348"/>
            <a:ext cx="56147" cy="601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/>
          <p:cNvSpPr/>
          <p:nvPr/>
        </p:nvSpPr>
        <p:spPr>
          <a:xfrm rot="16200000">
            <a:off x="6179730" y="6243745"/>
            <a:ext cx="56147" cy="601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TextBox 150"/>
          <p:cNvSpPr txBox="1"/>
          <p:nvPr/>
        </p:nvSpPr>
        <p:spPr>
          <a:xfrm flipH="1">
            <a:off x="5100591" y="6068946"/>
            <a:ext cx="789192" cy="276999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12.6GHz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52" name="직선 연결선 151"/>
          <p:cNvCxnSpPr/>
          <p:nvPr/>
        </p:nvCxnSpPr>
        <p:spPr>
          <a:xfrm flipH="1">
            <a:off x="5532618" y="2408980"/>
            <a:ext cx="55238" cy="187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 rot="16200000" flipH="1">
            <a:off x="6127516" y="6131897"/>
            <a:ext cx="55238" cy="187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91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</a:t>
            </a:r>
            <a:r>
              <a:rPr lang="en-US" altLang="ko-KR" dirty="0" smtClean="0"/>
              <a:t>I. </a:t>
            </a:r>
            <a:r>
              <a:rPr lang="ko-KR" altLang="en-US" dirty="0" smtClean="0"/>
              <a:t>연구현황 및 시장전망</a:t>
            </a:r>
            <a:endParaRPr lang="ko-KR" alt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240205" y="214290"/>
            <a:ext cx="5393315" cy="3401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27" tIns="45714" rIns="91427" bIns="45714">
            <a:spAutoFit/>
          </a:bodyPr>
          <a:lstStyle/>
          <a:p>
            <a:pPr marL="92947" indent="-92947" algn="r" defTabSz="914470">
              <a:lnSpc>
                <a:spcPct val="110000"/>
              </a:lnSpc>
              <a:spcBef>
                <a:spcPct val="50000"/>
              </a:spcBef>
            </a:pPr>
            <a:r>
              <a:rPr lang="ko-KR" altLang="en-US" sz="1600" b="1" dirty="0" smtClean="0">
                <a:latin typeface="+mn-ea"/>
                <a:ea typeface="+mn-ea"/>
              </a:rPr>
              <a:t>해외 연구동향 및 시장성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41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272482" y="620688"/>
            <a:ext cx="9492005" cy="978991"/>
          </a:xfrm>
          <a:prstGeom prst="roundRect">
            <a:avLst>
              <a:gd name="adj" fmla="val 16667"/>
            </a:avLst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tIns="0" rIns="72000" bIns="0">
            <a:spAutoFit/>
          </a:bodyPr>
          <a:lstStyle/>
          <a:p>
            <a:pPr marL="0" lvl="1">
              <a:lnSpc>
                <a:spcPts val="23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altLang="ko-KR" sz="1600" b="1" dirty="0" smtClean="0">
                <a:latin typeface="맑은 고딕" pitchFamily="50" charset="-127"/>
                <a:cs typeface="Arial" pitchFamily="34" charset="0"/>
              </a:rPr>
              <a:t>2012</a:t>
            </a:r>
            <a:r>
              <a:rPr lang="ko-KR" altLang="en-US" sz="1600" b="1" dirty="0" smtClean="0">
                <a:latin typeface="맑은 고딕" pitchFamily="50" charset="-127"/>
                <a:cs typeface="Arial" pitchFamily="34" charset="0"/>
              </a:rPr>
              <a:t>년 노벨상 수상 이후 연구기관이 </a:t>
            </a:r>
            <a:r>
              <a:rPr lang="ko-KR" altLang="en-US" sz="1600" b="1" dirty="0">
                <a:latin typeface="맑은 고딕" pitchFamily="50" charset="-127"/>
                <a:cs typeface="Arial" pitchFamily="34" charset="0"/>
              </a:rPr>
              <a:t>약 </a:t>
            </a:r>
            <a:r>
              <a:rPr lang="ko-KR" altLang="en-US" sz="1600" b="1" dirty="0" smtClean="0">
                <a:latin typeface="맑은 고딕" pitchFamily="50" charset="-127"/>
                <a:cs typeface="Arial" pitchFamily="34" charset="0"/>
              </a:rPr>
              <a:t>세배이상 증가하였고</a:t>
            </a:r>
            <a:r>
              <a:rPr lang="en-US" altLang="ko-KR" sz="1600" b="1" dirty="0" smtClean="0">
                <a:latin typeface="맑은 고딕" pitchFamily="50" charset="-127"/>
                <a:cs typeface="Arial" pitchFamily="34" charset="0"/>
              </a:rPr>
              <a:t>,</a:t>
            </a:r>
            <a:r>
              <a:rPr lang="ko-KR" altLang="en-US" sz="1600" b="1" dirty="0" smtClean="0">
                <a:latin typeface="맑은 고딕" pitchFamily="50" charset="-127"/>
                <a:cs typeface="Arial" pitchFamily="34" charset="0"/>
              </a:rPr>
              <a:t> 특히 </a:t>
            </a:r>
            <a:r>
              <a:rPr lang="en-US" altLang="ko-KR" sz="1600" b="1" dirty="0" smtClean="0">
                <a:latin typeface="맑은 고딕" pitchFamily="50" charset="-127"/>
                <a:cs typeface="Arial" pitchFamily="34" charset="0"/>
              </a:rPr>
              <a:t>MEMS Chip</a:t>
            </a:r>
            <a:r>
              <a:rPr lang="ko-KR" altLang="en-US" sz="1600" b="1" dirty="0" smtClean="0">
                <a:latin typeface="맑은 고딕" pitchFamily="50" charset="-127"/>
                <a:cs typeface="Arial" pitchFamily="34" charset="0"/>
              </a:rPr>
              <a:t>을 이용한 이온트랩의 경우 주로 </a:t>
            </a:r>
            <a:r>
              <a:rPr lang="ko-KR" altLang="en-US" sz="1600" b="1" dirty="0" smtClean="0">
                <a:latin typeface="맑은 고딕" pitchFamily="50" charset="-127"/>
                <a:cs typeface="Arial" pitchFamily="34" charset="0"/>
              </a:rPr>
              <a:t>국</a:t>
            </a:r>
            <a:r>
              <a:rPr lang="ko-KR" altLang="en-US" sz="1600" b="1" dirty="0">
                <a:latin typeface="맑은 고딕" pitchFamily="50" charset="-127"/>
                <a:cs typeface="Arial" pitchFamily="34" charset="0"/>
              </a:rPr>
              <a:t>립</a:t>
            </a:r>
            <a:r>
              <a:rPr lang="ko-KR" altLang="en-US" sz="1600" b="1" dirty="0" smtClean="0">
                <a:latin typeface="맑은 고딕" pitchFamily="50" charset="-127"/>
                <a:cs typeface="Arial" pitchFamily="34" charset="0"/>
              </a:rPr>
              <a:t>연구소에서 </a:t>
            </a:r>
            <a:r>
              <a:rPr lang="ko-KR" altLang="en-US" sz="1600" b="1" dirty="0" smtClean="0">
                <a:latin typeface="맑은 고딕" pitchFamily="50" charset="-127"/>
                <a:cs typeface="Arial" pitchFamily="34" charset="0"/>
              </a:rPr>
              <a:t>제작하므로 공급이 제한적이다</a:t>
            </a:r>
            <a:r>
              <a:rPr lang="en-US" altLang="ko-KR" sz="1600" b="1" dirty="0" smtClean="0">
                <a:latin typeface="맑은 고딕" pitchFamily="50" charset="-127"/>
                <a:cs typeface="Arial" pitchFamily="34" charset="0"/>
              </a:rPr>
              <a:t>.</a:t>
            </a:r>
            <a:r>
              <a:rPr lang="ko-KR" altLang="en-US" sz="1600" b="1" dirty="0" smtClean="0">
                <a:latin typeface="맑은 고딕" pitchFamily="50" charset="-127"/>
                <a:cs typeface="Arial" pitchFamily="34" charset="0"/>
              </a:rPr>
              <a:t> 따라서 </a:t>
            </a:r>
            <a:r>
              <a:rPr lang="en-US" altLang="ko-KR" sz="1600" b="1" dirty="0" smtClean="0">
                <a:latin typeface="맑은 고딕" pitchFamily="50" charset="-127"/>
                <a:cs typeface="Arial" pitchFamily="34" charset="0"/>
              </a:rPr>
              <a:t>MEMS Chip </a:t>
            </a:r>
            <a:r>
              <a:rPr lang="ko-KR" altLang="en-US" sz="1600" b="1" dirty="0" smtClean="0">
                <a:latin typeface="맑은 고딕" pitchFamily="50" charset="-127"/>
                <a:cs typeface="Arial" pitchFamily="34" charset="0"/>
              </a:rPr>
              <a:t>기반</a:t>
            </a:r>
            <a:r>
              <a:rPr lang="ko-KR" altLang="en-US" sz="1600" b="1" dirty="0">
                <a:latin typeface="맑은 고딕" pitchFamily="50" charset="-127"/>
                <a:cs typeface="Arial" pitchFamily="34" charset="0"/>
              </a:rPr>
              <a:t>의 </a:t>
            </a:r>
            <a:r>
              <a:rPr lang="ko-KR" altLang="en-US" sz="1600" b="1" dirty="0" smtClean="0">
                <a:latin typeface="맑은 고딕" pitchFamily="50" charset="-127"/>
                <a:cs typeface="Arial" pitchFamily="34" charset="0"/>
              </a:rPr>
              <a:t>이온트랩 실험장치의 시장성은 충분이 높다고 판단된다</a:t>
            </a:r>
            <a:r>
              <a:rPr lang="en-US" altLang="ko-KR" sz="1600" b="1" dirty="0" smtClean="0">
                <a:latin typeface="맑은 고딕" pitchFamily="50" charset="-127"/>
                <a:cs typeface="Arial" pitchFamily="34" charset="0"/>
              </a:rPr>
              <a:t>.</a:t>
            </a:r>
            <a:endParaRPr lang="ko-KR" altLang="en-US" sz="1600" b="1" dirty="0" smtClean="0">
              <a:latin typeface="맑은 고딕" pitchFamily="50" charset="-127"/>
              <a:cs typeface="Arial" pitchFamily="34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519156"/>
              </p:ext>
            </p:extLst>
          </p:nvPr>
        </p:nvGraphicFramePr>
        <p:xfrm>
          <a:off x="272480" y="3356992"/>
          <a:ext cx="4536501" cy="3217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723"/>
                <a:gridCol w="1331611"/>
                <a:gridCol w="1512167"/>
              </a:tblGrid>
              <a:tr h="3831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주요그룹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트랩구조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비고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NIST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미국표준연구소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Macroscopic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트랩에서 점차 자체 제작한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MEMS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트랩으로 전환 중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Innsbruck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대학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Maryland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대학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Macroscopic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트랩에서 일부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MEMS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트랩으로 시도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MEMS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트랩은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Sandia lab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에서 공급받음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Sandia Lab</a:t>
                      </a:r>
                    </a:p>
                    <a:p>
                      <a:pPr algn="ctr" latinLnBrk="1"/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GTRI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MEMS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트랩 자체 제작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국립연구소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601072" y="2924944"/>
            <a:ext cx="3960440" cy="144016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MEMS Chip</a:t>
            </a:r>
            <a:r>
              <a:rPr lang="ko-KR" altLang="en-US" sz="13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3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Macroscopic</a:t>
            </a:r>
            <a:r>
              <a:rPr lang="ko-KR" altLang="en-US" sz="13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트랩에 </a:t>
            </a:r>
            <a:r>
              <a:rPr lang="ko-KR" altLang="en-US" sz="13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비해 장점이 있으나 수출제한 등에 규제에 걸려 시장에 공급 되지 않고 있음</a:t>
            </a:r>
          </a:p>
        </p:txBody>
      </p:sp>
      <p:sp>
        <p:nvSpPr>
          <p:cNvPr id="6" name="아래쪽 화살표 5"/>
          <p:cNvSpPr/>
          <p:nvPr/>
        </p:nvSpPr>
        <p:spPr>
          <a:xfrm rot="16200000">
            <a:off x="3846018" y="3527871"/>
            <a:ext cx="2520280" cy="450329"/>
          </a:xfrm>
          <a:prstGeom prst="downArrow">
            <a:avLst>
              <a:gd name="adj1" fmla="val 50000"/>
              <a:gd name="adj2" fmla="val 69036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b="1" dirty="0" err="1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064055"/>
              </p:ext>
            </p:extLst>
          </p:nvPr>
        </p:nvGraphicFramePr>
        <p:xfrm>
          <a:off x="276253" y="2348880"/>
          <a:ext cx="4316709" cy="792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711"/>
                <a:gridCol w="1267095"/>
                <a:gridCol w="1438903"/>
              </a:tblGrid>
              <a:tr h="396044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2008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년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2013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년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연구기관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025" y="5013176"/>
            <a:ext cx="2016224" cy="64015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7296" y="5023084"/>
            <a:ext cx="1529387" cy="813316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5457056" y="5877272"/>
            <a:ext cx="16297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[Macroscopic</a:t>
            </a:r>
            <a:r>
              <a:rPr lang="ko-KR" altLang="en-US" sz="1300" b="1" dirty="0" smtClean="0">
                <a:latin typeface="맑은 고딕" pitchFamily="50" charset="-127"/>
                <a:ea typeface="맑은 고딕" pitchFamily="50" charset="-127"/>
              </a:rPr>
              <a:t>트랩</a:t>
            </a:r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30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473280" y="5877272"/>
            <a:ext cx="192713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[MEMS</a:t>
            </a:r>
            <a:r>
              <a:rPr lang="ko-KR" altLang="en-US" sz="1300" b="1" dirty="0" smtClean="0">
                <a:latin typeface="맑은 고딕" pitchFamily="50" charset="-127"/>
                <a:ea typeface="맑은 고딕" pitchFamily="50" charset="-127"/>
              </a:rPr>
              <a:t>기반 평면 트랩</a:t>
            </a:r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30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838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III. </a:t>
            </a:r>
            <a:r>
              <a:rPr lang="ko-KR" altLang="en-US" dirty="0" smtClean="0"/>
              <a:t>제품</a:t>
            </a:r>
            <a:endParaRPr lang="ko-KR" alt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240205" y="214290"/>
            <a:ext cx="5393315" cy="3401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27" tIns="45714" rIns="91427" bIns="45714">
            <a:spAutoFit/>
          </a:bodyPr>
          <a:lstStyle/>
          <a:p>
            <a:pPr marL="92947" indent="-92947" algn="r" defTabSz="914470">
              <a:lnSpc>
                <a:spcPct val="110000"/>
              </a:lnSpc>
              <a:spcBef>
                <a:spcPct val="50000"/>
              </a:spcBef>
            </a:pPr>
            <a:r>
              <a:rPr lang="ko-KR" altLang="en-US" sz="1600" b="1" dirty="0" smtClean="0">
                <a:latin typeface="+mn-ea"/>
                <a:ea typeface="+mn-ea"/>
              </a:rPr>
              <a:t>제품의 특징</a:t>
            </a:r>
            <a:endParaRPr lang="en-US" altLang="ko-KR" sz="1600" b="1" dirty="0" smtClean="0">
              <a:latin typeface="+mn-ea"/>
              <a:ea typeface="+mn-ea"/>
            </a:endParaRPr>
          </a:p>
        </p:txBody>
      </p:sp>
      <p:sp>
        <p:nvSpPr>
          <p:cNvPr id="41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272482" y="620688"/>
            <a:ext cx="9492005" cy="978991"/>
          </a:xfrm>
          <a:prstGeom prst="roundRect">
            <a:avLst>
              <a:gd name="adj" fmla="val 16667"/>
            </a:avLst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tIns="0" rIns="72000" bIns="0">
            <a:spAutoFit/>
          </a:bodyPr>
          <a:lstStyle/>
          <a:p>
            <a:pPr marL="0" lvl="1">
              <a:lnSpc>
                <a:spcPts val="23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altLang="ko-KR" sz="1600" b="1" dirty="0" smtClean="0">
                <a:latin typeface="맑은 고딕" pitchFamily="50" charset="-127"/>
                <a:cs typeface="Arial" pitchFamily="34" charset="0"/>
              </a:rPr>
              <a:t>Quantum</a:t>
            </a:r>
            <a:r>
              <a:rPr lang="ko-KR" altLang="en-US" sz="1600" b="1" dirty="0" smtClean="0">
                <a:latin typeface="맑은 고딕" pitchFamily="50" charset="-127"/>
                <a:cs typeface="Arial" pitchFamily="34" charset="0"/>
              </a:rPr>
              <a:t> 정보처리시스템은 개별 부품을 공급자로부터 구입하여 조립이 가능하나</a:t>
            </a:r>
            <a:r>
              <a:rPr lang="en-US" altLang="ko-KR" sz="1600" b="1" dirty="0" smtClean="0">
                <a:latin typeface="맑은 고딕" pitchFamily="50" charset="-127"/>
                <a:cs typeface="Arial" pitchFamily="34" charset="0"/>
              </a:rPr>
              <a:t>,</a:t>
            </a:r>
            <a:r>
              <a:rPr lang="ko-KR" altLang="en-US" sz="1600" b="1" dirty="0" smtClean="0">
                <a:latin typeface="맑은 고딕" pitchFamily="50" charset="-127"/>
                <a:cs typeface="Arial" pitchFamily="34" charset="0"/>
              </a:rPr>
              <a:t> 조립에 </a:t>
            </a:r>
            <a:r>
              <a:rPr lang="en-US" altLang="ko-KR" sz="1600" b="1" dirty="0" smtClean="0">
                <a:latin typeface="맑은 고딕" pitchFamily="50" charset="-127"/>
                <a:cs typeface="Arial" pitchFamily="34" charset="0"/>
              </a:rPr>
              <a:t>Know-How</a:t>
            </a:r>
            <a:r>
              <a:rPr lang="ko-KR" altLang="en-US" sz="1600" b="1" dirty="0" smtClean="0">
                <a:latin typeface="맑은 고딕" pitchFamily="50" charset="-127"/>
                <a:cs typeface="Arial" pitchFamily="34" charset="0"/>
              </a:rPr>
              <a:t>가 필요하고</a:t>
            </a:r>
            <a:r>
              <a:rPr lang="en-US" altLang="ko-KR" sz="1600" b="1" dirty="0" smtClean="0">
                <a:latin typeface="맑은 고딕" pitchFamily="50" charset="-127"/>
                <a:cs typeface="Arial" pitchFamily="34" charset="0"/>
              </a:rPr>
              <a:t>,</a:t>
            </a:r>
            <a:r>
              <a:rPr lang="ko-KR" altLang="en-US" sz="1600" b="1" dirty="0">
                <a:latin typeface="맑은 고딕" pitchFamily="50" charset="-127"/>
                <a:cs typeface="Arial" pitchFamily="34" charset="0"/>
              </a:rPr>
              <a:t> </a:t>
            </a:r>
            <a:r>
              <a:rPr lang="ko-KR" altLang="en-US" sz="1600" b="1" dirty="0" smtClean="0">
                <a:latin typeface="맑은 고딕" pitchFamily="50" charset="-127"/>
                <a:cs typeface="Arial" pitchFamily="34" charset="0"/>
              </a:rPr>
              <a:t>사용하</a:t>
            </a:r>
            <a:r>
              <a:rPr lang="ko-KR" altLang="en-US" sz="1600" b="1" dirty="0">
                <a:latin typeface="맑은 고딕" pitchFamily="50" charset="-127"/>
                <a:cs typeface="Arial" pitchFamily="34" charset="0"/>
              </a:rPr>
              <a:t>는 </a:t>
            </a:r>
            <a:r>
              <a:rPr lang="ko-KR" altLang="en-US" sz="1600" b="1" dirty="0" smtClean="0">
                <a:latin typeface="맑은 고딕" pitchFamily="50" charset="-127"/>
                <a:cs typeface="Arial" pitchFamily="34" charset="0"/>
              </a:rPr>
              <a:t>이온에 맞춰 각종 </a:t>
            </a:r>
            <a:r>
              <a:rPr lang="en-US" altLang="ko-KR" sz="1600" b="1" dirty="0" smtClean="0">
                <a:latin typeface="맑은 고딕" pitchFamily="50" charset="-127"/>
                <a:cs typeface="Arial" pitchFamily="34" charset="0"/>
              </a:rPr>
              <a:t>Calibration </a:t>
            </a:r>
            <a:r>
              <a:rPr lang="ko-KR" altLang="en-US" sz="1600" b="1" dirty="0" smtClean="0">
                <a:latin typeface="맑은 고딕" pitchFamily="50" charset="-127"/>
                <a:cs typeface="Arial" pitchFamily="34" charset="0"/>
              </a:rPr>
              <a:t>및 </a:t>
            </a:r>
            <a:r>
              <a:rPr lang="en-US" altLang="ko-KR" sz="1600" b="1" dirty="0" smtClean="0">
                <a:latin typeface="맑은 고딕" pitchFamily="50" charset="-127"/>
                <a:cs typeface="Arial" pitchFamily="34" charset="0"/>
              </a:rPr>
              <a:t>Tuning</a:t>
            </a:r>
            <a:r>
              <a:rPr lang="ko-KR" altLang="en-US" sz="1600" b="1" dirty="0" smtClean="0">
                <a:latin typeface="맑은 고딕" pitchFamily="50" charset="-127"/>
                <a:cs typeface="Arial" pitchFamily="34" charset="0"/>
              </a:rPr>
              <a:t>이 필요하므로 당사가 설계 조립한 시스템을 사용할 경우 성능 및 시간을 보장할 수 있음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081496"/>
              </p:ext>
            </p:extLst>
          </p:nvPr>
        </p:nvGraphicFramePr>
        <p:xfrm>
          <a:off x="416496" y="1700808"/>
          <a:ext cx="8908256" cy="4320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/>
                <a:gridCol w="6531992"/>
              </a:tblGrid>
              <a:tr h="5046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구성요소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주요 </a:t>
                      </a:r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스펙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 및 장점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70510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UHV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진공챔버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altLang="ko-KR" sz="1400" baseline="30000" dirty="0" smtClean="0">
                          <a:solidFill>
                            <a:schemeClr val="tx1"/>
                          </a:solidFill>
                        </a:rPr>
                        <a:t>-11 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Torr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수준의 진공도를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장기간 유지할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수 있고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Yb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이온소스를 탑재하고 있음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0510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이온트랩 칩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차원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MEMS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Chip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을 기반으로 당사가 직접 개발하여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Chip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을 보유하고 있으므로 원활한 공급이 가능함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0510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Electronics(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이온 위치제어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96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채널의 전압을 동시에 제어 가능하고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100 kHz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이상의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반응속도를 가짐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9543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레이저 제어장치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Yb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이온 트랩에 필요한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레이저 주파수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(400~800 THz)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에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대해 실시간으로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10 MHz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이하로 주파수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안정화를 지원하며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Quantum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상태 조작을 위해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100ns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이하로 레이저의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On/Off timing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조절이 가능함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0510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측정장치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이온에서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발생하는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Fluorescence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를 최대한 많이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single photon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수준까지 감지할 수 있음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553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III. </a:t>
            </a:r>
            <a:r>
              <a:rPr lang="ko-KR" altLang="en-US" dirty="0" smtClean="0"/>
              <a:t>제품</a:t>
            </a:r>
            <a:endParaRPr lang="ko-KR" alt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240205" y="214290"/>
            <a:ext cx="5393315" cy="3401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27" tIns="45714" rIns="91427" bIns="45714">
            <a:spAutoFit/>
          </a:bodyPr>
          <a:lstStyle/>
          <a:p>
            <a:pPr marL="92947" indent="-92947" algn="r" defTabSz="914470">
              <a:lnSpc>
                <a:spcPct val="110000"/>
              </a:lnSpc>
              <a:spcBef>
                <a:spcPct val="50000"/>
              </a:spcBef>
            </a:pPr>
            <a:r>
              <a:rPr lang="ko-KR" altLang="en-US" sz="1600" b="1" dirty="0" smtClean="0">
                <a:latin typeface="+mn-ea"/>
                <a:ea typeface="+mn-ea"/>
              </a:rPr>
              <a:t>이온트랩 칩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41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272482" y="620688"/>
            <a:ext cx="9492005" cy="652661"/>
          </a:xfrm>
          <a:prstGeom prst="roundRect">
            <a:avLst>
              <a:gd name="adj" fmla="val 16667"/>
            </a:avLst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tIns="0" rIns="72000" bIns="0">
            <a:spAutoFit/>
          </a:bodyPr>
          <a:lstStyle/>
          <a:p>
            <a:pPr marL="0" lvl="1">
              <a:lnSpc>
                <a:spcPts val="23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altLang="ko-KR" sz="1600" b="1" dirty="0" smtClean="0">
                <a:latin typeface="맑은 고딕" pitchFamily="50" charset="-127"/>
                <a:cs typeface="Arial" pitchFamily="34" charset="0"/>
              </a:rPr>
              <a:t>Sandia lab</a:t>
            </a:r>
            <a:r>
              <a:rPr lang="ko-KR" altLang="en-US" sz="1600" b="1" dirty="0" smtClean="0">
                <a:latin typeface="맑은 고딕" pitchFamily="50" charset="-127"/>
                <a:cs typeface="Arial" pitchFamily="34" charset="0"/>
              </a:rPr>
              <a:t>의 </a:t>
            </a:r>
            <a:r>
              <a:rPr lang="ko-KR" altLang="en-US" sz="1600" b="1" dirty="0" smtClean="0">
                <a:latin typeface="맑은 고딕" pitchFamily="50" charset="-127"/>
                <a:cs typeface="Arial" pitchFamily="34" charset="0"/>
              </a:rPr>
              <a:t>디자인을 개선하여 당사의 </a:t>
            </a:r>
            <a:r>
              <a:rPr lang="ko-KR" altLang="en-US" sz="1600" b="1" dirty="0" err="1" smtClean="0">
                <a:latin typeface="맑은 고딕" pitchFamily="50" charset="-127"/>
                <a:cs typeface="Arial" pitchFamily="34" charset="0"/>
              </a:rPr>
              <a:t>진공챔버에</a:t>
            </a:r>
            <a:r>
              <a:rPr lang="ko-KR" altLang="en-US" sz="1600" b="1" dirty="0" smtClean="0">
                <a:latin typeface="맑은 고딕" pitchFamily="50" charset="-127"/>
                <a:cs typeface="Arial" pitchFamily="34" charset="0"/>
              </a:rPr>
              <a:t> 최적화된 이온트랩 칩으로 서울대에 연구용역으로 개발되었으며</a:t>
            </a:r>
            <a:r>
              <a:rPr lang="en-US" altLang="ko-KR" sz="1600" b="1" dirty="0" smtClean="0">
                <a:latin typeface="맑은 고딕" pitchFamily="50" charset="-127"/>
                <a:cs typeface="Arial" pitchFamily="34" charset="0"/>
              </a:rPr>
              <a:t>,</a:t>
            </a:r>
            <a:r>
              <a:rPr lang="ko-KR" altLang="en-US" sz="1600" b="1" dirty="0" smtClean="0">
                <a:latin typeface="맑은 고딕" pitchFamily="50" charset="-127"/>
                <a:cs typeface="Arial" pitchFamily="34" charset="0"/>
              </a:rPr>
              <a:t> 지속적인 공급이 가능함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3" t="2210" r="2312" b="6555"/>
          <a:stretch/>
        </p:blipFill>
        <p:spPr bwMode="auto">
          <a:xfrm>
            <a:off x="2052592" y="3442128"/>
            <a:ext cx="1079555" cy="1449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01" y="4615000"/>
            <a:ext cx="4106698" cy="190745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917" y="3730303"/>
            <a:ext cx="4220248" cy="245841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7159" y="3393635"/>
            <a:ext cx="1122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포텐셜의</a:t>
            </a:r>
            <a:r>
              <a:rPr lang="ko-KR" altLang="en-US" dirty="0" smtClean="0"/>
              <a:t> 최저점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447032" y="3975528"/>
            <a:ext cx="1143000" cy="90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7"/>
          <p:cNvSpPr>
            <a:spLocks/>
          </p:cNvSpPr>
          <p:nvPr/>
        </p:nvSpPr>
        <p:spPr bwMode="auto">
          <a:xfrm>
            <a:off x="6402010" y="4551778"/>
            <a:ext cx="845005" cy="558572"/>
          </a:xfrm>
          <a:custGeom>
            <a:avLst/>
            <a:gdLst>
              <a:gd name="T0" fmla="*/ 0 w 1042"/>
              <a:gd name="T1" fmla="*/ 4 h 643"/>
              <a:gd name="T2" fmla="*/ 64 w 1042"/>
              <a:gd name="T3" fmla="*/ 148 h 643"/>
              <a:gd name="T4" fmla="*/ 170 w 1042"/>
              <a:gd name="T5" fmla="*/ 352 h 643"/>
              <a:gd name="T6" fmla="*/ 275 w 1042"/>
              <a:gd name="T7" fmla="*/ 499 h 643"/>
              <a:gd name="T8" fmla="*/ 381 w 1042"/>
              <a:gd name="T9" fmla="*/ 597 h 643"/>
              <a:gd name="T10" fmla="*/ 389 w 1042"/>
              <a:gd name="T11" fmla="*/ 601 h 643"/>
              <a:gd name="T12" fmla="*/ 404 w 1042"/>
              <a:gd name="T13" fmla="*/ 612 h 643"/>
              <a:gd name="T14" fmla="*/ 415 w 1042"/>
              <a:gd name="T15" fmla="*/ 616 h 643"/>
              <a:gd name="T16" fmla="*/ 427 w 1042"/>
              <a:gd name="T17" fmla="*/ 620 h 643"/>
              <a:gd name="T18" fmla="*/ 438 w 1042"/>
              <a:gd name="T19" fmla="*/ 627 h 643"/>
              <a:gd name="T20" fmla="*/ 442 w 1042"/>
              <a:gd name="T21" fmla="*/ 627 h 643"/>
              <a:gd name="T22" fmla="*/ 449 w 1042"/>
              <a:gd name="T23" fmla="*/ 631 h 643"/>
              <a:gd name="T24" fmla="*/ 461 w 1042"/>
              <a:gd name="T25" fmla="*/ 635 h 643"/>
              <a:gd name="T26" fmla="*/ 468 w 1042"/>
              <a:gd name="T27" fmla="*/ 635 h 643"/>
              <a:gd name="T28" fmla="*/ 476 w 1042"/>
              <a:gd name="T29" fmla="*/ 639 h 643"/>
              <a:gd name="T30" fmla="*/ 479 w 1042"/>
              <a:gd name="T31" fmla="*/ 639 h 643"/>
              <a:gd name="T32" fmla="*/ 491 w 1042"/>
              <a:gd name="T33" fmla="*/ 639 h 643"/>
              <a:gd name="T34" fmla="*/ 495 w 1042"/>
              <a:gd name="T35" fmla="*/ 643 h 643"/>
              <a:gd name="T36" fmla="*/ 502 w 1042"/>
              <a:gd name="T37" fmla="*/ 643 h 643"/>
              <a:gd name="T38" fmla="*/ 502 w 1042"/>
              <a:gd name="T39" fmla="*/ 643 h 643"/>
              <a:gd name="T40" fmla="*/ 506 w 1042"/>
              <a:gd name="T41" fmla="*/ 643 h 643"/>
              <a:gd name="T42" fmla="*/ 510 w 1042"/>
              <a:gd name="T43" fmla="*/ 643 h 643"/>
              <a:gd name="T44" fmla="*/ 513 w 1042"/>
              <a:gd name="T45" fmla="*/ 643 h 643"/>
              <a:gd name="T46" fmla="*/ 513 w 1042"/>
              <a:gd name="T47" fmla="*/ 643 h 643"/>
              <a:gd name="T48" fmla="*/ 517 w 1042"/>
              <a:gd name="T49" fmla="*/ 643 h 643"/>
              <a:gd name="T50" fmla="*/ 517 w 1042"/>
              <a:gd name="T51" fmla="*/ 643 h 643"/>
              <a:gd name="T52" fmla="*/ 521 w 1042"/>
              <a:gd name="T53" fmla="*/ 643 h 643"/>
              <a:gd name="T54" fmla="*/ 521 w 1042"/>
              <a:gd name="T55" fmla="*/ 643 h 643"/>
              <a:gd name="T56" fmla="*/ 525 w 1042"/>
              <a:gd name="T57" fmla="*/ 643 h 643"/>
              <a:gd name="T58" fmla="*/ 525 w 1042"/>
              <a:gd name="T59" fmla="*/ 643 h 643"/>
              <a:gd name="T60" fmla="*/ 525 w 1042"/>
              <a:gd name="T61" fmla="*/ 643 h 643"/>
              <a:gd name="T62" fmla="*/ 529 w 1042"/>
              <a:gd name="T63" fmla="*/ 643 h 643"/>
              <a:gd name="T64" fmla="*/ 532 w 1042"/>
              <a:gd name="T65" fmla="*/ 643 h 643"/>
              <a:gd name="T66" fmla="*/ 536 w 1042"/>
              <a:gd name="T67" fmla="*/ 643 h 643"/>
              <a:gd name="T68" fmla="*/ 540 w 1042"/>
              <a:gd name="T69" fmla="*/ 643 h 643"/>
              <a:gd name="T70" fmla="*/ 544 w 1042"/>
              <a:gd name="T71" fmla="*/ 643 h 643"/>
              <a:gd name="T72" fmla="*/ 551 w 1042"/>
              <a:gd name="T73" fmla="*/ 643 h 643"/>
              <a:gd name="T74" fmla="*/ 555 w 1042"/>
              <a:gd name="T75" fmla="*/ 639 h 643"/>
              <a:gd name="T76" fmla="*/ 563 w 1042"/>
              <a:gd name="T77" fmla="*/ 639 h 643"/>
              <a:gd name="T78" fmla="*/ 566 w 1042"/>
              <a:gd name="T79" fmla="*/ 639 h 643"/>
              <a:gd name="T80" fmla="*/ 574 w 1042"/>
              <a:gd name="T81" fmla="*/ 635 h 643"/>
              <a:gd name="T82" fmla="*/ 585 w 1042"/>
              <a:gd name="T83" fmla="*/ 631 h 643"/>
              <a:gd name="T84" fmla="*/ 597 w 1042"/>
              <a:gd name="T85" fmla="*/ 631 h 643"/>
              <a:gd name="T86" fmla="*/ 608 w 1042"/>
              <a:gd name="T87" fmla="*/ 624 h 643"/>
              <a:gd name="T88" fmla="*/ 619 w 1042"/>
              <a:gd name="T89" fmla="*/ 620 h 643"/>
              <a:gd name="T90" fmla="*/ 638 w 1042"/>
              <a:gd name="T91" fmla="*/ 609 h 643"/>
              <a:gd name="T92" fmla="*/ 661 w 1042"/>
              <a:gd name="T93" fmla="*/ 597 h 643"/>
              <a:gd name="T94" fmla="*/ 767 w 1042"/>
              <a:gd name="T95" fmla="*/ 503 h 643"/>
              <a:gd name="T96" fmla="*/ 872 w 1042"/>
              <a:gd name="T97" fmla="*/ 352 h 643"/>
              <a:gd name="T98" fmla="*/ 978 w 1042"/>
              <a:gd name="T99" fmla="*/ 151 h 643"/>
              <a:gd name="T100" fmla="*/ 1023 w 1042"/>
              <a:gd name="T101" fmla="*/ 49 h 643"/>
              <a:gd name="T102" fmla="*/ 1031 w 1042"/>
              <a:gd name="T103" fmla="*/ 27 h 643"/>
              <a:gd name="T104" fmla="*/ 1039 w 1042"/>
              <a:gd name="T105" fmla="*/ 11 h 643"/>
              <a:gd name="T106" fmla="*/ 1042 w 1042"/>
              <a:gd name="T107" fmla="*/ 4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042" h="643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4"/>
                </a:lnTo>
                <a:lnTo>
                  <a:pt x="3" y="11"/>
                </a:lnTo>
                <a:lnTo>
                  <a:pt x="11" y="23"/>
                </a:lnTo>
                <a:lnTo>
                  <a:pt x="19" y="49"/>
                </a:lnTo>
                <a:lnTo>
                  <a:pt x="41" y="98"/>
                </a:lnTo>
                <a:lnTo>
                  <a:pt x="64" y="148"/>
                </a:lnTo>
                <a:lnTo>
                  <a:pt x="83" y="189"/>
                </a:lnTo>
                <a:lnTo>
                  <a:pt x="105" y="234"/>
                </a:lnTo>
                <a:lnTo>
                  <a:pt x="124" y="272"/>
                </a:lnTo>
                <a:lnTo>
                  <a:pt x="147" y="314"/>
                </a:lnTo>
                <a:lnTo>
                  <a:pt x="170" y="352"/>
                </a:lnTo>
                <a:lnTo>
                  <a:pt x="189" y="386"/>
                </a:lnTo>
                <a:lnTo>
                  <a:pt x="211" y="416"/>
                </a:lnTo>
                <a:lnTo>
                  <a:pt x="234" y="446"/>
                </a:lnTo>
                <a:lnTo>
                  <a:pt x="253" y="473"/>
                </a:lnTo>
                <a:lnTo>
                  <a:pt x="275" y="499"/>
                </a:lnTo>
                <a:lnTo>
                  <a:pt x="294" y="522"/>
                </a:lnTo>
                <a:lnTo>
                  <a:pt x="317" y="544"/>
                </a:lnTo>
                <a:lnTo>
                  <a:pt x="340" y="567"/>
                </a:lnTo>
                <a:lnTo>
                  <a:pt x="359" y="582"/>
                </a:lnTo>
                <a:lnTo>
                  <a:pt x="381" y="597"/>
                </a:lnTo>
                <a:lnTo>
                  <a:pt x="381" y="597"/>
                </a:lnTo>
                <a:lnTo>
                  <a:pt x="381" y="597"/>
                </a:lnTo>
                <a:lnTo>
                  <a:pt x="385" y="597"/>
                </a:lnTo>
                <a:lnTo>
                  <a:pt x="385" y="597"/>
                </a:lnTo>
                <a:lnTo>
                  <a:pt x="389" y="601"/>
                </a:lnTo>
                <a:lnTo>
                  <a:pt x="393" y="605"/>
                </a:lnTo>
                <a:lnTo>
                  <a:pt x="404" y="609"/>
                </a:lnTo>
                <a:lnTo>
                  <a:pt x="404" y="609"/>
                </a:lnTo>
                <a:lnTo>
                  <a:pt x="404" y="609"/>
                </a:lnTo>
                <a:lnTo>
                  <a:pt x="404" y="612"/>
                </a:lnTo>
                <a:lnTo>
                  <a:pt x="408" y="612"/>
                </a:lnTo>
                <a:lnTo>
                  <a:pt x="408" y="612"/>
                </a:lnTo>
                <a:lnTo>
                  <a:pt x="415" y="616"/>
                </a:lnTo>
                <a:lnTo>
                  <a:pt x="415" y="616"/>
                </a:lnTo>
                <a:lnTo>
                  <a:pt x="415" y="616"/>
                </a:lnTo>
                <a:lnTo>
                  <a:pt x="415" y="616"/>
                </a:lnTo>
                <a:lnTo>
                  <a:pt x="415" y="616"/>
                </a:lnTo>
                <a:lnTo>
                  <a:pt x="419" y="620"/>
                </a:lnTo>
                <a:lnTo>
                  <a:pt x="427" y="620"/>
                </a:lnTo>
                <a:lnTo>
                  <a:pt x="427" y="620"/>
                </a:lnTo>
                <a:lnTo>
                  <a:pt x="427" y="620"/>
                </a:lnTo>
                <a:lnTo>
                  <a:pt x="427" y="624"/>
                </a:lnTo>
                <a:lnTo>
                  <a:pt x="427" y="624"/>
                </a:lnTo>
                <a:lnTo>
                  <a:pt x="430" y="624"/>
                </a:lnTo>
                <a:lnTo>
                  <a:pt x="438" y="627"/>
                </a:lnTo>
                <a:lnTo>
                  <a:pt x="438" y="627"/>
                </a:lnTo>
                <a:lnTo>
                  <a:pt x="438" y="627"/>
                </a:lnTo>
                <a:lnTo>
                  <a:pt x="438" y="627"/>
                </a:lnTo>
                <a:lnTo>
                  <a:pt x="438" y="627"/>
                </a:lnTo>
                <a:lnTo>
                  <a:pt x="442" y="627"/>
                </a:lnTo>
                <a:lnTo>
                  <a:pt x="449" y="631"/>
                </a:lnTo>
                <a:lnTo>
                  <a:pt x="449" y="631"/>
                </a:lnTo>
                <a:lnTo>
                  <a:pt x="449" y="631"/>
                </a:lnTo>
                <a:lnTo>
                  <a:pt x="449" y="631"/>
                </a:lnTo>
                <a:lnTo>
                  <a:pt x="449" y="631"/>
                </a:lnTo>
                <a:lnTo>
                  <a:pt x="453" y="631"/>
                </a:lnTo>
                <a:lnTo>
                  <a:pt x="457" y="635"/>
                </a:lnTo>
                <a:lnTo>
                  <a:pt x="457" y="635"/>
                </a:lnTo>
                <a:lnTo>
                  <a:pt x="457" y="635"/>
                </a:lnTo>
                <a:lnTo>
                  <a:pt x="461" y="635"/>
                </a:lnTo>
                <a:lnTo>
                  <a:pt x="461" y="635"/>
                </a:lnTo>
                <a:lnTo>
                  <a:pt x="464" y="635"/>
                </a:lnTo>
                <a:lnTo>
                  <a:pt x="468" y="635"/>
                </a:lnTo>
                <a:lnTo>
                  <a:pt x="468" y="635"/>
                </a:lnTo>
                <a:lnTo>
                  <a:pt x="468" y="635"/>
                </a:lnTo>
                <a:lnTo>
                  <a:pt x="468" y="635"/>
                </a:lnTo>
                <a:lnTo>
                  <a:pt x="472" y="635"/>
                </a:lnTo>
                <a:lnTo>
                  <a:pt x="472" y="639"/>
                </a:lnTo>
                <a:lnTo>
                  <a:pt x="472" y="639"/>
                </a:lnTo>
                <a:lnTo>
                  <a:pt x="476" y="639"/>
                </a:lnTo>
                <a:lnTo>
                  <a:pt x="476" y="639"/>
                </a:lnTo>
                <a:lnTo>
                  <a:pt x="476" y="639"/>
                </a:lnTo>
                <a:lnTo>
                  <a:pt x="479" y="639"/>
                </a:lnTo>
                <a:lnTo>
                  <a:pt x="479" y="639"/>
                </a:lnTo>
                <a:lnTo>
                  <a:pt x="479" y="639"/>
                </a:lnTo>
                <a:lnTo>
                  <a:pt x="479" y="639"/>
                </a:lnTo>
                <a:lnTo>
                  <a:pt x="483" y="639"/>
                </a:lnTo>
                <a:lnTo>
                  <a:pt x="483" y="639"/>
                </a:lnTo>
                <a:lnTo>
                  <a:pt x="491" y="639"/>
                </a:lnTo>
                <a:lnTo>
                  <a:pt x="491" y="639"/>
                </a:lnTo>
                <a:lnTo>
                  <a:pt x="491" y="639"/>
                </a:lnTo>
                <a:lnTo>
                  <a:pt x="491" y="643"/>
                </a:lnTo>
                <a:lnTo>
                  <a:pt x="491" y="643"/>
                </a:lnTo>
                <a:lnTo>
                  <a:pt x="495" y="643"/>
                </a:lnTo>
                <a:lnTo>
                  <a:pt x="495" y="643"/>
                </a:lnTo>
                <a:lnTo>
                  <a:pt x="495" y="643"/>
                </a:lnTo>
                <a:lnTo>
                  <a:pt x="498" y="643"/>
                </a:lnTo>
                <a:lnTo>
                  <a:pt x="498" y="643"/>
                </a:lnTo>
                <a:lnTo>
                  <a:pt x="502" y="643"/>
                </a:lnTo>
                <a:lnTo>
                  <a:pt x="502" y="643"/>
                </a:lnTo>
                <a:lnTo>
                  <a:pt x="502" y="643"/>
                </a:lnTo>
                <a:lnTo>
                  <a:pt x="502" y="643"/>
                </a:lnTo>
                <a:lnTo>
                  <a:pt x="502" y="643"/>
                </a:lnTo>
                <a:lnTo>
                  <a:pt x="502" y="643"/>
                </a:lnTo>
                <a:lnTo>
                  <a:pt x="502" y="643"/>
                </a:lnTo>
                <a:lnTo>
                  <a:pt x="506" y="643"/>
                </a:lnTo>
                <a:lnTo>
                  <a:pt x="506" y="643"/>
                </a:lnTo>
                <a:lnTo>
                  <a:pt x="506" y="643"/>
                </a:lnTo>
                <a:lnTo>
                  <a:pt x="506" y="643"/>
                </a:lnTo>
                <a:lnTo>
                  <a:pt x="506" y="643"/>
                </a:lnTo>
                <a:lnTo>
                  <a:pt x="510" y="643"/>
                </a:lnTo>
                <a:lnTo>
                  <a:pt x="510" y="643"/>
                </a:lnTo>
                <a:lnTo>
                  <a:pt x="510" y="643"/>
                </a:lnTo>
                <a:lnTo>
                  <a:pt x="510" y="643"/>
                </a:lnTo>
                <a:lnTo>
                  <a:pt x="510" y="643"/>
                </a:lnTo>
                <a:lnTo>
                  <a:pt x="510" y="643"/>
                </a:lnTo>
                <a:lnTo>
                  <a:pt x="510" y="643"/>
                </a:lnTo>
                <a:lnTo>
                  <a:pt x="513" y="643"/>
                </a:lnTo>
                <a:lnTo>
                  <a:pt x="513" y="643"/>
                </a:lnTo>
                <a:lnTo>
                  <a:pt x="513" y="643"/>
                </a:lnTo>
                <a:lnTo>
                  <a:pt x="513" y="643"/>
                </a:lnTo>
                <a:lnTo>
                  <a:pt x="513" y="643"/>
                </a:lnTo>
                <a:lnTo>
                  <a:pt x="513" y="643"/>
                </a:lnTo>
                <a:lnTo>
                  <a:pt x="513" y="643"/>
                </a:lnTo>
                <a:lnTo>
                  <a:pt x="513" y="643"/>
                </a:lnTo>
                <a:lnTo>
                  <a:pt x="513" y="643"/>
                </a:lnTo>
                <a:lnTo>
                  <a:pt x="517" y="643"/>
                </a:lnTo>
                <a:lnTo>
                  <a:pt x="517" y="643"/>
                </a:lnTo>
                <a:lnTo>
                  <a:pt x="517" y="643"/>
                </a:lnTo>
                <a:lnTo>
                  <a:pt x="517" y="643"/>
                </a:lnTo>
                <a:lnTo>
                  <a:pt x="517" y="643"/>
                </a:lnTo>
                <a:lnTo>
                  <a:pt x="517" y="643"/>
                </a:lnTo>
                <a:lnTo>
                  <a:pt x="517" y="643"/>
                </a:lnTo>
                <a:lnTo>
                  <a:pt x="517" y="643"/>
                </a:lnTo>
                <a:lnTo>
                  <a:pt x="517" y="643"/>
                </a:lnTo>
                <a:lnTo>
                  <a:pt x="517" y="643"/>
                </a:lnTo>
                <a:lnTo>
                  <a:pt x="517" y="643"/>
                </a:lnTo>
                <a:lnTo>
                  <a:pt x="521" y="643"/>
                </a:lnTo>
                <a:lnTo>
                  <a:pt x="521" y="643"/>
                </a:lnTo>
                <a:lnTo>
                  <a:pt x="521" y="643"/>
                </a:lnTo>
                <a:lnTo>
                  <a:pt x="521" y="643"/>
                </a:lnTo>
                <a:lnTo>
                  <a:pt x="521" y="643"/>
                </a:lnTo>
                <a:lnTo>
                  <a:pt x="521" y="643"/>
                </a:lnTo>
                <a:lnTo>
                  <a:pt x="521" y="643"/>
                </a:lnTo>
                <a:lnTo>
                  <a:pt x="521" y="643"/>
                </a:lnTo>
                <a:lnTo>
                  <a:pt x="521" y="643"/>
                </a:lnTo>
                <a:lnTo>
                  <a:pt x="521" y="643"/>
                </a:lnTo>
                <a:lnTo>
                  <a:pt x="521" y="643"/>
                </a:lnTo>
                <a:lnTo>
                  <a:pt x="521" y="643"/>
                </a:lnTo>
                <a:lnTo>
                  <a:pt x="525" y="643"/>
                </a:lnTo>
                <a:lnTo>
                  <a:pt x="525" y="643"/>
                </a:lnTo>
                <a:lnTo>
                  <a:pt x="525" y="643"/>
                </a:lnTo>
                <a:lnTo>
                  <a:pt x="525" y="643"/>
                </a:lnTo>
                <a:lnTo>
                  <a:pt x="525" y="643"/>
                </a:lnTo>
                <a:lnTo>
                  <a:pt x="525" y="643"/>
                </a:lnTo>
                <a:lnTo>
                  <a:pt x="525" y="643"/>
                </a:lnTo>
                <a:lnTo>
                  <a:pt x="525" y="643"/>
                </a:lnTo>
                <a:lnTo>
                  <a:pt x="525" y="643"/>
                </a:lnTo>
                <a:lnTo>
                  <a:pt x="525" y="643"/>
                </a:lnTo>
                <a:lnTo>
                  <a:pt x="525" y="643"/>
                </a:lnTo>
                <a:lnTo>
                  <a:pt x="529" y="643"/>
                </a:lnTo>
                <a:lnTo>
                  <a:pt x="529" y="643"/>
                </a:lnTo>
                <a:lnTo>
                  <a:pt x="529" y="643"/>
                </a:lnTo>
                <a:lnTo>
                  <a:pt x="529" y="643"/>
                </a:lnTo>
                <a:lnTo>
                  <a:pt x="529" y="643"/>
                </a:lnTo>
                <a:lnTo>
                  <a:pt x="529" y="643"/>
                </a:lnTo>
                <a:lnTo>
                  <a:pt x="529" y="643"/>
                </a:lnTo>
                <a:lnTo>
                  <a:pt x="532" y="643"/>
                </a:lnTo>
                <a:lnTo>
                  <a:pt x="532" y="643"/>
                </a:lnTo>
                <a:lnTo>
                  <a:pt x="532" y="643"/>
                </a:lnTo>
                <a:lnTo>
                  <a:pt x="532" y="643"/>
                </a:lnTo>
                <a:lnTo>
                  <a:pt x="532" y="643"/>
                </a:lnTo>
                <a:lnTo>
                  <a:pt x="532" y="643"/>
                </a:lnTo>
                <a:lnTo>
                  <a:pt x="536" y="643"/>
                </a:lnTo>
                <a:lnTo>
                  <a:pt x="536" y="643"/>
                </a:lnTo>
                <a:lnTo>
                  <a:pt x="536" y="643"/>
                </a:lnTo>
                <a:lnTo>
                  <a:pt x="536" y="643"/>
                </a:lnTo>
                <a:lnTo>
                  <a:pt x="536" y="643"/>
                </a:lnTo>
                <a:lnTo>
                  <a:pt x="536" y="643"/>
                </a:lnTo>
                <a:lnTo>
                  <a:pt x="540" y="643"/>
                </a:lnTo>
                <a:lnTo>
                  <a:pt x="544" y="643"/>
                </a:lnTo>
                <a:lnTo>
                  <a:pt x="544" y="643"/>
                </a:lnTo>
                <a:lnTo>
                  <a:pt x="544" y="643"/>
                </a:lnTo>
                <a:lnTo>
                  <a:pt x="544" y="643"/>
                </a:lnTo>
                <a:lnTo>
                  <a:pt x="544" y="643"/>
                </a:lnTo>
                <a:lnTo>
                  <a:pt x="547" y="643"/>
                </a:lnTo>
                <a:lnTo>
                  <a:pt x="547" y="643"/>
                </a:lnTo>
                <a:lnTo>
                  <a:pt x="547" y="643"/>
                </a:lnTo>
                <a:lnTo>
                  <a:pt x="547" y="643"/>
                </a:lnTo>
                <a:lnTo>
                  <a:pt x="551" y="643"/>
                </a:lnTo>
                <a:lnTo>
                  <a:pt x="555" y="639"/>
                </a:lnTo>
                <a:lnTo>
                  <a:pt x="555" y="639"/>
                </a:lnTo>
                <a:lnTo>
                  <a:pt x="555" y="639"/>
                </a:lnTo>
                <a:lnTo>
                  <a:pt x="555" y="639"/>
                </a:lnTo>
                <a:lnTo>
                  <a:pt x="555" y="639"/>
                </a:lnTo>
                <a:lnTo>
                  <a:pt x="559" y="639"/>
                </a:lnTo>
                <a:lnTo>
                  <a:pt x="559" y="639"/>
                </a:lnTo>
                <a:lnTo>
                  <a:pt x="559" y="639"/>
                </a:lnTo>
                <a:lnTo>
                  <a:pt x="559" y="639"/>
                </a:lnTo>
                <a:lnTo>
                  <a:pt x="563" y="639"/>
                </a:lnTo>
                <a:lnTo>
                  <a:pt x="563" y="639"/>
                </a:lnTo>
                <a:lnTo>
                  <a:pt x="563" y="639"/>
                </a:lnTo>
                <a:lnTo>
                  <a:pt x="563" y="639"/>
                </a:lnTo>
                <a:lnTo>
                  <a:pt x="566" y="639"/>
                </a:lnTo>
                <a:lnTo>
                  <a:pt x="566" y="639"/>
                </a:lnTo>
                <a:lnTo>
                  <a:pt x="570" y="639"/>
                </a:lnTo>
                <a:lnTo>
                  <a:pt x="574" y="635"/>
                </a:lnTo>
                <a:lnTo>
                  <a:pt x="574" y="635"/>
                </a:lnTo>
                <a:lnTo>
                  <a:pt x="574" y="635"/>
                </a:lnTo>
                <a:lnTo>
                  <a:pt x="574" y="635"/>
                </a:lnTo>
                <a:lnTo>
                  <a:pt x="578" y="635"/>
                </a:lnTo>
                <a:lnTo>
                  <a:pt x="578" y="635"/>
                </a:lnTo>
                <a:lnTo>
                  <a:pt x="585" y="635"/>
                </a:lnTo>
                <a:lnTo>
                  <a:pt x="585" y="635"/>
                </a:lnTo>
                <a:lnTo>
                  <a:pt x="585" y="631"/>
                </a:lnTo>
                <a:lnTo>
                  <a:pt x="585" y="631"/>
                </a:lnTo>
                <a:lnTo>
                  <a:pt x="589" y="631"/>
                </a:lnTo>
                <a:lnTo>
                  <a:pt x="589" y="631"/>
                </a:lnTo>
                <a:lnTo>
                  <a:pt x="597" y="631"/>
                </a:lnTo>
                <a:lnTo>
                  <a:pt x="597" y="631"/>
                </a:lnTo>
                <a:lnTo>
                  <a:pt x="597" y="631"/>
                </a:lnTo>
                <a:lnTo>
                  <a:pt x="597" y="627"/>
                </a:lnTo>
                <a:lnTo>
                  <a:pt x="600" y="627"/>
                </a:lnTo>
                <a:lnTo>
                  <a:pt x="600" y="627"/>
                </a:lnTo>
                <a:lnTo>
                  <a:pt x="608" y="624"/>
                </a:lnTo>
                <a:lnTo>
                  <a:pt x="619" y="620"/>
                </a:lnTo>
                <a:lnTo>
                  <a:pt x="619" y="620"/>
                </a:lnTo>
                <a:lnTo>
                  <a:pt x="619" y="620"/>
                </a:lnTo>
                <a:lnTo>
                  <a:pt x="619" y="620"/>
                </a:lnTo>
                <a:lnTo>
                  <a:pt x="619" y="620"/>
                </a:lnTo>
                <a:lnTo>
                  <a:pt x="623" y="620"/>
                </a:lnTo>
                <a:lnTo>
                  <a:pt x="627" y="616"/>
                </a:lnTo>
                <a:lnTo>
                  <a:pt x="638" y="609"/>
                </a:lnTo>
                <a:lnTo>
                  <a:pt x="638" y="609"/>
                </a:lnTo>
                <a:lnTo>
                  <a:pt x="638" y="609"/>
                </a:lnTo>
                <a:lnTo>
                  <a:pt x="638" y="609"/>
                </a:lnTo>
                <a:lnTo>
                  <a:pt x="642" y="609"/>
                </a:lnTo>
                <a:lnTo>
                  <a:pt x="646" y="609"/>
                </a:lnTo>
                <a:lnTo>
                  <a:pt x="649" y="605"/>
                </a:lnTo>
                <a:lnTo>
                  <a:pt x="661" y="597"/>
                </a:lnTo>
                <a:lnTo>
                  <a:pt x="680" y="582"/>
                </a:lnTo>
                <a:lnTo>
                  <a:pt x="702" y="567"/>
                </a:lnTo>
                <a:lnTo>
                  <a:pt x="725" y="548"/>
                </a:lnTo>
                <a:lnTo>
                  <a:pt x="744" y="525"/>
                </a:lnTo>
                <a:lnTo>
                  <a:pt x="767" y="503"/>
                </a:lnTo>
                <a:lnTo>
                  <a:pt x="785" y="476"/>
                </a:lnTo>
                <a:lnTo>
                  <a:pt x="808" y="450"/>
                </a:lnTo>
                <a:lnTo>
                  <a:pt x="831" y="420"/>
                </a:lnTo>
                <a:lnTo>
                  <a:pt x="850" y="386"/>
                </a:lnTo>
                <a:lnTo>
                  <a:pt x="872" y="352"/>
                </a:lnTo>
                <a:lnTo>
                  <a:pt x="895" y="314"/>
                </a:lnTo>
                <a:lnTo>
                  <a:pt x="914" y="276"/>
                </a:lnTo>
                <a:lnTo>
                  <a:pt x="937" y="234"/>
                </a:lnTo>
                <a:lnTo>
                  <a:pt x="959" y="193"/>
                </a:lnTo>
                <a:lnTo>
                  <a:pt x="978" y="151"/>
                </a:lnTo>
                <a:lnTo>
                  <a:pt x="1001" y="102"/>
                </a:lnTo>
                <a:lnTo>
                  <a:pt x="1020" y="53"/>
                </a:lnTo>
                <a:lnTo>
                  <a:pt x="1020" y="53"/>
                </a:lnTo>
                <a:lnTo>
                  <a:pt x="1020" y="53"/>
                </a:lnTo>
                <a:lnTo>
                  <a:pt x="1023" y="49"/>
                </a:lnTo>
                <a:lnTo>
                  <a:pt x="1023" y="45"/>
                </a:lnTo>
                <a:lnTo>
                  <a:pt x="1027" y="42"/>
                </a:lnTo>
                <a:lnTo>
                  <a:pt x="1031" y="27"/>
                </a:lnTo>
                <a:lnTo>
                  <a:pt x="1031" y="27"/>
                </a:lnTo>
                <a:lnTo>
                  <a:pt x="1031" y="27"/>
                </a:lnTo>
                <a:lnTo>
                  <a:pt x="1035" y="23"/>
                </a:lnTo>
                <a:lnTo>
                  <a:pt x="1035" y="19"/>
                </a:lnTo>
                <a:lnTo>
                  <a:pt x="1039" y="11"/>
                </a:lnTo>
                <a:lnTo>
                  <a:pt x="1039" y="11"/>
                </a:lnTo>
                <a:lnTo>
                  <a:pt x="1039" y="11"/>
                </a:lnTo>
                <a:lnTo>
                  <a:pt x="1039" y="8"/>
                </a:lnTo>
                <a:lnTo>
                  <a:pt x="1042" y="4"/>
                </a:lnTo>
                <a:lnTo>
                  <a:pt x="1042" y="4"/>
                </a:lnTo>
                <a:lnTo>
                  <a:pt x="1042" y="4"/>
                </a:lnTo>
                <a:lnTo>
                  <a:pt x="1042" y="4"/>
                </a:lnTo>
                <a:lnTo>
                  <a:pt x="1042" y="0"/>
                </a:lnTo>
                <a:lnTo>
                  <a:pt x="1042" y="0"/>
                </a:lnTo>
                <a:lnTo>
                  <a:pt x="1042" y="0"/>
                </a:lnTo>
                <a:lnTo>
                  <a:pt x="1042" y="0"/>
                </a:lnTo>
              </a:path>
            </a:pathLst>
          </a:custGeom>
          <a:noFill/>
          <a:ln w="36513">
            <a:solidFill>
              <a:srgbClr val="00B050"/>
            </a:solidFill>
            <a:prstDash val="solid"/>
            <a:round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646334" y="3457521"/>
            <a:ext cx="2119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err="1" smtClean="0"/>
              <a:t>축방향의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포텐셜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7257628" y="3830055"/>
            <a:ext cx="891540" cy="990600"/>
          </a:xfrm>
          <a:prstGeom prst="straightConnector1">
            <a:avLst/>
          </a:prstGeom>
          <a:ln w="19050">
            <a:solidFill>
              <a:srgbClr val="CCFF6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90" y="1486144"/>
            <a:ext cx="2076318" cy="155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2" t="1554" r="1774" b="3346"/>
          <a:stretch/>
        </p:blipFill>
        <p:spPr bwMode="auto">
          <a:xfrm>
            <a:off x="3306982" y="1486354"/>
            <a:ext cx="1519018" cy="1542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921" y="1484784"/>
            <a:ext cx="2673538" cy="1504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046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III. </a:t>
            </a:r>
            <a:r>
              <a:rPr lang="ko-KR" altLang="en-US" dirty="0" smtClean="0"/>
              <a:t>제품</a:t>
            </a:r>
            <a:endParaRPr lang="ko-KR" alt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240205" y="214290"/>
            <a:ext cx="5393315" cy="3401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27" tIns="45714" rIns="91427" bIns="45714">
            <a:spAutoFit/>
          </a:bodyPr>
          <a:lstStyle/>
          <a:p>
            <a:pPr marL="92947" indent="-92947" algn="r" defTabSz="914470">
              <a:lnSpc>
                <a:spcPct val="110000"/>
              </a:lnSpc>
              <a:spcBef>
                <a:spcPct val="50000"/>
              </a:spcBef>
            </a:pPr>
            <a:r>
              <a:rPr lang="ko-KR" altLang="en-US" sz="1600" b="1" dirty="0" err="1" smtClean="0">
                <a:latin typeface="+mn-ea"/>
                <a:ea typeface="+mn-ea"/>
              </a:rPr>
              <a:t>진공챔버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41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272482" y="620688"/>
            <a:ext cx="9492005" cy="652661"/>
          </a:xfrm>
          <a:prstGeom prst="roundRect">
            <a:avLst>
              <a:gd name="adj" fmla="val 16667"/>
            </a:avLst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tIns="0" rIns="72000" bIns="0">
            <a:spAutoFit/>
          </a:bodyPr>
          <a:lstStyle/>
          <a:p>
            <a:pPr marL="0" lvl="1">
              <a:lnSpc>
                <a:spcPts val="23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altLang="ko-KR" sz="1600" b="1" dirty="0">
                <a:latin typeface="맑은 고딕" pitchFamily="50" charset="-127"/>
                <a:cs typeface="Arial" pitchFamily="34" charset="0"/>
              </a:rPr>
              <a:t>10</a:t>
            </a:r>
            <a:r>
              <a:rPr lang="en-US" altLang="ko-KR" sz="1600" b="1" baseline="30000" dirty="0">
                <a:latin typeface="맑은 고딕" pitchFamily="50" charset="-127"/>
                <a:cs typeface="Arial" pitchFamily="34" charset="0"/>
              </a:rPr>
              <a:t>-11</a:t>
            </a:r>
            <a:r>
              <a:rPr lang="en-US" altLang="ko-KR" sz="1600" b="1" dirty="0">
                <a:latin typeface="맑은 고딕" pitchFamily="50" charset="-127"/>
                <a:cs typeface="Arial" pitchFamily="34" charset="0"/>
              </a:rPr>
              <a:t> </a:t>
            </a:r>
            <a:r>
              <a:rPr lang="en-US" altLang="ko-KR" sz="1600" b="1" dirty="0" err="1" smtClean="0">
                <a:latin typeface="맑은 고딕" pitchFamily="50" charset="-127"/>
                <a:cs typeface="Arial" pitchFamily="34" charset="0"/>
              </a:rPr>
              <a:t>Torr</a:t>
            </a:r>
            <a:r>
              <a:rPr lang="ko-KR" altLang="en-US" sz="1600" b="1" dirty="0">
                <a:latin typeface="맑은 고딕" pitchFamily="50" charset="-127"/>
                <a:cs typeface="Arial" pitchFamily="34" charset="0"/>
              </a:rPr>
              <a:t> </a:t>
            </a:r>
            <a:r>
              <a:rPr lang="ko-KR" altLang="en-US" sz="1600" b="1" dirty="0" smtClean="0">
                <a:latin typeface="맑은 고딕" pitchFamily="50" charset="-127"/>
                <a:cs typeface="Arial" pitchFamily="34" charset="0"/>
              </a:rPr>
              <a:t>수준의 초고진공을</a:t>
            </a:r>
            <a:r>
              <a:rPr lang="ko-KR" altLang="en-US" sz="1600" b="1" dirty="0" smtClean="0">
                <a:latin typeface="맑은 고딕" pitchFamily="50" charset="-127"/>
                <a:cs typeface="Arial" pitchFamily="34" charset="0"/>
              </a:rPr>
              <a:t> 장기간 유지하고</a:t>
            </a:r>
            <a:r>
              <a:rPr lang="en-US" altLang="ko-KR" sz="1600" b="1" dirty="0" smtClean="0">
                <a:latin typeface="맑은 고딕" pitchFamily="50" charset="-127"/>
                <a:cs typeface="Arial" pitchFamily="34" charset="0"/>
              </a:rPr>
              <a:t>,</a:t>
            </a:r>
            <a:r>
              <a:rPr lang="ko-KR" altLang="en-US" sz="1600" b="1" dirty="0" smtClean="0">
                <a:latin typeface="맑은 고딕" pitchFamily="50" charset="-127"/>
                <a:cs typeface="Arial" pitchFamily="34" charset="0"/>
              </a:rPr>
              <a:t> 이온트랩 칩과 </a:t>
            </a:r>
            <a:r>
              <a:rPr lang="en-US" altLang="ko-KR" sz="1600" b="1" dirty="0" err="1" smtClean="0">
                <a:latin typeface="맑은 고딕" pitchFamily="50" charset="-127"/>
                <a:cs typeface="Arial" pitchFamily="34" charset="0"/>
              </a:rPr>
              <a:t>Yb</a:t>
            </a:r>
            <a:r>
              <a:rPr lang="ko-KR" altLang="en-US" sz="1600" b="1" dirty="0" smtClean="0">
                <a:latin typeface="맑은 고딕" pitchFamily="50" charset="-127"/>
                <a:cs typeface="Arial" pitchFamily="34" charset="0"/>
              </a:rPr>
              <a:t> 이온소스를 탑재할 수 있는 </a:t>
            </a:r>
            <a:r>
              <a:rPr lang="en-US" altLang="ko-KR" sz="1600" b="1" dirty="0" smtClean="0">
                <a:latin typeface="맑은 고딕" pitchFamily="50" charset="-127"/>
                <a:cs typeface="Arial" pitchFamily="34" charset="0"/>
              </a:rPr>
              <a:t>Mount</a:t>
            </a:r>
            <a:r>
              <a:rPr lang="ko-KR" altLang="en-US" sz="1600" b="1" dirty="0" smtClean="0">
                <a:latin typeface="맑은 고딕" pitchFamily="50" charset="-127"/>
                <a:cs typeface="Arial" pitchFamily="34" charset="0"/>
              </a:rPr>
              <a:t>와 외부에서 이온트랩 칩의 전극을 제어할 수 있는 연결 </a:t>
            </a:r>
            <a:r>
              <a:rPr lang="en-US" altLang="ko-KR" sz="1600" b="1" dirty="0" smtClean="0">
                <a:latin typeface="맑은 고딕" pitchFamily="50" charset="-127"/>
                <a:cs typeface="Arial" pitchFamily="34" charset="0"/>
              </a:rPr>
              <a:t>Port</a:t>
            </a:r>
            <a:r>
              <a:rPr lang="ko-KR" altLang="en-US" sz="1600" b="1" dirty="0" smtClean="0">
                <a:latin typeface="맑은 고딕" pitchFamily="50" charset="-127"/>
                <a:cs typeface="Arial" pitchFamily="34" charset="0"/>
              </a:rPr>
              <a:t>를 가지고 있음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106310" y="4131781"/>
            <a:ext cx="1978283" cy="263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altLang="ko-KR" sz="1015" dirty="0">
                <a:solidFill>
                  <a:prstClr val="black"/>
                </a:solidFill>
              </a:rPr>
              <a:t>[SKT </a:t>
            </a:r>
            <a:r>
              <a:rPr lang="ko-KR" altLang="en-US" sz="1015" dirty="0">
                <a:solidFill>
                  <a:prstClr val="black"/>
                </a:solidFill>
              </a:rPr>
              <a:t>진공 시스템 개략도</a:t>
            </a:r>
            <a:r>
              <a:rPr lang="en-US" altLang="ko-KR" sz="1015" dirty="0">
                <a:solidFill>
                  <a:prstClr val="black"/>
                </a:solidFill>
              </a:rPr>
              <a:t>]</a:t>
            </a:r>
            <a:endParaRPr lang="ko-KR" altLang="en-US" sz="1015" dirty="0">
              <a:solidFill>
                <a:prstClr val="black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193466" y="2084006"/>
            <a:ext cx="3608599" cy="1869794"/>
            <a:chOff x="1000100" y="2000240"/>
            <a:chExt cx="6043148" cy="3504423"/>
          </a:xfrm>
        </p:grpSpPr>
        <p:pic>
          <p:nvPicPr>
            <p:cNvPr id="8" name="그림 7" descr="2012-05-03 11.16.51.jpg"/>
            <p:cNvPicPr>
              <a:picLocks noChangeAspect="1"/>
            </p:cNvPicPr>
            <p:nvPr/>
          </p:nvPicPr>
          <p:blipFill>
            <a:blip r:embed="rId3" cstate="print"/>
            <a:srcRect t="8121" r="16499" b="27389"/>
            <a:stretch>
              <a:fillRect/>
            </a:stretch>
          </p:blipFill>
          <p:spPr>
            <a:xfrm>
              <a:off x="1000100" y="2000240"/>
              <a:ext cx="6043148" cy="3504423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5286380" y="2214554"/>
              <a:ext cx="1285884" cy="6429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ko-KR" altLang="en-US" sz="831" dirty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이온펌프</a:t>
              </a:r>
              <a:endParaRPr lang="en-US" altLang="ko-KR" sz="83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357950" y="2000240"/>
              <a:ext cx="642942" cy="3571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ko-KR" sz="831" dirty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TSP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071932" y="2071678"/>
              <a:ext cx="857197" cy="5000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ko-KR" sz="831" dirty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Valves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929058" y="4500570"/>
              <a:ext cx="1285884" cy="5000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ko-KR" altLang="en-US" sz="831" dirty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이온 게이지</a:t>
              </a:r>
              <a:endParaRPr lang="en-US" altLang="ko-KR" sz="83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174050" y="4486532"/>
              <a:ext cx="1857388" cy="5000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ko-KR" sz="831" dirty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Spherical Octagon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571736" y="2928934"/>
              <a:ext cx="1643074" cy="7143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ko-KR" sz="831" dirty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Turbo molecular pump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857488" y="4714884"/>
              <a:ext cx="1285884" cy="5715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ko-KR" sz="831" dirty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Controllers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000100" y="2428868"/>
              <a:ext cx="1643074" cy="7143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ko-KR" sz="831" dirty="0" err="1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Foreline</a:t>
              </a:r>
              <a:r>
                <a:rPr lang="en-US" altLang="ko-KR" sz="831" dirty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 &amp; </a:t>
              </a:r>
              <a:r>
                <a:rPr lang="en-US" altLang="ko-KR" sz="831" dirty="0" err="1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Dryscroll</a:t>
              </a:r>
              <a:r>
                <a:rPr lang="en-US" altLang="ko-KR" sz="831" dirty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 pump</a:t>
              </a:r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 rot="5400000">
              <a:off x="4262027" y="2553801"/>
              <a:ext cx="220592" cy="113602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 rot="16200000" flipH="1">
              <a:off x="4012698" y="3012576"/>
              <a:ext cx="1145440" cy="11604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 rot="5400000" flipH="1" flipV="1">
              <a:off x="4357686" y="4286256"/>
              <a:ext cx="571504" cy="142876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 rot="5400000">
              <a:off x="1076094" y="3495908"/>
              <a:ext cx="669073" cy="167266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/>
            <p:cNvSpPr/>
            <p:nvPr/>
          </p:nvSpPr>
          <p:spPr>
            <a:xfrm>
              <a:off x="4000496" y="5000636"/>
              <a:ext cx="1214446" cy="5000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ko-KR" sz="831" dirty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MEMS </a:t>
              </a:r>
              <a:r>
                <a:rPr lang="ko-KR" altLang="en-US" sz="831" dirty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칩</a:t>
              </a:r>
              <a:endParaRPr lang="en-US" altLang="ko-KR" sz="83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2" name="직선 화살표 연결선 21"/>
            <p:cNvCxnSpPr/>
            <p:nvPr/>
          </p:nvCxnSpPr>
          <p:spPr>
            <a:xfrm flipV="1">
              <a:off x="4786314" y="4159406"/>
              <a:ext cx="1246496" cy="912668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711077" y="2026553"/>
            <a:ext cx="2657715" cy="2038250"/>
            <a:chOff x="8683" y="1285860"/>
            <a:chExt cx="4098604" cy="3143296"/>
          </a:xfrm>
        </p:grpSpPr>
        <p:pic>
          <p:nvPicPr>
            <p:cNvPr id="24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 l="58948" t="19444" r="20597" b="24305"/>
            <a:stretch>
              <a:fillRect/>
            </a:stretch>
          </p:blipFill>
          <p:spPr bwMode="auto">
            <a:xfrm>
              <a:off x="214282" y="1285860"/>
              <a:ext cx="3725389" cy="3143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25" name="직선 화살표 연결선 24"/>
            <p:cNvCxnSpPr/>
            <p:nvPr/>
          </p:nvCxnSpPr>
          <p:spPr>
            <a:xfrm rot="16200000" flipV="1">
              <a:off x="2948026" y="3730752"/>
              <a:ext cx="643738" cy="160934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2634924" y="4107898"/>
              <a:ext cx="1472363" cy="3007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3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Recessed</a:t>
              </a:r>
            </a:p>
            <a:p>
              <a:pPr algn="ctr"/>
              <a:r>
                <a:rPr lang="en-US" altLang="ko-KR" sz="83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view port</a:t>
              </a:r>
              <a:endParaRPr lang="ko-KR" altLang="en-US" sz="831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7" name="직선 화살표 연결선 26"/>
            <p:cNvCxnSpPr/>
            <p:nvPr/>
          </p:nvCxnSpPr>
          <p:spPr>
            <a:xfrm rot="5400000">
              <a:off x="3046782" y="2841379"/>
              <a:ext cx="255453" cy="205405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/>
            <p:cNvSpPr/>
            <p:nvPr/>
          </p:nvSpPr>
          <p:spPr>
            <a:xfrm>
              <a:off x="2696399" y="2445485"/>
              <a:ext cx="1285884" cy="3342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3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Spherical octagon</a:t>
              </a:r>
              <a:endParaRPr lang="ko-KR" altLang="en-US" sz="831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 rot="10800000" flipV="1">
              <a:off x="2857488" y="2030538"/>
              <a:ext cx="348286" cy="326891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/>
            <p:cNvSpPr/>
            <p:nvPr/>
          </p:nvSpPr>
          <p:spPr>
            <a:xfrm>
              <a:off x="2448328" y="1578618"/>
              <a:ext cx="1583643" cy="3571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3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Titanium </a:t>
              </a:r>
            </a:p>
            <a:p>
              <a:pPr algn="ctr"/>
              <a:r>
                <a:rPr lang="en-US" altLang="ko-KR" sz="83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sublimation pump</a:t>
              </a:r>
              <a:endParaRPr lang="ko-KR" altLang="en-US" sz="831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1" name="직선 화살표 연결선 30"/>
            <p:cNvCxnSpPr/>
            <p:nvPr/>
          </p:nvCxnSpPr>
          <p:spPr>
            <a:xfrm rot="16200000" flipH="1">
              <a:off x="1421413" y="1707173"/>
              <a:ext cx="428628" cy="285752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/>
            <p:cNvSpPr/>
            <p:nvPr/>
          </p:nvSpPr>
          <p:spPr>
            <a:xfrm>
              <a:off x="669994" y="1357298"/>
              <a:ext cx="1428760" cy="3571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3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Ion getter pump</a:t>
              </a:r>
              <a:endParaRPr lang="ko-KR" altLang="en-US" sz="831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3" name="직선 화살표 연결선 32"/>
            <p:cNvCxnSpPr/>
            <p:nvPr/>
          </p:nvCxnSpPr>
          <p:spPr>
            <a:xfrm rot="5400000" flipH="1" flipV="1">
              <a:off x="2500298" y="3500438"/>
              <a:ext cx="428628" cy="285752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/>
            <p:nvPr/>
          </p:nvSpPr>
          <p:spPr>
            <a:xfrm>
              <a:off x="1928794" y="3786190"/>
              <a:ext cx="1428760" cy="3571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3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Trap socket platform</a:t>
              </a:r>
              <a:endParaRPr lang="ko-KR" altLang="en-US" sz="831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5" name="직선 화살표 연결선 34"/>
            <p:cNvCxnSpPr/>
            <p:nvPr/>
          </p:nvCxnSpPr>
          <p:spPr>
            <a:xfrm rot="10800000">
              <a:off x="1571607" y="3929068"/>
              <a:ext cx="703420" cy="291802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직사각형 35"/>
            <p:cNvSpPr/>
            <p:nvPr/>
          </p:nvSpPr>
          <p:spPr>
            <a:xfrm>
              <a:off x="1857354" y="4147850"/>
              <a:ext cx="1078901" cy="2725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3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Ion gauge</a:t>
              </a:r>
              <a:endParaRPr lang="ko-KR" altLang="en-US" sz="831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7" name="직선 화살표 연결선 36"/>
            <p:cNvCxnSpPr/>
            <p:nvPr/>
          </p:nvCxnSpPr>
          <p:spPr>
            <a:xfrm rot="16200000" flipH="1">
              <a:off x="523041" y="3566161"/>
              <a:ext cx="373071" cy="131671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직사각형 37"/>
            <p:cNvSpPr/>
            <p:nvPr/>
          </p:nvSpPr>
          <p:spPr>
            <a:xfrm>
              <a:off x="106269" y="3135933"/>
              <a:ext cx="928694" cy="2784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3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All-metal</a:t>
              </a:r>
            </a:p>
            <a:p>
              <a:pPr algn="ctr"/>
              <a:r>
                <a:rPr lang="en-US" altLang="ko-KR" sz="83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valve</a:t>
              </a:r>
              <a:endParaRPr lang="ko-KR" altLang="en-US" sz="831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9" name="직선 화살표 연결선 38"/>
            <p:cNvCxnSpPr/>
            <p:nvPr/>
          </p:nvCxnSpPr>
          <p:spPr>
            <a:xfrm rot="10800000">
              <a:off x="841248" y="4133088"/>
              <a:ext cx="230292" cy="8173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/>
            <p:cNvSpPr/>
            <p:nvPr/>
          </p:nvSpPr>
          <p:spPr>
            <a:xfrm>
              <a:off x="787512" y="4127634"/>
              <a:ext cx="1368059" cy="2171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38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Mechanical</a:t>
              </a:r>
            </a:p>
            <a:p>
              <a:pPr algn="ctr"/>
              <a:r>
                <a:rPr lang="en-US" altLang="ko-KR" sz="738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pumping line</a:t>
              </a:r>
              <a:endParaRPr lang="ko-KR" altLang="en-US" sz="738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2" name="직선 화살표 연결선 41"/>
            <p:cNvCxnSpPr/>
            <p:nvPr/>
          </p:nvCxnSpPr>
          <p:spPr>
            <a:xfrm rot="16200000" flipH="1">
              <a:off x="619682" y="2847723"/>
              <a:ext cx="260253" cy="124358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/>
            <p:cNvSpPr/>
            <p:nvPr/>
          </p:nvSpPr>
          <p:spPr>
            <a:xfrm>
              <a:off x="8683" y="2510467"/>
              <a:ext cx="928695" cy="2784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3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Gate valve</a:t>
              </a:r>
              <a:endParaRPr lang="ko-KR" altLang="en-US" sz="831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4" name="직선 화살표 연결선 43"/>
            <p:cNvCxnSpPr>
              <a:stCxn id="45" idx="2"/>
            </p:cNvCxnSpPr>
            <p:nvPr/>
          </p:nvCxnSpPr>
          <p:spPr>
            <a:xfrm rot="16200000" flipH="1">
              <a:off x="853127" y="2509661"/>
              <a:ext cx="739405" cy="420314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/>
            <p:cNvSpPr/>
            <p:nvPr/>
          </p:nvSpPr>
          <p:spPr>
            <a:xfrm>
              <a:off x="428596" y="2071678"/>
              <a:ext cx="1168152" cy="2784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3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Electrical </a:t>
              </a:r>
              <a:r>
                <a:rPr lang="en-US" altLang="ko-KR" sz="831" dirty="0" err="1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feedthroughs</a:t>
              </a:r>
              <a:endParaRPr lang="ko-KR" altLang="en-US" sz="831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1062188" y="4165965"/>
            <a:ext cx="1978283" cy="263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altLang="ko-KR" sz="1015" dirty="0">
                <a:solidFill>
                  <a:prstClr val="black"/>
                </a:solidFill>
              </a:rPr>
              <a:t>[</a:t>
            </a:r>
            <a:r>
              <a:rPr lang="ko-KR" altLang="en-US" sz="1015" dirty="0">
                <a:solidFill>
                  <a:prstClr val="black"/>
                </a:solidFill>
              </a:rPr>
              <a:t>초고진공 </a:t>
            </a:r>
            <a:r>
              <a:rPr lang="ko-KR" altLang="en-US" sz="1015" dirty="0" err="1">
                <a:solidFill>
                  <a:prstClr val="black"/>
                </a:solidFill>
              </a:rPr>
              <a:t>챔버의</a:t>
            </a:r>
            <a:r>
              <a:rPr lang="ko-KR" altLang="en-US" sz="1015" dirty="0">
                <a:solidFill>
                  <a:prstClr val="black"/>
                </a:solidFill>
              </a:rPr>
              <a:t> </a:t>
            </a:r>
            <a:r>
              <a:rPr lang="en-US" altLang="ko-KR" sz="1015" dirty="0">
                <a:solidFill>
                  <a:prstClr val="black"/>
                </a:solidFill>
              </a:rPr>
              <a:t>3D </a:t>
            </a:r>
            <a:r>
              <a:rPr lang="ko-KR" altLang="en-US" sz="1015" dirty="0">
                <a:solidFill>
                  <a:prstClr val="black"/>
                </a:solidFill>
              </a:rPr>
              <a:t>도면</a:t>
            </a:r>
            <a:r>
              <a:rPr lang="en-US" altLang="ko-KR" sz="1015" dirty="0">
                <a:solidFill>
                  <a:prstClr val="black"/>
                </a:solidFill>
              </a:rPr>
              <a:t>]</a:t>
            </a:r>
            <a:endParaRPr lang="ko-KR" altLang="en-US" sz="1015" dirty="0">
              <a:solidFill>
                <a:prstClr val="black"/>
              </a:solidFill>
            </a:endParaRPr>
          </a:p>
        </p:txBody>
      </p:sp>
      <p:pic>
        <p:nvPicPr>
          <p:cNvPr id="47" name="그림 13" descr="2012-07-11 10.21.56.jpg"/>
          <p:cNvPicPr>
            <a:picLocks noChangeAspect="1" noChangeArrowheads="1"/>
          </p:cNvPicPr>
          <p:nvPr/>
        </p:nvPicPr>
        <p:blipFill>
          <a:blip r:embed="rId5" cstate="print"/>
          <a:srcRect t="4803" r="26299" b="2721"/>
          <a:stretch>
            <a:fillRect/>
          </a:stretch>
        </p:blipFill>
        <p:spPr bwMode="auto">
          <a:xfrm>
            <a:off x="4110514" y="4489161"/>
            <a:ext cx="1407421" cy="1329231"/>
          </a:xfrm>
          <a:prstGeom prst="rect">
            <a:avLst/>
          </a:prstGeom>
          <a:noFill/>
        </p:spPr>
      </p:pic>
      <p:pic>
        <p:nvPicPr>
          <p:cNvPr id="48" name="그림 16" descr="2012-07-20 14.19.52.jpg"/>
          <p:cNvPicPr>
            <a:picLocks noChangeAspect="1" noChangeArrowheads="1"/>
          </p:cNvPicPr>
          <p:nvPr/>
        </p:nvPicPr>
        <p:blipFill>
          <a:blip r:embed="rId6" cstate="print"/>
          <a:srcRect l="1563" r="18382"/>
          <a:stretch>
            <a:fillRect/>
          </a:stretch>
        </p:blipFill>
        <p:spPr bwMode="auto">
          <a:xfrm>
            <a:off x="5561255" y="4489161"/>
            <a:ext cx="1436742" cy="1329231"/>
          </a:xfrm>
          <a:prstGeom prst="rect">
            <a:avLst/>
          </a:prstGeom>
          <a:noFill/>
        </p:spPr>
      </p:pic>
      <p:pic>
        <p:nvPicPr>
          <p:cNvPr id="49" name="그림 18" descr="20121008_153826.jpg"/>
          <p:cNvPicPr>
            <a:picLocks noChangeAspect="1" noChangeArrowheads="1"/>
          </p:cNvPicPr>
          <p:nvPr/>
        </p:nvPicPr>
        <p:blipFill>
          <a:blip r:embed="rId7" cstate="print"/>
          <a:srcRect l="13741" t="7291" r="18047" b="7291"/>
          <a:stretch>
            <a:fillRect/>
          </a:stretch>
        </p:blipFill>
        <p:spPr bwMode="auto">
          <a:xfrm>
            <a:off x="7077939" y="4489161"/>
            <a:ext cx="1407421" cy="1329231"/>
          </a:xfrm>
          <a:prstGeom prst="rect">
            <a:avLst/>
          </a:prstGeom>
          <a:noFill/>
        </p:spPr>
      </p:pic>
      <p:sp>
        <p:nvSpPr>
          <p:cNvPr id="50" name="직사각형 49"/>
          <p:cNvSpPr/>
          <p:nvPr/>
        </p:nvSpPr>
        <p:spPr>
          <a:xfrm>
            <a:off x="3846743" y="5881922"/>
            <a:ext cx="1978283" cy="263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altLang="ko-KR" sz="1015" dirty="0">
                <a:solidFill>
                  <a:prstClr val="black"/>
                </a:solidFill>
              </a:rPr>
              <a:t>[25Dsub </a:t>
            </a:r>
            <a:r>
              <a:rPr lang="en-US" altLang="ko-KR" sz="1015" dirty="0" err="1">
                <a:solidFill>
                  <a:prstClr val="black"/>
                </a:solidFill>
              </a:rPr>
              <a:t>feedthrough</a:t>
            </a:r>
            <a:r>
              <a:rPr lang="en-US" altLang="ko-KR" sz="1015" dirty="0">
                <a:solidFill>
                  <a:prstClr val="black"/>
                </a:solidFill>
              </a:rPr>
              <a:t>]</a:t>
            </a:r>
            <a:endParaRPr lang="ko-KR" altLang="en-US" sz="1015" dirty="0">
              <a:solidFill>
                <a:prstClr val="black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283802" y="5881922"/>
            <a:ext cx="1978283" cy="263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altLang="ko-KR" sz="1015" dirty="0">
                <a:solidFill>
                  <a:prstClr val="black"/>
                </a:solidFill>
              </a:rPr>
              <a:t>[96pin </a:t>
            </a:r>
            <a:r>
              <a:rPr lang="ko-KR" altLang="en-US" sz="1015" dirty="0">
                <a:solidFill>
                  <a:prstClr val="black"/>
                </a:solidFill>
              </a:rPr>
              <a:t>신호 배선</a:t>
            </a:r>
            <a:r>
              <a:rPr lang="en-US" altLang="ko-KR" sz="1015" dirty="0">
                <a:solidFill>
                  <a:prstClr val="black"/>
                </a:solidFill>
              </a:rPr>
              <a:t>]</a:t>
            </a:r>
            <a:endParaRPr lang="ko-KR" altLang="en-US" sz="1015" dirty="0">
              <a:solidFill>
                <a:prstClr val="black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814168" y="5881922"/>
            <a:ext cx="2110169" cy="263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altLang="ko-KR" sz="1015" dirty="0">
                <a:solidFill>
                  <a:prstClr val="black"/>
                </a:solidFill>
              </a:rPr>
              <a:t>[</a:t>
            </a:r>
            <a:r>
              <a:rPr lang="ko-KR" altLang="en-US" sz="1015" dirty="0">
                <a:solidFill>
                  <a:prstClr val="black"/>
                </a:solidFill>
              </a:rPr>
              <a:t>장착된 소켓 플랫폼과 트랩 칩</a:t>
            </a:r>
            <a:r>
              <a:rPr lang="en-US" altLang="ko-KR" sz="1015" dirty="0">
                <a:solidFill>
                  <a:prstClr val="black"/>
                </a:solidFill>
              </a:rPr>
              <a:t>]</a:t>
            </a:r>
            <a:endParaRPr lang="ko-KR" altLang="en-US" sz="1015" dirty="0">
              <a:solidFill>
                <a:prstClr val="black"/>
              </a:solidFill>
            </a:endParaRPr>
          </a:p>
        </p:txBody>
      </p:sp>
      <p:pic>
        <p:nvPicPr>
          <p:cNvPr id="53" name="그림 19" descr="ovenalign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27531" y="4535145"/>
            <a:ext cx="1458334" cy="1381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직사각형 53"/>
          <p:cNvSpPr/>
          <p:nvPr/>
        </p:nvSpPr>
        <p:spPr>
          <a:xfrm>
            <a:off x="1096142" y="5929028"/>
            <a:ext cx="2143140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원자 소스의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3D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도면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]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046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33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4&quot;&gt;&lt;elem m_fUsage=&quot;3.10770707183290050000E+000&quot;&gt;&lt;m_ppcolschidx val=&quot;0&quot;/&gt;&lt;m_rgb r=&quot;3c&quot; g=&quot;8c&quot; b=&quot;93&quot;/&gt;&lt;/elem&gt;&lt;elem m_fUsage=&quot;2.14280642063961090000E+000&quot;&gt;&lt;m_ppcolschidx val=&quot;0&quot;/&gt;&lt;m_rgb r=&quot;ce&quot; g=&quot;f0&quot; b=&quot;fa&quot;/&gt;&lt;/elem&gt;&lt;elem m_fUsage=&quot;1.61289674648100020000E+000&quot;&gt;&lt;m_ppcolschidx val=&quot;0&quot;/&gt;&lt;m_rgb r=&quot;0&quot; g=&quot;0&quot; b=&quot;80&quot;/&gt;&lt;/elem&gt;&lt;elem m_fUsage=&quot;1.07767844010000010000E+000&quot;&gt;&lt;m_ppcolschidx val=&quot;0&quot;/&gt;&lt;m_rgb r=&quot;9e&quot; g=&quot;d3&quot; b=&quot;d7&quot;/&gt;&lt;/elem&gt;&lt;/m_vecMRU&gt;&lt;/m_mruColor&gt;&lt;m_mapectfillschemeMRU&gt;&lt;key val=&quot;0&quot;/&gt;&lt;elem&gt;&lt;m_nPartnerID val=&quot;535&quot;/&gt;&lt;m_nIndex val=&quot;1&quot;/&gt;&lt;/elem&gt;&lt;/m_mapectfillschemeMRU&gt;&lt;m_eweekdayFirstOfWeek val=&quot;1&quot;/&gt;&lt;m_eweekdayFirstOfWorkweek val=&quot;7&quot;/&gt;&lt;m_eweekdayFirstOfWeekend val=&quot;5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/&gt;&lt;/CDefaultPrec&gt;&lt;/root&gt;"/>
  <p:tag name="THINKCELLUNDODONOTDELETE" val="53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YnaOpJ3LkickCkpTR1dC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YnaOpJ3LkickCkpTR1dC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YnaOpJ3LkickCkpTR1dC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YnaOpJ3LkickCkpTR1dC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YnaOpJ3LkickCkpTR1dC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YnaOpJ3LkickCkpTR1dC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YnaOpJ3LkickCkpTR1dC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YnaOpJ3LkickCkpTR1dC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YnaOpJ3LkickCkpTR1dC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YnaOpJ3LkickCkpTR1dCw"/>
</p:tagLst>
</file>

<file path=ppt/theme/theme1.xml><?xml version="1.0" encoding="utf-8"?>
<a:theme xmlns:a="http://schemas.openxmlformats.org/drawingml/2006/main" name="1_Office 테마">
  <a:themeElements>
    <a:clrScheme name="BCG custom">
      <a:dk1>
        <a:srgbClr val="000000"/>
      </a:dk1>
      <a:lt1>
        <a:srgbClr val="FFFFFF"/>
      </a:lt1>
      <a:dk2>
        <a:srgbClr val="177B57"/>
      </a:dk2>
      <a:lt2>
        <a:srgbClr val="808080"/>
      </a:lt2>
      <a:accent1>
        <a:srgbClr val="E2E2E2"/>
      </a:accent1>
      <a:accent2>
        <a:srgbClr val="BCDEC2"/>
      </a:accent2>
      <a:accent3>
        <a:srgbClr val="B2B2B2"/>
      </a:accent3>
      <a:accent4>
        <a:srgbClr val="4D4D4D"/>
      </a:accent4>
      <a:accent5>
        <a:srgbClr val="D2E0E6"/>
      </a:accent5>
      <a:accent6>
        <a:srgbClr val="79A2B3"/>
      </a:accent6>
      <a:hlink>
        <a:srgbClr val="5BAD82"/>
      </a:hlink>
      <a:folHlink>
        <a:srgbClr val="8EC6A1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/>
      </a:spPr>
      <a:bodyPr rtlCol="0" anchor="ctr"/>
      <a:lstStyle>
        <a:defPPr algn="ctr">
          <a:defRPr sz="1300" b="1" dirty="0" err="1" smtClean="0">
            <a:solidFill>
              <a:schemeClr val="tx1"/>
            </a:solidFill>
            <a:latin typeface="맑은 고딕" pitchFamily="50" charset="-127"/>
            <a:ea typeface="맑은 고딕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300" b="1" dirty="0" err="1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59555</TotalTime>
  <Words>927</Words>
  <Application>Microsoft Office PowerPoint</Application>
  <PresentationFormat>A4 용지(210x297mm)</PresentationFormat>
  <Paragraphs>200</Paragraphs>
  <Slides>13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바탕</vt:lpstr>
      <vt:lpstr>Arial</vt:lpstr>
      <vt:lpstr>Wingdings</vt:lpstr>
      <vt:lpstr>1_Office 테마</vt:lpstr>
      <vt:lpstr>think-cell Slide</vt:lpstr>
      <vt:lpstr>PowerPoint 프레젠테이션</vt:lpstr>
      <vt:lpstr>목 차 </vt:lpstr>
      <vt:lpstr>I. Introduction</vt:lpstr>
      <vt:lpstr>I. Introduction</vt:lpstr>
      <vt:lpstr>II. 연구현황 및 시장전망</vt:lpstr>
      <vt:lpstr>II. 연구현황 및 시장전망</vt:lpstr>
      <vt:lpstr>III. 제품</vt:lpstr>
      <vt:lpstr>III. 제품</vt:lpstr>
      <vt:lpstr>III. 제품</vt:lpstr>
      <vt:lpstr>III. 제품</vt:lpstr>
      <vt:lpstr>III. 제품</vt:lpstr>
      <vt:lpstr>III. 제품</vt:lpstr>
      <vt:lpstr>PowerPoint 프레젠테이션</vt:lpstr>
    </vt:vector>
  </TitlesOfParts>
  <Company>sktelecom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Author</dc:creator>
  <cp:lastModifiedBy>Taehyun Kim</cp:lastModifiedBy>
  <cp:revision>7542</cp:revision>
  <cp:lastPrinted>2014-04-25T06:49:05Z</cp:lastPrinted>
  <dcterms:created xsi:type="dcterms:W3CDTF">2011-04-07T01:19:09Z</dcterms:created>
  <dcterms:modified xsi:type="dcterms:W3CDTF">2014-06-15T13:12:19Z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