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5" r:id="rId4"/>
    <p:sldId id="263" r:id="rId5"/>
    <p:sldId id="264" r:id="rId6"/>
    <p:sldId id="262" r:id="rId7"/>
    <p:sldId id="256" r:id="rId8"/>
    <p:sldId id="259" r:id="rId9"/>
    <p:sldId id="258" r:id="rId10"/>
    <p:sldId id="260" r:id="rId11"/>
    <p:sldId id="268" r:id="rId12"/>
    <p:sldId id="270" r:id="rId1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803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9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4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0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1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7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9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5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0F74-451C-4B79-848E-B3439D59F1C7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C3AE-B82A-4F64-BEE6-04A63E24E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8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 of sequencer v4_01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8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KTelecom\Desktop\sequencer design\timing diagram for start and stop sequen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7611460" cy="26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:\Users\thkim\Arty_S7\Sequencer\sequencer design\timing diagrams\timing diagram for wait comm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56" y="4464496"/>
            <a:ext cx="5610844" cy="140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3429000"/>
            <a:ext cx="701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Special logic to handle WAIT</a:t>
            </a:r>
          </a:p>
          <a:p>
            <a:r>
              <a:rPr lang="en-US" altLang="ko-KR" dirty="0"/>
              <a:t>- WAIT command requires minimum 3 clocks rather than 1 clock</a:t>
            </a:r>
            <a:endParaRPr lang="ko-KR" altLang="en-US" dirty="0"/>
          </a:p>
        </p:txBody>
      </p:sp>
      <p:pic>
        <p:nvPicPr>
          <p:cNvPr id="1027" name="Picture 3" descr="P:\Users\thkim\Arty_S7\Sequencer\sequencer design\FSM design\sequencer_F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8733"/>
            <a:ext cx="3726154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7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port_number parameter of set_output_port instruction is immediate value, but it is stored as if it is the index of reg3 in the instruction code. In the future, it should be stored as imm3.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9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32560" y="4680065"/>
            <a:ext cx="1504604" cy="1745672"/>
          </a:xfrm>
          <a:prstGeom prst="roundRect">
            <a:avLst>
              <a:gd name="adj" fmla="val 8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90007" y="4854632"/>
            <a:ext cx="1064030" cy="374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CMD_Buffer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549" y="5378334"/>
            <a:ext cx="1058487" cy="374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BTF_Buffer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95055" y="5965766"/>
            <a:ext cx="875606" cy="224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esc_char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07128" y="4380807"/>
            <a:ext cx="124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data_receiver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92735" y="3990109"/>
            <a:ext cx="1562792" cy="2614972"/>
          </a:xfrm>
          <a:prstGeom prst="roundRect">
            <a:avLst>
              <a:gd name="adj" fmla="val 8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392487" y="4721629"/>
            <a:ext cx="964277" cy="374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TX_buffer1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09111" y="6264613"/>
            <a:ext cx="1330037" cy="224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bits_to_send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9138" y="6550223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data_sender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92487" y="5286895"/>
            <a:ext cx="964277" cy="374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TX_buffer2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25491" y="4123112"/>
            <a:ext cx="1246909" cy="3574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data_fifo_dout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75047" y="278293"/>
            <a:ext cx="2053244" cy="129678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sequencer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16125"/>
              </p:ext>
            </p:extLst>
          </p:nvPr>
        </p:nvGraphicFramePr>
        <p:xfrm>
          <a:off x="1273972" y="1351766"/>
          <a:ext cx="928255" cy="161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Instruction memory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mem[1]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mem[510]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mem[511]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왼쪽 화살표 17"/>
          <p:cNvSpPr/>
          <p:nvPr/>
        </p:nvSpPr>
        <p:spPr>
          <a:xfrm rot="1424087">
            <a:off x="2299058" y="2622108"/>
            <a:ext cx="978408" cy="3859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“LOAD_PROG”</a:t>
            </a:r>
            <a:endParaRPr lang="ko-KR" altLang="en-US" sz="800" dirty="0"/>
          </a:p>
        </p:txBody>
      </p:sp>
      <p:sp>
        <p:nvSpPr>
          <p:cNvPr id="22" name="왼쪽 화살표 21"/>
          <p:cNvSpPr/>
          <p:nvPr/>
        </p:nvSpPr>
        <p:spPr>
          <a:xfrm rot="1422420" flipH="1">
            <a:off x="2196851" y="2974897"/>
            <a:ext cx="978408" cy="3859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READ_PROG”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32900"/>
              </p:ext>
            </p:extLst>
          </p:nvPr>
        </p:nvGraphicFramePr>
        <p:xfrm>
          <a:off x="1926371" y="6456217"/>
          <a:ext cx="3962400" cy="24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9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Monitoring_32bits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왼쪽 중괄호 32"/>
          <p:cNvSpPr/>
          <p:nvPr/>
        </p:nvSpPr>
        <p:spPr>
          <a:xfrm rot="5400000">
            <a:off x="5106669" y="1766296"/>
            <a:ext cx="149630" cy="1076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803746" y="1597568"/>
            <a:ext cx="104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counter_input port[13]</a:t>
            </a:r>
            <a:endParaRPr lang="ko-KR" altLang="en-US" sz="10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8261"/>
              </p:ext>
            </p:extLst>
          </p:nvPr>
        </p:nvGraphicFramePr>
        <p:xfrm>
          <a:off x="4611332" y="2443696"/>
          <a:ext cx="2299860" cy="21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99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9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31</a:t>
                      </a:r>
                      <a:endParaRPr lang="ko-KR" altLang="en-US" sz="8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32</a:t>
                      </a:r>
                      <a:endParaRPr lang="ko-KR" altLang="en-US" sz="8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왼쪽 중괄호 36"/>
          <p:cNvSpPr/>
          <p:nvPr/>
        </p:nvSpPr>
        <p:spPr>
          <a:xfrm rot="5400000">
            <a:off x="6256353" y="1766297"/>
            <a:ext cx="149630" cy="1076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57656" y="2586258"/>
            <a:ext cx="84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patterns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9" name="사다리꼴 38"/>
          <p:cNvSpPr/>
          <p:nvPr/>
        </p:nvSpPr>
        <p:spPr>
          <a:xfrm rot="5400000">
            <a:off x="6705982" y="566261"/>
            <a:ext cx="616229" cy="53057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776372" y="662728"/>
            <a:ext cx="4312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Auto</a:t>
            </a:r>
          </a:p>
          <a:p>
            <a:pPr algn="ctr"/>
            <a:endParaRPr lang="en-US" altLang="ko-KR" sz="400" dirty="0"/>
          </a:p>
          <a:p>
            <a:pPr algn="ctr"/>
            <a:r>
              <a:rPr lang="en-US" altLang="ko-KR" sz="1000" dirty="0"/>
              <a:t>Manual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6330462" y="891791"/>
            <a:ext cx="398905" cy="124691"/>
            <a:chOff x="2202979" y="3474723"/>
            <a:chExt cx="398905" cy="124691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2202979" y="3532913"/>
              <a:ext cx="3989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385686" y="1028246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328519" y="954860"/>
            <a:ext cx="0" cy="125870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972153" y="321687"/>
            <a:ext cx="0" cy="232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99366" y="38912"/>
            <a:ext cx="16030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b="1" dirty="0"/>
              <a:t>PC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117864" y="211976"/>
            <a:ext cx="937757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manual_mode( )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auto_mode(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33" idx="1"/>
          </p:cNvCxnSpPr>
          <p:nvPr/>
        </p:nvCxnSpPr>
        <p:spPr>
          <a:xfrm flipH="1" flipV="1">
            <a:off x="4774301" y="1569855"/>
            <a:ext cx="407183" cy="659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206240" y="1691235"/>
            <a:ext cx="1618" cy="475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왼쪽 화살표 56"/>
          <p:cNvSpPr/>
          <p:nvPr/>
        </p:nvSpPr>
        <p:spPr>
          <a:xfrm rot="5400000">
            <a:off x="3220631" y="2047576"/>
            <a:ext cx="1294916" cy="3859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“START SEQUENCER”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928171" y="1890519"/>
            <a:ext cx="758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stopped</a:t>
            </a:r>
            <a:endParaRPr lang="ko-KR" altLang="en-US" sz="10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7317584" y="778503"/>
            <a:ext cx="399011" cy="124691"/>
            <a:chOff x="2202873" y="3474723"/>
            <a:chExt cx="399011" cy="124691"/>
          </a:xfrm>
        </p:grpSpPr>
        <p:cxnSp>
          <p:nvCxnSpPr>
            <p:cNvPr id="61" name="직선 화살표 연결선 60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5400000">
            <a:off x="7424519" y="1475907"/>
            <a:ext cx="315884" cy="124691"/>
            <a:chOff x="4265274" y="4440129"/>
            <a:chExt cx="315884" cy="124691"/>
          </a:xfrm>
        </p:grpSpPr>
        <p:cxnSp>
          <p:nvCxnSpPr>
            <p:cNvPr id="66" name="직선 화살표 연결선 65"/>
            <p:cNvCxnSpPr/>
            <p:nvPr/>
          </p:nvCxnSpPr>
          <p:spPr>
            <a:xfrm>
              <a:off x="4265274" y="4498319"/>
              <a:ext cx="315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4356715" y="4440129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7718931" y="1478361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64-bits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02542"/>
              </p:ext>
            </p:extLst>
          </p:nvPr>
        </p:nvGraphicFramePr>
        <p:xfrm>
          <a:off x="7085786" y="1806152"/>
          <a:ext cx="1048869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FIFO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at </a:t>
                      </a:r>
                      <a:r>
                        <a:rPr lang="en-US" altLang="ko-KR" sz="1000" dirty="0"/>
                        <a:t>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at </a:t>
                      </a:r>
                      <a:r>
                        <a:rPr lang="en-US" altLang="ko-KR" sz="1000" dirty="0"/>
                        <a:t>T-1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at </a:t>
                      </a:r>
                      <a:r>
                        <a:rPr lang="en-US" altLang="ko-KR" sz="1000" dirty="0"/>
                        <a:t>T-2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at </a:t>
                      </a:r>
                      <a:r>
                        <a:rPr lang="en-US" altLang="ko-KR" sz="1000" dirty="0"/>
                        <a:t>T-3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" name="왼쪽 중괄호 69"/>
          <p:cNvSpPr/>
          <p:nvPr/>
        </p:nvSpPr>
        <p:spPr>
          <a:xfrm flipH="1">
            <a:off x="8168921" y="1810412"/>
            <a:ext cx="114637" cy="1681398"/>
          </a:xfrm>
          <a:prstGeom prst="leftBrace">
            <a:avLst>
              <a:gd name="adj1" fmla="val 8333"/>
              <a:gd name="adj2" fmla="val 128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306482" y="2003181"/>
            <a:ext cx="56746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Depth: 1024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아래쪽 화살표 71"/>
          <p:cNvSpPr/>
          <p:nvPr/>
        </p:nvSpPr>
        <p:spPr>
          <a:xfrm>
            <a:off x="6940515" y="3671052"/>
            <a:ext cx="1308540" cy="424530"/>
          </a:xfrm>
          <a:prstGeom prst="downArrow">
            <a:avLst>
              <a:gd name="adj1" fmla="val 84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“READ DATA”</a:t>
            </a:r>
            <a:endParaRPr lang="ko-KR" altLang="en-US" sz="1000" dirty="0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5000878" y="1381913"/>
            <a:ext cx="258817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왼쪽 화살표 77"/>
          <p:cNvSpPr/>
          <p:nvPr/>
        </p:nvSpPr>
        <p:spPr>
          <a:xfrm rot="19134269" flipH="1">
            <a:off x="4854008" y="2875069"/>
            <a:ext cx="956342" cy="302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“UPDATE BITS”</a:t>
            </a:r>
            <a:endParaRPr lang="ko-KR" altLang="en-US" sz="800" dirty="0"/>
          </a:p>
        </p:txBody>
      </p:sp>
      <p:sp>
        <p:nvSpPr>
          <p:cNvPr id="79" name="왼쪽 화살표 78"/>
          <p:cNvSpPr/>
          <p:nvPr/>
        </p:nvSpPr>
        <p:spPr>
          <a:xfrm rot="19429772">
            <a:off x="4880005" y="3148792"/>
            <a:ext cx="1373024" cy="2932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“READ BITS”</a:t>
            </a:r>
            <a:endParaRPr lang="ko-KR" altLang="en-US" sz="800" dirty="0"/>
          </a:p>
        </p:txBody>
      </p:sp>
      <p:sp>
        <p:nvSpPr>
          <p:cNvPr id="80" name="왼쪽 화살표 79"/>
          <p:cNvSpPr/>
          <p:nvPr/>
        </p:nvSpPr>
        <p:spPr>
          <a:xfrm rot="20847603">
            <a:off x="5023092" y="3561085"/>
            <a:ext cx="1830028" cy="3164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“DATA LENGTH”</a:t>
            </a:r>
            <a:endParaRPr lang="ko-KR" altLang="en-US" sz="8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019472" y="4124528"/>
            <a:ext cx="1332690" cy="758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12" idx="1"/>
          </p:cNvCxnSpPr>
          <p:nvPr/>
        </p:nvCxnSpPr>
        <p:spPr>
          <a:xfrm>
            <a:off x="4542817" y="4396902"/>
            <a:ext cx="1849670" cy="1077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755836">
            <a:off x="4863829" y="4204581"/>
            <a:ext cx="150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CMD-type data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 rot="1786808">
            <a:off x="4659549" y="4632598"/>
            <a:ext cx="150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BTF-type data</a:t>
            </a:r>
            <a:endParaRPr lang="ko-KR" altLang="en-US" sz="12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5184843" y="677783"/>
            <a:ext cx="1544524" cy="124691"/>
            <a:chOff x="1057360" y="3474723"/>
            <a:chExt cx="1544524" cy="124691"/>
          </a:xfrm>
        </p:grpSpPr>
        <p:cxnSp>
          <p:nvCxnSpPr>
            <p:cNvPr id="90" name="직선 화살표 연결선 89"/>
            <p:cNvCxnSpPr/>
            <p:nvPr/>
          </p:nvCxnSpPr>
          <p:spPr>
            <a:xfrm>
              <a:off x="1057360" y="3532913"/>
              <a:ext cx="1544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2007790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5076120" y="498343"/>
            <a:ext cx="1046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output_port[0]</a:t>
            </a:r>
            <a:endParaRPr lang="ko-KR" altLang="en-US" sz="1000" dirty="0"/>
          </a:p>
        </p:txBody>
      </p:sp>
      <p:cxnSp>
        <p:nvCxnSpPr>
          <p:cNvPr id="94" name="직선 화살표 연결선 93"/>
          <p:cNvCxnSpPr>
            <a:stCxn id="3" idx="3"/>
          </p:cNvCxnSpPr>
          <p:nvPr/>
        </p:nvCxnSpPr>
        <p:spPr>
          <a:xfrm flipV="1">
            <a:off x="2854037" y="4261658"/>
            <a:ext cx="670559" cy="7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" idx="3"/>
          </p:cNvCxnSpPr>
          <p:nvPr/>
        </p:nvCxnSpPr>
        <p:spPr>
          <a:xfrm flipV="1">
            <a:off x="2854036" y="4322618"/>
            <a:ext cx="1058488" cy="1242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8752692">
            <a:off x="2659178" y="4337202"/>
            <a:ext cx="90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CMD data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 rot="18680481">
            <a:off x="2905356" y="4671910"/>
            <a:ext cx="803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BTF data</a:t>
            </a:r>
            <a:endParaRPr lang="ko-KR" altLang="en-US" sz="12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405397" y="5943600"/>
            <a:ext cx="1330037" cy="224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esc_char</a:t>
            </a:r>
            <a:endParaRPr lang="ko-KR" altLang="en-US" sz="1200" dirty="0"/>
          </a:p>
        </p:txBody>
      </p:sp>
      <p:cxnSp>
        <p:nvCxnSpPr>
          <p:cNvPr id="105" name="직선 화살표 연결선 104"/>
          <p:cNvCxnSpPr>
            <a:stCxn id="5" idx="3"/>
            <a:endCxn id="102" idx="1"/>
          </p:cNvCxnSpPr>
          <p:nvPr/>
        </p:nvCxnSpPr>
        <p:spPr>
          <a:xfrm flipV="1">
            <a:off x="2870661" y="6055822"/>
            <a:ext cx="3534736" cy="22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" idx="3"/>
            <a:endCxn id="16" idx="2"/>
          </p:cNvCxnSpPr>
          <p:nvPr/>
        </p:nvCxnSpPr>
        <p:spPr>
          <a:xfrm flipV="1">
            <a:off x="2870661" y="4295930"/>
            <a:ext cx="1229541" cy="1782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23" idx="3"/>
            <a:endCxn id="10" idx="1"/>
          </p:cNvCxnSpPr>
          <p:nvPr/>
        </p:nvCxnSpPr>
        <p:spPr>
          <a:xfrm flipV="1">
            <a:off x="5888771" y="6376835"/>
            <a:ext cx="520340" cy="20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2714017" y="677783"/>
            <a:ext cx="377206" cy="124691"/>
            <a:chOff x="2224678" y="3474723"/>
            <a:chExt cx="377206" cy="124691"/>
          </a:xfrm>
        </p:grpSpPr>
        <p:cxnSp>
          <p:nvCxnSpPr>
            <p:cNvPr id="116" name="직선 화살표 연결선 115"/>
            <p:cNvCxnSpPr/>
            <p:nvPr/>
          </p:nvCxnSpPr>
          <p:spPr>
            <a:xfrm>
              <a:off x="2224678" y="3532913"/>
              <a:ext cx="3772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2338530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1926077" y="537254"/>
            <a:ext cx="85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External inputs</a:t>
            </a:r>
            <a:endParaRPr lang="ko-KR" altLang="en-US" sz="12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714034" y="595620"/>
            <a:ext cx="85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External outputs</a:t>
            </a:r>
            <a:endParaRPr lang="ko-KR" altLang="en-US" sz="1200" b="1" dirty="0"/>
          </a:p>
        </p:txBody>
      </p:sp>
      <p:cxnSp>
        <p:nvCxnSpPr>
          <p:cNvPr id="126" name="직선 화살표 연결선 125"/>
          <p:cNvCxnSpPr/>
          <p:nvPr/>
        </p:nvCxnSpPr>
        <p:spPr>
          <a:xfrm flipV="1">
            <a:off x="2298138" y="1449421"/>
            <a:ext cx="931445" cy="541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3" idx="1"/>
          </p:cNvCxnSpPr>
          <p:nvPr/>
        </p:nvCxnSpPr>
        <p:spPr>
          <a:xfrm flipV="1">
            <a:off x="249382" y="5041668"/>
            <a:ext cx="1540625" cy="627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0" y="5661498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PC</a:t>
            </a:r>
            <a:endParaRPr lang="ko-KR" altLang="en-US" sz="1200" b="1" dirty="0"/>
          </a:p>
        </p:txBody>
      </p:sp>
      <p:cxnSp>
        <p:nvCxnSpPr>
          <p:cNvPr id="132" name="직선 화살표 연결선 131"/>
          <p:cNvCxnSpPr>
            <a:stCxn id="12" idx="3"/>
            <a:endCxn id="133" idx="1"/>
          </p:cNvCxnSpPr>
          <p:nvPr/>
        </p:nvCxnSpPr>
        <p:spPr>
          <a:xfrm>
            <a:off x="7356764" y="5473931"/>
            <a:ext cx="1393768" cy="326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750532" y="5661498"/>
            <a:ext cx="39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PC</a:t>
            </a:r>
            <a:endParaRPr lang="ko-KR" altLang="en-US" sz="12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22253" y="2930951"/>
            <a:ext cx="1755898" cy="1364979"/>
          </a:xfrm>
          <a:prstGeom prst="roundRect">
            <a:avLst>
              <a:gd name="adj" fmla="val 3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FSM</a:t>
            </a:r>
            <a:endParaRPr lang="ko-KR" altLang="en-US" dirty="0"/>
          </a:p>
        </p:txBody>
      </p:sp>
      <p:cxnSp>
        <p:nvCxnSpPr>
          <p:cNvPr id="153" name="직선 화살표 연결선 152"/>
          <p:cNvCxnSpPr>
            <a:stCxn id="130" idx="3"/>
            <a:endCxn id="4" idx="1"/>
          </p:cNvCxnSpPr>
          <p:nvPr/>
        </p:nvCxnSpPr>
        <p:spPr>
          <a:xfrm flipV="1">
            <a:off x="443345" y="5565370"/>
            <a:ext cx="1352204" cy="234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5" idx="1"/>
          </p:cNvCxnSpPr>
          <p:nvPr/>
        </p:nvCxnSpPr>
        <p:spPr>
          <a:xfrm>
            <a:off x="448887" y="5874327"/>
            <a:ext cx="1546168" cy="203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42524" y="5634555"/>
            <a:ext cx="169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send_mod_BTF_string( )</a:t>
            </a:r>
          </a:p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“#&lt;num_dgt&gt;&lt;byte_cnt&gt;&lt;raw_data&gt;\r\n”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391643">
            <a:off x="324475" y="599450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“\x10C”, “\x10R”, “\x10T”, </a:t>
            </a:r>
          </a:p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“\x10A”, “\x10W”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20255131">
            <a:off x="59497" y="5161913"/>
            <a:ext cx="13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send_command( )</a:t>
            </a:r>
          </a:p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“!&lt;byte_cnt&gt;&lt;ASCII_string&gt;\r\n”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 rot="760894">
            <a:off x="7646107" y="5677469"/>
            <a:ext cx="109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“#&lt;num_dgt&gt;&lt;byte_cnt&gt;&lt;raw_data&gt;\r\n”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rot="2940987">
            <a:off x="7523456" y="4838514"/>
            <a:ext cx="17670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“#&lt;num_dgt&gt;&lt;byte_cnt&gt;&lt;raw_data&gt;\r\n”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 rot="1713118">
            <a:off x="7280484" y="5097244"/>
            <a:ext cx="13821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“!&lt;byte_cnt&gt;&lt;ASCII_string&gt;\r\n”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2" name="직선 화살표 연결선 181"/>
          <p:cNvCxnSpPr>
            <a:stCxn id="8" idx="3"/>
          </p:cNvCxnSpPr>
          <p:nvPr/>
        </p:nvCxnSpPr>
        <p:spPr>
          <a:xfrm>
            <a:off x="7356764" y="4908665"/>
            <a:ext cx="1404851" cy="766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3" idx="3"/>
            <a:endCxn id="133" idx="0"/>
          </p:cNvCxnSpPr>
          <p:nvPr/>
        </p:nvCxnSpPr>
        <p:spPr>
          <a:xfrm>
            <a:off x="7772400" y="4301836"/>
            <a:ext cx="1174866" cy="1359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 rot="20417849">
            <a:off x="7873323" y="6159607"/>
            <a:ext cx="109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“#&lt;num_dgt&gt;&lt;byte_cnt&gt;&lt;raw_data&gt;\r\n”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9" name="직선 화살표 연결선 188"/>
          <p:cNvCxnSpPr>
            <a:stCxn id="10" idx="3"/>
            <a:endCxn id="133" idx="2"/>
          </p:cNvCxnSpPr>
          <p:nvPr/>
        </p:nvCxnSpPr>
        <p:spPr>
          <a:xfrm flipV="1">
            <a:off x="7739148" y="5938497"/>
            <a:ext cx="1208118" cy="438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1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모서리가 둥근 직사각형 240"/>
          <p:cNvSpPr/>
          <p:nvPr/>
        </p:nvSpPr>
        <p:spPr>
          <a:xfrm>
            <a:off x="639234" y="524933"/>
            <a:ext cx="7166418" cy="5486400"/>
          </a:xfrm>
          <a:prstGeom prst="roundRect">
            <a:avLst>
              <a:gd name="adj" fmla="val 7165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375844" y="922713"/>
            <a:ext cx="2136371" cy="3073969"/>
          </a:xfrm>
          <a:prstGeom prst="roundRect">
            <a:avLst>
              <a:gd name="adj" fmla="val 69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1234" y="57183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33543" y="1186981"/>
            <a:ext cx="1404851" cy="257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PC (program counter)</a:t>
            </a:r>
            <a:endParaRPr lang="ko-KR" altLang="en-US" sz="1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14172"/>
              </p:ext>
            </p:extLst>
          </p:nvPr>
        </p:nvGraphicFramePr>
        <p:xfrm>
          <a:off x="3569808" y="1586454"/>
          <a:ext cx="75368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Register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reg[0]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reg[1]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reg[30]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reg[31]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45669"/>
              </p:ext>
            </p:extLst>
          </p:nvPr>
        </p:nvGraphicFramePr>
        <p:xfrm>
          <a:off x="4517459" y="1594766"/>
          <a:ext cx="82850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8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Data memory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mem[1]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mem[2]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mem[1022]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mem[1023]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22139"/>
              </p:ext>
            </p:extLst>
          </p:nvPr>
        </p:nvGraphicFramePr>
        <p:xfrm>
          <a:off x="200738" y="87756"/>
          <a:ext cx="928255" cy="161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Instruction memory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mem[1]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mem[510]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mem[511]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156" y="1708274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48-bits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0164" y="32984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16-bits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606127" y="370573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16-bits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173829" y="1369860"/>
            <a:ext cx="21937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159688" y="1239628"/>
            <a:ext cx="2435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/>
          <p:cNvSpPr/>
          <p:nvPr/>
        </p:nvSpPr>
        <p:spPr>
          <a:xfrm rot="5400000">
            <a:off x="2193500" y="2634311"/>
            <a:ext cx="1423252" cy="21602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25003" y="2090355"/>
            <a:ext cx="169918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0</a:t>
            </a:r>
          </a:p>
          <a:p>
            <a:pPr algn="ctr"/>
            <a:r>
              <a:rPr lang="en-US" altLang="ko-KR" sz="1200" dirty="0"/>
              <a:t>1</a:t>
            </a:r>
          </a:p>
          <a:p>
            <a:pPr algn="ctr"/>
            <a:r>
              <a:rPr lang="en-US" altLang="ko-KR" sz="1200" dirty="0"/>
              <a:t>:</a:t>
            </a:r>
          </a:p>
          <a:p>
            <a:pPr algn="ctr"/>
            <a:r>
              <a:rPr lang="en-US" altLang="ko-KR" sz="1200" dirty="0"/>
              <a:t>12</a:t>
            </a:r>
          </a:p>
          <a:p>
            <a:pPr algn="ctr"/>
            <a:r>
              <a:rPr lang="en-US" altLang="ko-KR" sz="1200" dirty="0"/>
              <a:t>13</a:t>
            </a:r>
          </a:p>
          <a:p>
            <a:pPr algn="ctr"/>
            <a:r>
              <a:rPr lang="en-US" altLang="ko-KR" sz="1200" dirty="0"/>
              <a:t>14</a:t>
            </a:r>
          </a:p>
          <a:p>
            <a:pPr algn="ctr"/>
            <a:r>
              <a:rPr lang="en-US" altLang="ko-KR" sz="1200" dirty="0"/>
              <a:t>15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08958" y="1683331"/>
            <a:ext cx="1492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Counter input</a:t>
            </a:r>
            <a:r>
              <a:rPr lang="en-US" altLang="ko-KR" sz="1000" dirty="0"/>
              <a:t> MUX</a:t>
            </a:r>
            <a:endParaRPr lang="ko-KR" altLang="en-US" sz="1000" dirty="0"/>
          </a:p>
        </p:txBody>
      </p:sp>
      <p:grpSp>
        <p:nvGrpSpPr>
          <p:cNvPr id="177" name="그룹 176"/>
          <p:cNvGrpSpPr/>
          <p:nvPr/>
        </p:nvGrpSpPr>
        <p:grpSpPr>
          <a:xfrm>
            <a:off x="3023983" y="2306477"/>
            <a:ext cx="335236" cy="274636"/>
            <a:chOff x="3264175" y="3106239"/>
            <a:chExt cx="335236" cy="274636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3283527" y="3314374"/>
              <a:ext cx="315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374968" y="3256184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64175" y="3106239"/>
              <a:ext cx="3206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16-bits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353379" y="2115600"/>
            <a:ext cx="399011" cy="124691"/>
            <a:chOff x="2202873" y="3474723"/>
            <a:chExt cx="399011" cy="124691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417154" y="1965655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61939" y="2306793"/>
            <a:ext cx="490451" cy="124691"/>
            <a:chOff x="2111433" y="3474723"/>
            <a:chExt cx="490451" cy="124691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2111433" y="3532913"/>
              <a:ext cx="4904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353379" y="2680865"/>
            <a:ext cx="399011" cy="124691"/>
            <a:chOff x="2202873" y="3474723"/>
            <a:chExt cx="399011" cy="124691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353379" y="2863745"/>
            <a:ext cx="399011" cy="124691"/>
            <a:chOff x="2202873" y="3474723"/>
            <a:chExt cx="399011" cy="124691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519058" y="2439501"/>
            <a:ext cx="336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: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353379" y="3038312"/>
            <a:ext cx="399011" cy="124691"/>
            <a:chOff x="2202873" y="3474723"/>
            <a:chExt cx="399011" cy="124691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353379" y="3221192"/>
            <a:ext cx="399011" cy="124691"/>
            <a:chOff x="2202873" y="3474723"/>
            <a:chExt cx="399011" cy="124691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모서리가 둥근 직사각형 51"/>
          <p:cNvSpPr/>
          <p:nvPr/>
        </p:nvSpPr>
        <p:spPr>
          <a:xfrm>
            <a:off x="1169290" y="2005883"/>
            <a:ext cx="1221971" cy="2576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counter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94475" y="2113948"/>
            <a:ext cx="1221971" cy="2576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counter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19660" y="2220364"/>
            <a:ext cx="1221971" cy="2576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counter</a:t>
            </a:r>
            <a:endParaRPr lang="ko-KR" altLang="en-US" sz="10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56449" y="1972990"/>
            <a:ext cx="938343" cy="644287"/>
            <a:chOff x="217547" y="3093441"/>
            <a:chExt cx="938343" cy="644287"/>
          </a:xfrm>
        </p:grpSpPr>
        <p:cxnSp>
          <p:nvCxnSpPr>
            <p:cNvPr id="66" name="직선 화살표 연결선 65"/>
            <p:cNvCxnSpPr/>
            <p:nvPr/>
          </p:nvCxnSpPr>
          <p:spPr>
            <a:xfrm>
              <a:off x="554291" y="3219791"/>
              <a:ext cx="6015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17547" y="3093441"/>
              <a:ext cx="243656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ko-KR" sz="1000" b="1" dirty="0"/>
                <a:t>jb_0</a:t>
              </a:r>
              <a:endParaRPr lang="ko-KR" altLang="en-US" sz="1000" b="1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897775" y="3735181"/>
              <a:ext cx="202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906087" y="3222847"/>
              <a:ext cx="0" cy="51488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147022" y="2105146"/>
            <a:ext cx="879696" cy="644287"/>
            <a:chOff x="255254" y="3093441"/>
            <a:chExt cx="879696" cy="644287"/>
          </a:xfrm>
        </p:grpSpPr>
        <p:cxnSp>
          <p:nvCxnSpPr>
            <p:cNvPr id="81" name="직선 화살표 연결선 80"/>
            <p:cNvCxnSpPr/>
            <p:nvPr/>
          </p:nvCxnSpPr>
          <p:spPr>
            <a:xfrm>
              <a:off x="601425" y="3219791"/>
              <a:ext cx="533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5254" y="3093441"/>
              <a:ext cx="243656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ko-KR" sz="1000" b="1" dirty="0"/>
                <a:t>jb_2</a:t>
              </a:r>
              <a:endParaRPr lang="ko-KR" altLang="en-US" sz="1000" b="1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897775" y="3735181"/>
              <a:ext cx="202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906087" y="3222847"/>
              <a:ext cx="0" cy="51488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128168" y="2232408"/>
            <a:ext cx="818603" cy="644287"/>
            <a:chOff x="302387" y="3093441"/>
            <a:chExt cx="818603" cy="644287"/>
          </a:xfrm>
        </p:grpSpPr>
        <p:cxnSp>
          <p:nvCxnSpPr>
            <p:cNvPr id="86" name="직선 화살표 연결선 85"/>
            <p:cNvCxnSpPr/>
            <p:nvPr/>
          </p:nvCxnSpPr>
          <p:spPr>
            <a:xfrm>
              <a:off x="658984" y="3219791"/>
              <a:ext cx="4620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02387" y="3093441"/>
              <a:ext cx="243656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ko-KR" sz="1000" b="1" dirty="0"/>
                <a:t>jb_4</a:t>
              </a:r>
              <a:endParaRPr lang="ko-KR" altLang="en-US" sz="1000" b="1" dirty="0"/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897775" y="3735181"/>
              <a:ext cx="202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906087" y="3222847"/>
              <a:ext cx="0" cy="51488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128171" y="2373810"/>
            <a:ext cx="802374" cy="644287"/>
            <a:chOff x="363663" y="3093441"/>
            <a:chExt cx="802374" cy="644287"/>
          </a:xfrm>
        </p:grpSpPr>
        <p:cxnSp>
          <p:nvCxnSpPr>
            <p:cNvPr id="91" name="직선 화살표 연결선 90"/>
            <p:cNvCxnSpPr/>
            <p:nvPr/>
          </p:nvCxnSpPr>
          <p:spPr>
            <a:xfrm>
              <a:off x="724471" y="3219791"/>
              <a:ext cx="441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63663" y="3093441"/>
              <a:ext cx="243656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ko-KR" sz="1000" b="1" dirty="0"/>
                <a:t>jb_6</a:t>
              </a:r>
              <a:endParaRPr lang="ko-KR" altLang="en-US" sz="1000" b="1" dirty="0"/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>
              <a:off x="897775" y="3735181"/>
              <a:ext cx="1864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906087" y="3222847"/>
              <a:ext cx="0" cy="51488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121367" y="3005406"/>
            <a:ext cx="650562" cy="246221"/>
            <a:chOff x="301019" y="3093441"/>
            <a:chExt cx="650562" cy="246221"/>
          </a:xfrm>
        </p:grpSpPr>
        <p:cxnSp>
          <p:nvCxnSpPr>
            <p:cNvPr id="97" name="직선 화살표 연결선 96"/>
            <p:cNvCxnSpPr/>
            <p:nvPr/>
          </p:nvCxnSpPr>
          <p:spPr>
            <a:xfrm>
              <a:off x="679355" y="3219791"/>
              <a:ext cx="272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01019" y="3093441"/>
              <a:ext cx="300191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000" b="1" dirty="0"/>
                <a:t>ja_2</a:t>
              </a:r>
              <a:endParaRPr lang="ko-KR" altLang="en-US" sz="1000" b="1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837162" y="2585740"/>
            <a:ext cx="1531827" cy="630373"/>
            <a:chOff x="1028494" y="3371542"/>
            <a:chExt cx="1531827" cy="63037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1288473" y="3371542"/>
              <a:ext cx="1271848" cy="25769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16-bit stopwatch</a:t>
              </a:r>
              <a:endParaRPr lang="ko-KR" altLang="en-US" sz="1000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1221971" y="3471295"/>
              <a:ext cx="1271848" cy="25769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16-bit stopwatch</a:t>
              </a:r>
              <a:endParaRPr lang="ko-KR" altLang="en-US" sz="1000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47156" y="3562735"/>
              <a:ext cx="1271848" cy="25769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16-bit stopwatch</a:t>
              </a:r>
              <a:endParaRPr lang="ko-KR" altLang="en-US" sz="1000" dirty="0"/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1091315" y="3639517"/>
              <a:ext cx="1271848" cy="25769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16-bit stopwatch</a:t>
              </a:r>
              <a:endParaRPr lang="ko-KR" altLang="en-US" sz="1000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1028494" y="3744220"/>
              <a:ext cx="1271848" cy="25769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16-bit stopwatch</a:t>
              </a:r>
              <a:endParaRPr lang="ko-KR" altLang="en-US" sz="1000" dirty="0"/>
            </a:p>
          </p:txBody>
        </p:sp>
      </p:grpSp>
      <p:sp>
        <p:nvSpPr>
          <p:cNvPr id="172" name="모서리가 둥근 직사각형 171"/>
          <p:cNvSpPr/>
          <p:nvPr/>
        </p:nvSpPr>
        <p:spPr>
          <a:xfrm>
            <a:off x="949859" y="2339026"/>
            <a:ext cx="1221971" cy="2576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counter</a:t>
            </a:r>
            <a:endParaRPr lang="ko-KR" altLang="en-US" sz="1000" dirty="0"/>
          </a:p>
        </p:txBody>
      </p:sp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68329"/>
              </p:ext>
            </p:extLst>
          </p:nvPr>
        </p:nvGraphicFramePr>
        <p:xfrm>
          <a:off x="6143835" y="708286"/>
          <a:ext cx="617066" cy="1371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7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port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Port[0]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Port[1]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Port[2]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Port[3]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" name="TextBox 175"/>
          <p:cNvSpPr txBox="1"/>
          <p:nvPr/>
        </p:nvSpPr>
        <p:spPr>
          <a:xfrm>
            <a:off x="6155721" y="20657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16-bits</a:t>
            </a:r>
            <a:endParaRPr lang="ko-KR" altLang="en-US" sz="1000" dirty="0"/>
          </a:p>
        </p:txBody>
      </p:sp>
      <p:grpSp>
        <p:nvGrpSpPr>
          <p:cNvPr id="197" name="그룹 196"/>
          <p:cNvGrpSpPr/>
          <p:nvPr/>
        </p:nvGrpSpPr>
        <p:grpSpPr>
          <a:xfrm>
            <a:off x="5556190" y="842105"/>
            <a:ext cx="555557" cy="274636"/>
            <a:chOff x="5796382" y="2198819"/>
            <a:chExt cx="555557" cy="274636"/>
          </a:xfrm>
        </p:grpSpPr>
        <p:cxnSp>
          <p:nvCxnSpPr>
            <p:cNvPr id="179" name="직선 화살표 연결선 178"/>
            <p:cNvCxnSpPr/>
            <p:nvPr/>
          </p:nvCxnSpPr>
          <p:spPr>
            <a:xfrm>
              <a:off x="5796382" y="2406954"/>
              <a:ext cx="5555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flipV="1">
              <a:off x="5999503" y="2348764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5909650" y="2198819"/>
              <a:ext cx="3206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16-bits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99" name="직선 화살표 연결선 198"/>
          <p:cNvCxnSpPr/>
          <p:nvPr/>
        </p:nvCxnSpPr>
        <p:spPr>
          <a:xfrm>
            <a:off x="7181423" y="1530843"/>
            <a:ext cx="0" cy="79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987818" y="1470327"/>
            <a:ext cx="66501" cy="12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6897965" y="1320382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3" name="왼쪽 중괄호 202"/>
          <p:cNvSpPr/>
          <p:nvPr/>
        </p:nvSpPr>
        <p:spPr>
          <a:xfrm rot="5400000">
            <a:off x="6782749" y="1602823"/>
            <a:ext cx="144698" cy="1643686"/>
          </a:xfrm>
          <a:prstGeom prst="leftBrace">
            <a:avLst>
              <a:gd name="adj1" fmla="val 8333"/>
              <a:gd name="adj2" fmla="val 30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6041955" y="2461828"/>
            <a:ext cx="162704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15: to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</a:rPr>
              <a:t>jb_0_counter_enable</a:t>
            </a:r>
          </a:p>
          <a:p>
            <a:r>
              <a:rPr lang="en-US" altLang="ko-KR" sz="1000" b="1" dirty="0"/>
              <a:t>14: to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</a:rPr>
              <a:t>jb_2_counter_enable</a:t>
            </a:r>
          </a:p>
          <a:p>
            <a:r>
              <a:rPr lang="en-US" altLang="ko-KR" sz="1000" b="1" dirty="0"/>
              <a:t>13: to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</a:rPr>
              <a:t>jb_4_counter_enable</a:t>
            </a:r>
          </a:p>
          <a:p>
            <a:r>
              <a:rPr lang="en-US" altLang="ko-KR" sz="1000" b="1" dirty="0"/>
              <a:t>12: to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</a:rPr>
              <a:t>jb_6_counter_enable</a:t>
            </a:r>
          </a:p>
          <a:p>
            <a:pPr algn="ctr"/>
            <a:r>
              <a:rPr lang="en-US" altLang="ko-KR" sz="1000" b="1" dirty="0"/>
              <a:t>:</a:t>
            </a:r>
          </a:p>
        </p:txBody>
      </p:sp>
      <p:grpSp>
        <p:nvGrpSpPr>
          <p:cNvPr id="205" name="그룹 204"/>
          <p:cNvGrpSpPr/>
          <p:nvPr/>
        </p:nvGrpSpPr>
        <p:grpSpPr>
          <a:xfrm>
            <a:off x="6784697" y="955594"/>
            <a:ext cx="1187208" cy="274636"/>
            <a:chOff x="5796382" y="2198819"/>
            <a:chExt cx="1187208" cy="274636"/>
          </a:xfrm>
        </p:grpSpPr>
        <p:cxnSp>
          <p:nvCxnSpPr>
            <p:cNvPr id="206" name="직선 화살표 연결선 205"/>
            <p:cNvCxnSpPr/>
            <p:nvPr/>
          </p:nvCxnSpPr>
          <p:spPr>
            <a:xfrm>
              <a:off x="5796382" y="2406954"/>
              <a:ext cx="11872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5999503" y="2348764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5909650" y="2198819"/>
              <a:ext cx="3206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16-bits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11" name="직선 화살표 연결선 210"/>
          <p:cNvCxnSpPr/>
          <p:nvPr/>
        </p:nvCxnSpPr>
        <p:spPr>
          <a:xfrm>
            <a:off x="6780979" y="1528002"/>
            <a:ext cx="40505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왼쪽 중괄호 215"/>
          <p:cNvSpPr/>
          <p:nvPr/>
        </p:nvSpPr>
        <p:spPr>
          <a:xfrm>
            <a:off x="5896734" y="3566513"/>
            <a:ext cx="130850" cy="2050709"/>
          </a:xfrm>
          <a:prstGeom prst="leftBrace">
            <a:avLst>
              <a:gd name="adj1" fmla="val 8333"/>
              <a:gd name="adj2" fmla="val 14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6040250" y="3467521"/>
            <a:ext cx="1684757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 dirty="0"/>
              <a:t>15: to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</a:rPr>
              <a:t>jb_0_counter_reset</a:t>
            </a:r>
          </a:p>
          <a:p>
            <a:r>
              <a:rPr lang="en-US" altLang="ko-KR" sz="1000" b="1" dirty="0"/>
              <a:t>14: to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</a:rPr>
              <a:t>jb_2_counter_reset</a:t>
            </a:r>
          </a:p>
          <a:p>
            <a:r>
              <a:rPr lang="en-US" altLang="ko-KR" sz="1000" b="1" dirty="0"/>
              <a:t>13: to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</a:rPr>
              <a:t>jb_4_counter_reset</a:t>
            </a:r>
          </a:p>
          <a:p>
            <a:r>
              <a:rPr lang="en-US" altLang="ko-KR" sz="1000" b="1" dirty="0"/>
              <a:t>12: to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</a:rPr>
              <a:t>jb_6_counter_reset</a:t>
            </a:r>
          </a:p>
          <a:p>
            <a:r>
              <a:rPr lang="en-US" altLang="ko-KR" sz="1000" b="1" dirty="0"/>
              <a:t>11: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jb_0_stopwatch_start</a:t>
            </a:r>
          </a:p>
          <a:p>
            <a:r>
              <a:rPr lang="en-US" altLang="ko-KR" sz="1000" b="1" dirty="0"/>
              <a:t>10: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jb_2_stopwatch_start</a:t>
            </a:r>
          </a:p>
          <a:p>
            <a:r>
              <a:rPr lang="en-US" altLang="ko-KR" sz="1000" b="1" dirty="0"/>
              <a:t>09: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jb_4_stopwatch_start</a:t>
            </a:r>
          </a:p>
          <a:p>
            <a:r>
              <a:rPr lang="en-US" altLang="ko-KR" sz="1000" b="1" dirty="0"/>
              <a:t>08: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jb_6_stopwatch_start</a:t>
            </a:r>
          </a:p>
          <a:p>
            <a:r>
              <a:rPr lang="en-US" altLang="ko-KR" sz="1000" b="1" dirty="0"/>
              <a:t>07: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ja_2_stopwatch_start</a:t>
            </a:r>
          </a:p>
          <a:p>
            <a:r>
              <a:rPr lang="en-US" altLang="ko-KR" sz="1000" b="1" dirty="0"/>
              <a:t>06: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jb_0_stopwatch_reset</a:t>
            </a:r>
          </a:p>
          <a:p>
            <a:r>
              <a:rPr lang="en-US" altLang="ko-KR" sz="1000" b="1" dirty="0"/>
              <a:t>05: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jb_2_stopwatch_reset</a:t>
            </a:r>
          </a:p>
          <a:p>
            <a:r>
              <a:rPr lang="en-US" altLang="ko-KR" sz="1000" b="1" dirty="0"/>
              <a:t>04: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jb_4_stopwatch_reset</a:t>
            </a:r>
          </a:p>
          <a:p>
            <a:r>
              <a:rPr lang="en-US" altLang="ko-KR" sz="1000" b="1" dirty="0"/>
              <a:t>03: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jb_6_stopwatch_reset</a:t>
            </a:r>
          </a:p>
          <a:p>
            <a:r>
              <a:rPr lang="en-US" altLang="ko-KR" sz="1000" b="1" dirty="0"/>
              <a:t>02: to </a:t>
            </a:r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ja_2_stopwatch_reset</a:t>
            </a:r>
          </a:p>
          <a:p>
            <a:r>
              <a:rPr lang="en-US" altLang="ko-KR" sz="1000" b="1" dirty="0"/>
              <a:t>01:</a:t>
            </a:r>
          </a:p>
          <a:p>
            <a:r>
              <a:rPr lang="en-US" altLang="ko-KR" sz="1000" b="1" dirty="0"/>
              <a:t>00:</a:t>
            </a:r>
          </a:p>
        </p:txBody>
      </p:sp>
      <p:grpSp>
        <p:nvGrpSpPr>
          <p:cNvPr id="218" name="그룹 217"/>
          <p:cNvGrpSpPr/>
          <p:nvPr/>
        </p:nvGrpSpPr>
        <p:grpSpPr>
          <a:xfrm>
            <a:off x="5530116" y="3635760"/>
            <a:ext cx="335236" cy="274636"/>
            <a:chOff x="3264175" y="3106239"/>
            <a:chExt cx="335236" cy="274636"/>
          </a:xfrm>
        </p:grpSpPr>
        <p:cxnSp>
          <p:nvCxnSpPr>
            <p:cNvPr id="219" name="직선 화살표 연결선 218"/>
            <p:cNvCxnSpPr/>
            <p:nvPr/>
          </p:nvCxnSpPr>
          <p:spPr>
            <a:xfrm>
              <a:off x="3283527" y="3314374"/>
              <a:ext cx="315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3374968" y="3256184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3264175" y="3106239"/>
              <a:ext cx="3206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16-bits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5056192" y="4034583"/>
            <a:ext cx="892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Trigger out</a:t>
            </a:r>
            <a:endParaRPr lang="ko-KR" altLang="en-US" sz="10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517517" y="3513875"/>
            <a:ext cx="2096728" cy="23083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from jb_0_stopwatch_stopped</a:t>
            </a:r>
            <a:r>
              <a:rPr lang="en-US" altLang="ko-KR" sz="1000" b="1" dirty="0"/>
              <a:t> : 15</a:t>
            </a:r>
          </a:p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from jb_2_stopwatch_stopped</a:t>
            </a:r>
            <a:r>
              <a:rPr lang="en-US" altLang="ko-KR" sz="1000" b="1" dirty="0"/>
              <a:t> : 14</a:t>
            </a:r>
          </a:p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from jb_4_stopwatch_stopped</a:t>
            </a:r>
            <a:r>
              <a:rPr lang="en-US" altLang="ko-KR" sz="1000" b="1" dirty="0"/>
              <a:t> : 13</a:t>
            </a:r>
          </a:p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from jb_6_stopwatch_stopped</a:t>
            </a:r>
            <a:r>
              <a:rPr lang="en-US" altLang="ko-KR" sz="1000" b="1" dirty="0"/>
              <a:t> : 12</a:t>
            </a:r>
          </a:p>
          <a:p>
            <a:pPr algn="r"/>
            <a:r>
              <a:rPr lang="en-US" altLang="ko-KR" sz="1000" b="1" dirty="0">
                <a:solidFill>
                  <a:schemeClr val="accent4">
                    <a:lumMod val="75000"/>
                  </a:schemeClr>
                </a:solidFill>
              </a:rPr>
              <a:t>from ja_2_stopwatch_stopped</a:t>
            </a:r>
            <a:r>
              <a:rPr lang="en-US" altLang="ko-KR" sz="1000" b="1" dirty="0"/>
              <a:t> : 10</a:t>
            </a:r>
          </a:p>
          <a:p>
            <a:pPr algn="r"/>
            <a:r>
              <a:rPr lang="en-US" altLang="ko-KR" sz="1000" b="1" dirty="0"/>
              <a:t>: 09</a:t>
            </a:r>
          </a:p>
          <a:p>
            <a:pPr algn="r"/>
            <a:r>
              <a:rPr lang="en-US" altLang="ko-KR" sz="1000" b="1" dirty="0"/>
              <a:t>: 08</a:t>
            </a:r>
          </a:p>
          <a:p>
            <a:pPr algn="r"/>
            <a:r>
              <a:rPr lang="en-US" altLang="ko-KR" sz="1000" b="1" dirty="0"/>
              <a:t>: 07</a:t>
            </a:r>
          </a:p>
          <a:p>
            <a:pPr algn="r"/>
            <a:r>
              <a:rPr lang="en-US" altLang="ko-KR" sz="1000" b="1" dirty="0"/>
              <a:t>: 06</a:t>
            </a:r>
          </a:p>
          <a:p>
            <a:pPr algn="r"/>
            <a:r>
              <a:rPr lang="en-US" altLang="ko-KR" sz="1000" b="1" dirty="0"/>
              <a:t>: 05</a:t>
            </a:r>
          </a:p>
          <a:p>
            <a:pPr algn="r"/>
            <a:r>
              <a:rPr lang="en-US" altLang="ko-KR" sz="1000" b="1" dirty="0"/>
              <a:t>: 04</a:t>
            </a:r>
          </a:p>
          <a:p>
            <a:pPr algn="r"/>
            <a:r>
              <a:rPr lang="en-US" altLang="ko-KR" sz="1000" b="1" dirty="0"/>
              <a:t>: 03</a:t>
            </a:r>
          </a:p>
          <a:p>
            <a:pPr algn="r"/>
            <a:r>
              <a:rPr lang="en-US" altLang="ko-KR" sz="1000" b="1" dirty="0"/>
              <a:t>: 02</a:t>
            </a:r>
          </a:p>
          <a:p>
            <a:pPr algn="r"/>
            <a:r>
              <a:rPr lang="en-US" altLang="ko-KR" sz="1000" b="1" dirty="0"/>
              <a:t>: 01</a:t>
            </a:r>
          </a:p>
          <a:p>
            <a:pPr algn="r"/>
            <a:r>
              <a:rPr lang="en-US" altLang="ko-KR" sz="1000" b="1" dirty="0"/>
              <a:t>: 00</a:t>
            </a:r>
          </a:p>
        </p:txBody>
      </p:sp>
      <p:sp>
        <p:nvSpPr>
          <p:cNvPr id="225" name="왼쪽 중괄호 224"/>
          <p:cNvSpPr/>
          <p:nvPr/>
        </p:nvSpPr>
        <p:spPr>
          <a:xfrm flipH="1">
            <a:off x="2661923" y="3535512"/>
            <a:ext cx="114637" cy="2415707"/>
          </a:xfrm>
          <a:prstGeom prst="leftBrace">
            <a:avLst>
              <a:gd name="adj1" fmla="val 8333"/>
              <a:gd name="adj2" fmla="val 128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7" name="직선 화살표 연결선 226"/>
          <p:cNvCxnSpPr/>
          <p:nvPr/>
        </p:nvCxnSpPr>
        <p:spPr>
          <a:xfrm>
            <a:off x="2799229" y="3850118"/>
            <a:ext cx="5439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 flipV="1">
            <a:off x="3069674" y="3791928"/>
            <a:ext cx="66501" cy="12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74954" y="3877296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769714" y="4062120"/>
            <a:ext cx="1108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Trigger level in</a:t>
            </a:r>
            <a:endParaRPr lang="ko-KR" altLang="en-US" sz="1000" b="1" dirty="0"/>
          </a:p>
        </p:txBody>
      </p:sp>
      <p:grpSp>
        <p:nvGrpSpPr>
          <p:cNvPr id="239" name="그룹 238"/>
          <p:cNvGrpSpPr/>
          <p:nvPr/>
        </p:nvGrpSpPr>
        <p:grpSpPr>
          <a:xfrm rot="5400000">
            <a:off x="4195798" y="4081542"/>
            <a:ext cx="315884" cy="124691"/>
            <a:chOff x="4265274" y="4440129"/>
            <a:chExt cx="315884" cy="124691"/>
          </a:xfrm>
        </p:grpSpPr>
        <p:cxnSp>
          <p:nvCxnSpPr>
            <p:cNvPr id="236" name="직선 화살표 연결선 235"/>
            <p:cNvCxnSpPr/>
            <p:nvPr/>
          </p:nvCxnSpPr>
          <p:spPr>
            <a:xfrm>
              <a:off x="4265274" y="4498319"/>
              <a:ext cx="3158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4356715" y="4440129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/>
          <p:cNvSpPr txBox="1"/>
          <p:nvPr/>
        </p:nvSpPr>
        <p:spPr>
          <a:xfrm>
            <a:off x="4490210" y="4083996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64-bits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40" name="표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94915"/>
              </p:ext>
            </p:extLst>
          </p:nvPr>
        </p:nvGraphicFramePr>
        <p:xfrm>
          <a:off x="3857065" y="4411787"/>
          <a:ext cx="1048869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FIFO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at </a:t>
                      </a:r>
                      <a:r>
                        <a:rPr lang="en-US" altLang="ko-KR" sz="1000" dirty="0"/>
                        <a:t>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at </a:t>
                      </a:r>
                      <a:r>
                        <a:rPr lang="en-US" altLang="ko-KR" sz="1000" dirty="0"/>
                        <a:t>T-1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at </a:t>
                      </a:r>
                      <a:r>
                        <a:rPr lang="en-US" altLang="ko-KR" sz="1000" dirty="0"/>
                        <a:t>T-2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at </a:t>
                      </a:r>
                      <a:r>
                        <a:rPr lang="en-US" altLang="ko-KR" sz="1000" dirty="0"/>
                        <a:t>T-3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: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4" name="왼쪽 중괄호 243"/>
          <p:cNvSpPr/>
          <p:nvPr/>
        </p:nvSpPr>
        <p:spPr>
          <a:xfrm flipH="1">
            <a:off x="4940200" y="4416047"/>
            <a:ext cx="114637" cy="1681398"/>
          </a:xfrm>
          <a:prstGeom prst="leftBrace">
            <a:avLst>
              <a:gd name="adj1" fmla="val 8333"/>
              <a:gd name="adj2" fmla="val 128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5077761" y="4608816"/>
            <a:ext cx="56746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Depth: 1024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" name="아래쪽 화살표 245"/>
          <p:cNvSpPr/>
          <p:nvPr/>
        </p:nvSpPr>
        <p:spPr>
          <a:xfrm>
            <a:off x="3655321" y="6175450"/>
            <a:ext cx="1443452" cy="424530"/>
          </a:xfrm>
          <a:prstGeom prst="downArrow">
            <a:avLst>
              <a:gd name="adj1" fmla="val 84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fifo_data_length( )</a:t>
            </a:r>
          </a:p>
          <a:p>
            <a:pPr algn="ctr"/>
            <a:r>
              <a:rPr lang="en-US" altLang="ko-KR" sz="1000" dirty="0"/>
              <a:t>read_fifo_data( )</a:t>
            </a:r>
            <a:endParaRPr lang="ko-KR" alt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3874309" y="6558383"/>
            <a:ext cx="1108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Computer</a:t>
            </a:r>
            <a:endParaRPr lang="ko-KR" altLang="en-US" sz="1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-1754499" y="817952"/>
            <a:ext cx="823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Computer</a:t>
            </a:r>
            <a:endParaRPr lang="ko-KR" altLang="en-US" sz="1000" b="1" dirty="0"/>
          </a:p>
        </p:txBody>
      </p:sp>
      <p:sp>
        <p:nvSpPr>
          <p:cNvPr id="258" name="TextBox 257"/>
          <p:cNvSpPr txBox="1"/>
          <p:nvPr/>
        </p:nvSpPr>
        <p:spPr>
          <a:xfrm>
            <a:off x="2710134" y="0"/>
            <a:ext cx="370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Overall design of the sequencer</a:t>
            </a:r>
            <a:endParaRPr lang="ko-KR" altLang="en-US" b="1" dirty="0"/>
          </a:p>
        </p:txBody>
      </p:sp>
      <p:sp>
        <p:nvSpPr>
          <p:cNvPr id="260" name="왼쪽 화살표 259"/>
          <p:cNvSpPr/>
          <p:nvPr/>
        </p:nvSpPr>
        <p:spPr>
          <a:xfrm>
            <a:off x="-918774" y="99391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read_prog( )</a:t>
            </a:r>
            <a:endParaRPr lang="ko-KR" altLang="en-US" sz="1000" dirty="0"/>
          </a:p>
        </p:txBody>
      </p:sp>
      <p:sp>
        <p:nvSpPr>
          <p:cNvPr id="261" name="왼쪽 화살표 260"/>
          <p:cNvSpPr/>
          <p:nvPr/>
        </p:nvSpPr>
        <p:spPr>
          <a:xfrm flipH="1">
            <a:off x="-849200" y="48039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load_prog( )</a:t>
            </a:r>
            <a:endParaRPr lang="ko-KR" altLang="en-US" sz="1000" dirty="0"/>
          </a:p>
        </p:txBody>
      </p:sp>
      <p:sp>
        <p:nvSpPr>
          <p:cNvPr id="263" name="사다리꼴 262"/>
          <p:cNvSpPr/>
          <p:nvPr/>
        </p:nvSpPr>
        <p:spPr>
          <a:xfrm rot="5400000">
            <a:off x="7944064" y="987045"/>
            <a:ext cx="616229" cy="53057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/>
          <p:cNvSpPr txBox="1"/>
          <p:nvPr/>
        </p:nvSpPr>
        <p:spPr>
          <a:xfrm>
            <a:off x="8014454" y="1083512"/>
            <a:ext cx="43120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Auto</a:t>
            </a:r>
          </a:p>
          <a:p>
            <a:pPr algn="ctr"/>
            <a:endParaRPr lang="en-US" altLang="ko-KR" sz="400" dirty="0"/>
          </a:p>
          <a:p>
            <a:pPr algn="ctr"/>
            <a:r>
              <a:rPr lang="en-US" altLang="ko-KR" sz="1000" dirty="0"/>
              <a:t>Manual</a:t>
            </a:r>
          </a:p>
        </p:txBody>
      </p:sp>
      <p:grpSp>
        <p:nvGrpSpPr>
          <p:cNvPr id="265" name="그룹 264"/>
          <p:cNvGrpSpPr/>
          <p:nvPr/>
        </p:nvGrpSpPr>
        <p:grpSpPr>
          <a:xfrm rot="5400000">
            <a:off x="8555666" y="1425866"/>
            <a:ext cx="399011" cy="124691"/>
            <a:chOff x="2202873" y="3474723"/>
            <a:chExt cx="399011" cy="124691"/>
          </a:xfrm>
        </p:grpSpPr>
        <p:cxnSp>
          <p:nvCxnSpPr>
            <p:cNvPr id="266" name="직선 화살표 연결선 265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/>
          <p:cNvSpPr txBox="1"/>
          <p:nvPr/>
        </p:nvSpPr>
        <p:spPr>
          <a:xfrm>
            <a:off x="8566312" y="1133886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8101409" y="1720769"/>
            <a:ext cx="94421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dirty="0"/>
              <a:t>external_output</a:t>
            </a:r>
          </a:p>
          <a:p>
            <a:pPr algn="ctr"/>
            <a:r>
              <a:rPr lang="en-US" altLang="ko-KR" sz="1000" dirty="0"/>
              <a:t>connected to </a:t>
            </a:r>
            <a:r>
              <a:rPr lang="en-US" altLang="ko-KR" sz="1000" b="1" dirty="0"/>
              <a:t>ja_3, ja_7, jb_1, jb_3, jb_5, jb_7, </a:t>
            </a:r>
            <a:r>
              <a:rPr lang="en-US" altLang="ko-KR" sz="1000" b="1" dirty="0">
                <a:solidFill>
                  <a:srgbClr val="FF0000"/>
                </a:solidFill>
              </a:rPr>
              <a:t>ja_0, ja_1, ja_4, ja_5, ja_6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71" name="직선 화살표 연결선 270"/>
          <p:cNvCxnSpPr/>
          <p:nvPr/>
        </p:nvCxnSpPr>
        <p:spPr>
          <a:xfrm>
            <a:off x="8519848" y="1289463"/>
            <a:ext cx="24598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/>
          <p:cNvCxnSpPr/>
          <p:nvPr/>
        </p:nvCxnSpPr>
        <p:spPr>
          <a:xfrm>
            <a:off x="8060532" y="565264"/>
            <a:ext cx="0" cy="3926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7815948" y="282489"/>
            <a:ext cx="609141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b="1" dirty="0"/>
              <a:t>Computer</a:t>
            </a:r>
            <a:endParaRPr lang="ko-KR" altLang="en-US" sz="100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8206243" y="494465"/>
            <a:ext cx="937757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manual_mode( )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auto_mode(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929CE43-8478-482D-976B-2248ECCAB85C}"/>
              </a:ext>
            </a:extLst>
          </p:cNvPr>
          <p:cNvSpPr txBox="1"/>
          <p:nvPr/>
        </p:nvSpPr>
        <p:spPr>
          <a:xfrm>
            <a:off x="5327374" y="61722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Any new changes compared to v4_00 are colored in red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 rot="5400000">
            <a:off x="548288" y="3539193"/>
            <a:ext cx="5926971" cy="40732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17053" y="884416"/>
            <a:ext cx="198772" cy="5755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0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1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2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3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4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5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6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7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8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9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10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11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12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13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14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94676" y="432584"/>
            <a:ext cx="1492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Counter input</a:t>
            </a:r>
            <a:r>
              <a:rPr lang="en-US" altLang="ko-KR" sz="1000" dirty="0"/>
              <a:t> MUX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893354" y="924848"/>
            <a:ext cx="399011" cy="124691"/>
            <a:chOff x="2202873" y="3474723"/>
            <a:chExt cx="399011" cy="124691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923878" y="808155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651076" y="887431"/>
            <a:ext cx="1221971" cy="1828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counter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71640" y="983403"/>
            <a:ext cx="9240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629" y="857053"/>
            <a:ext cx="23403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/>
              <a:t>jb_0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302819" y="3194590"/>
            <a:ext cx="2513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288005" y="986459"/>
            <a:ext cx="0" cy="22083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1601579" y="3089389"/>
            <a:ext cx="1271848" cy="1837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stopwatch</a:t>
            </a:r>
            <a:endParaRPr lang="ko-KR" altLang="en-US" sz="10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2893354" y="1273983"/>
            <a:ext cx="399011" cy="124691"/>
            <a:chOff x="2202873" y="3474723"/>
            <a:chExt cx="399011" cy="124691"/>
          </a:xfrm>
        </p:grpSpPr>
        <p:cxnSp>
          <p:nvCxnSpPr>
            <p:cNvPr id="73" name="직선 화살표 연결선 72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모서리가 둥근 직사각형 74"/>
          <p:cNvSpPr/>
          <p:nvPr/>
        </p:nvSpPr>
        <p:spPr>
          <a:xfrm>
            <a:off x="1651076" y="1236566"/>
            <a:ext cx="1221971" cy="1828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counter</a:t>
            </a:r>
            <a:endParaRPr lang="ko-KR" altLang="en-US" sz="10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2893354" y="1689619"/>
            <a:ext cx="399011" cy="124691"/>
            <a:chOff x="2202873" y="3474723"/>
            <a:chExt cx="399011" cy="124691"/>
          </a:xfrm>
        </p:grpSpPr>
        <p:cxnSp>
          <p:nvCxnSpPr>
            <p:cNvPr id="77" name="직선 화살표 연결선 76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모서리가 둥근 직사각형 78"/>
          <p:cNvSpPr/>
          <p:nvPr/>
        </p:nvSpPr>
        <p:spPr>
          <a:xfrm>
            <a:off x="1651076" y="1652202"/>
            <a:ext cx="1221971" cy="1828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counter</a:t>
            </a:r>
            <a:endParaRPr lang="ko-KR" altLang="en-US" sz="10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893354" y="3119408"/>
            <a:ext cx="399011" cy="124691"/>
            <a:chOff x="2202873" y="3474723"/>
            <a:chExt cx="399011" cy="124691"/>
          </a:xfrm>
        </p:grpSpPr>
        <p:cxnSp>
          <p:nvCxnSpPr>
            <p:cNvPr id="81" name="직선 화살표 연결선 80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모서리가 둥근 직사각형 82"/>
          <p:cNvSpPr/>
          <p:nvPr/>
        </p:nvSpPr>
        <p:spPr>
          <a:xfrm>
            <a:off x="1651076" y="2009649"/>
            <a:ext cx="1221971" cy="1828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counter</a:t>
            </a:r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601579" y="3455149"/>
            <a:ext cx="1271848" cy="1837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stopwatch</a:t>
            </a:r>
            <a:endParaRPr lang="ko-KR" altLang="en-US" sz="10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893354" y="3485168"/>
            <a:ext cx="399011" cy="124691"/>
            <a:chOff x="2202873" y="3474723"/>
            <a:chExt cx="399011" cy="124691"/>
          </a:xfrm>
        </p:grpSpPr>
        <p:cxnSp>
          <p:nvCxnSpPr>
            <p:cNvPr id="88" name="직선 화살표 연결선 87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모서리가 둥근 직사각형 89"/>
          <p:cNvSpPr/>
          <p:nvPr/>
        </p:nvSpPr>
        <p:spPr>
          <a:xfrm>
            <a:off x="1601579" y="3837534"/>
            <a:ext cx="1271848" cy="1837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stopwatch</a:t>
            </a:r>
            <a:endParaRPr lang="ko-KR" altLang="en-US" sz="10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2893354" y="3867553"/>
            <a:ext cx="399011" cy="124691"/>
            <a:chOff x="2202873" y="3474723"/>
            <a:chExt cx="399011" cy="124691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모서리가 둥근 직사각형 93"/>
          <p:cNvSpPr/>
          <p:nvPr/>
        </p:nvSpPr>
        <p:spPr>
          <a:xfrm>
            <a:off x="1601579" y="4194981"/>
            <a:ext cx="1271848" cy="1837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stopwatch</a:t>
            </a:r>
            <a:endParaRPr lang="ko-KR" altLang="en-US" sz="1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2893354" y="4225000"/>
            <a:ext cx="399011" cy="124691"/>
            <a:chOff x="2202873" y="3474723"/>
            <a:chExt cx="399011" cy="124691"/>
          </a:xfrm>
        </p:grpSpPr>
        <p:cxnSp>
          <p:nvCxnSpPr>
            <p:cNvPr id="96" name="직선 화살표 연결선 95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모서리가 둥근 직사각형 97"/>
          <p:cNvSpPr/>
          <p:nvPr/>
        </p:nvSpPr>
        <p:spPr>
          <a:xfrm>
            <a:off x="1601579" y="4560741"/>
            <a:ext cx="1271848" cy="1837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16-bit stopwatch</a:t>
            </a:r>
            <a:endParaRPr lang="ko-KR" altLang="en-US" sz="10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2893354" y="4590760"/>
            <a:ext cx="399011" cy="124691"/>
            <a:chOff x="2202873" y="3474723"/>
            <a:chExt cx="399011" cy="124691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화살표 연결선 103"/>
          <p:cNvCxnSpPr/>
          <p:nvPr/>
        </p:nvCxnSpPr>
        <p:spPr>
          <a:xfrm>
            <a:off x="695916" y="1333027"/>
            <a:ext cx="8661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0182" y="1206677"/>
            <a:ext cx="23403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/>
              <a:t>jb_2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1140978" y="3552306"/>
            <a:ext cx="4400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1133359" y="1336083"/>
            <a:ext cx="0" cy="22083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671640" y="1763333"/>
            <a:ext cx="9038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0182" y="1636983"/>
            <a:ext cx="23403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/>
              <a:t>jb_4</a:t>
            </a:r>
            <a:endParaRPr lang="ko-KR" altLang="en-US" sz="1000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979137" y="3974520"/>
            <a:ext cx="5548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972000" y="1766389"/>
            <a:ext cx="0" cy="22083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655456" y="2112957"/>
            <a:ext cx="9267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76735" y="1986607"/>
            <a:ext cx="23403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/>
              <a:t>jb_6</a:t>
            </a:r>
            <a:endParaRPr lang="ko-KR" altLang="en-US" sz="1000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817297" y="4324144"/>
            <a:ext cx="743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817354" y="2116013"/>
            <a:ext cx="0" cy="22083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640080" y="4667899"/>
            <a:ext cx="942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6735" y="4541549"/>
            <a:ext cx="22442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/>
              <a:t>ja_2</a:t>
            </a:r>
            <a:endParaRPr lang="ko-KR" altLang="en-US" sz="10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601579" y="5681875"/>
            <a:ext cx="1271848" cy="1837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Patterns[1:16]</a:t>
            </a:r>
            <a:endParaRPr lang="ko-KR" altLang="en-US" sz="100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2893354" y="5711894"/>
            <a:ext cx="399011" cy="124691"/>
            <a:chOff x="2202873" y="3474723"/>
            <a:chExt cx="399011" cy="124691"/>
          </a:xfrm>
        </p:grpSpPr>
        <p:cxnSp>
          <p:nvCxnSpPr>
            <p:cNvPr id="126" name="직선 화살표 연결선 125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직선 화살표 연결선 127"/>
          <p:cNvCxnSpPr/>
          <p:nvPr/>
        </p:nvCxnSpPr>
        <p:spPr>
          <a:xfrm>
            <a:off x="975128" y="5789033"/>
            <a:ext cx="60712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89120" y="5662683"/>
            <a:ext cx="58028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/>
              <a:t>Computer</a:t>
            </a:r>
            <a:endParaRPr lang="ko-KR" altLang="en-US" sz="10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2893354" y="6077654"/>
            <a:ext cx="399011" cy="124691"/>
            <a:chOff x="2202873" y="3474723"/>
            <a:chExt cx="399011" cy="124691"/>
          </a:xfrm>
        </p:grpSpPr>
        <p:cxnSp>
          <p:nvCxnSpPr>
            <p:cNvPr id="132" name="직선 화살표 연결선 131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1426157" y="6012541"/>
            <a:ext cx="1373774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/>
              <a:t>Copy of trigger_level_in</a:t>
            </a:r>
            <a:endParaRPr lang="ko-KR" altLang="en-US" sz="1000" dirty="0"/>
          </a:p>
        </p:txBody>
      </p:sp>
      <p:grpSp>
        <p:nvGrpSpPr>
          <p:cNvPr id="137" name="그룹 136"/>
          <p:cNvGrpSpPr/>
          <p:nvPr/>
        </p:nvGrpSpPr>
        <p:grpSpPr>
          <a:xfrm>
            <a:off x="2893354" y="6443414"/>
            <a:ext cx="399011" cy="124691"/>
            <a:chOff x="2202873" y="3474723"/>
            <a:chExt cx="399011" cy="124691"/>
          </a:xfrm>
        </p:grpSpPr>
        <p:cxnSp>
          <p:nvCxnSpPr>
            <p:cNvPr id="138" name="직선 화살표 연결선 137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639639" y="6304002"/>
            <a:ext cx="2172323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dirty="0"/>
              <a:t>Remaining clock counts when wait instruction was interrupted by the specified trigger_level_in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923878" y="1134159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923878" y="1523773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893354" y="2055379"/>
            <a:ext cx="399011" cy="124691"/>
            <a:chOff x="2202873" y="3474723"/>
            <a:chExt cx="399011" cy="124691"/>
          </a:xfrm>
        </p:grpSpPr>
        <p:cxnSp>
          <p:nvCxnSpPr>
            <p:cNvPr id="150" name="직선 화살표 연결선 149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2923878" y="1889533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23878" y="3010667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923878" y="3336671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923878" y="3726285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23878" y="4092045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923878" y="4481659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923878" y="5578939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923878" y="5936748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923878" y="6326362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4921457" y="2822509"/>
            <a:ext cx="1022772" cy="1917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Patterns[17:32]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6385933" y="2852528"/>
            <a:ext cx="399011" cy="124691"/>
            <a:chOff x="2202873" y="3474723"/>
            <a:chExt cx="399011" cy="124691"/>
          </a:xfrm>
        </p:grpSpPr>
        <p:cxnSp>
          <p:nvCxnSpPr>
            <p:cNvPr id="163" name="직선 화살표 연결선 162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직선 화살표 연결선 164"/>
          <p:cNvCxnSpPr/>
          <p:nvPr/>
        </p:nvCxnSpPr>
        <p:spPr>
          <a:xfrm>
            <a:off x="4740943" y="2929667"/>
            <a:ext cx="1661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416457" y="2719573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81200"/>
              </p:ext>
            </p:extLst>
          </p:nvPr>
        </p:nvGraphicFramePr>
        <p:xfrm>
          <a:off x="5015297" y="2131195"/>
          <a:ext cx="918446" cy="487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Output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port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Port[0]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6385933" y="2423650"/>
            <a:ext cx="399011" cy="124691"/>
            <a:chOff x="2202873" y="3474723"/>
            <a:chExt cx="399011" cy="124691"/>
          </a:xfrm>
        </p:grpSpPr>
        <p:cxnSp>
          <p:nvCxnSpPr>
            <p:cNvPr id="171" name="직선 화살표 연결선 170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6416457" y="2290695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4199766" y="436970"/>
            <a:ext cx="0" cy="6060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다리꼴 176"/>
          <p:cNvSpPr/>
          <p:nvPr/>
        </p:nvSpPr>
        <p:spPr>
          <a:xfrm rot="5400000">
            <a:off x="6589396" y="2402733"/>
            <a:ext cx="1068554" cy="625817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6882411" y="2435233"/>
            <a:ext cx="51937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dirty="0"/>
              <a:t>Auto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Manual</a:t>
            </a:r>
          </a:p>
        </p:txBody>
      </p:sp>
      <p:grpSp>
        <p:nvGrpSpPr>
          <p:cNvPr id="179" name="그룹 178"/>
          <p:cNvGrpSpPr/>
          <p:nvPr/>
        </p:nvGrpSpPr>
        <p:grpSpPr>
          <a:xfrm>
            <a:off x="7454082" y="2658319"/>
            <a:ext cx="399011" cy="124691"/>
            <a:chOff x="2202873" y="3474723"/>
            <a:chExt cx="399011" cy="124691"/>
          </a:xfrm>
        </p:grpSpPr>
        <p:cxnSp>
          <p:nvCxnSpPr>
            <p:cNvPr id="180" name="직선 화살표 연결선 179"/>
            <p:cNvCxnSpPr/>
            <p:nvPr/>
          </p:nvCxnSpPr>
          <p:spPr>
            <a:xfrm>
              <a:off x="2202873" y="3532913"/>
              <a:ext cx="3990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V="1">
              <a:off x="2377441" y="3474723"/>
              <a:ext cx="66501" cy="124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7484606" y="2525364"/>
            <a:ext cx="3206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16-bits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7112890" y="1500917"/>
            <a:ext cx="0" cy="737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729462" y="856067"/>
            <a:ext cx="609141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b="1" dirty="0"/>
              <a:t>Computer</a:t>
            </a:r>
            <a:endParaRPr lang="ko-KR" altLang="en-US" sz="1000" b="1" dirty="0"/>
          </a:p>
        </p:txBody>
      </p:sp>
      <p:grpSp>
        <p:nvGrpSpPr>
          <p:cNvPr id="185" name="그룹 184"/>
          <p:cNvGrpSpPr/>
          <p:nvPr/>
        </p:nvGrpSpPr>
        <p:grpSpPr>
          <a:xfrm>
            <a:off x="7836749" y="1499254"/>
            <a:ext cx="1276295" cy="2230287"/>
            <a:chOff x="7398962" y="1067962"/>
            <a:chExt cx="1276295" cy="2230287"/>
          </a:xfrm>
        </p:grpSpPr>
        <p:sp>
          <p:nvSpPr>
            <p:cNvPr id="186" name="왼쪽 중괄호 185"/>
            <p:cNvSpPr/>
            <p:nvPr/>
          </p:nvSpPr>
          <p:spPr>
            <a:xfrm>
              <a:off x="7398962" y="1067962"/>
              <a:ext cx="139603" cy="2024122"/>
            </a:xfrm>
            <a:prstGeom prst="leftBrace">
              <a:avLst>
                <a:gd name="adj1" fmla="val 8333"/>
                <a:gd name="adj2" fmla="val 6023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551231" y="1082258"/>
              <a:ext cx="1124026" cy="22159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/>
                <a:t>15:  to  ja_3 pin</a:t>
              </a:r>
            </a:p>
            <a:p>
              <a:r>
                <a:rPr lang="en-US" altLang="ko-KR" sz="1200" dirty="0"/>
                <a:t>14:  to  ja_7 pin</a:t>
              </a:r>
            </a:p>
            <a:p>
              <a:r>
                <a:rPr lang="en-US" altLang="ko-KR" sz="1200" dirty="0"/>
                <a:t>13:  to  jb_1 pin</a:t>
              </a:r>
            </a:p>
            <a:p>
              <a:r>
                <a:rPr lang="en-US" altLang="ko-KR" sz="1200" dirty="0"/>
                <a:t>12:  to  jb_3 pin</a:t>
              </a:r>
            </a:p>
            <a:p>
              <a:r>
                <a:rPr lang="en-US" altLang="ko-KR" sz="1200" dirty="0"/>
                <a:t>11:  to  jb_5 pin</a:t>
              </a:r>
            </a:p>
            <a:p>
              <a:r>
                <a:rPr lang="en-US" altLang="ko-KR" sz="1200" dirty="0"/>
                <a:t>10:  to  jb_7 pin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9:  to  ja_0 pin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8:  to  ja_1 pin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7:  to  ja_4 pin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6:  to  ja_5 pin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 5:  to  ja_6 pin</a:t>
              </a:r>
            </a:p>
            <a:p>
              <a:pPr algn="ctr"/>
              <a:r>
                <a:rPr lang="en-US" altLang="ko-KR" sz="1200" dirty="0"/>
                <a:t>:</a:t>
              </a: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5954964" y="1696145"/>
            <a:ext cx="397385" cy="937625"/>
            <a:chOff x="5755547" y="2346630"/>
            <a:chExt cx="397385" cy="937625"/>
          </a:xfrm>
        </p:grpSpPr>
        <p:sp>
          <p:nvSpPr>
            <p:cNvPr id="199" name="왼쪽 중괄호 198"/>
            <p:cNvSpPr/>
            <p:nvPr/>
          </p:nvSpPr>
          <p:spPr>
            <a:xfrm>
              <a:off x="5755547" y="2346630"/>
              <a:ext cx="139603" cy="926728"/>
            </a:xfrm>
            <a:prstGeom prst="leftBrace">
              <a:avLst>
                <a:gd name="adj1" fmla="val 8333"/>
                <a:gd name="adj2" fmla="val 8456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878632" y="2360925"/>
              <a:ext cx="169918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/>
                <a:t>15</a:t>
              </a:r>
            </a:p>
            <a:p>
              <a:r>
                <a:rPr lang="en-US" altLang="ko-KR" sz="1200" dirty="0"/>
                <a:t>14</a:t>
              </a:r>
            </a:p>
            <a:p>
              <a:pPr algn="ctr"/>
              <a:r>
                <a:rPr lang="en-US" altLang="ko-KR" sz="1200" dirty="0"/>
                <a:t>:</a:t>
              </a:r>
            </a:p>
            <a:p>
              <a:pPr algn="ctr"/>
              <a:r>
                <a:rPr lang="en-US" altLang="ko-KR" sz="1200" dirty="0"/>
                <a:t>1</a:t>
              </a:r>
            </a:p>
            <a:p>
              <a:pPr algn="ctr"/>
              <a:r>
                <a:rPr lang="en-US" altLang="ko-KR" sz="1200" dirty="0"/>
                <a:t>0</a:t>
              </a:r>
            </a:p>
          </p:txBody>
        </p:sp>
        <p:sp>
          <p:nvSpPr>
            <p:cNvPr id="201" name="왼쪽 중괄호 200"/>
            <p:cNvSpPr/>
            <p:nvPr/>
          </p:nvSpPr>
          <p:spPr>
            <a:xfrm flipH="1">
              <a:off x="6013329" y="2346630"/>
              <a:ext cx="139603" cy="926728"/>
            </a:xfrm>
            <a:prstGeom prst="leftBrace">
              <a:avLst>
                <a:gd name="adj1" fmla="val 8333"/>
                <a:gd name="adj2" fmla="val 840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5954964" y="2746732"/>
            <a:ext cx="397385" cy="937625"/>
            <a:chOff x="5755547" y="2346630"/>
            <a:chExt cx="397385" cy="937625"/>
          </a:xfrm>
        </p:grpSpPr>
        <p:sp>
          <p:nvSpPr>
            <p:cNvPr id="204" name="왼쪽 중괄호 203"/>
            <p:cNvSpPr/>
            <p:nvPr/>
          </p:nvSpPr>
          <p:spPr>
            <a:xfrm>
              <a:off x="5755547" y="2346630"/>
              <a:ext cx="139603" cy="926728"/>
            </a:xfrm>
            <a:prstGeom prst="leftBrace">
              <a:avLst>
                <a:gd name="adj1" fmla="val 8333"/>
                <a:gd name="adj2" fmla="val 189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878632" y="2360925"/>
              <a:ext cx="169918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/>
                <a:t>17</a:t>
              </a:r>
            </a:p>
            <a:p>
              <a:r>
                <a:rPr lang="en-US" altLang="ko-KR" sz="1200" dirty="0"/>
                <a:t>18</a:t>
              </a:r>
            </a:p>
            <a:p>
              <a:pPr algn="ctr"/>
              <a:r>
                <a:rPr lang="en-US" altLang="ko-KR" sz="1200" dirty="0"/>
                <a:t>:</a:t>
              </a:r>
            </a:p>
            <a:p>
              <a:pPr algn="ctr"/>
              <a:r>
                <a:rPr lang="en-US" altLang="ko-KR" sz="1200" dirty="0"/>
                <a:t>31</a:t>
              </a:r>
            </a:p>
            <a:p>
              <a:pPr algn="ctr"/>
              <a:r>
                <a:rPr lang="en-US" altLang="ko-KR" sz="1200" dirty="0"/>
                <a:t>32</a:t>
              </a:r>
            </a:p>
          </p:txBody>
        </p:sp>
        <p:sp>
          <p:nvSpPr>
            <p:cNvPr id="206" name="왼쪽 중괄호 205"/>
            <p:cNvSpPr/>
            <p:nvPr/>
          </p:nvSpPr>
          <p:spPr>
            <a:xfrm flipH="1">
              <a:off x="6013329" y="2346630"/>
              <a:ext cx="139603" cy="926728"/>
            </a:xfrm>
            <a:prstGeom prst="leftBrace">
              <a:avLst>
                <a:gd name="adj1" fmla="val 8333"/>
                <a:gd name="adj2" fmla="val 179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7" name="직선 화살표 연결선 206"/>
          <p:cNvCxnSpPr/>
          <p:nvPr/>
        </p:nvCxnSpPr>
        <p:spPr>
          <a:xfrm>
            <a:off x="4746931" y="1495893"/>
            <a:ext cx="0" cy="142806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5977855" y="1162878"/>
            <a:ext cx="0" cy="3279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 flipH="1">
            <a:off x="4747846" y="1501519"/>
            <a:ext cx="2366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6494775" y="1084667"/>
            <a:ext cx="937757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manual_mode( )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auto_mode( )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76523" y="1104544"/>
            <a:ext cx="1215076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update_bit_pattern( )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read_bit_pattern( )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99651" y="5278977"/>
            <a:ext cx="1215076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update_bit_pattern( )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read_bit_pattern( )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140819" y="3251396"/>
            <a:ext cx="71109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000" dirty="0"/>
              <a:t>external_output[15:0]</a:t>
            </a:r>
            <a:endParaRPr lang="ko-KR" altLang="en-US" sz="1000" dirty="0"/>
          </a:p>
        </p:txBody>
      </p:sp>
      <p:sp>
        <p:nvSpPr>
          <p:cNvPr id="225" name="TextBox 224"/>
          <p:cNvSpPr txBox="1"/>
          <p:nvPr/>
        </p:nvSpPr>
        <p:spPr>
          <a:xfrm>
            <a:off x="5286895" y="3906981"/>
            <a:ext cx="2638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monitoring_32bits[1:32]</a:t>
            </a:r>
            <a:endParaRPr lang="ko-KR" alt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5145578" y="432262"/>
            <a:ext cx="2229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Auto/manual mode</a:t>
            </a:r>
            <a:endParaRPr lang="ko-KR" altLang="en-US" dirty="0"/>
          </a:p>
        </p:txBody>
      </p:sp>
      <p:cxnSp>
        <p:nvCxnSpPr>
          <p:cNvPr id="227" name="직선 연결선 226"/>
          <p:cNvCxnSpPr/>
          <p:nvPr/>
        </p:nvCxnSpPr>
        <p:spPr>
          <a:xfrm flipH="1">
            <a:off x="4379704" y="3812416"/>
            <a:ext cx="470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모서리가 둥근 직사각형 228"/>
          <p:cNvSpPr/>
          <p:nvPr/>
        </p:nvSpPr>
        <p:spPr>
          <a:xfrm>
            <a:off x="191192" y="839585"/>
            <a:ext cx="390697" cy="4031673"/>
          </a:xfrm>
          <a:prstGeom prst="roundRect">
            <a:avLst>
              <a:gd name="adj" fmla="val 15844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8501267" y="1473704"/>
            <a:ext cx="623455" cy="2094446"/>
          </a:xfrm>
          <a:prstGeom prst="roundRect">
            <a:avLst>
              <a:gd name="adj" fmla="val 6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0" y="365760"/>
            <a:ext cx="96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External input pins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37666" y="775435"/>
            <a:ext cx="80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External output pins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236" name="표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4113"/>
              </p:ext>
            </p:extLst>
          </p:nvPr>
        </p:nvGraphicFramePr>
        <p:xfrm>
          <a:off x="4483331" y="5583997"/>
          <a:ext cx="4572000" cy="21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9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7" name="TextBox 236"/>
          <p:cNvSpPr txBox="1"/>
          <p:nvPr/>
        </p:nvSpPr>
        <p:spPr>
          <a:xfrm rot="3600000">
            <a:off x="5717157" y="5031215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stopped</a:t>
            </a:r>
            <a:endParaRPr lang="ko-KR" altLang="en-US" sz="1000" dirty="0"/>
          </a:p>
        </p:txBody>
      </p:sp>
      <p:sp>
        <p:nvSpPr>
          <p:cNvPr id="238" name="TextBox 237"/>
          <p:cNvSpPr txBox="1"/>
          <p:nvPr/>
        </p:nvSpPr>
        <p:spPr>
          <a:xfrm rot="3600000">
            <a:off x="5522577" y="4768427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manual_control_on</a:t>
            </a:r>
            <a:endParaRPr lang="ko-KR" altLang="en-US" sz="1000" dirty="0"/>
          </a:p>
        </p:txBody>
      </p:sp>
      <p:sp>
        <p:nvSpPr>
          <p:cNvPr id="239" name="왼쪽 중괄호 238"/>
          <p:cNvSpPr/>
          <p:nvPr/>
        </p:nvSpPr>
        <p:spPr>
          <a:xfrm rot="5400000">
            <a:off x="5149734" y="4601798"/>
            <a:ext cx="149630" cy="14879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/>
          <p:cNvSpPr txBox="1"/>
          <p:nvPr/>
        </p:nvSpPr>
        <p:spPr>
          <a:xfrm>
            <a:off x="4538134" y="4896904"/>
            <a:ext cx="138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Copy of external_output[15:0]</a:t>
            </a:r>
            <a:endParaRPr lang="ko-KR" altLang="en-US" sz="1000" dirty="0"/>
          </a:p>
        </p:txBody>
      </p:sp>
      <p:sp>
        <p:nvSpPr>
          <p:cNvPr id="241" name="왼쪽 중괄호 240"/>
          <p:cNvSpPr/>
          <p:nvPr/>
        </p:nvSpPr>
        <p:spPr>
          <a:xfrm rot="5400000">
            <a:off x="8208818" y="4615929"/>
            <a:ext cx="149630" cy="14879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7639396" y="491103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Copy of PC (program counter)</a:t>
            </a:r>
            <a:endParaRPr lang="ko-KR" altLang="en-US" sz="1000" dirty="0"/>
          </a:p>
        </p:txBody>
      </p:sp>
      <p:sp>
        <p:nvSpPr>
          <p:cNvPr id="243" name="왼쪽 중괄호 242"/>
          <p:cNvSpPr/>
          <p:nvPr/>
        </p:nvSpPr>
        <p:spPr>
          <a:xfrm rot="5400000">
            <a:off x="6981236" y="4904172"/>
            <a:ext cx="149630" cy="911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6658909" y="4984187"/>
            <a:ext cx="807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00000</a:t>
            </a:r>
            <a:endParaRPr lang="ko-KR" altLang="en-US" sz="1000" dirty="0"/>
          </a:p>
        </p:txBody>
      </p:sp>
      <p:sp>
        <p:nvSpPr>
          <p:cNvPr id="246" name="아래쪽 화살표 245"/>
          <p:cNvSpPr/>
          <p:nvPr/>
        </p:nvSpPr>
        <p:spPr>
          <a:xfrm>
            <a:off x="5856654" y="6031516"/>
            <a:ext cx="1443452" cy="242284"/>
          </a:xfrm>
          <a:prstGeom prst="downArrow">
            <a:avLst>
              <a:gd name="adj1" fmla="val 843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escape_read( )</a:t>
            </a:r>
            <a:endParaRPr lang="ko-KR" alt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6050242" y="6329782"/>
            <a:ext cx="1108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Computer</a:t>
            </a:r>
            <a:endParaRPr lang="ko-KR" altLang="en-US" sz="1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6066F53-E834-4BA2-852A-0CEBFF6B26BF}"/>
              </a:ext>
            </a:extLst>
          </p:cNvPr>
          <p:cNvSpPr txBox="1"/>
          <p:nvPr/>
        </p:nvSpPr>
        <p:spPr>
          <a:xfrm>
            <a:off x="3021497" y="0"/>
            <a:ext cx="612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Any new changes compared to v4_00 are colored in red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3762" y="1026275"/>
            <a:ext cx="9354192" cy="5756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5762" y="1869925"/>
            <a:ext cx="1020172" cy="504654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branch_lt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branch_eq</a:t>
            </a:r>
          </a:p>
        </p:txBody>
      </p:sp>
      <p:sp>
        <p:nvSpPr>
          <p:cNvPr id="3" name="위쪽 화살표 2"/>
          <p:cNvSpPr/>
          <p:nvPr/>
        </p:nvSpPr>
        <p:spPr>
          <a:xfrm>
            <a:off x="4083334" y="2126246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77886" y="1688195"/>
            <a:ext cx="611894" cy="30279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jump</a:t>
            </a:r>
          </a:p>
        </p:txBody>
      </p:sp>
      <p:sp>
        <p:nvSpPr>
          <p:cNvPr id="9" name="위쪽 화살표 8"/>
          <p:cNvSpPr/>
          <p:nvPr/>
        </p:nvSpPr>
        <p:spPr>
          <a:xfrm rot="16200000">
            <a:off x="2683970" y="1744608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60790" y="2533258"/>
            <a:ext cx="590656" cy="706515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sub</a:t>
            </a: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loadi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1678" y="3423770"/>
            <a:ext cx="556732" cy="30279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read</a:t>
            </a:r>
          </a:p>
        </p:txBody>
      </p:sp>
      <p:sp>
        <p:nvSpPr>
          <p:cNvPr id="12" name="위쪽 화살표 11"/>
          <p:cNvSpPr/>
          <p:nvPr/>
        </p:nvSpPr>
        <p:spPr>
          <a:xfrm rot="5400000" flipH="1">
            <a:off x="3474520" y="3125799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46145" y="2578700"/>
            <a:ext cx="436666" cy="30279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set</a:t>
            </a:r>
          </a:p>
        </p:txBody>
      </p:sp>
      <p:sp>
        <p:nvSpPr>
          <p:cNvPr id="14" name="위쪽 화살표 13"/>
          <p:cNvSpPr/>
          <p:nvPr/>
        </p:nvSpPr>
        <p:spPr>
          <a:xfrm rot="5400000" flipH="1">
            <a:off x="5718955" y="2398857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98692" y="3460116"/>
            <a:ext cx="1023536" cy="30279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load_word</a:t>
            </a:r>
          </a:p>
        </p:txBody>
      </p:sp>
      <p:sp>
        <p:nvSpPr>
          <p:cNvPr id="17" name="위쪽 화살표 16"/>
          <p:cNvSpPr/>
          <p:nvPr/>
        </p:nvSpPr>
        <p:spPr>
          <a:xfrm rot="16200000">
            <a:off x="4464979" y="3262099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68729" y="4014409"/>
            <a:ext cx="1083464" cy="30279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store_word</a:t>
            </a:r>
          </a:p>
        </p:txBody>
      </p:sp>
      <p:sp>
        <p:nvSpPr>
          <p:cNvPr id="19" name="위쪽 화살표 18"/>
          <p:cNvSpPr/>
          <p:nvPr/>
        </p:nvSpPr>
        <p:spPr>
          <a:xfrm rot="5400000" flipH="1">
            <a:off x="4464979" y="3816392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17117" y="4377882"/>
            <a:ext cx="604674" cy="30279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write</a:t>
            </a:r>
          </a:p>
        </p:txBody>
      </p:sp>
      <p:sp>
        <p:nvSpPr>
          <p:cNvPr id="21" name="위쪽 화살표 20"/>
          <p:cNvSpPr/>
          <p:nvPr/>
        </p:nvSpPr>
        <p:spPr>
          <a:xfrm rot="10800000">
            <a:off x="4319591" y="4434294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91672" y="3614593"/>
            <a:ext cx="1090823" cy="30279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trigger_out</a:t>
            </a:r>
          </a:p>
        </p:txBody>
      </p:sp>
      <p:sp>
        <p:nvSpPr>
          <p:cNvPr id="23" name="위쪽 화살표 22"/>
          <p:cNvSpPr/>
          <p:nvPr/>
        </p:nvSpPr>
        <p:spPr>
          <a:xfrm rot="5400000" flipH="1">
            <a:off x="5591740" y="3907262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51817" y="4686833"/>
            <a:ext cx="536545" cy="30279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</a:rPr>
              <a:t>wait</a:t>
            </a:r>
          </a:p>
        </p:txBody>
      </p:sp>
      <p:sp>
        <p:nvSpPr>
          <p:cNvPr id="25" name="위쪽 화살표 24"/>
          <p:cNvSpPr/>
          <p:nvPr/>
        </p:nvSpPr>
        <p:spPr>
          <a:xfrm rot="5400000" flipH="1">
            <a:off x="3374565" y="4388862"/>
            <a:ext cx="299864" cy="199909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03304" y="257694"/>
            <a:ext cx="421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Instructions and flow of information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809C83-330C-44CA-89F2-B8DEE3084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78" y="2413838"/>
            <a:ext cx="946700" cy="8794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163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973634" y="839976"/>
            <a:ext cx="4763793" cy="1363709"/>
            <a:chOff x="223843" y="2089644"/>
            <a:chExt cx="4763793" cy="136370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65496" y="2089644"/>
              <a:ext cx="1221971" cy="74499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16-bit counter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619386" y="2231663"/>
              <a:ext cx="531138" cy="332825"/>
              <a:chOff x="3283527" y="3048050"/>
              <a:chExt cx="531138" cy="332825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3283527" y="3314374"/>
                <a:ext cx="5311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 flipV="1">
                <a:off x="3374968" y="3256184"/>
                <a:ext cx="66501" cy="124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307115" y="3048050"/>
                <a:ext cx="4841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</a:rPr>
                  <a:t>16-bits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42210" y="2277683"/>
              <a:ext cx="184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counter_output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964277" y="2443942"/>
              <a:ext cx="357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3843" y="2280149"/>
              <a:ext cx="773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clock</a:t>
              </a:r>
              <a:endParaRPr lang="ko-KR" altLang="en-US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1612664" y="2834641"/>
              <a:ext cx="0" cy="3241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97274" y="3075708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reset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2452255" y="2842954"/>
              <a:ext cx="0" cy="3241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70115" y="3084021"/>
              <a:ext cx="151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clock_enable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8658" y="4071866"/>
            <a:ext cx="5383876" cy="1437821"/>
            <a:chOff x="210588" y="4592477"/>
            <a:chExt cx="5383876" cy="1437821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460617" y="4596938"/>
              <a:ext cx="1357398" cy="8146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16-bit stopwatch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083426" y="5214853"/>
              <a:ext cx="357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0588" y="5015346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083426" y="4874027"/>
              <a:ext cx="357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0588" y="4674520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stop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1911923" y="5419899"/>
              <a:ext cx="0" cy="3241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96533" y="5660966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reset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827204" y="4592477"/>
              <a:ext cx="531138" cy="332825"/>
              <a:chOff x="3283527" y="3048050"/>
              <a:chExt cx="531138" cy="332825"/>
            </a:xfrm>
          </p:grpSpPr>
          <p:cxnSp>
            <p:nvCxnSpPr>
              <p:cNvPr id="33" name="직선 화살표 연결선 32"/>
              <p:cNvCxnSpPr/>
              <p:nvPr/>
            </p:nvCxnSpPr>
            <p:spPr>
              <a:xfrm>
                <a:off x="3283527" y="3314374"/>
                <a:ext cx="5311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3374968" y="3256184"/>
                <a:ext cx="66501" cy="124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307115" y="3048050"/>
                <a:ext cx="4841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</a:rPr>
                  <a:t>16-bits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366656" y="4638501"/>
              <a:ext cx="2119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stopwatch_output</a:t>
              </a:r>
              <a:endParaRPr lang="ko-KR" altLang="en-US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846600" y="5169143"/>
              <a:ext cx="5311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66655" y="5004261"/>
              <a:ext cx="222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stopwatch_stopped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816" y="2255687"/>
            <a:ext cx="184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Coming from jb_x input pins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2" idx="0"/>
            <a:endCxn id="14" idx="2"/>
          </p:cNvCxnSpPr>
          <p:nvPr/>
        </p:nvCxnSpPr>
        <p:spPr>
          <a:xfrm flipV="1">
            <a:off x="954529" y="1399813"/>
            <a:ext cx="405793" cy="855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26" idx="0"/>
          </p:cNvCxnSpPr>
          <p:nvPr/>
        </p:nvCxnSpPr>
        <p:spPr>
          <a:xfrm flipH="1">
            <a:off x="865859" y="2902018"/>
            <a:ext cx="88670" cy="1251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00952" y="2871134"/>
            <a:ext cx="156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From trigger_out pins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3" name="직선 화살표 연결선 62"/>
          <p:cNvCxnSpPr>
            <a:stCxn id="73" idx="0"/>
            <a:endCxn id="21" idx="2"/>
          </p:cNvCxnSpPr>
          <p:nvPr/>
        </p:nvCxnSpPr>
        <p:spPr>
          <a:xfrm flipH="1" flipV="1">
            <a:off x="3476365" y="2203685"/>
            <a:ext cx="364682" cy="46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43272" y="2668398"/>
            <a:ext cx="1795549" cy="93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From output_port[1] pins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0" name="직선 화살표 연결선 79"/>
          <p:cNvCxnSpPr>
            <a:stCxn id="62" idx="0"/>
            <a:endCxn id="18" idx="2"/>
          </p:cNvCxnSpPr>
          <p:nvPr/>
        </p:nvCxnSpPr>
        <p:spPr>
          <a:xfrm flipV="1">
            <a:off x="2182348" y="2195372"/>
            <a:ext cx="121918" cy="675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0548" y="5800756"/>
            <a:ext cx="193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From trigger_out pins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9" name="직선 화살표 연결선 98"/>
          <p:cNvCxnSpPr>
            <a:stCxn id="98" idx="0"/>
            <a:endCxn id="24" idx="2"/>
          </p:cNvCxnSpPr>
          <p:nvPr/>
        </p:nvCxnSpPr>
        <p:spPr>
          <a:xfrm flipH="1" flipV="1">
            <a:off x="865859" y="4864067"/>
            <a:ext cx="583122" cy="936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8" idx="0"/>
            <a:endCxn id="31" idx="2"/>
          </p:cNvCxnSpPr>
          <p:nvPr/>
        </p:nvCxnSpPr>
        <p:spPr>
          <a:xfrm flipV="1">
            <a:off x="1448981" y="5509687"/>
            <a:ext cx="602823" cy="291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33810" y="5550144"/>
            <a:ext cx="1837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To trigger_level_in pins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9" name="직선 화살표 연결선 108"/>
          <p:cNvCxnSpPr>
            <a:stCxn id="39" idx="2"/>
            <a:endCxn id="108" idx="0"/>
          </p:cNvCxnSpPr>
          <p:nvPr/>
        </p:nvCxnSpPr>
        <p:spPr>
          <a:xfrm>
            <a:off x="4678630" y="4852982"/>
            <a:ext cx="73736" cy="697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96274" y="2236135"/>
            <a:ext cx="184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 counter_input ports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7" idx="2"/>
            <a:endCxn id="117" idx="0"/>
          </p:cNvCxnSpPr>
          <p:nvPr/>
        </p:nvCxnSpPr>
        <p:spPr>
          <a:xfrm>
            <a:off x="4814714" y="1397347"/>
            <a:ext cx="704273" cy="838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36" idx="0"/>
            <a:endCxn id="117" idx="2"/>
          </p:cNvCxnSpPr>
          <p:nvPr/>
        </p:nvCxnSpPr>
        <p:spPr>
          <a:xfrm flipV="1">
            <a:off x="4624598" y="3159465"/>
            <a:ext cx="894389" cy="95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03303" y="108065"/>
            <a:ext cx="472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I/O details of counters and stopwatches </a:t>
            </a:r>
            <a:endParaRPr lang="ko-KR" alt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6259" y="929951"/>
            <a:ext cx="3127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Counter will accumulate the number of clocks while clock_enable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counts in the counter won’t be reset until the explicit reset will be given.</a:t>
            </a:r>
            <a:endParaRPr lang="ko-KR" alt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016259" y="3122928"/>
            <a:ext cx="31277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Stopwatch will accumulate the number of 800MHz clocks between start and stop rising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Until explicit reset is given, stopwatch won’t start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Stopwatch_output value is not reliable until stopwatch_stopped signal goes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Stopwatch_stopped signal is generally connected through trigger_level_in pins, and trigger_level_in can be also read through port[14] of counter_input.</a:t>
            </a:r>
          </a:p>
        </p:txBody>
      </p:sp>
    </p:spTree>
    <p:extLst>
      <p:ext uri="{BB962C8B-B14F-4D97-AF65-F5344CB8AC3E}">
        <p14:creationId xmlns:p14="http://schemas.microsoft.com/office/powerpoint/2010/main" val="234778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Block diagram of the sequencer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4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5400000">
            <a:off x="791580" y="3320988"/>
            <a:ext cx="576064" cy="21602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475656" y="3212976"/>
            <a:ext cx="144016" cy="432048"/>
            <a:chOff x="1691680" y="2708920"/>
            <a:chExt cx="216024" cy="576064"/>
          </a:xfrm>
        </p:grpSpPr>
        <p:sp>
          <p:nvSpPr>
            <p:cNvPr id="5" name="직사각형 4"/>
            <p:cNvSpPr/>
            <p:nvPr/>
          </p:nvSpPr>
          <p:spPr>
            <a:xfrm>
              <a:off x="1691680" y="2708920"/>
              <a:ext cx="21602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flipV="1">
              <a:off x="1691680" y="2708920"/>
              <a:ext cx="216024" cy="1440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1547664" y="30689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0"/>
            <a:endCxn id="5" idx="1"/>
          </p:cNvCxnSpPr>
          <p:nvPr/>
        </p:nvCxnSpPr>
        <p:spPr>
          <a:xfrm>
            <a:off x="1187624" y="342900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632" y="3212976"/>
            <a:ext cx="1843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PC’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2708920"/>
            <a:ext cx="2180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CLK</a:t>
            </a:r>
            <a:endParaRPr lang="ko-KR" altLang="en-US" sz="1000" dirty="0"/>
          </a:p>
        </p:txBody>
      </p:sp>
      <p:cxnSp>
        <p:nvCxnSpPr>
          <p:cNvPr id="17" name="직선 연결선 16"/>
          <p:cNvCxnSpPr>
            <a:stCxn id="5" idx="3"/>
          </p:cNvCxnSpPr>
          <p:nvPr/>
        </p:nvCxnSpPr>
        <p:spPr>
          <a:xfrm>
            <a:off x="1619672" y="34290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907704" y="4005064"/>
            <a:ext cx="288032" cy="576064"/>
            <a:chOff x="1979712" y="3645024"/>
            <a:chExt cx="288032" cy="576064"/>
          </a:xfrm>
        </p:grpSpPr>
        <p:sp>
          <p:nvSpPr>
            <p:cNvPr id="34" name="사다리꼴 33"/>
            <p:cNvSpPr/>
            <p:nvPr/>
          </p:nvSpPr>
          <p:spPr>
            <a:xfrm rot="5400000">
              <a:off x="1835696" y="3789040"/>
              <a:ext cx="576064" cy="288032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rot="16200000" flipV="1">
              <a:off x="1961710" y="3879050"/>
              <a:ext cx="144016" cy="1080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1979713" y="3879117"/>
              <a:ext cx="0" cy="1056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50028" y="3852538"/>
              <a:ext cx="8976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+</a:t>
              </a:r>
              <a:endParaRPr lang="ko-KR" altLang="en-US" sz="1000" dirty="0"/>
            </a:p>
          </p:txBody>
        </p:sp>
      </p:grpSp>
      <p:cxnSp>
        <p:nvCxnSpPr>
          <p:cNvPr id="47" name="직선 연결선 46"/>
          <p:cNvCxnSpPr/>
          <p:nvPr/>
        </p:nvCxnSpPr>
        <p:spPr>
          <a:xfrm rot="5400000">
            <a:off x="1835696" y="43651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91680" y="4365104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3131840" y="2996952"/>
            <a:ext cx="936104" cy="1296144"/>
            <a:chOff x="3131840" y="2636912"/>
            <a:chExt cx="936104" cy="1296144"/>
          </a:xfrm>
        </p:grpSpPr>
        <p:sp>
          <p:nvSpPr>
            <p:cNvPr id="50" name="직사각형 49"/>
            <p:cNvSpPr/>
            <p:nvPr/>
          </p:nvSpPr>
          <p:spPr>
            <a:xfrm>
              <a:off x="3131840" y="2852936"/>
              <a:ext cx="936104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3848" y="3059088"/>
              <a:ext cx="15549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A1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912" y="2924944"/>
              <a:ext cx="24045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RD1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63888" y="3573016"/>
              <a:ext cx="5040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/>
                <a:t>Register File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03848" y="3275112"/>
              <a:ext cx="15549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A2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03848" y="3491136"/>
              <a:ext cx="15549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A3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3848" y="3707160"/>
              <a:ext cx="28373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WD3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2" y="3140968"/>
              <a:ext cx="24045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RD2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79912" y="3356992"/>
              <a:ext cx="24045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RD3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91880" y="2852936"/>
              <a:ext cx="2580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WE3</a:t>
              </a:r>
              <a:endParaRPr lang="ko-KR" altLang="en-US" sz="1000" dirty="0"/>
            </a:p>
          </p:txBody>
        </p:sp>
        <p:sp>
          <p:nvSpPr>
            <p:cNvPr id="60" name="이등변 삼각형 59"/>
            <p:cNvSpPr/>
            <p:nvPr/>
          </p:nvSpPr>
          <p:spPr>
            <a:xfrm flipV="1">
              <a:off x="3203848" y="2852936"/>
              <a:ext cx="144016" cy="1080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275856" y="278092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131840" y="2636912"/>
              <a:ext cx="2180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CLK</a:t>
              </a:r>
              <a:endParaRPr lang="ko-KR" altLang="en-US" sz="1000" dirty="0"/>
            </a:p>
          </p:txBody>
        </p:sp>
      </p:grpSp>
      <p:cxnSp>
        <p:nvCxnSpPr>
          <p:cNvPr id="66" name="직선 연결선 65"/>
          <p:cNvCxnSpPr/>
          <p:nvPr/>
        </p:nvCxnSpPr>
        <p:spPr>
          <a:xfrm>
            <a:off x="2555776" y="34290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843808" y="2060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716016" y="3212976"/>
            <a:ext cx="297904" cy="576064"/>
            <a:chOff x="4644008" y="2852936"/>
            <a:chExt cx="297904" cy="576064"/>
          </a:xfrm>
        </p:grpSpPr>
        <p:sp>
          <p:nvSpPr>
            <p:cNvPr id="71" name="사다리꼴 70"/>
            <p:cNvSpPr/>
            <p:nvPr/>
          </p:nvSpPr>
          <p:spPr>
            <a:xfrm rot="5400000">
              <a:off x="4499992" y="2996952"/>
              <a:ext cx="576064" cy="288032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/>
            <p:cNvSpPr/>
            <p:nvPr/>
          </p:nvSpPr>
          <p:spPr>
            <a:xfrm rot="16200000" flipV="1">
              <a:off x="4626006" y="3086962"/>
              <a:ext cx="144016" cy="1080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4644009" y="3087029"/>
              <a:ext cx="0" cy="10560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6200000">
              <a:off x="4747147" y="3037829"/>
              <a:ext cx="23564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ALU</a:t>
              </a:r>
              <a:endParaRPr lang="ko-KR" altLang="en-US" sz="1000" dirty="0"/>
            </a:p>
          </p:txBody>
        </p:sp>
      </p:grpSp>
      <p:cxnSp>
        <p:nvCxnSpPr>
          <p:cNvPr id="75" name="직선 연결선 74"/>
          <p:cNvCxnSpPr/>
          <p:nvPr/>
        </p:nvCxnSpPr>
        <p:spPr>
          <a:xfrm>
            <a:off x="4067944" y="335699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067944" y="3645024"/>
            <a:ext cx="41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012160" y="2348880"/>
            <a:ext cx="0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4682836" y="3933056"/>
            <a:ext cx="609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677260" y="3356992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389120" y="4077072"/>
            <a:ext cx="897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843808" y="35010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843808" y="371703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843808" y="39330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843808" y="443711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691680" y="3212976"/>
            <a:ext cx="1554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PC</a:t>
            </a:r>
            <a:endParaRPr lang="ko-KR" altLang="en-US" sz="10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1763688" y="3429000"/>
            <a:ext cx="144016" cy="720080"/>
            <a:chOff x="1835696" y="3068960"/>
            <a:chExt cx="144016" cy="720080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1835696" y="306896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835696" y="37890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2915816" y="3356992"/>
            <a:ext cx="1154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r1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915816" y="3573016"/>
            <a:ext cx="1154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r2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15816" y="3789040"/>
            <a:ext cx="1154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r3</a:t>
            </a:r>
            <a:endParaRPr lang="ko-KR" altLang="en-US" sz="1000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1907704" y="3212976"/>
            <a:ext cx="648072" cy="720080"/>
            <a:chOff x="1979712" y="2852936"/>
            <a:chExt cx="648072" cy="720080"/>
          </a:xfrm>
        </p:grpSpPr>
        <p:sp>
          <p:nvSpPr>
            <p:cNvPr id="113" name="직사각형 112"/>
            <p:cNvSpPr/>
            <p:nvPr/>
          </p:nvSpPr>
          <p:spPr>
            <a:xfrm>
              <a:off x="1979712" y="2852936"/>
              <a:ext cx="64807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11760" y="2996952"/>
              <a:ext cx="16991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RD</a:t>
              </a:r>
              <a:endParaRPr lang="ko-KR" altLang="en-US" sz="1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79712" y="3212976"/>
              <a:ext cx="6480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/>
                <a:t>Instruction Memory</a:t>
              </a:r>
              <a:endParaRPr lang="ko-KR" altLang="en-US" sz="1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38768" y="2996952"/>
              <a:ext cx="8496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292080" y="3645024"/>
            <a:ext cx="648072" cy="936104"/>
            <a:chOff x="5292080" y="3284984"/>
            <a:chExt cx="648072" cy="936104"/>
          </a:xfrm>
        </p:grpSpPr>
        <p:sp>
          <p:nvSpPr>
            <p:cNvPr id="18" name="직사각형 17"/>
            <p:cNvSpPr/>
            <p:nvPr/>
          </p:nvSpPr>
          <p:spPr>
            <a:xfrm>
              <a:off x="5292080" y="3501008"/>
              <a:ext cx="64807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0112" y="3501008"/>
              <a:ext cx="18755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WE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6096" y="3861048"/>
              <a:ext cx="5040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/>
                <a:t>Output FIFO</a:t>
              </a:r>
              <a:endParaRPr lang="ko-KR" altLang="en-US" sz="1000" dirty="0"/>
            </a:p>
          </p:txBody>
        </p:sp>
        <p:sp>
          <p:nvSpPr>
            <p:cNvPr id="118" name="이등변 삼각형 117"/>
            <p:cNvSpPr/>
            <p:nvPr/>
          </p:nvSpPr>
          <p:spPr>
            <a:xfrm flipV="1">
              <a:off x="5364088" y="3501008"/>
              <a:ext cx="144016" cy="1080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5436096" y="342900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292080" y="3284984"/>
              <a:ext cx="2180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CLK</a:t>
              </a:r>
              <a:endParaRPr lang="ko-KR" alt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131840" y="4293096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imm1</a:t>
            </a:r>
            <a:endParaRPr lang="ko-KR" altLang="en-US" sz="10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220072" y="4437112"/>
            <a:ext cx="2520280" cy="216024"/>
            <a:chOff x="1835696" y="3068960"/>
            <a:chExt cx="144016" cy="720080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1835696" y="306896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1835696" y="37890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사다리꼴 135"/>
          <p:cNvSpPr/>
          <p:nvPr/>
        </p:nvSpPr>
        <p:spPr>
          <a:xfrm rot="5400000">
            <a:off x="7515221" y="4473116"/>
            <a:ext cx="720080" cy="21602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7308304" y="3284984"/>
            <a:ext cx="432048" cy="1080120"/>
            <a:chOff x="1835696" y="3068960"/>
            <a:chExt cx="144016" cy="720080"/>
          </a:xfrm>
        </p:grpSpPr>
        <p:cxnSp>
          <p:nvCxnSpPr>
            <p:cNvPr id="140" name="직선 연결선 139"/>
            <p:cNvCxnSpPr/>
            <p:nvPr/>
          </p:nvCxnSpPr>
          <p:spPr>
            <a:xfrm>
              <a:off x="1835696" y="306896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1835696" y="378904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다리꼴 141"/>
          <p:cNvSpPr/>
          <p:nvPr/>
        </p:nvSpPr>
        <p:spPr>
          <a:xfrm rot="10800000">
            <a:off x="7047169" y="3068960"/>
            <a:ext cx="576064" cy="21602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/>
          <p:cNvCxnSpPr/>
          <p:nvPr/>
        </p:nvCxnSpPr>
        <p:spPr>
          <a:xfrm>
            <a:off x="2699792" y="4149080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2699792" y="5013176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2843808" y="2060848"/>
            <a:ext cx="7200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983273" y="4581128"/>
            <a:ext cx="189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172400" y="45811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2195736" y="4293096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2267744" y="42930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755576" y="342900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755576" y="342900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755576" y="465313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2915816" y="4725144"/>
            <a:ext cx="0" cy="720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683568" y="32849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683568" y="4725144"/>
            <a:ext cx="223224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683568" y="32849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3563888" y="1484784"/>
            <a:ext cx="1008112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>
            <a:off x="5004048" y="32960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5220072" y="2924944"/>
            <a:ext cx="0" cy="36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499956" y="2924944"/>
            <a:ext cx="720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4500068" y="2708920"/>
            <a:ext cx="0" cy="21602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66534" y="2780928"/>
            <a:ext cx="4728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rdA_lt_rdB</a:t>
            </a:r>
            <a:endParaRPr lang="ko-KR" altLang="en-US" sz="800" dirty="0"/>
          </a:p>
        </p:txBody>
      </p:sp>
      <p:cxnSp>
        <p:nvCxnSpPr>
          <p:cNvPr id="199" name="직선 연결선 198"/>
          <p:cNvCxnSpPr/>
          <p:nvPr/>
        </p:nvCxnSpPr>
        <p:spPr>
          <a:xfrm>
            <a:off x="4572000" y="1700808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7884368" y="1700808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644008" y="1556792"/>
            <a:ext cx="5754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write_source</a:t>
            </a:r>
            <a:endParaRPr lang="ko-KR" altLang="en-US" sz="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644008" y="2348880"/>
            <a:ext cx="323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fifo_we</a:t>
            </a:r>
            <a:endParaRPr lang="ko-KR" altLang="en-US" sz="8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915816" y="1916832"/>
            <a:ext cx="4600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Opcode</a:t>
            </a:r>
            <a:endParaRPr lang="ko-KR" altLang="en-US" sz="1000" dirty="0"/>
          </a:p>
        </p:txBody>
      </p:sp>
      <p:cxnSp>
        <p:nvCxnSpPr>
          <p:cNvPr id="221" name="직선 연결선 220"/>
          <p:cNvCxnSpPr/>
          <p:nvPr/>
        </p:nvCxnSpPr>
        <p:spPr>
          <a:xfrm>
            <a:off x="3275856" y="594928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2843808" y="4797152"/>
            <a:ext cx="20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4444538" y="3140968"/>
            <a:ext cx="41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4444682" y="27089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538862" y="2996952"/>
            <a:ext cx="55944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ALU_control</a:t>
            </a:r>
            <a:endParaRPr lang="ko-KR" altLang="en-US" sz="800" dirty="0"/>
          </a:p>
        </p:txBody>
      </p:sp>
      <p:cxnSp>
        <p:nvCxnSpPr>
          <p:cNvPr id="251" name="직선 연결선 250"/>
          <p:cNvCxnSpPr/>
          <p:nvPr/>
        </p:nvCxnSpPr>
        <p:spPr>
          <a:xfrm>
            <a:off x="4860032" y="3140968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3635896" y="270892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 rot="5400000">
            <a:off x="3485053" y="2867014"/>
            <a:ext cx="4247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reg_write</a:t>
            </a:r>
            <a:endParaRPr lang="ko-KR" altLang="en-US" sz="800" dirty="0"/>
          </a:p>
        </p:txBody>
      </p:sp>
      <p:cxnSp>
        <p:nvCxnSpPr>
          <p:cNvPr id="257" name="직선 연결선 256"/>
          <p:cNvCxnSpPr/>
          <p:nvPr/>
        </p:nvCxnSpPr>
        <p:spPr>
          <a:xfrm>
            <a:off x="1115616" y="162880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1115616" y="1628800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2771800" y="1484784"/>
            <a:ext cx="66684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run_jump_wait</a:t>
            </a:r>
            <a:endParaRPr lang="ko-KR" altLang="en-US" sz="800" dirty="0"/>
          </a:p>
        </p:txBody>
      </p:sp>
      <p:cxnSp>
        <p:nvCxnSpPr>
          <p:cNvPr id="265" name="직선 연결선 264"/>
          <p:cNvCxnSpPr/>
          <p:nvPr/>
        </p:nvCxnSpPr>
        <p:spPr>
          <a:xfrm>
            <a:off x="2699792" y="4149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5652120" y="249289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4572000" y="249289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44008" y="2204864"/>
            <a:ext cx="110286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update_masked_pattern</a:t>
            </a:r>
            <a:endParaRPr lang="ko-KR" altLang="en-US" sz="800" dirty="0"/>
          </a:p>
        </p:txBody>
      </p:sp>
      <p:cxnSp>
        <p:nvCxnSpPr>
          <p:cNvPr id="281" name="직선 연결선 280"/>
          <p:cNvCxnSpPr/>
          <p:nvPr/>
        </p:nvCxnSpPr>
        <p:spPr>
          <a:xfrm>
            <a:off x="4572000" y="234888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 rot="16200000">
            <a:off x="6552356" y="3824908"/>
            <a:ext cx="10435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dirty="0"/>
              <a:t>Imm1[3:0]=</a:t>
            </a:r>
            <a:r>
              <a:rPr lang="en-US" altLang="ko-KR" sz="700" dirty="0" err="1"/>
              <a:t>counter_select</a:t>
            </a:r>
            <a:endParaRPr lang="ko-KR" altLang="en-US" sz="700" dirty="0"/>
          </a:p>
        </p:txBody>
      </p:sp>
      <p:sp>
        <p:nvSpPr>
          <p:cNvPr id="294" name="TextBox 293"/>
          <p:cNvSpPr txBox="1"/>
          <p:nvPr/>
        </p:nvSpPr>
        <p:spPr>
          <a:xfrm>
            <a:off x="2627784" y="3284984"/>
            <a:ext cx="20197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instr</a:t>
            </a:r>
            <a:endParaRPr lang="ko-KR" altLang="en-US" sz="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2915816" y="2060848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err="1"/>
              <a:t>instr</a:t>
            </a:r>
            <a:r>
              <a:rPr lang="en-US" altLang="ko-KR" sz="600" dirty="0"/>
              <a:t>[63:56]</a:t>
            </a:r>
            <a:endParaRPr lang="ko-KR" altLang="en-US" sz="600" dirty="0"/>
          </a:p>
        </p:txBody>
      </p:sp>
      <p:sp>
        <p:nvSpPr>
          <p:cNvPr id="296" name="TextBox 295"/>
          <p:cNvSpPr txBox="1"/>
          <p:nvPr/>
        </p:nvSpPr>
        <p:spPr>
          <a:xfrm>
            <a:off x="2699792" y="3501008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err="1"/>
              <a:t>instr</a:t>
            </a:r>
            <a:r>
              <a:rPr lang="en-US" altLang="ko-KR" sz="600" dirty="0"/>
              <a:t>[55:48]</a:t>
            </a:r>
            <a:endParaRPr lang="ko-KR" altLang="en-US" sz="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699792" y="3717032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err="1"/>
              <a:t>instr</a:t>
            </a:r>
            <a:r>
              <a:rPr lang="en-US" altLang="ko-KR" sz="600" dirty="0"/>
              <a:t>[47:40]</a:t>
            </a:r>
            <a:endParaRPr lang="ko-KR" altLang="en-US" sz="600" dirty="0"/>
          </a:p>
        </p:txBody>
      </p:sp>
      <p:sp>
        <p:nvSpPr>
          <p:cNvPr id="298" name="TextBox 297"/>
          <p:cNvSpPr txBox="1"/>
          <p:nvPr/>
        </p:nvSpPr>
        <p:spPr>
          <a:xfrm>
            <a:off x="2699792" y="3933056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err="1"/>
              <a:t>instr</a:t>
            </a:r>
            <a:r>
              <a:rPr lang="en-US" altLang="ko-KR" sz="600" dirty="0"/>
              <a:t>[39:32]</a:t>
            </a:r>
            <a:endParaRPr lang="ko-KR" altLang="en-US" sz="600" dirty="0"/>
          </a:p>
        </p:txBody>
      </p:sp>
      <p:sp>
        <p:nvSpPr>
          <p:cNvPr id="299" name="TextBox 298"/>
          <p:cNvSpPr txBox="1"/>
          <p:nvPr/>
        </p:nvSpPr>
        <p:spPr>
          <a:xfrm>
            <a:off x="3523558" y="4344779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err="1"/>
              <a:t>instr</a:t>
            </a:r>
            <a:r>
              <a:rPr lang="en-US" altLang="ko-KR" sz="600" dirty="0"/>
              <a:t>[31:16]</a:t>
            </a:r>
            <a:endParaRPr lang="ko-KR" altLang="en-US" sz="600" dirty="0"/>
          </a:p>
        </p:txBody>
      </p:sp>
      <p:cxnSp>
        <p:nvCxnSpPr>
          <p:cNvPr id="302" name="직선 연결선 301"/>
          <p:cNvCxnSpPr/>
          <p:nvPr/>
        </p:nvCxnSpPr>
        <p:spPr>
          <a:xfrm>
            <a:off x="3275856" y="443711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3405191" y="4653136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imm2</a:t>
            </a:r>
            <a:endParaRPr lang="ko-KR" altLang="en-US" sz="1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3796909" y="4704819"/>
            <a:ext cx="34304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err="1"/>
              <a:t>instr</a:t>
            </a:r>
            <a:r>
              <a:rPr lang="en-US" altLang="ko-KR" sz="600" dirty="0"/>
              <a:t>[15:0]</a:t>
            </a:r>
            <a:endParaRPr lang="ko-KR" altLang="en-US" sz="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2915816" y="2321246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imm1</a:t>
            </a:r>
            <a:endParaRPr lang="ko-KR" altLang="en-US" sz="1000" dirty="0"/>
          </a:p>
        </p:txBody>
      </p:sp>
      <p:sp>
        <p:nvSpPr>
          <p:cNvPr id="310" name="TextBox 309"/>
          <p:cNvSpPr txBox="1"/>
          <p:nvPr/>
        </p:nvSpPr>
        <p:spPr>
          <a:xfrm>
            <a:off x="3307534" y="2372929"/>
            <a:ext cx="18434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/>
              <a:t>31:16</a:t>
            </a:r>
            <a:endParaRPr lang="ko-KR" altLang="en-US" sz="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2915816" y="2476308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imm2</a:t>
            </a:r>
            <a:endParaRPr lang="ko-KR" altLang="en-US" sz="1000" dirty="0"/>
          </a:p>
        </p:txBody>
      </p:sp>
      <p:sp>
        <p:nvSpPr>
          <p:cNvPr id="312" name="TextBox 311"/>
          <p:cNvSpPr txBox="1"/>
          <p:nvPr/>
        </p:nvSpPr>
        <p:spPr>
          <a:xfrm>
            <a:off x="3307534" y="2527991"/>
            <a:ext cx="14266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/>
              <a:t>15:0</a:t>
            </a:r>
            <a:endParaRPr lang="ko-KR" altLang="en-US" sz="600" dirty="0"/>
          </a:p>
        </p:txBody>
      </p:sp>
      <p:cxnSp>
        <p:nvCxnSpPr>
          <p:cNvPr id="314" name="직선 연결선 313"/>
          <p:cNvCxnSpPr/>
          <p:nvPr/>
        </p:nvCxnSpPr>
        <p:spPr>
          <a:xfrm>
            <a:off x="2843808" y="2465262"/>
            <a:ext cx="7200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/>
          <p:nvPr/>
        </p:nvCxnSpPr>
        <p:spPr>
          <a:xfrm>
            <a:off x="2843808" y="2620324"/>
            <a:ext cx="7200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/>
          <p:nvPr/>
        </p:nvCxnSpPr>
        <p:spPr>
          <a:xfrm>
            <a:off x="7524328" y="155679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/>
          <p:nvPr/>
        </p:nvCxnSpPr>
        <p:spPr>
          <a:xfrm>
            <a:off x="7452320" y="1052736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/>
          <p:nvPr/>
        </p:nvCxnSpPr>
        <p:spPr>
          <a:xfrm>
            <a:off x="7164288" y="24928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7092280" y="24928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7263193" y="2852936"/>
            <a:ext cx="150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……</a:t>
            </a:r>
            <a:endParaRPr lang="ko-KR" altLang="en-US" sz="800" dirty="0"/>
          </a:p>
        </p:txBody>
      </p:sp>
      <p:cxnSp>
        <p:nvCxnSpPr>
          <p:cNvPr id="343" name="직선 연결선 342"/>
          <p:cNvCxnSpPr/>
          <p:nvPr/>
        </p:nvCxnSpPr>
        <p:spPr>
          <a:xfrm>
            <a:off x="3995936" y="1196752"/>
            <a:ext cx="0" cy="2880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4139952" y="1268760"/>
            <a:ext cx="150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……</a:t>
            </a:r>
            <a:endParaRPr lang="ko-KR" altLang="en-US" sz="800" dirty="0"/>
          </a:p>
        </p:txBody>
      </p:sp>
      <p:cxnSp>
        <p:nvCxnSpPr>
          <p:cNvPr id="345" name="직선 연결선 344"/>
          <p:cNvCxnSpPr/>
          <p:nvPr/>
        </p:nvCxnSpPr>
        <p:spPr>
          <a:xfrm>
            <a:off x="4067944" y="1196752"/>
            <a:ext cx="0" cy="2880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/>
          <p:nvPr/>
        </p:nvCxnSpPr>
        <p:spPr>
          <a:xfrm>
            <a:off x="4355976" y="1196752"/>
            <a:ext cx="0" cy="2880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4427984" y="1196752"/>
            <a:ext cx="0" cy="2880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3851920" y="980728"/>
            <a:ext cx="1255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Trigger_level_in [15:0]</a:t>
            </a:r>
            <a:endParaRPr lang="ko-KR" altLang="en-US" sz="1000" dirty="0"/>
          </a:p>
        </p:txBody>
      </p:sp>
      <p:sp>
        <p:nvSpPr>
          <p:cNvPr id="350" name="TextBox 349"/>
          <p:cNvSpPr txBox="1"/>
          <p:nvPr/>
        </p:nvSpPr>
        <p:spPr>
          <a:xfrm>
            <a:off x="7047169" y="2204864"/>
            <a:ext cx="198932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Outputs from (16) 16-bit counters</a:t>
            </a:r>
            <a:endParaRPr lang="ko-KR" altLang="en-US" sz="1000" dirty="0"/>
          </a:p>
        </p:txBody>
      </p:sp>
      <p:sp>
        <p:nvSpPr>
          <p:cNvPr id="351" name="TextBox 350"/>
          <p:cNvSpPr txBox="1"/>
          <p:nvPr/>
        </p:nvSpPr>
        <p:spPr>
          <a:xfrm rot="5400000">
            <a:off x="4352554" y="5942830"/>
            <a:ext cx="100508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Output ports[1:0]</a:t>
            </a:r>
            <a:endParaRPr lang="ko-KR" altLang="en-US" sz="1000" dirty="0"/>
          </a:p>
        </p:txBody>
      </p:sp>
      <p:sp>
        <p:nvSpPr>
          <p:cNvPr id="354" name="이등변 삼각형 353"/>
          <p:cNvSpPr/>
          <p:nvPr/>
        </p:nvSpPr>
        <p:spPr>
          <a:xfrm flipV="1">
            <a:off x="3779912" y="1484784"/>
            <a:ext cx="144016" cy="1080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5" name="직선 연결선 354"/>
          <p:cNvCxnSpPr/>
          <p:nvPr/>
        </p:nvCxnSpPr>
        <p:spPr>
          <a:xfrm>
            <a:off x="3851920" y="141277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07904" y="1268760"/>
            <a:ext cx="2180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CLK</a:t>
            </a:r>
            <a:endParaRPr lang="ko-KR" altLang="en-US" sz="1000" dirty="0"/>
          </a:p>
        </p:txBody>
      </p:sp>
      <p:cxnSp>
        <p:nvCxnSpPr>
          <p:cNvPr id="357" name="직선 연결선 356"/>
          <p:cNvCxnSpPr/>
          <p:nvPr/>
        </p:nvCxnSpPr>
        <p:spPr>
          <a:xfrm>
            <a:off x="3635896" y="1196752"/>
            <a:ext cx="0" cy="2880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3419872" y="980728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Start</a:t>
            </a:r>
            <a:endParaRPr lang="ko-KR" altLang="en-US" sz="1000" dirty="0"/>
          </a:p>
        </p:txBody>
      </p:sp>
      <p:cxnSp>
        <p:nvCxnSpPr>
          <p:cNvPr id="362" name="직선 연결선 361"/>
          <p:cNvCxnSpPr/>
          <p:nvPr/>
        </p:nvCxnSpPr>
        <p:spPr>
          <a:xfrm>
            <a:off x="827584" y="35730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827584" y="357301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/>
          <p:nvPr/>
        </p:nvCxnSpPr>
        <p:spPr>
          <a:xfrm>
            <a:off x="827584" y="378904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>
            <a:off x="4572000" y="1556792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3779912" y="2060848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Controller</a:t>
            </a:r>
            <a:endParaRPr lang="ko-KR" alt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048169" y="3394523"/>
            <a:ext cx="3879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ALU_out</a:t>
            </a:r>
            <a:endParaRPr lang="ko-KR" altLang="en-US" sz="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799055" y="4314001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00</a:t>
            </a:r>
            <a:endParaRPr lang="ko-KR" altLang="en-US" sz="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7804596" y="4452474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01</a:t>
            </a:r>
            <a:endParaRPr lang="ko-KR" alt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799055" y="4602033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31640" y="4509120"/>
            <a:ext cx="323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PC_run</a:t>
            </a:r>
            <a:endParaRPr lang="ko-KR" altLang="en-US" sz="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331640" y="4725144"/>
            <a:ext cx="4039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PC_jump</a:t>
            </a:r>
            <a:endParaRPr lang="ko-KR" altLang="en-US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15616" y="3789040"/>
            <a:ext cx="3574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PC_wait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043608" y="3212976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01</a:t>
            </a:r>
            <a:endParaRPr lang="ko-KR" altLang="en-US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1043608" y="3356992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00</a:t>
            </a:r>
            <a:endParaRPr lang="ko-KR" altLang="en-US" sz="8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043608" y="3501008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cxnSp>
        <p:nvCxnSpPr>
          <p:cNvPr id="194" name="직선 연결선 193"/>
          <p:cNvCxnSpPr/>
          <p:nvPr/>
        </p:nvCxnSpPr>
        <p:spPr>
          <a:xfrm>
            <a:off x="5220072" y="105273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868144" y="836712"/>
            <a:ext cx="68287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Counter[14]</a:t>
            </a:r>
            <a:endParaRPr lang="ko-KR" altLang="en-US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580112" y="1412776"/>
            <a:ext cx="16561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Connected to counter[15]</a:t>
            </a:r>
            <a:endParaRPr lang="ko-KR" alt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644008" y="1412776"/>
            <a:ext cx="8175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remaining_counts</a:t>
            </a:r>
            <a:endParaRPr lang="ko-KR" altLang="en-US" sz="800" dirty="0"/>
          </a:p>
        </p:txBody>
      </p:sp>
      <p:sp>
        <p:nvSpPr>
          <p:cNvPr id="204" name="TextBox 203"/>
          <p:cNvSpPr txBox="1"/>
          <p:nvPr/>
        </p:nvSpPr>
        <p:spPr>
          <a:xfrm rot="5400000">
            <a:off x="7884368" y="4437112"/>
            <a:ext cx="90730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Result_MUX_output</a:t>
            </a:r>
            <a:endParaRPr lang="ko-KR" altLang="en-US" sz="800" dirty="0"/>
          </a:p>
        </p:txBody>
      </p:sp>
      <p:sp>
        <p:nvSpPr>
          <p:cNvPr id="205" name="TextBox 204"/>
          <p:cNvSpPr txBox="1"/>
          <p:nvPr/>
        </p:nvSpPr>
        <p:spPr>
          <a:xfrm rot="5400000">
            <a:off x="6927946" y="3785154"/>
            <a:ext cx="9794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counter_MUX_output</a:t>
            </a:r>
            <a:endParaRPr lang="ko-KR" altLang="en-US" sz="8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167624" y="3203104"/>
            <a:ext cx="1923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rd1</a:t>
            </a:r>
            <a:endParaRPr lang="ko-KR" altLang="en-US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163616" y="3501008"/>
            <a:ext cx="1923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rd2</a:t>
            </a:r>
            <a:endParaRPr lang="ko-KR" alt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139952" y="3789040"/>
            <a:ext cx="1923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rd3</a:t>
            </a:r>
            <a:endParaRPr lang="ko-KR" altLang="en-US" sz="1000" dirty="0"/>
          </a:p>
        </p:txBody>
      </p:sp>
      <p:cxnSp>
        <p:nvCxnSpPr>
          <p:cNvPr id="211" name="직선 연결선 210"/>
          <p:cNvCxnSpPr/>
          <p:nvPr/>
        </p:nvCxnSpPr>
        <p:spPr>
          <a:xfrm>
            <a:off x="1475656" y="177281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771800" y="1772816"/>
            <a:ext cx="39433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reset_PC</a:t>
            </a:r>
            <a:endParaRPr lang="ko-KR" altLang="en-US" sz="800" dirty="0"/>
          </a:p>
        </p:txBody>
      </p:sp>
      <p:cxnSp>
        <p:nvCxnSpPr>
          <p:cNvPr id="213" name="직선 연결선 212"/>
          <p:cNvCxnSpPr/>
          <p:nvPr/>
        </p:nvCxnSpPr>
        <p:spPr>
          <a:xfrm>
            <a:off x="1475656" y="1772816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 flipV="1">
            <a:off x="4139952" y="2708920"/>
            <a:ext cx="0" cy="64807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550810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4859427" y="3766834"/>
            <a:ext cx="0" cy="103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4572000" y="2636912"/>
            <a:ext cx="687185" cy="0"/>
          </a:xfrm>
          <a:prstGeom prst="line">
            <a:avLst/>
          </a:prstGeom>
          <a:ln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4644008" y="2492896"/>
            <a:ext cx="52899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rdA_eq_rdB</a:t>
            </a:r>
            <a:endParaRPr lang="ko-KR" altLang="en-US" sz="800" dirty="0"/>
          </a:p>
        </p:txBody>
      </p:sp>
      <p:cxnSp>
        <p:nvCxnSpPr>
          <p:cNvPr id="261" name="직선 연결선 260"/>
          <p:cNvCxnSpPr/>
          <p:nvPr/>
        </p:nvCxnSpPr>
        <p:spPr>
          <a:xfrm>
            <a:off x="5258223" y="2636912"/>
            <a:ext cx="0" cy="72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>
            <a:off x="7020272" y="32129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7020272" y="3212976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>
            <a:off x="1619672" y="191683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1619672" y="191683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771800" y="1628800"/>
            <a:ext cx="6444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PC_clk_enable</a:t>
            </a:r>
            <a:endParaRPr lang="ko-KR" altLang="en-US" sz="800" dirty="0"/>
          </a:p>
        </p:txBody>
      </p:sp>
      <p:sp>
        <p:nvSpPr>
          <p:cNvPr id="64" name="순서도: 지연 63"/>
          <p:cNvSpPr/>
          <p:nvPr/>
        </p:nvSpPr>
        <p:spPr>
          <a:xfrm rot="5400000">
            <a:off x="1439652" y="2960948"/>
            <a:ext cx="108012" cy="18002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5004048" y="350100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5508104" y="328498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6876256" y="3284984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>
            <a:off x="6876256" y="450912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>
            <a:off x="3131840" y="479715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3131840" y="609329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3923928" y="52292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3923928" y="522920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/>
          <p:cNvSpPr/>
          <p:nvPr/>
        </p:nvSpPr>
        <p:spPr>
          <a:xfrm>
            <a:off x="5148064" y="5661248"/>
            <a:ext cx="769469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 rot="5400000">
            <a:off x="5322704" y="5907895"/>
            <a:ext cx="5049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/>
              <a:t>pulse_en</a:t>
            </a:r>
            <a:endParaRPr lang="ko-KR" altLang="en-US" sz="1000" dirty="0"/>
          </a:p>
        </p:txBody>
      </p:sp>
      <p:sp>
        <p:nvSpPr>
          <p:cNvPr id="300" name="TextBox 299"/>
          <p:cNvSpPr txBox="1"/>
          <p:nvPr/>
        </p:nvSpPr>
        <p:spPr>
          <a:xfrm>
            <a:off x="5364088" y="6299448"/>
            <a:ext cx="5040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Trigger</a:t>
            </a:r>
            <a:endParaRPr lang="ko-KR" altLang="en-US" sz="1000" dirty="0"/>
          </a:p>
        </p:txBody>
      </p:sp>
      <p:cxnSp>
        <p:nvCxnSpPr>
          <p:cNvPr id="305" name="직선 연결선 304"/>
          <p:cNvCxnSpPr/>
          <p:nvPr/>
        </p:nvCxnSpPr>
        <p:spPr>
          <a:xfrm>
            <a:off x="5940152" y="578901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>
            <a:off x="5940152" y="586102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/>
          <p:nvPr/>
        </p:nvCxnSpPr>
        <p:spPr>
          <a:xfrm>
            <a:off x="5940152" y="600504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/>
          <p:cNvCxnSpPr/>
          <p:nvPr/>
        </p:nvCxnSpPr>
        <p:spPr>
          <a:xfrm>
            <a:off x="5940152" y="607705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989718" y="5881931"/>
            <a:ext cx="224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:</a:t>
            </a:r>
            <a:endParaRPr lang="ko-KR" altLang="en-US" sz="800" dirty="0"/>
          </a:p>
        </p:txBody>
      </p:sp>
      <p:sp>
        <p:nvSpPr>
          <p:cNvPr id="318" name="TextBox 317"/>
          <p:cNvSpPr txBox="1"/>
          <p:nvPr/>
        </p:nvSpPr>
        <p:spPr>
          <a:xfrm rot="5400000">
            <a:off x="5787105" y="6012256"/>
            <a:ext cx="10163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Trigger out [15:0]</a:t>
            </a:r>
            <a:endParaRPr lang="ko-KR" altLang="en-US" sz="1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5148064" y="5877272"/>
            <a:ext cx="3600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/>
              <a:t>bits</a:t>
            </a:r>
            <a:endParaRPr lang="ko-KR" altLang="en-US" sz="800" dirty="0"/>
          </a:p>
        </p:txBody>
      </p:sp>
      <p:cxnSp>
        <p:nvCxnSpPr>
          <p:cNvPr id="322" name="직선 연결선 321"/>
          <p:cNvCxnSpPr/>
          <p:nvPr/>
        </p:nvCxnSpPr>
        <p:spPr>
          <a:xfrm>
            <a:off x="5076056" y="5949280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/>
          <p:cNvCxnSpPr/>
          <p:nvPr/>
        </p:nvCxnSpPr>
        <p:spPr>
          <a:xfrm>
            <a:off x="5076056" y="4437112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/>
          <p:cNvCxnSpPr/>
          <p:nvPr/>
        </p:nvCxnSpPr>
        <p:spPr>
          <a:xfrm>
            <a:off x="2987824" y="393305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>
            <a:off x="2987824" y="5301208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/>
          <p:cNvCxnSpPr/>
          <p:nvPr/>
        </p:nvCxnSpPr>
        <p:spPr>
          <a:xfrm>
            <a:off x="4067944" y="530120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635896" y="5445224"/>
            <a:ext cx="1008112" cy="1080120"/>
            <a:chOff x="3635896" y="5445224"/>
            <a:chExt cx="1008112" cy="1080120"/>
          </a:xfrm>
        </p:grpSpPr>
        <p:sp>
          <p:nvSpPr>
            <p:cNvPr id="227" name="직사각형 226"/>
            <p:cNvSpPr/>
            <p:nvPr/>
          </p:nvSpPr>
          <p:spPr>
            <a:xfrm>
              <a:off x="3635896" y="5661248"/>
              <a:ext cx="769469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/>
            <p:cNvSpPr txBox="1"/>
            <p:nvPr/>
          </p:nvSpPr>
          <p:spPr>
            <a:xfrm rot="5400000">
              <a:off x="3835088" y="5706552"/>
              <a:ext cx="18755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WE</a:t>
              </a:r>
              <a:endParaRPr lang="ko-KR" altLang="en-US" sz="10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851920" y="6165304"/>
              <a:ext cx="5040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/>
                <a:t>Output Pattern</a:t>
              </a:r>
              <a:endParaRPr lang="ko-KR" altLang="en-US" sz="1000" dirty="0"/>
            </a:p>
          </p:txBody>
        </p:sp>
        <p:sp>
          <p:nvSpPr>
            <p:cNvPr id="230" name="이등변 삼각형 229"/>
            <p:cNvSpPr/>
            <p:nvPr/>
          </p:nvSpPr>
          <p:spPr>
            <a:xfrm flipV="1">
              <a:off x="3707904" y="5661248"/>
              <a:ext cx="144016" cy="1080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/>
            <p:nvPr/>
          </p:nvCxnSpPr>
          <p:spPr>
            <a:xfrm>
              <a:off x="3779912" y="558924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3635896" y="5445224"/>
              <a:ext cx="2180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CLK</a:t>
              </a:r>
              <a:endParaRPr lang="ko-KR" altLang="en-US" sz="1000" dirty="0"/>
            </a:p>
          </p:txBody>
        </p:sp>
        <p:cxnSp>
          <p:nvCxnSpPr>
            <p:cNvPr id="328" name="직선 연결선 327"/>
            <p:cNvCxnSpPr/>
            <p:nvPr/>
          </p:nvCxnSpPr>
          <p:spPr>
            <a:xfrm>
              <a:off x="4427984" y="5789018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>
              <a:off x="4427984" y="5861026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>
              <a:off x="4427984" y="600504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>
              <a:off x="4427984" y="607705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4477550" y="5881931"/>
              <a:ext cx="224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/>
                <a:t>:</a:t>
              </a:r>
              <a:endParaRPr lang="ko-KR" altLang="en-US" sz="800" dirty="0"/>
            </a:p>
          </p:txBody>
        </p:sp>
        <p:sp>
          <p:nvSpPr>
            <p:cNvPr id="245" name="TextBox 244"/>
            <p:cNvSpPr txBox="1"/>
            <p:nvPr/>
          </p:nvSpPr>
          <p:spPr>
            <a:xfrm rot="5400000">
              <a:off x="3916587" y="5771219"/>
              <a:ext cx="34624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ADDR</a:t>
              </a:r>
              <a:endParaRPr lang="ko-KR" altLang="en-US" sz="10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635896" y="5877272"/>
              <a:ext cx="36004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/>
                <a:t>bits</a:t>
              </a:r>
              <a:endParaRPr lang="ko-KR" altLang="en-US" sz="8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635896" y="6021288"/>
              <a:ext cx="36004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/>
                <a:t>masks</a:t>
              </a:r>
              <a:endParaRPr lang="ko-KR" altLang="en-US" sz="800" dirty="0"/>
            </a:p>
          </p:txBody>
        </p:sp>
        <p:sp>
          <p:nvSpPr>
            <p:cNvPr id="335" name="TextBox 334"/>
            <p:cNvSpPr txBox="1"/>
            <p:nvPr/>
          </p:nvSpPr>
          <p:spPr>
            <a:xfrm rot="5400000">
              <a:off x="4365085" y="6237567"/>
              <a:ext cx="40395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16-bits</a:t>
              </a:r>
              <a:endParaRPr lang="ko-KR" altLang="en-US" sz="1000" dirty="0"/>
            </a:p>
          </p:txBody>
        </p:sp>
      </p:grpSp>
      <p:sp>
        <p:nvSpPr>
          <p:cNvPr id="375" name="직사각형 374"/>
          <p:cNvSpPr/>
          <p:nvPr/>
        </p:nvSpPr>
        <p:spPr>
          <a:xfrm>
            <a:off x="6660232" y="5229200"/>
            <a:ext cx="9361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TextBox 375"/>
          <p:cNvSpPr txBox="1"/>
          <p:nvPr/>
        </p:nvSpPr>
        <p:spPr>
          <a:xfrm rot="5400000">
            <a:off x="7075448" y="5246032"/>
            <a:ext cx="1875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WE</a:t>
            </a:r>
            <a:endParaRPr lang="ko-KR" altLang="en-US" sz="1000" dirty="0"/>
          </a:p>
        </p:txBody>
      </p:sp>
      <p:sp>
        <p:nvSpPr>
          <p:cNvPr id="377" name="TextBox 376"/>
          <p:cNvSpPr txBox="1"/>
          <p:nvPr/>
        </p:nvSpPr>
        <p:spPr>
          <a:xfrm>
            <a:off x="6948264" y="5589240"/>
            <a:ext cx="5040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/>
              <a:t>Data memory</a:t>
            </a:r>
            <a:endParaRPr lang="ko-KR" altLang="en-US" sz="1000" dirty="0"/>
          </a:p>
        </p:txBody>
      </p:sp>
      <p:sp>
        <p:nvSpPr>
          <p:cNvPr id="378" name="이등변 삼각형 377"/>
          <p:cNvSpPr/>
          <p:nvPr/>
        </p:nvSpPr>
        <p:spPr>
          <a:xfrm>
            <a:off x="6732240" y="5841268"/>
            <a:ext cx="144016" cy="1080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9" name="직선 연결선 378"/>
          <p:cNvCxnSpPr/>
          <p:nvPr/>
        </p:nvCxnSpPr>
        <p:spPr>
          <a:xfrm flipV="1">
            <a:off x="6804248" y="594928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6660232" y="6011416"/>
            <a:ext cx="2180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CLK</a:t>
            </a:r>
            <a:endParaRPr lang="ko-KR" altLang="en-US" sz="1000" dirty="0"/>
          </a:p>
        </p:txBody>
      </p:sp>
      <p:cxnSp>
        <p:nvCxnSpPr>
          <p:cNvPr id="382" name="직선 연결선 381"/>
          <p:cNvCxnSpPr/>
          <p:nvPr/>
        </p:nvCxnSpPr>
        <p:spPr>
          <a:xfrm>
            <a:off x="4677295" y="5301208"/>
            <a:ext cx="198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/>
          <p:nvPr/>
        </p:nvCxnSpPr>
        <p:spPr>
          <a:xfrm>
            <a:off x="4067944" y="378904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/>
          <p:nvPr/>
        </p:nvCxnSpPr>
        <p:spPr>
          <a:xfrm>
            <a:off x="4355976" y="422108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/>
          <p:nvPr/>
        </p:nvCxnSpPr>
        <p:spPr>
          <a:xfrm>
            <a:off x="4355976" y="3789040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4355976" y="5445224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6660232" y="5229200"/>
            <a:ext cx="4320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/>
              <a:t>ADDR</a:t>
            </a:r>
            <a:endParaRPr lang="ko-KR" altLang="en-US" sz="800" dirty="0"/>
          </a:p>
        </p:txBody>
      </p:sp>
      <p:sp>
        <p:nvSpPr>
          <p:cNvPr id="388" name="TextBox 387"/>
          <p:cNvSpPr txBox="1"/>
          <p:nvPr/>
        </p:nvSpPr>
        <p:spPr>
          <a:xfrm>
            <a:off x="6660232" y="5373216"/>
            <a:ext cx="4320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/>
              <a:t>D_IN</a:t>
            </a:r>
            <a:endParaRPr lang="ko-KR" altLang="en-US" sz="800" dirty="0"/>
          </a:p>
        </p:txBody>
      </p:sp>
      <p:sp>
        <p:nvSpPr>
          <p:cNvPr id="389" name="TextBox 388"/>
          <p:cNvSpPr txBox="1"/>
          <p:nvPr/>
        </p:nvSpPr>
        <p:spPr>
          <a:xfrm>
            <a:off x="7164288" y="5445224"/>
            <a:ext cx="4320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/>
              <a:t>D_OUT</a:t>
            </a:r>
            <a:endParaRPr lang="ko-KR" altLang="en-US" sz="800" dirty="0"/>
          </a:p>
        </p:txBody>
      </p:sp>
      <p:sp>
        <p:nvSpPr>
          <p:cNvPr id="390" name="TextBox 389"/>
          <p:cNvSpPr txBox="1"/>
          <p:nvPr/>
        </p:nvSpPr>
        <p:spPr>
          <a:xfrm>
            <a:off x="7812360" y="4725144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11</a:t>
            </a:r>
            <a:endParaRPr lang="ko-KR" altLang="en-US" sz="800" dirty="0"/>
          </a:p>
        </p:txBody>
      </p:sp>
      <p:cxnSp>
        <p:nvCxnSpPr>
          <p:cNvPr id="391" name="직선 연결선 390"/>
          <p:cNvCxnSpPr/>
          <p:nvPr/>
        </p:nvCxnSpPr>
        <p:spPr>
          <a:xfrm>
            <a:off x="7668344" y="4797152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연결선 391"/>
          <p:cNvCxnSpPr/>
          <p:nvPr/>
        </p:nvCxnSpPr>
        <p:spPr>
          <a:xfrm>
            <a:off x="7668344" y="479715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/>
          <p:cNvCxnSpPr/>
          <p:nvPr/>
        </p:nvCxnSpPr>
        <p:spPr>
          <a:xfrm>
            <a:off x="7596336" y="5517232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/>
          <p:cNvSpPr txBox="1"/>
          <p:nvPr/>
        </p:nvSpPr>
        <p:spPr>
          <a:xfrm>
            <a:off x="4644008" y="1988840"/>
            <a:ext cx="59631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pulse_enable</a:t>
            </a:r>
            <a:endParaRPr lang="ko-KR" altLang="en-US" sz="800" dirty="0"/>
          </a:p>
        </p:txBody>
      </p:sp>
      <p:cxnSp>
        <p:nvCxnSpPr>
          <p:cNvPr id="397" name="직선 연결선 396"/>
          <p:cNvCxnSpPr/>
          <p:nvPr/>
        </p:nvCxnSpPr>
        <p:spPr>
          <a:xfrm>
            <a:off x="4572000" y="213285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4644008" y="1772816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mem_write</a:t>
            </a:r>
            <a:endParaRPr lang="ko-KR" altLang="en-US" sz="800" dirty="0"/>
          </a:p>
        </p:txBody>
      </p:sp>
      <p:cxnSp>
        <p:nvCxnSpPr>
          <p:cNvPr id="399" name="직선 연결선 398"/>
          <p:cNvCxnSpPr/>
          <p:nvPr/>
        </p:nvCxnSpPr>
        <p:spPr>
          <a:xfrm>
            <a:off x="4572000" y="1916832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/>
          <p:cNvCxnSpPr/>
          <p:nvPr/>
        </p:nvCxnSpPr>
        <p:spPr>
          <a:xfrm>
            <a:off x="6588224" y="2132856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/>
          <p:cNvCxnSpPr/>
          <p:nvPr/>
        </p:nvCxnSpPr>
        <p:spPr>
          <a:xfrm>
            <a:off x="5508104" y="551723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>
            <a:off x="5508104" y="55172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/>
          <p:cNvCxnSpPr/>
          <p:nvPr/>
        </p:nvCxnSpPr>
        <p:spPr>
          <a:xfrm>
            <a:off x="6732240" y="1916832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/>
          <p:nvPr/>
        </p:nvCxnSpPr>
        <p:spPr>
          <a:xfrm>
            <a:off x="7164288" y="486916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/>
          <p:cNvCxnSpPr/>
          <p:nvPr/>
        </p:nvCxnSpPr>
        <p:spPr>
          <a:xfrm>
            <a:off x="6732240" y="486916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/>
          <p:nvPr/>
        </p:nvCxnSpPr>
        <p:spPr>
          <a:xfrm>
            <a:off x="4128725" y="3707476"/>
            <a:ext cx="0" cy="72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4131425" y="3711525"/>
            <a:ext cx="357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>
            <a:off x="2843808" y="4595054"/>
            <a:ext cx="15841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131840" y="4451038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imm3</a:t>
            </a:r>
            <a:endParaRPr lang="ko-KR" altLang="en-US" sz="1000" dirty="0"/>
          </a:p>
        </p:txBody>
      </p:sp>
      <p:sp>
        <p:nvSpPr>
          <p:cNvPr id="303" name="TextBox 302"/>
          <p:cNvSpPr txBox="1"/>
          <p:nvPr/>
        </p:nvSpPr>
        <p:spPr>
          <a:xfrm>
            <a:off x="3523558" y="4502721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err="1"/>
              <a:t>instr</a:t>
            </a:r>
            <a:r>
              <a:rPr lang="en-US" altLang="ko-KR" sz="600" dirty="0"/>
              <a:t>[47:32</a:t>
            </a:r>
            <a:r>
              <a:rPr lang="en-US" altLang="ko-KR" sz="600" dirty="0">
                <a:solidFill>
                  <a:srgbClr val="FF0000"/>
                </a:solidFill>
              </a:rPr>
              <a:t>]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321" name="직선 연결선 320"/>
          <p:cNvCxnSpPr/>
          <p:nvPr/>
        </p:nvCxnSpPr>
        <p:spPr>
          <a:xfrm>
            <a:off x="4422442" y="3834938"/>
            <a:ext cx="0" cy="7658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>
            <a:off x="4416829" y="3827898"/>
            <a:ext cx="665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4632158" y="3722605"/>
            <a:ext cx="839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사다리꼴 268"/>
          <p:cNvSpPr/>
          <p:nvPr/>
        </p:nvSpPr>
        <p:spPr>
          <a:xfrm rot="5400000">
            <a:off x="4375950" y="3658268"/>
            <a:ext cx="351554" cy="136796"/>
          </a:xfrm>
          <a:prstGeom prst="trapezoi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TextBox 303"/>
          <p:cNvSpPr txBox="1"/>
          <p:nvPr/>
        </p:nvSpPr>
        <p:spPr>
          <a:xfrm>
            <a:off x="4490589" y="3574169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00</a:t>
            </a:r>
            <a:endParaRPr lang="ko-KR" altLang="en-US" sz="800" dirty="0"/>
          </a:p>
        </p:txBody>
      </p:sp>
      <p:sp>
        <p:nvSpPr>
          <p:cNvPr id="340" name="TextBox 339"/>
          <p:cNvSpPr txBox="1"/>
          <p:nvPr/>
        </p:nvSpPr>
        <p:spPr>
          <a:xfrm>
            <a:off x="4490589" y="3662838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01</a:t>
            </a:r>
            <a:endParaRPr lang="ko-KR" altLang="en-US" sz="800" dirty="0"/>
          </a:p>
        </p:txBody>
      </p:sp>
      <p:sp>
        <p:nvSpPr>
          <p:cNvPr id="341" name="TextBox 340"/>
          <p:cNvSpPr txBox="1"/>
          <p:nvPr/>
        </p:nvSpPr>
        <p:spPr>
          <a:xfrm>
            <a:off x="4490589" y="3768133"/>
            <a:ext cx="1122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10</a:t>
            </a:r>
            <a:endParaRPr lang="ko-KR" altLang="en-US" sz="800" dirty="0"/>
          </a:p>
        </p:txBody>
      </p:sp>
      <p:cxnSp>
        <p:nvCxnSpPr>
          <p:cNvPr id="342" name="직선 연결선 341"/>
          <p:cNvCxnSpPr/>
          <p:nvPr/>
        </p:nvCxnSpPr>
        <p:spPr>
          <a:xfrm>
            <a:off x="4383650" y="3646517"/>
            <a:ext cx="0" cy="43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5004048" y="3351451"/>
            <a:ext cx="2551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4400347" y="2708920"/>
            <a:ext cx="0" cy="7270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>
            <a:off x="4400204" y="3434683"/>
            <a:ext cx="13286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/>
          <p:nvPr/>
        </p:nvCxnSpPr>
        <p:spPr>
          <a:xfrm>
            <a:off x="4533065" y="3430385"/>
            <a:ext cx="0" cy="1206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 rot="5400000">
            <a:off x="4157423" y="2866827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ALU_src</a:t>
            </a:r>
            <a:endParaRPr lang="ko-KR" altLang="en-US" sz="800" dirty="0"/>
          </a:p>
        </p:txBody>
      </p:sp>
      <p:sp>
        <p:nvSpPr>
          <p:cNvPr id="363" name="TextBox 362"/>
          <p:cNvSpPr txBox="1"/>
          <p:nvPr/>
        </p:nvSpPr>
        <p:spPr>
          <a:xfrm>
            <a:off x="2915816" y="2160533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imm3</a:t>
            </a:r>
            <a:endParaRPr lang="ko-KR" altLang="en-US" sz="1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3307534" y="2212216"/>
            <a:ext cx="18434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/>
              <a:t>47:32</a:t>
            </a:r>
            <a:endParaRPr lang="ko-KR" altLang="en-US" sz="600" dirty="0"/>
          </a:p>
        </p:txBody>
      </p:sp>
      <p:cxnSp>
        <p:nvCxnSpPr>
          <p:cNvPr id="367" name="직선 연결선 366"/>
          <p:cNvCxnSpPr/>
          <p:nvPr/>
        </p:nvCxnSpPr>
        <p:spPr>
          <a:xfrm>
            <a:off x="2843808" y="2332259"/>
            <a:ext cx="720080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069" y="99753"/>
            <a:ext cx="671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Any new change compared to v3_04 should be colored in red</a:t>
            </a:r>
          </a:p>
          <a:p>
            <a:r>
              <a:rPr lang="en-US" altLang="ko-KR" dirty="0"/>
              <a:t>- No change yet as of 2/5/2018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8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79"/>
              </p:ext>
            </p:extLst>
          </p:nvPr>
        </p:nvGraphicFramePr>
        <p:xfrm>
          <a:off x="107506" y="513803"/>
          <a:ext cx="8793051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2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opcode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internal_run_jump_wait</a:t>
                      </a:r>
                      <a:r>
                        <a:rPr lang="en-US" altLang="ko-KR" sz="800" dirty="0"/>
                        <a:t> (RJW)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reg_write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ALU_control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ALU_src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write_source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fifo_we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update_masked_pattern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mem_write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pulse_enable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NOP(00)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(02)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 (add)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(rd2)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 (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ALU_out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Addi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(03)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 (add)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 (imm1)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 (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ALU_out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Sub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(04)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(subtract)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(rd2)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 (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ALU_out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Subi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(05)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(subtract)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 (imm1)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 (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ALU_out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Loadi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(06)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 (imm1)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read(07)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(counter[imm1])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Set(08)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write(09)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Blt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(0A)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rdA_lt_rdB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== 1, 01(jump)</a:t>
                      </a:r>
                    </a:p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else 00(run)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(rd2)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Blti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(0B)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rdA_lt_rdB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== 1, 01(jump)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else 00(run)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 (imm3)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Beq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(0C)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rdA_eq_rdB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== 1, 01(jump)</a:t>
                      </a:r>
                    </a:p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else 00(run)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(rd2)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Beqi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(0D)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rdA_eq_rdB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== 1, 01(jump)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else 00(run)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 (imm3)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Jump(0E)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01(jump)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Stop(0F)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10(wait)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load_word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(11)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store_word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(12)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Trigger_out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(13)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 (run)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wait (14)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10(wait)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waiti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(15)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 (wait)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11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/>
          <p:cNvCxnSpPr/>
          <p:nvPr/>
        </p:nvCxnSpPr>
        <p:spPr>
          <a:xfrm>
            <a:off x="6421589" y="1844824"/>
            <a:ext cx="0" cy="21602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061549" y="2924944"/>
            <a:ext cx="648072" cy="720080"/>
            <a:chOff x="1979712" y="2852936"/>
            <a:chExt cx="648072" cy="720080"/>
          </a:xfrm>
        </p:grpSpPr>
        <p:sp>
          <p:nvSpPr>
            <p:cNvPr id="3" name="직사각형 2"/>
            <p:cNvSpPr/>
            <p:nvPr/>
          </p:nvSpPr>
          <p:spPr>
            <a:xfrm>
              <a:off x="1979712" y="2852936"/>
              <a:ext cx="648072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11760" y="2996952"/>
              <a:ext cx="16991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RD</a:t>
              </a:r>
              <a:endParaRPr lang="ko-KR" alt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3212976"/>
              <a:ext cx="6480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/>
                <a:t>Instruction Memory</a:t>
              </a:r>
              <a:endParaRPr lang="ko-KR" alt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38768" y="2996952"/>
              <a:ext cx="8496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61549" y="3789040"/>
            <a:ext cx="648072" cy="936104"/>
            <a:chOff x="5292080" y="3284984"/>
            <a:chExt cx="648072" cy="936104"/>
          </a:xfrm>
        </p:grpSpPr>
        <p:sp>
          <p:nvSpPr>
            <p:cNvPr id="8" name="직사각형 7"/>
            <p:cNvSpPr/>
            <p:nvPr/>
          </p:nvSpPr>
          <p:spPr>
            <a:xfrm>
              <a:off x="5292080" y="3501008"/>
              <a:ext cx="648072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3501008"/>
              <a:ext cx="18755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WE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6096" y="3861048"/>
              <a:ext cx="5040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/>
                <a:t>Output FIFO</a:t>
              </a:r>
              <a:endParaRPr lang="ko-KR" altLang="en-US" sz="1000" dirty="0"/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5364088" y="3501008"/>
              <a:ext cx="144016" cy="1080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436096" y="342900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92080" y="3284984"/>
              <a:ext cx="2180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CLK</a:t>
              </a:r>
              <a:endParaRPr lang="ko-KR" altLang="en-US" sz="1000" dirty="0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677173" y="2924944"/>
            <a:ext cx="2664296" cy="2736304"/>
          </a:xfrm>
          <a:prstGeom prst="roundRect">
            <a:avLst>
              <a:gd name="adj" fmla="val 50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341469" y="3140968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9501" y="4067200"/>
            <a:ext cx="1923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rd1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629501" y="4221088"/>
            <a:ext cx="1923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rd2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629501" y="4365104"/>
            <a:ext cx="1923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rd3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5781581" y="4883715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imm1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77173" y="1052736"/>
            <a:ext cx="2664296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88353" y="1700808"/>
            <a:ext cx="3238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fifo_we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2029101" y="1196752"/>
            <a:ext cx="4600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Opcode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582647" y="2380464"/>
            <a:ext cx="55944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ALU_control</a:t>
            </a:r>
            <a:endParaRPr lang="ko-KR" altLang="en-US" sz="8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5341469" y="1844824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29101" y="1340768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 err="1"/>
              <a:t>instr</a:t>
            </a:r>
            <a:r>
              <a:rPr lang="en-US" altLang="ko-KR" sz="600" dirty="0"/>
              <a:t>[63:56]</a:t>
            </a:r>
            <a:endParaRPr lang="ko-KR" altLang="en-US" sz="600" dirty="0"/>
          </a:p>
        </p:txBody>
      </p:sp>
      <p:sp>
        <p:nvSpPr>
          <p:cNvPr id="60" name="TextBox 59"/>
          <p:cNvSpPr txBox="1"/>
          <p:nvPr/>
        </p:nvSpPr>
        <p:spPr>
          <a:xfrm>
            <a:off x="1957093" y="1631084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imm1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348811" y="1682767"/>
            <a:ext cx="18434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/>
              <a:t>31:16</a:t>
            </a:r>
            <a:endParaRPr lang="ko-KR" altLang="en-US" sz="600" dirty="0"/>
          </a:p>
        </p:txBody>
      </p:sp>
      <p:sp>
        <p:nvSpPr>
          <p:cNvPr id="62" name="TextBox 61"/>
          <p:cNvSpPr txBox="1"/>
          <p:nvPr/>
        </p:nvSpPr>
        <p:spPr>
          <a:xfrm>
            <a:off x="2029101" y="1803218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imm2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420819" y="1854901"/>
            <a:ext cx="14266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/>
              <a:t>15:0</a:t>
            </a:r>
            <a:endParaRPr lang="ko-KR" altLang="en-US" sz="6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6498" y="836712"/>
            <a:ext cx="753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/>
              <a:t>…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332656"/>
            <a:ext cx="12551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Trigger_level_in [15:0]</a:t>
            </a:r>
            <a:endParaRPr lang="ko-KR" altLang="en-US" sz="1000" dirty="0"/>
          </a:p>
        </p:txBody>
      </p:sp>
      <p:sp>
        <p:nvSpPr>
          <p:cNvPr id="72" name="이등변 삼각형 71"/>
          <p:cNvSpPr/>
          <p:nvPr/>
        </p:nvSpPr>
        <p:spPr>
          <a:xfrm flipV="1">
            <a:off x="3635896" y="1052736"/>
            <a:ext cx="144016" cy="1080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707904" y="980728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22818" y="836712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/>
              <a:t>clk</a:t>
            </a:r>
            <a:endParaRPr lang="ko-KR" altLang="en-US" sz="1000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4499992" y="620688"/>
            <a:ext cx="0" cy="43204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55976" y="332656"/>
            <a:ext cx="2580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start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814385" y="332656"/>
            <a:ext cx="47769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stopped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691270" y="2458426"/>
            <a:ext cx="7742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write_source</a:t>
            </a:r>
            <a:r>
              <a:rPr lang="en-US" altLang="ko-KR" sz="800" dirty="0"/>
              <a:t>[1:0]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433951" y="2380464"/>
            <a:ext cx="4247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reg_write</a:t>
            </a:r>
            <a:endParaRPr lang="ko-KR" altLang="en-US" sz="8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347864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2997517" y="2502585"/>
            <a:ext cx="8656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run_jump_wait</a:t>
            </a:r>
            <a:r>
              <a:rPr lang="en-US" altLang="ko-KR" sz="800" dirty="0"/>
              <a:t>[1:0]</a:t>
            </a:r>
            <a:endParaRPr lang="ko-KR" altLang="en-US" sz="800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3779911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95934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563888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5400000">
            <a:off x="4793156" y="2451212"/>
            <a:ext cx="4728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rdA_lt_rdB</a:t>
            </a:r>
            <a:endParaRPr lang="ko-KR" altLang="en-US" sz="80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4947138" y="2060848"/>
            <a:ext cx="0" cy="86409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5341469" y="4221088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341469" y="4365104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5341469" y="4509120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868144" y="4653136"/>
            <a:ext cx="1934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141669" y="3140968"/>
            <a:ext cx="0" cy="27363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6709621" y="3140968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1885085" y="5877272"/>
            <a:ext cx="525658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885085" y="1947234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885085" y="177510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1885085" y="134076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1885085" y="1340768"/>
            <a:ext cx="0" cy="453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1907704" y="414908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이등변 삼각형 137"/>
          <p:cNvSpPr/>
          <p:nvPr/>
        </p:nvSpPr>
        <p:spPr>
          <a:xfrm rot="16200000" flipV="1">
            <a:off x="2659171" y="3158970"/>
            <a:ext cx="144016" cy="1080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525045" y="3140968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/>
              <a:t>clk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5852152" y="5284211"/>
            <a:ext cx="104996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Output ports [1:0]</a:t>
            </a:r>
            <a:endParaRPr lang="ko-KR" altLang="en-US" sz="1000" dirty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-134650" y="3599147"/>
            <a:ext cx="10801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Outputs from (14) 16-bit counters</a:t>
            </a:r>
            <a:endParaRPr lang="ko-KR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339752" y="3665929"/>
            <a:ext cx="224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: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611560" y="3861048"/>
            <a:ext cx="206561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611560" y="3789040"/>
            <a:ext cx="206561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1331640" y="3501008"/>
            <a:ext cx="134553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1187624" y="3429000"/>
            <a:ext cx="148954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845525" y="5322113"/>
            <a:ext cx="224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: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5341469" y="5517232"/>
            <a:ext cx="84147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5341469" y="5445224"/>
            <a:ext cx="84147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341469" y="5301208"/>
            <a:ext cx="84147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5341469" y="5229200"/>
            <a:ext cx="84147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779912" y="1412776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Controller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7904" y="4221088"/>
            <a:ext cx="533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/>
              <a:t>Datapath</a:t>
            </a:r>
            <a:endParaRPr lang="ko-KR" altLang="en-US" sz="1000" dirty="0"/>
          </a:p>
        </p:txBody>
      </p:sp>
      <p:cxnSp>
        <p:nvCxnSpPr>
          <p:cNvPr id="179" name="직선 연결선 178"/>
          <p:cNvCxnSpPr>
            <a:stCxn id="138" idx="3"/>
          </p:cNvCxnSpPr>
          <p:nvPr/>
        </p:nvCxnSpPr>
        <p:spPr>
          <a:xfrm flipH="1">
            <a:off x="1763688" y="3212976"/>
            <a:ext cx="91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804248" y="2996952"/>
            <a:ext cx="25167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/>
              <a:t>instr</a:t>
            </a:r>
            <a:endParaRPr lang="ko-KR" altLang="en-US" sz="1000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1187624" y="1988840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331640" y="980728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187624" y="198884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331640" y="9708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486954" y="826840"/>
            <a:ext cx="8527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To counter[14]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220454" y="2451956"/>
            <a:ext cx="16561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Connected to counter[15]</a:t>
            </a:r>
            <a:endParaRPr lang="ko-KR" alt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907704" y="1988840"/>
            <a:ext cx="8431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Remaining_counts</a:t>
            </a:r>
            <a:endParaRPr lang="ko-KR" altLang="en-US" sz="800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3110932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 rot="5400000">
            <a:off x="2996227" y="2404725"/>
            <a:ext cx="39433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reset_PC</a:t>
            </a:r>
            <a:endParaRPr lang="ko-KR" alt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652120" y="2996952"/>
            <a:ext cx="1554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PC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 rot="5400000">
            <a:off x="5003746" y="2451212"/>
            <a:ext cx="52899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rdA_eq_rdB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5185779" y="2060848"/>
            <a:ext cx="0" cy="86409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5400000">
            <a:off x="3742987" y="2380464"/>
            <a:ext cx="110286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update_masked_pattern</a:t>
            </a:r>
            <a:endParaRPr lang="ko-KR" altLang="en-US" sz="800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4211959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5508104" y="1916832"/>
            <a:ext cx="0" cy="230425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H="1">
            <a:off x="5364088" y="1916832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11560" y="3645024"/>
            <a:ext cx="206561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611560" y="3573016"/>
            <a:ext cx="206561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4932040" y="548680"/>
            <a:ext cx="0" cy="21602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203848" y="620688"/>
            <a:ext cx="0" cy="43204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275856" y="620688"/>
            <a:ext cx="0" cy="43204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2915816" y="620688"/>
            <a:ext cx="0" cy="43204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2987824" y="620688"/>
            <a:ext cx="0" cy="43204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899592" y="764704"/>
            <a:ext cx="4680520" cy="5256584"/>
          </a:xfrm>
          <a:prstGeom prst="roundRect">
            <a:avLst>
              <a:gd name="adj" fmla="val 224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/>
          <p:nvPr/>
        </p:nvCxnSpPr>
        <p:spPr>
          <a:xfrm>
            <a:off x="5868144" y="4653136"/>
            <a:ext cx="0" cy="12241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71600" y="601199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sequencer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82" name="직선 연결선 181"/>
          <p:cNvCxnSpPr/>
          <p:nvPr/>
        </p:nvCxnSpPr>
        <p:spPr>
          <a:xfrm>
            <a:off x="2915816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5400000">
            <a:off x="2676078" y="2404725"/>
            <a:ext cx="6444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PC_clk_enable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5527085" y="4922187"/>
            <a:ext cx="4039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16-bits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27325" y="5661248"/>
            <a:ext cx="753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…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83310" y="5661247"/>
            <a:ext cx="348730" cy="648073"/>
            <a:chOff x="4583310" y="5661247"/>
            <a:chExt cx="348730" cy="841477"/>
          </a:xfrm>
        </p:grpSpPr>
        <p:cxnSp>
          <p:nvCxnSpPr>
            <p:cNvPr id="118" name="직선 연결선 117"/>
            <p:cNvCxnSpPr/>
            <p:nvPr/>
          </p:nvCxnSpPr>
          <p:spPr>
            <a:xfrm rot="5400000">
              <a:off x="4162571" y="6081986"/>
              <a:ext cx="841477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4234579" y="6081986"/>
              <a:ext cx="841477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>
              <a:off x="4439293" y="6081986"/>
              <a:ext cx="841477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5400000">
              <a:off x="4511301" y="6081986"/>
              <a:ext cx="841477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283968" y="6381328"/>
            <a:ext cx="10163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Trigger out [15:0]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 rot="5400000">
            <a:off x="4206867" y="2458426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mem_write</a:t>
            </a:r>
            <a:endParaRPr lang="ko-KR" altLang="en-US" sz="800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4376878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 rot="5400000">
            <a:off x="4356302" y="2458426"/>
            <a:ext cx="59631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pulse_enable</a:t>
            </a:r>
            <a:endParaRPr lang="ko-KR" altLang="en-US" sz="800" dirty="0"/>
          </a:p>
        </p:txBody>
      </p:sp>
      <p:cxnSp>
        <p:nvCxnSpPr>
          <p:cNvPr id="136" name="직선 연결선 135"/>
          <p:cNvCxnSpPr/>
          <p:nvPr/>
        </p:nvCxnSpPr>
        <p:spPr>
          <a:xfrm>
            <a:off x="4571997" y="2060848"/>
            <a:ext cx="0" cy="8640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 rot="5400000">
            <a:off x="4646838" y="2380464"/>
            <a:ext cx="36227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err="1"/>
              <a:t>ALU_src</a:t>
            </a:r>
            <a:endParaRPr lang="ko-KR" altLang="en-US" sz="800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4745517" y="2060848"/>
            <a:ext cx="0" cy="864096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957093" y="1462834"/>
            <a:ext cx="3270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/>
              <a:t>imm3</a:t>
            </a:r>
            <a:endParaRPr lang="ko-KR" alt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348811" y="1514517"/>
            <a:ext cx="18434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/>
              <a:t>47:32</a:t>
            </a:r>
            <a:endParaRPr lang="ko-KR" altLang="en-US" sz="600" dirty="0"/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1885085" y="160685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2261</Words>
  <Application>Microsoft Office PowerPoint</Application>
  <PresentationFormat>화면 슬라이드 쇼(4:3)</PresentationFormat>
  <Paragraphs>742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Architecture of sequencer v4_01</vt:lpstr>
      <vt:lpstr>PowerPoint 프레젠테이션</vt:lpstr>
      <vt:lpstr>PowerPoint 프레젠테이션</vt:lpstr>
      <vt:lpstr>PowerPoint 프레젠테이션</vt:lpstr>
      <vt:lpstr>PowerPoint 프레젠테이션</vt:lpstr>
      <vt:lpstr>Block diagram of the sequencer</vt:lpstr>
      <vt:lpstr>PowerPoint 프레젠테이션</vt:lpstr>
      <vt:lpstr>PowerPoint 프레젠테이션</vt:lpstr>
      <vt:lpstr>PowerPoint 프레젠테이션</vt:lpstr>
      <vt:lpstr>PowerPoint 프레젠테이션</vt:lpstr>
      <vt:lpstr>To-do list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SKTelecom 3</dc:creator>
  <cp:lastModifiedBy>Taehyun Kim</cp:lastModifiedBy>
  <cp:revision>169</cp:revision>
  <cp:lastPrinted>2018-01-15T04:45:49Z</cp:lastPrinted>
  <dcterms:created xsi:type="dcterms:W3CDTF">2018-01-13T12:34:33Z</dcterms:created>
  <dcterms:modified xsi:type="dcterms:W3CDTF">2018-08-05T12:35:54Z</dcterms:modified>
</cp:coreProperties>
</file>