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1" r:id="rId3"/>
    <p:sldId id="258" r:id="rId4"/>
    <p:sldId id="259" r:id="rId5"/>
    <p:sldId id="269" r:id="rId6"/>
    <p:sldId id="266" r:id="rId7"/>
    <p:sldId id="267" r:id="rId8"/>
    <p:sldId id="265" r:id="rId9"/>
    <p:sldId id="264" r:id="rId10"/>
    <p:sldId id="260" r:id="rId11"/>
    <p:sldId id="261" r:id="rId12"/>
    <p:sldId id="262" r:id="rId13"/>
    <p:sldId id="263" r:id="rId14"/>
    <p:sldId id="270" r:id="rId15"/>
    <p:sldId id="268" r:id="rId16"/>
    <p:sldId id="276" r:id="rId17"/>
    <p:sldId id="272" r:id="rId18"/>
    <p:sldId id="273" r:id="rId19"/>
    <p:sldId id="274" r:id="rId20"/>
    <p:sldId id="275" r:id="rId21"/>
    <p:sldId id="277" r:id="rId2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5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2"/>
    <p:restoredTop sz="94678"/>
  </p:normalViewPr>
  <p:slideViewPr>
    <p:cSldViewPr snapToGrid="0" snapToObjects="1">
      <p:cViewPr varScale="1">
        <p:scale>
          <a:sx n="114" d="100"/>
          <a:sy n="114" d="100"/>
        </p:scale>
        <p:origin x="9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4658-FC5F-4C4A-9C84-93B50C1C7551}" type="datetimeFigureOut">
              <a:rPr kumimoji="1" lang="ko-Kore-KR" altLang="en-US" smtClean="0"/>
              <a:t>09/02/2023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15171-4215-3B44-8B01-66F7807E094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261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06A9B-73EE-374E-B75F-D1FC806240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Computation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8064F4-5750-ED45-A7D7-0278AD07E2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71313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ore-KR" dirty="0"/>
              <a:t>Information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DFBE24-706B-3849-8E2C-E747F7284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16693" y="6272344"/>
            <a:ext cx="1575307" cy="5856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346A5E3-DE67-CF45-B214-E5ED4B744525}"/>
              </a:ext>
            </a:extLst>
          </p:cNvPr>
          <p:cNvSpPr/>
          <p:nvPr userDrawn="1"/>
        </p:nvSpPr>
        <p:spPr>
          <a:xfrm flipV="1">
            <a:off x="849086" y="3536580"/>
            <a:ext cx="10493828" cy="57564"/>
          </a:xfrm>
          <a:prstGeom prst="rect">
            <a:avLst/>
          </a:prstGeom>
          <a:gradFill flip="none" rotWithShape="1">
            <a:gsLst>
              <a:gs pos="3000">
                <a:schemeClr val="accent4">
                  <a:lumMod val="67000"/>
                </a:schemeClr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BF726D34-CE78-FB48-9310-F607C119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9941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477B9-9600-F24D-8231-115DEF1F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158CE5-7BF9-5747-A469-B535A8B39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EA9D4-5B3D-C044-80D4-0F5BE450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0ADC5-BD4B-714B-A771-19742DEE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F5E6E-1701-4645-82E3-B0157E1E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748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D8C011-F657-C74E-A587-D84CE12B1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36A53-B1C9-BD4B-AC85-6159B8C49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F7CAC-5578-2A43-882E-FB018E84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5DA0E-B11E-E94A-A4C7-BB95893A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60B78-D008-D040-8E01-45D43075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445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246B0-1F0C-5B47-B886-8E5784ABD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44" y="156580"/>
            <a:ext cx="12021312" cy="893542"/>
          </a:xfrm>
        </p:spPr>
        <p:txBody>
          <a:bodyPr/>
          <a:lstStyle>
            <a:lvl1pPr>
              <a:defRPr>
                <a:ln>
                  <a:noFill/>
                </a:ln>
                <a:latin typeface="Tahoma" panose="020B0604030504040204" pitchFamily="34" charset="0"/>
                <a:ea typeface="AppleMyungjo" pitchFamily="2" charset="-127"/>
                <a:cs typeface="Tahoma" panose="020B0604030504040204" pitchFamily="34" charset="0"/>
              </a:defRPr>
            </a:lvl1pPr>
          </a:lstStyle>
          <a:p>
            <a:r>
              <a:rPr kumimoji="1" lang="en-US" altLang="ko-KR" dirty="0"/>
              <a:t>Quantum Information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8FAAA-33BF-C644-8E88-5CA97C2FE07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344" y="1226525"/>
            <a:ext cx="12021312" cy="495043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kumimoji="1" lang="en-US" altLang="ko-KR" dirty="0"/>
              <a:t>Alpha</a:t>
            </a:r>
            <a:endParaRPr kumimoji="1" lang="ko-KR" altLang="en-US" dirty="0"/>
          </a:p>
          <a:p>
            <a:pPr lvl="1"/>
            <a:r>
              <a:rPr kumimoji="1" lang="en-US" altLang="ko-KR" dirty="0"/>
              <a:t>Beta</a:t>
            </a:r>
            <a:endParaRPr kumimoji="1" lang="ko-KR" altLang="en-US" dirty="0"/>
          </a:p>
          <a:p>
            <a:pPr lvl="2"/>
            <a:r>
              <a:rPr kumimoji="1" lang="en-US" altLang="ko-KR" dirty="0"/>
              <a:t>gamma</a:t>
            </a:r>
            <a:endParaRPr kumimoji="1" lang="ko-KR" altLang="en-US" dirty="0"/>
          </a:p>
          <a:p>
            <a:pPr lvl="3"/>
            <a:r>
              <a:rPr kumimoji="1" lang="en-US" altLang="ko-KR" dirty="0"/>
              <a:t>delta</a:t>
            </a:r>
            <a:endParaRPr kumimoji="1" lang="ko-KR" altLang="en-US" dirty="0"/>
          </a:p>
          <a:p>
            <a:pPr lvl="4"/>
            <a:r>
              <a:rPr kumimoji="1" lang="en-US" altLang="ko-Kore-KR" dirty="0"/>
              <a:t>echo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68D88-2347-1C4B-885D-F3C96070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9638" y="6576930"/>
            <a:ext cx="27432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776454-015F-C44F-8B77-99C3B1AA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6930"/>
            <a:ext cx="4114800" cy="365125"/>
          </a:xfrm>
        </p:spPr>
        <p:txBody>
          <a:bodyPr/>
          <a:lstStyle>
            <a:lvl1pPr>
              <a:defRPr sz="1100" b="0" i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75B35-E744-C54F-9B61-3B659F51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457" y="6576930"/>
            <a:ext cx="2743200" cy="365125"/>
          </a:xfrm>
        </p:spPr>
        <p:txBody>
          <a:bodyPr/>
          <a:lstStyle>
            <a:lvl1pPr>
              <a:defRPr sz="1100"/>
            </a:lvl1pPr>
          </a:lstStyle>
          <a:p>
            <a:fld id="{349957B0-7186-3A41-9683-4408E569AF62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29478E-F01D-F344-8B60-711909465BD4}"/>
              </a:ext>
            </a:extLst>
          </p:cNvPr>
          <p:cNvSpPr/>
          <p:nvPr userDrawn="1"/>
        </p:nvSpPr>
        <p:spPr>
          <a:xfrm flipV="1">
            <a:off x="85344" y="1098223"/>
            <a:ext cx="12021312" cy="73351"/>
          </a:xfrm>
          <a:prstGeom prst="rect">
            <a:avLst/>
          </a:prstGeom>
          <a:gradFill flip="none" rotWithShape="1"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500965-AC5B-8146-BCD2-F1D125DFEA12}"/>
              </a:ext>
            </a:extLst>
          </p:cNvPr>
          <p:cNvSpPr/>
          <p:nvPr userDrawn="1"/>
        </p:nvSpPr>
        <p:spPr>
          <a:xfrm flipV="1">
            <a:off x="0" y="6624470"/>
            <a:ext cx="12192000" cy="45719"/>
          </a:xfrm>
          <a:prstGeom prst="rect">
            <a:avLst/>
          </a:prstGeom>
          <a:gradFill>
            <a:gsLst>
              <a:gs pos="3000">
                <a:srgbClr val="B05A16"/>
              </a:gs>
              <a:gs pos="30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887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E9361-1B25-3E4D-8F14-C40A68F5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7FC9D-CF7D-B444-BFB2-686E3B55D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2ADAA-D87B-544F-8E08-45EEA69E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02BF7-58FF-AC4C-9BAC-188C4E82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4C09A-97BD-BB48-9D38-30A899AC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27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31B24-5897-D74D-AC6E-E4076A3C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8FC8A-D33C-1243-884C-4E1EE40D9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042B07-0B30-5B43-85D5-2F7BA9268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BCC648-EA4F-CF4D-847A-3B4724B9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4D836-56B2-9A4B-A0E5-E56E41C7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ECA3E-C4C6-E248-9D89-7FC51EF1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033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E660B-FF51-ED43-A303-45CE5567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6D1B6-8344-9343-8A7C-84459B4B2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FF3A95-C386-3F41-8B6D-2596E40B9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247409-EBE1-D540-8ED3-1E1D0F433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FD326-9E8A-604D-82EF-3328449A3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60DE9B-8F28-F643-9F01-4CD8BF63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C6E692-EB86-7C4C-8676-DCFBE5C0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E16F07-ED7B-CC4C-AB09-33AB99D4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300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4485D-0343-FC46-9A7D-A62B48D6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9A4B9A-4017-3741-9829-8BA909D8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9AE44D-203C-0543-9AEC-11A4E92F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C1BFB1-7826-6447-97B9-EEBAABB0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44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400FF4-E11C-D143-92BB-F7C97D85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C154CC-F887-7640-9238-95489843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C666C9-CDE7-4E4F-8BB6-76087060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178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32948-E924-544F-A971-B8D82C09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876E6-693C-F646-BABE-5F0DCB60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731560-BA43-024C-8758-B7FA1284C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04CC8-5B52-0D4A-8914-4A0CC713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832E4C-CC93-0247-8C5A-B7AE7285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6D84FF-F7FC-3F41-9755-BA4957D2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011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262F7-8AE9-C74C-A6A1-B584008D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78DB9A-A3FA-0640-B214-F98CF7887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BAB901-5799-F74E-AC42-2DDBF9A4F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3FDA9-AF6C-EE4E-8A2B-4E3EB57D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FF613-D1D9-E34F-A130-4310AACA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42FFA2-F93C-4C49-9CA8-CDE1C073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305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6C24E7-4B6E-D747-971D-AF787CAB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6FC31-A521-9241-BA89-FFB139EC3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48BB5-4F42-5D42-BAA9-C89AD71E4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2023. 3. 29.</a:t>
            </a:r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E59-C9D6-D144-97BF-17DF6DFA2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D08B9-5F3D-864E-BC0B-F87F8DC04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957B0-7186-3A41-9683-4408E569AF6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386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9A307-9213-DF47-9F91-8963C17C0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/>
              <a:t>RFSoC</a:t>
            </a:r>
            <a:r>
              <a:rPr kumimoji="1" lang="ko-KR" altLang="en-US"/>
              <a:t> </a:t>
            </a:r>
            <a:r>
              <a:rPr kumimoji="1" lang="en-US" altLang="ko-KR"/>
              <a:t>Meeting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DB62E8-D6A6-3546-A06C-9D07F173D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/>
              <a:t>RFSoC Procedure</a:t>
            </a:r>
            <a:endParaRPr kumimoji="1" lang="ko-Kore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FCE610-493D-3041-BFFA-B731EA7A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87095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772C0-FBA1-C5B8-1CE8-CC48F41FF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Vivado TCL Control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BB870F-12A6-7DBE-EC1B-EEE755D6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FAE6BA6-8E2D-44E2-D9A9-15982B7E8DB2}"/>
              </a:ext>
            </a:extLst>
          </p:cNvPr>
          <p:cNvGrpSpPr/>
          <p:nvPr/>
        </p:nvGrpSpPr>
        <p:grpSpPr>
          <a:xfrm>
            <a:off x="1591238" y="1486794"/>
            <a:ext cx="900113" cy="714375"/>
            <a:chOff x="1600200" y="5600700"/>
            <a:chExt cx="900113" cy="714375"/>
          </a:xfrm>
        </p:grpSpPr>
        <p:sp>
          <p:nvSpPr>
            <p:cNvPr id="6" name="사각형: 잘린 한쪽 모서리 5">
              <a:extLst>
                <a:ext uri="{FF2B5EF4-FFF2-40B4-BE49-F238E27FC236}">
                  <a16:creationId xmlns:a16="http://schemas.microsoft.com/office/drawing/2014/main" id="{999E082A-BDC1-0D91-8B59-38FCE34FD4A6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37E4B919-4D0A-2F2A-FE69-9864DE86BC65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/ip_src_dir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21B6702-E733-F165-438D-AB2CDA15B1E3}"/>
              </a:ext>
            </a:extLst>
          </p:cNvPr>
          <p:cNvGrpSpPr/>
          <p:nvPr/>
        </p:nvGrpSpPr>
        <p:grpSpPr>
          <a:xfrm>
            <a:off x="647516" y="2529275"/>
            <a:ext cx="759724" cy="866400"/>
            <a:chOff x="1803216" y="4681679"/>
            <a:chExt cx="759724" cy="866400"/>
          </a:xfrm>
        </p:grpSpPr>
        <p:sp>
          <p:nvSpPr>
            <p:cNvPr id="9" name="사각형: 잘린 한쪽 모서리 8">
              <a:extLst>
                <a:ext uri="{FF2B5EF4-FFF2-40B4-BE49-F238E27FC236}">
                  <a16:creationId xmlns:a16="http://schemas.microsoft.com/office/drawing/2014/main" id="{67D030D5-3DDB-7A55-E90B-856FCDBBF40D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ip1.sv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5617B271-2029-1AEA-C85F-AAE5CF2BF338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32DFDF5-2590-1AE9-6F44-99B5D08DA1DC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8020917-C89A-16FA-0E18-3C9FB0E65D88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FD0BE69-4A83-763D-2D1F-8BC7B6678B4C}"/>
              </a:ext>
            </a:extLst>
          </p:cNvPr>
          <p:cNvGrpSpPr/>
          <p:nvPr/>
        </p:nvGrpSpPr>
        <p:grpSpPr>
          <a:xfrm>
            <a:off x="1661433" y="2529275"/>
            <a:ext cx="759724" cy="866400"/>
            <a:chOff x="1803216" y="4681679"/>
            <a:chExt cx="759724" cy="866400"/>
          </a:xfrm>
        </p:grpSpPr>
        <p:sp>
          <p:nvSpPr>
            <p:cNvPr id="14" name="사각형: 잘린 한쪽 모서리 13">
              <a:extLst>
                <a:ext uri="{FF2B5EF4-FFF2-40B4-BE49-F238E27FC236}">
                  <a16:creationId xmlns:a16="http://schemas.microsoft.com/office/drawing/2014/main" id="{6E38E07C-BF86-C6BD-E9CC-96ABF744182D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ip2.sv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FAB25AE-49A4-3B09-230A-3C1D2DE65BDA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F4394B6-8CD8-F748-7367-E282DEC11125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206646E-383C-3E1A-8161-24E71CF05AFF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FF860A2-ECE6-390B-870A-721FD332046E}"/>
              </a:ext>
            </a:extLst>
          </p:cNvPr>
          <p:cNvGrpSpPr/>
          <p:nvPr/>
        </p:nvGrpSpPr>
        <p:grpSpPr>
          <a:xfrm>
            <a:off x="2658383" y="2529275"/>
            <a:ext cx="759724" cy="866400"/>
            <a:chOff x="1803216" y="4681679"/>
            <a:chExt cx="759724" cy="866400"/>
          </a:xfrm>
        </p:grpSpPr>
        <p:sp>
          <p:nvSpPr>
            <p:cNvPr id="19" name="사각형: 잘린 한쪽 모서리 18">
              <a:extLst>
                <a:ext uri="{FF2B5EF4-FFF2-40B4-BE49-F238E27FC236}">
                  <a16:creationId xmlns:a16="http://schemas.microsoft.com/office/drawing/2014/main" id="{B5692907-CB2F-41F4-9BE6-F05E9D758932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ip3.sv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A0445E0-1AA4-5496-1D15-EB58AA619073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AC0575E-B4B0-6CBE-DE31-CC7A8580F219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D3F0539-98CE-73AA-51BB-B68E1A4A2A72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911EBC8-0A58-CF7A-C846-8E98B8D6791F}"/>
              </a:ext>
            </a:extLst>
          </p:cNvPr>
          <p:cNvGrpSpPr/>
          <p:nvPr/>
        </p:nvGrpSpPr>
        <p:grpSpPr>
          <a:xfrm>
            <a:off x="5178251" y="2846159"/>
            <a:ext cx="900113" cy="714375"/>
            <a:chOff x="1600200" y="5600700"/>
            <a:chExt cx="900113" cy="714375"/>
          </a:xfrm>
        </p:grpSpPr>
        <p:sp>
          <p:nvSpPr>
            <p:cNvPr id="24" name="사각형: 잘린 한쪽 모서리 23">
              <a:extLst>
                <a:ext uri="{FF2B5EF4-FFF2-40B4-BE49-F238E27FC236}">
                  <a16:creationId xmlns:a16="http://schemas.microsoft.com/office/drawing/2014/main" id="{348780C3-9AE0-4459-56C1-2B255245B9D1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F6816E6B-3F19-F762-DF66-88FBEAC12821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/main_dir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7ED044D-A1DF-58DA-6736-157E24303DEA}"/>
              </a:ext>
            </a:extLst>
          </p:cNvPr>
          <p:cNvGrpSpPr/>
          <p:nvPr/>
        </p:nvGrpSpPr>
        <p:grpSpPr>
          <a:xfrm>
            <a:off x="5248446" y="3888640"/>
            <a:ext cx="759724" cy="866400"/>
            <a:chOff x="1803216" y="4681679"/>
            <a:chExt cx="759724" cy="866400"/>
          </a:xfrm>
        </p:grpSpPr>
        <p:sp>
          <p:nvSpPr>
            <p:cNvPr id="27" name="사각형: 잘린 한쪽 모서리 26">
              <a:extLst>
                <a:ext uri="{FF2B5EF4-FFF2-40B4-BE49-F238E27FC236}">
                  <a16:creationId xmlns:a16="http://schemas.microsoft.com/office/drawing/2014/main" id="{AFF24665-441B-A28A-1AEA-390FB65478AE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ip3.xdc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57BD8F7F-4FF8-7D01-B78B-845FD69FB541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FBB5C32-7399-7438-E15C-58E95CA08A42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AD96F38-017F-4DFA-3A8F-AE959461BC9B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E4FC3DA-2F56-1EE9-9478-8795B4788830}"/>
              </a:ext>
            </a:extLst>
          </p:cNvPr>
          <p:cNvGrpSpPr/>
          <p:nvPr/>
        </p:nvGrpSpPr>
        <p:grpSpPr>
          <a:xfrm>
            <a:off x="8629190" y="4338460"/>
            <a:ext cx="900113" cy="714375"/>
            <a:chOff x="1600200" y="5600700"/>
            <a:chExt cx="900113" cy="714375"/>
          </a:xfrm>
        </p:grpSpPr>
        <p:sp>
          <p:nvSpPr>
            <p:cNvPr id="32" name="사각형: 잘린 한쪽 모서리 31">
              <a:extLst>
                <a:ext uri="{FF2B5EF4-FFF2-40B4-BE49-F238E27FC236}">
                  <a16:creationId xmlns:a16="http://schemas.microsoft.com/office/drawing/2014/main" id="{DE88A558-DB05-089D-911B-69DDC271B687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AA3900FC-F8B7-0064-2459-B42256E64E88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/prj_dir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C7D96B7-6757-62DE-4379-C2D36A7F7A2D}"/>
              </a:ext>
            </a:extLst>
          </p:cNvPr>
          <p:cNvGrpSpPr/>
          <p:nvPr/>
        </p:nvGrpSpPr>
        <p:grpSpPr>
          <a:xfrm>
            <a:off x="9149441" y="5380941"/>
            <a:ext cx="759724" cy="866400"/>
            <a:chOff x="1803216" y="4681679"/>
            <a:chExt cx="759724" cy="866400"/>
          </a:xfrm>
        </p:grpSpPr>
        <p:sp>
          <p:nvSpPr>
            <p:cNvPr id="35" name="사각형: 잘린 한쪽 모서리 34">
              <a:extLst>
                <a:ext uri="{FF2B5EF4-FFF2-40B4-BE49-F238E27FC236}">
                  <a16:creationId xmlns:a16="http://schemas.microsoft.com/office/drawing/2014/main" id="{7FE7330C-5899-2B74-8244-0D471B421BF3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prj.xpr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E29B5FB-BDA4-E064-44D9-3E2484191CBF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988BF40-3157-0129-C234-13667A2435E2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BBD4D48-8293-1079-AB03-093D881D8CA1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F124A1D-9FDF-F9D8-751C-2A95B07B75BC}"/>
              </a:ext>
            </a:extLst>
          </p:cNvPr>
          <p:cNvGrpSpPr/>
          <p:nvPr/>
        </p:nvGrpSpPr>
        <p:grpSpPr>
          <a:xfrm>
            <a:off x="8319523" y="5380941"/>
            <a:ext cx="759724" cy="866400"/>
            <a:chOff x="1803216" y="4681679"/>
            <a:chExt cx="759724" cy="866400"/>
          </a:xfrm>
        </p:grpSpPr>
        <p:sp>
          <p:nvSpPr>
            <p:cNvPr id="40" name="사각형: 잘린 한쪽 모서리 39">
              <a:extLst>
                <a:ext uri="{FF2B5EF4-FFF2-40B4-BE49-F238E27FC236}">
                  <a16:creationId xmlns:a16="http://schemas.microsoft.com/office/drawing/2014/main" id="{96ABD18E-BF7C-A8CE-91CD-9AB23080D626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blk.bd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685062D3-2B26-1CDE-5649-E0B4924F8A75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29CAE60C-3E6D-62D3-52CF-95B51CFA4E99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182FCF6B-6976-B19D-7DFD-1F2E0580AD2F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2D69BFC-C9B6-09EC-42F4-B6622A3ECA23}"/>
              </a:ext>
            </a:extLst>
          </p:cNvPr>
          <p:cNvGrpSpPr/>
          <p:nvPr/>
        </p:nvGrpSpPr>
        <p:grpSpPr>
          <a:xfrm>
            <a:off x="1593619" y="4560585"/>
            <a:ext cx="900113" cy="714375"/>
            <a:chOff x="1600200" y="5600700"/>
            <a:chExt cx="900113" cy="714375"/>
          </a:xfrm>
        </p:grpSpPr>
        <p:sp>
          <p:nvSpPr>
            <p:cNvPr id="45" name="사각형: 잘린 한쪽 모서리 44">
              <a:extLst>
                <a:ext uri="{FF2B5EF4-FFF2-40B4-BE49-F238E27FC236}">
                  <a16:creationId xmlns:a16="http://schemas.microsoft.com/office/drawing/2014/main" id="{5C5EACE2-2A2D-97E8-FD5A-DF5790139694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F7FFEBC-D1EF-CC13-CC93-E888E18D3839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/ip_out_dir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BDE48FA-7927-9DDE-991C-C72BB1D7666A}"/>
              </a:ext>
            </a:extLst>
          </p:cNvPr>
          <p:cNvGrpSpPr/>
          <p:nvPr/>
        </p:nvGrpSpPr>
        <p:grpSpPr>
          <a:xfrm>
            <a:off x="1661432" y="5538946"/>
            <a:ext cx="759724" cy="866400"/>
            <a:chOff x="1803216" y="4681679"/>
            <a:chExt cx="759724" cy="866400"/>
          </a:xfrm>
        </p:grpSpPr>
        <p:sp>
          <p:nvSpPr>
            <p:cNvPr id="48" name="사각형: 잘린 한쪽 모서리 47">
              <a:extLst>
                <a:ext uri="{FF2B5EF4-FFF2-40B4-BE49-F238E27FC236}">
                  <a16:creationId xmlns:a16="http://schemas.microsoft.com/office/drawing/2014/main" id="{0B844819-DBEF-2D93-CA11-EC080A9544B8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ip.xml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5E648FB8-84AC-69D2-9B2B-524C1B23AE2B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BA634611-D842-61F0-1B10-2ECD7323A9A5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0A445F8-2C23-D19C-D48F-B582A10C04A3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2EEF8C7-B903-83FD-9DAF-EA882E9C46BA}"/>
              </a:ext>
            </a:extLst>
          </p:cNvPr>
          <p:cNvGrpSpPr/>
          <p:nvPr/>
        </p:nvGrpSpPr>
        <p:grpSpPr>
          <a:xfrm>
            <a:off x="831514" y="5538946"/>
            <a:ext cx="759724" cy="866400"/>
            <a:chOff x="1803216" y="4681679"/>
            <a:chExt cx="759724" cy="866400"/>
          </a:xfrm>
        </p:grpSpPr>
        <p:sp>
          <p:nvSpPr>
            <p:cNvPr id="53" name="사각형: 잘린 한쪽 모서리 52">
              <a:extLst>
                <a:ext uri="{FF2B5EF4-FFF2-40B4-BE49-F238E27FC236}">
                  <a16:creationId xmlns:a16="http://schemas.microsoft.com/office/drawing/2014/main" id="{A3B955E7-F53C-8C46-68E6-3F7A375F4B42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ip.xic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B96F20BD-BAD3-8BF1-4076-02204BBBF222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013E0BD3-952E-A31B-F53A-EEBA46DBAC54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C8B89C54-AB58-AFE7-8D62-A851B54F6595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화살표: 아래쪽 56">
            <a:extLst>
              <a:ext uri="{FF2B5EF4-FFF2-40B4-BE49-F238E27FC236}">
                <a16:creationId xmlns:a16="http://schemas.microsoft.com/office/drawing/2014/main" id="{963C6806-690E-D03C-F02F-E622E5AB9F68}"/>
              </a:ext>
            </a:extLst>
          </p:cNvPr>
          <p:cNvSpPr/>
          <p:nvPr/>
        </p:nvSpPr>
        <p:spPr>
          <a:xfrm>
            <a:off x="1828800" y="3747933"/>
            <a:ext cx="459298" cy="49122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FEFFA41C-E776-A7EE-F279-D6CF0C01D0B7}"/>
              </a:ext>
            </a:extLst>
          </p:cNvPr>
          <p:cNvGrpSpPr/>
          <p:nvPr/>
        </p:nvGrpSpPr>
        <p:grpSpPr>
          <a:xfrm>
            <a:off x="2658383" y="3567259"/>
            <a:ext cx="759724" cy="866400"/>
            <a:chOff x="1803216" y="4681679"/>
            <a:chExt cx="759724" cy="866400"/>
          </a:xfrm>
        </p:grpSpPr>
        <p:sp>
          <p:nvSpPr>
            <p:cNvPr id="59" name="사각형: 잘린 한쪽 모서리 58">
              <a:extLst>
                <a:ext uri="{FF2B5EF4-FFF2-40B4-BE49-F238E27FC236}">
                  <a16:creationId xmlns:a16="http://schemas.microsoft.com/office/drawing/2014/main" id="{4DC6D5CF-D962-38F8-BD2F-C4148F817694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ip.tcl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3EFBFA2F-9504-8211-483D-DE00019F7B3B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577C51D0-065F-4152-CE65-206E8ACD7E1F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6F50BB62-3CD0-EF30-CB9D-AE58C1B1585C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558AE4F-DCC9-61AF-0E49-179019AC3FA8}"/>
              </a:ext>
            </a:extLst>
          </p:cNvPr>
          <p:cNvGrpSpPr/>
          <p:nvPr/>
        </p:nvGrpSpPr>
        <p:grpSpPr>
          <a:xfrm>
            <a:off x="5248446" y="5492760"/>
            <a:ext cx="813148" cy="866400"/>
            <a:chOff x="1776504" y="4681679"/>
            <a:chExt cx="813148" cy="866400"/>
          </a:xfrm>
        </p:grpSpPr>
        <p:sp>
          <p:nvSpPr>
            <p:cNvPr id="64" name="사각형: 잘린 한쪽 모서리 63">
              <a:extLst>
                <a:ext uri="{FF2B5EF4-FFF2-40B4-BE49-F238E27FC236}">
                  <a16:creationId xmlns:a16="http://schemas.microsoft.com/office/drawing/2014/main" id="{FB0A9A4F-6916-AAD9-6AC2-72B3A0FB8C9D}"/>
                </a:ext>
              </a:extLst>
            </p:cNvPr>
            <p:cNvSpPr/>
            <p:nvPr/>
          </p:nvSpPr>
          <p:spPr>
            <a:xfrm>
              <a:off x="1776504" y="4681679"/>
              <a:ext cx="813148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main.tcl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91B34E44-BD50-D35A-BDC6-6CFE26C445DC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1706AEB-2833-9400-E00F-0B03FB5D7987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F43E6626-0CEB-59F1-24DD-6E501B21C76D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5AFC6E5-2646-2A74-C181-8394CA04D123}"/>
              </a:ext>
            </a:extLst>
          </p:cNvPr>
          <p:cNvGrpSpPr/>
          <p:nvPr/>
        </p:nvGrpSpPr>
        <p:grpSpPr>
          <a:xfrm>
            <a:off x="2502437" y="5538946"/>
            <a:ext cx="759724" cy="866400"/>
            <a:chOff x="1803216" y="4681679"/>
            <a:chExt cx="759724" cy="866400"/>
          </a:xfrm>
        </p:grpSpPr>
        <p:sp>
          <p:nvSpPr>
            <p:cNvPr id="69" name="사각형: 잘린 한쪽 모서리 68">
              <a:extLst>
                <a:ext uri="{FF2B5EF4-FFF2-40B4-BE49-F238E27FC236}">
                  <a16:creationId xmlns:a16="http://schemas.microsoft.com/office/drawing/2014/main" id="{71719C79-077E-692D-C258-DEFC667015B0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ip.xpr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08DDE4F3-63BC-2B29-B9B7-E63517C299DF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630DFF68-D1CE-6B8B-1054-3E8D3241F89C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3C324259-3359-6CC7-989F-A01E324E2E44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화살표: 아래쪽 72">
            <a:extLst>
              <a:ext uri="{FF2B5EF4-FFF2-40B4-BE49-F238E27FC236}">
                <a16:creationId xmlns:a16="http://schemas.microsoft.com/office/drawing/2014/main" id="{B57DA4CC-5667-171D-1FB7-C17A7B32D553}"/>
              </a:ext>
            </a:extLst>
          </p:cNvPr>
          <p:cNvSpPr/>
          <p:nvPr/>
        </p:nvSpPr>
        <p:spPr>
          <a:xfrm rot="16200000">
            <a:off x="5854129" y="3445223"/>
            <a:ext cx="459298" cy="3659473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201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69391-E7A8-00AC-E466-91143C5A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Custom IP Creation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EC7347-C8B0-48F0-3A09-A062690B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A5C1D1-D530-A01C-2624-04A235660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77" y="1279141"/>
            <a:ext cx="4001912" cy="522823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B4F8876-547C-C5B2-E424-1B78F979DF50}"/>
              </a:ext>
            </a:extLst>
          </p:cNvPr>
          <p:cNvGrpSpPr/>
          <p:nvPr/>
        </p:nvGrpSpPr>
        <p:grpSpPr>
          <a:xfrm>
            <a:off x="8523698" y="1486794"/>
            <a:ext cx="900113" cy="714375"/>
            <a:chOff x="1600200" y="5600700"/>
            <a:chExt cx="900113" cy="714375"/>
          </a:xfrm>
        </p:grpSpPr>
        <p:sp>
          <p:nvSpPr>
            <p:cNvPr id="8" name="사각형: 잘린 한쪽 모서리 7">
              <a:extLst>
                <a:ext uri="{FF2B5EF4-FFF2-40B4-BE49-F238E27FC236}">
                  <a16:creationId xmlns:a16="http://schemas.microsoft.com/office/drawing/2014/main" id="{E4EC3BF0-C080-11C5-D032-1E64D3B44E7A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86F1C505-A8CB-54D5-75C2-D80134854EAF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/ip_src_dir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128EFAB-95A3-9569-7AFC-3D80946606C2}"/>
              </a:ext>
            </a:extLst>
          </p:cNvPr>
          <p:cNvGrpSpPr/>
          <p:nvPr/>
        </p:nvGrpSpPr>
        <p:grpSpPr>
          <a:xfrm>
            <a:off x="7579976" y="2529275"/>
            <a:ext cx="759724" cy="866400"/>
            <a:chOff x="1803216" y="4681679"/>
            <a:chExt cx="759724" cy="866400"/>
          </a:xfrm>
        </p:grpSpPr>
        <p:sp>
          <p:nvSpPr>
            <p:cNvPr id="11" name="사각형: 잘린 한쪽 모서리 10">
              <a:extLst>
                <a:ext uri="{FF2B5EF4-FFF2-40B4-BE49-F238E27FC236}">
                  <a16:creationId xmlns:a16="http://schemas.microsoft.com/office/drawing/2014/main" id="{34115DDD-980A-3A8E-31F5-5A647BD8402B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ip1.sv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6BFB86E-A421-4B7E-7A01-CAC7C29C005C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6BDC502-CA0F-4A31-4B21-6CDBAD3F29ED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C59C572-9355-29FA-B72C-6EBFC799A09C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E444EF1-BA5C-2C8F-462C-1D931BFC15FA}"/>
              </a:ext>
            </a:extLst>
          </p:cNvPr>
          <p:cNvGrpSpPr/>
          <p:nvPr/>
        </p:nvGrpSpPr>
        <p:grpSpPr>
          <a:xfrm>
            <a:off x="8593893" y="2529275"/>
            <a:ext cx="759724" cy="866400"/>
            <a:chOff x="1803216" y="4681679"/>
            <a:chExt cx="759724" cy="866400"/>
          </a:xfrm>
        </p:grpSpPr>
        <p:sp>
          <p:nvSpPr>
            <p:cNvPr id="16" name="사각형: 잘린 한쪽 모서리 15">
              <a:extLst>
                <a:ext uri="{FF2B5EF4-FFF2-40B4-BE49-F238E27FC236}">
                  <a16:creationId xmlns:a16="http://schemas.microsoft.com/office/drawing/2014/main" id="{C1380E5F-F941-EC7A-F115-32BD88517FE2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ip2.sv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E7A49B8-CF49-D72F-F741-B00B2EC99206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3C2DF6C-B5D7-CF9F-769E-0B3371349550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3B6AA52-836F-C082-5188-9FB1235F4E18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9171AED-996B-8631-A82D-C23E8A569A78}"/>
              </a:ext>
            </a:extLst>
          </p:cNvPr>
          <p:cNvGrpSpPr/>
          <p:nvPr/>
        </p:nvGrpSpPr>
        <p:grpSpPr>
          <a:xfrm>
            <a:off x="9590843" y="2529275"/>
            <a:ext cx="759724" cy="866400"/>
            <a:chOff x="1803216" y="4681679"/>
            <a:chExt cx="759724" cy="866400"/>
          </a:xfrm>
        </p:grpSpPr>
        <p:sp>
          <p:nvSpPr>
            <p:cNvPr id="21" name="사각형: 잘린 한쪽 모서리 20">
              <a:extLst>
                <a:ext uri="{FF2B5EF4-FFF2-40B4-BE49-F238E27FC236}">
                  <a16:creationId xmlns:a16="http://schemas.microsoft.com/office/drawing/2014/main" id="{D9E9EC8B-988D-7436-FBDA-13B7C2A24BBC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ip3.sv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C4BA7F5-8C9B-F103-2572-B19C742B433B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BC031B8-B92E-133E-0023-A09BFC3EB0BE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39C0A3B-0A1F-8490-E409-18C1982E21A2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915B36C-1A8B-B16E-D70E-2AF21387E999}"/>
              </a:ext>
            </a:extLst>
          </p:cNvPr>
          <p:cNvGrpSpPr/>
          <p:nvPr/>
        </p:nvGrpSpPr>
        <p:grpSpPr>
          <a:xfrm>
            <a:off x="8526079" y="4560585"/>
            <a:ext cx="900113" cy="714375"/>
            <a:chOff x="1600200" y="5600700"/>
            <a:chExt cx="900113" cy="714375"/>
          </a:xfrm>
        </p:grpSpPr>
        <p:sp>
          <p:nvSpPr>
            <p:cNvPr id="26" name="사각형: 잘린 한쪽 모서리 25">
              <a:extLst>
                <a:ext uri="{FF2B5EF4-FFF2-40B4-BE49-F238E27FC236}">
                  <a16:creationId xmlns:a16="http://schemas.microsoft.com/office/drawing/2014/main" id="{C377D499-0C28-F219-D4FC-03889D726517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3FF1147C-7C20-4F2D-C8F5-D4F4BA9239EE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/ip_out_dir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B35570D-1675-C44A-88C7-8CEF8AACBFBD}"/>
              </a:ext>
            </a:extLst>
          </p:cNvPr>
          <p:cNvGrpSpPr/>
          <p:nvPr/>
        </p:nvGrpSpPr>
        <p:grpSpPr>
          <a:xfrm>
            <a:off x="8593892" y="5538946"/>
            <a:ext cx="759724" cy="866400"/>
            <a:chOff x="1803216" y="4681679"/>
            <a:chExt cx="759724" cy="866400"/>
          </a:xfrm>
        </p:grpSpPr>
        <p:sp>
          <p:nvSpPr>
            <p:cNvPr id="29" name="사각형: 잘린 한쪽 모서리 28">
              <a:extLst>
                <a:ext uri="{FF2B5EF4-FFF2-40B4-BE49-F238E27FC236}">
                  <a16:creationId xmlns:a16="http://schemas.microsoft.com/office/drawing/2014/main" id="{71732786-121D-312D-E227-F69CC0916E4F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ip.xml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275D12C-9382-4883-0584-F2E977F7F331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21B7CBE-06B4-B574-2525-971ACE8DB843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3FAA0376-3351-1665-31DA-A60ABE730CF7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77CCCCC-6B8B-F49F-2FA3-B344BD3EA6A1}"/>
              </a:ext>
            </a:extLst>
          </p:cNvPr>
          <p:cNvGrpSpPr/>
          <p:nvPr/>
        </p:nvGrpSpPr>
        <p:grpSpPr>
          <a:xfrm>
            <a:off x="7763974" y="5538946"/>
            <a:ext cx="759724" cy="866400"/>
            <a:chOff x="1803216" y="4681679"/>
            <a:chExt cx="759724" cy="866400"/>
          </a:xfrm>
        </p:grpSpPr>
        <p:sp>
          <p:nvSpPr>
            <p:cNvPr id="34" name="사각형: 잘린 한쪽 모서리 33">
              <a:extLst>
                <a:ext uri="{FF2B5EF4-FFF2-40B4-BE49-F238E27FC236}">
                  <a16:creationId xmlns:a16="http://schemas.microsoft.com/office/drawing/2014/main" id="{E98B0F47-BFE7-D8E0-CC00-8590D9CE4DB2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ip.xic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FCED8D6-C1C2-1870-7102-5909C5029B32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23332AEB-2963-DA11-933D-328FBEFA7062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F1465C4-06FC-2750-F976-F26601761CB2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1B2593AB-F020-EA57-E08C-A73679C308CF}"/>
              </a:ext>
            </a:extLst>
          </p:cNvPr>
          <p:cNvSpPr/>
          <p:nvPr/>
        </p:nvSpPr>
        <p:spPr>
          <a:xfrm>
            <a:off x="8761260" y="3747933"/>
            <a:ext cx="459298" cy="49122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EC1C95E-8C70-6244-3DA8-0929B384DDC3}"/>
              </a:ext>
            </a:extLst>
          </p:cNvPr>
          <p:cNvGrpSpPr/>
          <p:nvPr/>
        </p:nvGrpSpPr>
        <p:grpSpPr>
          <a:xfrm>
            <a:off x="4943134" y="3314733"/>
            <a:ext cx="759724" cy="866400"/>
            <a:chOff x="1803216" y="4681679"/>
            <a:chExt cx="759724" cy="866400"/>
          </a:xfrm>
        </p:grpSpPr>
        <p:sp>
          <p:nvSpPr>
            <p:cNvPr id="40" name="사각형: 잘린 한쪽 모서리 39">
              <a:extLst>
                <a:ext uri="{FF2B5EF4-FFF2-40B4-BE49-F238E27FC236}">
                  <a16:creationId xmlns:a16="http://schemas.microsoft.com/office/drawing/2014/main" id="{013BEE9D-B1C0-B472-5C90-A89D34B3887A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ip.tcl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7BEF9E5-A17C-FE05-D0B4-616F6A1809C7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1A36BCB-572E-F6A2-24F6-3026EFAF9B41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D9F95061-53A5-C696-FCC5-008892BEAFB2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8B6060A-11DC-9CF7-8076-0D2FABBAC44B}"/>
              </a:ext>
            </a:extLst>
          </p:cNvPr>
          <p:cNvGrpSpPr/>
          <p:nvPr/>
        </p:nvGrpSpPr>
        <p:grpSpPr>
          <a:xfrm>
            <a:off x="9434897" y="5538946"/>
            <a:ext cx="759724" cy="866400"/>
            <a:chOff x="1803216" y="4681679"/>
            <a:chExt cx="759724" cy="866400"/>
          </a:xfrm>
        </p:grpSpPr>
        <p:sp>
          <p:nvSpPr>
            <p:cNvPr id="45" name="사각형: 잘린 한쪽 모서리 44">
              <a:extLst>
                <a:ext uri="{FF2B5EF4-FFF2-40B4-BE49-F238E27FC236}">
                  <a16:creationId xmlns:a16="http://schemas.microsoft.com/office/drawing/2014/main" id="{433F667D-40B7-D05E-CB95-80029D6B7763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ip.xpr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0C0C763B-B4CE-0C75-1C65-9B44771A606C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73F8116-9213-933D-321E-1A9EF70DEF80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FA25D729-FC69-194B-963C-3BA3ED4079C2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BD752CC2-98CD-DDEC-BE80-E2EB8D74DEA1}"/>
              </a:ext>
            </a:extLst>
          </p:cNvPr>
          <p:cNvSpPr/>
          <p:nvPr/>
        </p:nvSpPr>
        <p:spPr>
          <a:xfrm rot="16200000">
            <a:off x="4364683" y="3567912"/>
            <a:ext cx="459298" cy="49122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아래쪽 49">
            <a:extLst>
              <a:ext uri="{FF2B5EF4-FFF2-40B4-BE49-F238E27FC236}">
                <a16:creationId xmlns:a16="http://schemas.microsoft.com/office/drawing/2014/main" id="{B3357E3E-70A1-89E8-3511-4360094A5421}"/>
              </a:ext>
            </a:extLst>
          </p:cNvPr>
          <p:cNvSpPr/>
          <p:nvPr/>
        </p:nvSpPr>
        <p:spPr>
          <a:xfrm rot="16200000">
            <a:off x="6254997" y="3567912"/>
            <a:ext cx="459298" cy="49122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비바도 리눅스 환경 설치 후 실행 법">
            <a:extLst>
              <a:ext uri="{FF2B5EF4-FFF2-40B4-BE49-F238E27FC236}">
                <a16:creationId xmlns:a16="http://schemas.microsoft.com/office/drawing/2014/main" id="{06D472DA-6E84-8617-8E86-37A1D3DEA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872" y="3431054"/>
            <a:ext cx="1713971" cy="55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112A422-0147-BD44-17E1-F89151B903A7}"/>
              </a:ext>
            </a:extLst>
          </p:cNvPr>
          <p:cNvSpPr txBox="1"/>
          <p:nvPr/>
        </p:nvSpPr>
        <p:spPr>
          <a:xfrm>
            <a:off x="5481064" y="4195913"/>
            <a:ext cx="2165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Call Vivado in python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183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4DE17-88C9-271B-8E67-9BB5ACE56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Block Design Creation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4BD4B3-4DD2-21A5-A25A-DB9ED0F9E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24897E-5209-B838-75A1-985B17362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" y="1622589"/>
            <a:ext cx="5565374" cy="415831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36D58A9C-89B8-7B7D-CD21-187AD7ECD927}"/>
              </a:ext>
            </a:extLst>
          </p:cNvPr>
          <p:cNvGrpSpPr/>
          <p:nvPr/>
        </p:nvGrpSpPr>
        <p:grpSpPr>
          <a:xfrm>
            <a:off x="8089599" y="1342274"/>
            <a:ext cx="900113" cy="714375"/>
            <a:chOff x="1600200" y="5600700"/>
            <a:chExt cx="900113" cy="714375"/>
          </a:xfrm>
        </p:grpSpPr>
        <p:sp>
          <p:nvSpPr>
            <p:cNvPr id="8" name="사각형: 잘린 한쪽 모서리 7">
              <a:extLst>
                <a:ext uri="{FF2B5EF4-FFF2-40B4-BE49-F238E27FC236}">
                  <a16:creationId xmlns:a16="http://schemas.microsoft.com/office/drawing/2014/main" id="{6B636981-7CA2-4806-A6A2-24AF08E8E524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46949507-BC44-3E57-3CC5-B6B306D087B1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/main_dir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DB390AC-59B2-ACA3-0A26-91FE6D40CEDD}"/>
              </a:ext>
            </a:extLst>
          </p:cNvPr>
          <p:cNvGrpSpPr/>
          <p:nvPr/>
        </p:nvGrpSpPr>
        <p:grpSpPr>
          <a:xfrm>
            <a:off x="8159794" y="2384755"/>
            <a:ext cx="759724" cy="866400"/>
            <a:chOff x="1803216" y="4681679"/>
            <a:chExt cx="759724" cy="866400"/>
          </a:xfrm>
        </p:grpSpPr>
        <p:sp>
          <p:nvSpPr>
            <p:cNvPr id="11" name="사각형: 잘린 한쪽 모서리 10">
              <a:extLst>
                <a:ext uri="{FF2B5EF4-FFF2-40B4-BE49-F238E27FC236}">
                  <a16:creationId xmlns:a16="http://schemas.microsoft.com/office/drawing/2014/main" id="{EE408B63-9426-B20E-D6B8-079A3F5058B0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ip3.xdc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AE5F552-82BD-6BE9-8F2D-450D067C361B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DB07635-4AE2-8B76-0B49-5DE9E5127CCD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B9136CA-F565-F155-D92D-455C53A66DA8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75ABF18-6D9E-955C-6C01-D5B68105DC7C}"/>
              </a:ext>
            </a:extLst>
          </p:cNvPr>
          <p:cNvGrpSpPr/>
          <p:nvPr/>
        </p:nvGrpSpPr>
        <p:grpSpPr>
          <a:xfrm>
            <a:off x="10168951" y="4338460"/>
            <a:ext cx="900113" cy="714375"/>
            <a:chOff x="1600200" y="5600700"/>
            <a:chExt cx="900113" cy="714375"/>
          </a:xfrm>
        </p:grpSpPr>
        <p:sp>
          <p:nvSpPr>
            <p:cNvPr id="16" name="사각형: 잘린 한쪽 모서리 15">
              <a:extLst>
                <a:ext uri="{FF2B5EF4-FFF2-40B4-BE49-F238E27FC236}">
                  <a16:creationId xmlns:a16="http://schemas.microsoft.com/office/drawing/2014/main" id="{A3FC71F0-392C-8FAC-DA87-E89F2F978532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49BDF792-E8BF-8087-37EE-853A8CCF9790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/prj_dir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0F772B2-6A71-A265-3D44-8BAF600E716D}"/>
              </a:ext>
            </a:extLst>
          </p:cNvPr>
          <p:cNvGrpSpPr/>
          <p:nvPr/>
        </p:nvGrpSpPr>
        <p:grpSpPr>
          <a:xfrm>
            <a:off x="10689202" y="5380941"/>
            <a:ext cx="759724" cy="866400"/>
            <a:chOff x="1803216" y="4681679"/>
            <a:chExt cx="759724" cy="866400"/>
          </a:xfrm>
        </p:grpSpPr>
        <p:sp>
          <p:nvSpPr>
            <p:cNvPr id="19" name="사각형: 잘린 한쪽 모서리 18">
              <a:extLst>
                <a:ext uri="{FF2B5EF4-FFF2-40B4-BE49-F238E27FC236}">
                  <a16:creationId xmlns:a16="http://schemas.microsoft.com/office/drawing/2014/main" id="{B5BD0A0C-01A3-6D98-F9E6-A62E2B3599EA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prj.xpr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89CA45A-E76D-FE4D-780F-636DD47750AE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AC0774C-8469-4F54-6038-26DBF4026F46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D69A604-3666-694D-3AD4-989FDF471B91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B171325-4ED7-CC52-9DF8-82F0A1A86D06}"/>
              </a:ext>
            </a:extLst>
          </p:cNvPr>
          <p:cNvGrpSpPr/>
          <p:nvPr/>
        </p:nvGrpSpPr>
        <p:grpSpPr>
          <a:xfrm>
            <a:off x="9859284" y="5380941"/>
            <a:ext cx="759724" cy="866400"/>
            <a:chOff x="1803216" y="4681679"/>
            <a:chExt cx="759724" cy="866400"/>
          </a:xfrm>
        </p:grpSpPr>
        <p:sp>
          <p:nvSpPr>
            <p:cNvPr id="24" name="사각형: 잘린 한쪽 모서리 23">
              <a:extLst>
                <a:ext uri="{FF2B5EF4-FFF2-40B4-BE49-F238E27FC236}">
                  <a16:creationId xmlns:a16="http://schemas.microsoft.com/office/drawing/2014/main" id="{5E5AD3C9-4807-7A7D-C6D0-9849512BCC4E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blk.bd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7487E0F-9F7D-8C75-BC12-A95DF35E99C3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EBA63F6-4D89-3AF8-6F29-E58ECBF0C8C9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2B24C5F-AD5B-542E-AB07-0F8EE6612D6B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1FF51C3-A8F1-3F59-FECE-5E90672847A9}"/>
              </a:ext>
            </a:extLst>
          </p:cNvPr>
          <p:cNvGrpSpPr/>
          <p:nvPr/>
        </p:nvGrpSpPr>
        <p:grpSpPr>
          <a:xfrm>
            <a:off x="6635198" y="3268543"/>
            <a:ext cx="813148" cy="866400"/>
            <a:chOff x="1776504" y="4681679"/>
            <a:chExt cx="813148" cy="866400"/>
          </a:xfrm>
        </p:grpSpPr>
        <p:sp>
          <p:nvSpPr>
            <p:cNvPr id="29" name="사각형: 잘린 한쪽 모서리 28">
              <a:extLst>
                <a:ext uri="{FF2B5EF4-FFF2-40B4-BE49-F238E27FC236}">
                  <a16:creationId xmlns:a16="http://schemas.microsoft.com/office/drawing/2014/main" id="{41927574-C4C0-2BF9-D28A-253480DA4D63}"/>
                </a:ext>
              </a:extLst>
            </p:cNvPr>
            <p:cNvSpPr/>
            <p:nvPr/>
          </p:nvSpPr>
          <p:spPr>
            <a:xfrm>
              <a:off x="1776504" y="4681679"/>
              <a:ext cx="813148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main.tcl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C154A4C-EDA9-585C-52A9-DB35490F5108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BE196C7-6FA0-F639-988C-CD7F78E91639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5BD8940-9A63-8BCF-E51B-A88B7F2EF2C0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DC2FA9E6-C3BB-A9D5-92A9-4125D48FBEF4}"/>
              </a:ext>
            </a:extLst>
          </p:cNvPr>
          <p:cNvSpPr/>
          <p:nvPr/>
        </p:nvSpPr>
        <p:spPr>
          <a:xfrm rot="16200000">
            <a:off x="5866351" y="3359319"/>
            <a:ext cx="459298" cy="684850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966BE42-DE8C-F62F-BFFB-E9FA78D65104}"/>
              </a:ext>
            </a:extLst>
          </p:cNvPr>
          <p:cNvGrpSpPr/>
          <p:nvPr/>
        </p:nvGrpSpPr>
        <p:grpSpPr>
          <a:xfrm>
            <a:off x="10218813" y="1342274"/>
            <a:ext cx="900113" cy="714375"/>
            <a:chOff x="1600200" y="5600700"/>
            <a:chExt cx="900113" cy="714375"/>
          </a:xfrm>
        </p:grpSpPr>
        <p:sp>
          <p:nvSpPr>
            <p:cNvPr id="35" name="사각형: 잘린 한쪽 모서리 34">
              <a:extLst>
                <a:ext uri="{FF2B5EF4-FFF2-40B4-BE49-F238E27FC236}">
                  <a16:creationId xmlns:a16="http://schemas.microsoft.com/office/drawing/2014/main" id="{D16D8D77-BE4B-C268-A077-48B79EE14BF9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E7E1002E-679A-C24A-A73A-EEB364098E72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/ip_out_dir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3B4FBAC-22AF-5F5D-C94D-3F85073E05C5}"/>
              </a:ext>
            </a:extLst>
          </p:cNvPr>
          <p:cNvGrpSpPr/>
          <p:nvPr/>
        </p:nvGrpSpPr>
        <p:grpSpPr>
          <a:xfrm>
            <a:off x="10277921" y="2381662"/>
            <a:ext cx="759724" cy="866400"/>
            <a:chOff x="1803216" y="4681679"/>
            <a:chExt cx="759724" cy="866400"/>
          </a:xfrm>
        </p:grpSpPr>
        <p:sp>
          <p:nvSpPr>
            <p:cNvPr id="38" name="사각형: 잘린 한쪽 모서리 37">
              <a:extLst>
                <a:ext uri="{FF2B5EF4-FFF2-40B4-BE49-F238E27FC236}">
                  <a16:creationId xmlns:a16="http://schemas.microsoft.com/office/drawing/2014/main" id="{8D06DBA7-71AC-38D9-5C71-9F90A230B5C9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ip.xml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18A3B808-0813-CA82-0056-A921B38F1C31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2E951950-CC26-75B6-ACF1-09218814F518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792BC10-0EB7-BF53-E9AA-C23D16577852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095D6D1-85B6-B9D8-01B8-0E765DBDBE88}"/>
              </a:ext>
            </a:extLst>
          </p:cNvPr>
          <p:cNvGrpSpPr/>
          <p:nvPr/>
        </p:nvGrpSpPr>
        <p:grpSpPr>
          <a:xfrm>
            <a:off x="9448003" y="2381662"/>
            <a:ext cx="759724" cy="866400"/>
            <a:chOff x="1803216" y="4681679"/>
            <a:chExt cx="759724" cy="866400"/>
          </a:xfrm>
        </p:grpSpPr>
        <p:sp>
          <p:nvSpPr>
            <p:cNvPr id="43" name="사각형: 잘린 한쪽 모서리 42">
              <a:extLst>
                <a:ext uri="{FF2B5EF4-FFF2-40B4-BE49-F238E27FC236}">
                  <a16:creationId xmlns:a16="http://schemas.microsoft.com/office/drawing/2014/main" id="{1D30E4DC-BF3D-1F4B-B4D1-5FDBB0FD6035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ip.xic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856FF55E-BBDF-F9E3-6A20-2B6AE994C393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D85A9035-BDEA-2A33-1B8C-703E4F18ED07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562864DD-2EBC-5678-16CD-2C06AE60E510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0C6281D-E5EA-7212-5D00-325D1FBBF30F}"/>
              </a:ext>
            </a:extLst>
          </p:cNvPr>
          <p:cNvGrpSpPr/>
          <p:nvPr/>
        </p:nvGrpSpPr>
        <p:grpSpPr>
          <a:xfrm>
            <a:off x="11118926" y="2381662"/>
            <a:ext cx="759724" cy="866400"/>
            <a:chOff x="1803216" y="4681679"/>
            <a:chExt cx="759724" cy="866400"/>
          </a:xfrm>
        </p:grpSpPr>
        <p:sp>
          <p:nvSpPr>
            <p:cNvPr id="48" name="사각형: 잘린 한쪽 모서리 47">
              <a:extLst>
                <a:ext uri="{FF2B5EF4-FFF2-40B4-BE49-F238E27FC236}">
                  <a16:creationId xmlns:a16="http://schemas.microsoft.com/office/drawing/2014/main" id="{9C0B183A-BB62-BC29-F411-6924BBFB18C7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ip.xpr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3B464D6B-BFC3-781B-3447-5FF2B4F835C6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1C9F16B9-D900-5AC6-C0B6-B5A0A6D57345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52FB17D-357E-4EED-9754-9ED8A9D0E1FE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E962F605-DC0C-3D96-FD15-B2B1B8066783}"/>
              </a:ext>
            </a:extLst>
          </p:cNvPr>
          <p:cNvSpPr/>
          <p:nvPr/>
        </p:nvSpPr>
        <p:spPr>
          <a:xfrm>
            <a:off x="9218354" y="3359319"/>
            <a:ext cx="459298" cy="684850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00F60B1A-1EA9-4E33-88F8-2DDDEA726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912" y="5338572"/>
            <a:ext cx="3956740" cy="1250054"/>
          </a:xfrm>
          <a:prstGeom prst="rect">
            <a:avLst/>
          </a:prstGeom>
        </p:spPr>
      </p:pic>
      <p:sp>
        <p:nvSpPr>
          <p:cNvPr id="56" name="화살표: 아래쪽 55">
            <a:extLst>
              <a:ext uri="{FF2B5EF4-FFF2-40B4-BE49-F238E27FC236}">
                <a16:creationId xmlns:a16="http://schemas.microsoft.com/office/drawing/2014/main" id="{CC04BD6C-90CF-973D-24E1-C1428C0DB239}"/>
              </a:ext>
            </a:extLst>
          </p:cNvPr>
          <p:cNvSpPr/>
          <p:nvPr/>
        </p:nvSpPr>
        <p:spPr>
          <a:xfrm rot="16200000">
            <a:off x="7739493" y="3473060"/>
            <a:ext cx="459298" cy="49122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Picture 2" descr="비바도 리눅스 환경 설치 후 실행 법">
            <a:extLst>
              <a:ext uri="{FF2B5EF4-FFF2-40B4-BE49-F238E27FC236}">
                <a16:creationId xmlns:a16="http://schemas.microsoft.com/office/drawing/2014/main" id="{3941E49D-6557-07DC-BC79-B3EFFA817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284" y="3393032"/>
            <a:ext cx="1713971" cy="55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3DEDF62-79BB-9D83-08C7-D8D30B549260}"/>
              </a:ext>
            </a:extLst>
          </p:cNvPr>
          <p:cNvSpPr txBox="1"/>
          <p:nvPr/>
        </p:nvSpPr>
        <p:spPr>
          <a:xfrm>
            <a:off x="6965560" y="4101061"/>
            <a:ext cx="2165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Call </a:t>
            </a:r>
            <a:r>
              <a:rPr lang="en-US" altLang="ko-KR" dirty="0" err="1"/>
              <a:t>Vivado</a:t>
            </a:r>
            <a:r>
              <a:rPr lang="en-US" altLang="ko-KR" dirty="0"/>
              <a:t> in python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847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2B2CA-1DFC-56B4-CA7D-A7D3D390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Created Block Design Example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1B0E7-E56C-FD39-445D-1E7B12B8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697F14-AABB-4288-3175-33244ED95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3088"/>
            <a:ext cx="12192000" cy="385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20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BEC0D-B6A3-42B4-B475-4D7C7099F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Xilinx IP Duplication Problem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1EC493-65B5-458C-AF3C-FD005493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06A288D-08CA-4365-A498-F1629E4B0894}"/>
              </a:ext>
            </a:extLst>
          </p:cNvPr>
          <p:cNvGrpSpPr/>
          <p:nvPr/>
        </p:nvGrpSpPr>
        <p:grpSpPr>
          <a:xfrm>
            <a:off x="2229331" y="4163623"/>
            <a:ext cx="894388" cy="714375"/>
            <a:chOff x="1600200" y="5600700"/>
            <a:chExt cx="900113" cy="714375"/>
          </a:xfrm>
        </p:grpSpPr>
        <p:sp>
          <p:nvSpPr>
            <p:cNvPr id="6" name="사각형: 잘린 한쪽 모서리 5">
              <a:extLst>
                <a:ext uri="{FF2B5EF4-FFF2-40B4-BE49-F238E27FC236}">
                  <a16:creationId xmlns:a16="http://schemas.microsoft.com/office/drawing/2014/main" id="{6CEE87C3-3BE0-4628-94DD-BA7C709E8C4A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F813520-8667-46C0-BF94-FBA9EF647F34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/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ip_out_dir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AE16509-B073-4500-BACB-779FCEB480F6}"/>
              </a:ext>
            </a:extLst>
          </p:cNvPr>
          <p:cNvGrpSpPr/>
          <p:nvPr/>
        </p:nvGrpSpPr>
        <p:grpSpPr>
          <a:xfrm>
            <a:off x="2294281" y="5141984"/>
            <a:ext cx="759724" cy="866400"/>
            <a:chOff x="1803216" y="4681679"/>
            <a:chExt cx="759724" cy="866400"/>
          </a:xfrm>
        </p:grpSpPr>
        <p:sp>
          <p:nvSpPr>
            <p:cNvPr id="9" name="사각형: 잘린 한쪽 모서리 8">
              <a:extLst>
                <a:ext uri="{FF2B5EF4-FFF2-40B4-BE49-F238E27FC236}">
                  <a16:creationId xmlns:a16="http://schemas.microsoft.com/office/drawing/2014/main" id="{F0232A9C-2AE9-4C81-B135-569630F86303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ip.xml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672E40F-BB28-4616-9DB6-6740DA22B38E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4241625-9312-44FF-93CC-BBFF49F2318C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D7034E8-AE9D-4C71-ADC5-9D1AAB59038B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0A1078-A3DF-416E-9C31-7F2D036D280B}"/>
              </a:ext>
            </a:extLst>
          </p:cNvPr>
          <p:cNvGrpSpPr/>
          <p:nvPr/>
        </p:nvGrpSpPr>
        <p:grpSpPr>
          <a:xfrm>
            <a:off x="1464363" y="5141984"/>
            <a:ext cx="759724" cy="866400"/>
            <a:chOff x="1803216" y="4681679"/>
            <a:chExt cx="759724" cy="866400"/>
          </a:xfrm>
        </p:grpSpPr>
        <p:sp>
          <p:nvSpPr>
            <p:cNvPr id="14" name="사각형: 잘린 한쪽 모서리 13">
              <a:extLst>
                <a:ext uri="{FF2B5EF4-FFF2-40B4-BE49-F238E27FC236}">
                  <a16:creationId xmlns:a16="http://schemas.microsoft.com/office/drawing/2014/main" id="{F0C6C16A-DEF2-4413-85D3-8223BD2162EC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ip.xic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2D2F65A-35EA-4A2B-A10C-742D3E0DF847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EC71792-66B8-438B-A0CF-BA4B4390291E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8C94BD9-DF4F-4FCE-8D6D-7C9881662535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42FF3BE-AEEB-4DF0-A116-0417DE0EDDCE}"/>
              </a:ext>
            </a:extLst>
          </p:cNvPr>
          <p:cNvGrpSpPr/>
          <p:nvPr/>
        </p:nvGrpSpPr>
        <p:grpSpPr>
          <a:xfrm>
            <a:off x="3135286" y="5141984"/>
            <a:ext cx="759724" cy="866400"/>
            <a:chOff x="1803216" y="4681679"/>
            <a:chExt cx="759724" cy="866400"/>
          </a:xfrm>
        </p:grpSpPr>
        <p:sp>
          <p:nvSpPr>
            <p:cNvPr id="24" name="사각형: 잘린 한쪽 모서리 23">
              <a:extLst>
                <a:ext uri="{FF2B5EF4-FFF2-40B4-BE49-F238E27FC236}">
                  <a16:creationId xmlns:a16="http://schemas.microsoft.com/office/drawing/2014/main" id="{0C3A2C51-FADA-45A2-B548-108F761B6EA9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ip.xpr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072782A-7C04-45FB-9B87-52A6BE953155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EA4498A-3B72-411D-AE72-E21C84232227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78BB9D5-D4CD-4D4B-9AD2-3E5F1D77020B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FD65951-824A-4134-902B-E456DDB267B0}"/>
              </a:ext>
            </a:extLst>
          </p:cNvPr>
          <p:cNvGrpSpPr/>
          <p:nvPr/>
        </p:nvGrpSpPr>
        <p:grpSpPr>
          <a:xfrm>
            <a:off x="2258729" y="1486794"/>
            <a:ext cx="900113" cy="714375"/>
            <a:chOff x="1600200" y="5600700"/>
            <a:chExt cx="900113" cy="714375"/>
          </a:xfrm>
        </p:grpSpPr>
        <p:sp>
          <p:nvSpPr>
            <p:cNvPr id="53" name="사각형: 잘린 한쪽 모서리 52">
              <a:extLst>
                <a:ext uri="{FF2B5EF4-FFF2-40B4-BE49-F238E27FC236}">
                  <a16:creationId xmlns:a16="http://schemas.microsoft.com/office/drawing/2014/main" id="{AC3C792B-E58A-49CD-B559-2D1936CFE51C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CC8221C6-CA98-4BF6-B640-54ED57732228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/ip_src_dir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01C3534-6027-47B8-98E4-43D63BD11DBC}"/>
              </a:ext>
            </a:extLst>
          </p:cNvPr>
          <p:cNvGrpSpPr/>
          <p:nvPr/>
        </p:nvGrpSpPr>
        <p:grpSpPr>
          <a:xfrm>
            <a:off x="1727077" y="2529275"/>
            <a:ext cx="835696" cy="866400"/>
            <a:chOff x="1803216" y="4681679"/>
            <a:chExt cx="759724" cy="866400"/>
          </a:xfrm>
        </p:grpSpPr>
        <p:sp>
          <p:nvSpPr>
            <p:cNvPr id="56" name="사각형: 잘린 한쪽 모서리 55">
              <a:extLst>
                <a:ext uri="{FF2B5EF4-FFF2-40B4-BE49-F238E27FC236}">
                  <a16:creationId xmlns:a16="http://schemas.microsoft.com/office/drawing/2014/main" id="{C433CEC7-8775-4B84-8C79-DE5B5665F399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fifo0.xic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A188A8D6-8A83-43DD-A849-C101B203D544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C1977DBD-611A-4403-9F69-A052D6E494D2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8FDEFF8C-070C-4442-A906-86F587CAE123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ED3FFE8-EF14-4FA9-A129-42C816633716}"/>
              </a:ext>
            </a:extLst>
          </p:cNvPr>
          <p:cNvGrpSpPr/>
          <p:nvPr/>
        </p:nvGrpSpPr>
        <p:grpSpPr>
          <a:xfrm>
            <a:off x="2778980" y="2529275"/>
            <a:ext cx="759724" cy="866400"/>
            <a:chOff x="1803216" y="4681679"/>
            <a:chExt cx="759724" cy="866400"/>
          </a:xfrm>
        </p:grpSpPr>
        <p:sp>
          <p:nvSpPr>
            <p:cNvPr id="61" name="사각형: 잘린 한쪽 모서리 60">
              <a:extLst>
                <a:ext uri="{FF2B5EF4-FFF2-40B4-BE49-F238E27FC236}">
                  <a16:creationId xmlns:a16="http://schemas.microsoft.com/office/drawing/2014/main" id="{0776AB77-8921-43C7-A77F-518F392A37A2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ip.sv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51E171A6-25DC-4F04-A6AC-5F99AD987E2F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9E615664-BE8E-4397-90EC-3A15851A7A4E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19F8597B-0DFB-47C6-8121-82F3A5662993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3110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23C5B-A1AC-9828-810F-301B5973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Automatic Verilog Indexing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923BE4-8513-AB95-7613-CEC585909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1928BF-C709-4627-89AA-74858FC74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089" y="1600199"/>
            <a:ext cx="5601567" cy="4810125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1A1464DB-9D34-414A-98AC-9287C1272808}"/>
              </a:ext>
            </a:extLst>
          </p:cNvPr>
          <p:cNvGrpSpPr/>
          <p:nvPr/>
        </p:nvGrpSpPr>
        <p:grpSpPr>
          <a:xfrm>
            <a:off x="1591238" y="1486794"/>
            <a:ext cx="900113" cy="714375"/>
            <a:chOff x="1600200" y="5600700"/>
            <a:chExt cx="900113" cy="714375"/>
          </a:xfrm>
        </p:grpSpPr>
        <p:sp>
          <p:nvSpPr>
            <p:cNvPr id="7" name="사각형: 잘린 한쪽 모서리 6">
              <a:extLst>
                <a:ext uri="{FF2B5EF4-FFF2-40B4-BE49-F238E27FC236}">
                  <a16:creationId xmlns:a16="http://schemas.microsoft.com/office/drawing/2014/main" id="{7816D168-F07C-4D74-964B-C7C8614FC89B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4C08ED2F-8DD8-489A-81FF-A381A66F9FB0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/ip_src_dir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7384BAF-34DC-4EED-8670-E4A17F681D7C}"/>
              </a:ext>
            </a:extLst>
          </p:cNvPr>
          <p:cNvGrpSpPr/>
          <p:nvPr/>
        </p:nvGrpSpPr>
        <p:grpSpPr>
          <a:xfrm>
            <a:off x="1059586" y="2529275"/>
            <a:ext cx="835696" cy="866400"/>
            <a:chOff x="1803216" y="4681679"/>
            <a:chExt cx="759724" cy="866400"/>
          </a:xfrm>
        </p:grpSpPr>
        <p:sp>
          <p:nvSpPr>
            <p:cNvPr id="10" name="사각형: 잘린 한쪽 모서리 9">
              <a:extLst>
                <a:ext uri="{FF2B5EF4-FFF2-40B4-BE49-F238E27FC236}">
                  <a16:creationId xmlns:a16="http://schemas.microsoft.com/office/drawing/2014/main" id="{6F67422D-DD38-41B0-A67B-6BB0F2CE51D7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fifo.xic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0B366D3A-83C3-4297-AE07-C63B82C4A892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CE8F19D-4C33-4004-BE03-29423E579739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057F58-9B22-4732-B515-98FFF87A9F21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27046B7-A689-4DBF-8F79-FCACC0EE2813}"/>
              </a:ext>
            </a:extLst>
          </p:cNvPr>
          <p:cNvGrpSpPr/>
          <p:nvPr/>
        </p:nvGrpSpPr>
        <p:grpSpPr>
          <a:xfrm>
            <a:off x="2111489" y="2529275"/>
            <a:ext cx="759724" cy="866400"/>
            <a:chOff x="1803216" y="4681679"/>
            <a:chExt cx="759724" cy="866400"/>
          </a:xfrm>
        </p:grpSpPr>
        <p:sp>
          <p:nvSpPr>
            <p:cNvPr id="15" name="사각형: 잘린 한쪽 모서리 14">
              <a:extLst>
                <a:ext uri="{FF2B5EF4-FFF2-40B4-BE49-F238E27FC236}">
                  <a16:creationId xmlns:a16="http://schemas.microsoft.com/office/drawing/2014/main" id="{9069B7B7-E5A7-4717-82E4-CEA740F5F0F9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ip.sv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2AF7A82-B4EF-41F4-B694-B64F8DDA0D6A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2ABA748D-9B92-44A0-8B4B-60B918921D4F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F350381-FF66-420D-8E4E-D5449DCFC0B5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4EFB308A-2BF2-43AD-8A1D-B3C1CA8E4D3A}"/>
              </a:ext>
            </a:extLst>
          </p:cNvPr>
          <p:cNvSpPr/>
          <p:nvPr/>
        </p:nvSpPr>
        <p:spPr>
          <a:xfrm>
            <a:off x="1828800" y="3747933"/>
            <a:ext cx="459298" cy="49122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화살표: 아래쪽 71">
            <a:extLst>
              <a:ext uri="{FF2B5EF4-FFF2-40B4-BE49-F238E27FC236}">
                <a16:creationId xmlns:a16="http://schemas.microsoft.com/office/drawing/2014/main" id="{E061064E-1453-45AB-8735-4B3BF9B767E6}"/>
              </a:ext>
            </a:extLst>
          </p:cNvPr>
          <p:cNvSpPr/>
          <p:nvPr/>
        </p:nvSpPr>
        <p:spPr>
          <a:xfrm>
            <a:off x="4545365" y="3747933"/>
            <a:ext cx="459298" cy="49122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왼쪽 중괄호 72">
            <a:extLst>
              <a:ext uri="{FF2B5EF4-FFF2-40B4-BE49-F238E27FC236}">
                <a16:creationId xmlns:a16="http://schemas.microsoft.com/office/drawing/2014/main" id="{A3745903-B3EE-454D-9BE4-8C132EA9E1C5}"/>
              </a:ext>
            </a:extLst>
          </p:cNvPr>
          <p:cNvSpPr/>
          <p:nvPr/>
        </p:nvSpPr>
        <p:spPr>
          <a:xfrm rot="5400000">
            <a:off x="3338943" y="2165324"/>
            <a:ext cx="144800" cy="2924563"/>
          </a:xfrm>
          <a:prstGeom prst="leftBrace">
            <a:avLst>
              <a:gd name="adj1" fmla="val 66165"/>
              <a:gd name="adj2" fmla="val 66447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1CC21EA2-EA32-4D02-A739-CB7ADF012174}"/>
              </a:ext>
            </a:extLst>
          </p:cNvPr>
          <p:cNvGrpSpPr/>
          <p:nvPr/>
        </p:nvGrpSpPr>
        <p:grpSpPr>
          <a:xfrm>
            <a:off x="1546232" y="4491188"/>
            <a:ext cx="990124" cy="714375"/>
            <a:chOff x="1600200" y="5600700"/>
            <a:chExt cx="900113" cy="714375"/>
          </a:xfrm>
        </p:grpSpPr>
        <p:sp>
          <p:nvSpPr>
            <p:cNvPr id="75" name="사각형: 잘린 한쪽 모서리 74">
              <a:extLst>
                <a:ext uri="{FF2B5EF4-FFF2-40B4-BE49-F238E27FC236}">
                  <a16:creationId xmlns:a16="http://schemas.microsoft.com/office/drawing/2014/main" id="{A17726AD-F073-482F-95CA-F42FBE82011C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F13A908C-5D80-4F5C-9215-3FF10C2F65B8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/ip0_src_dir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0C0989C2-0955-4426-89B5-CC71ABEA8C38}"/>
              </a:ext>
            </a:extLst>
          </p:cNvPr>
          <p:cNvGrpSpPr/>
          <p:nvPr/>
        </p:nvGrpSpPr>
        <p:grpSpPr>
          <a:xfrm>
            <a:off x="1059586" y="5533669"/>
            <a:ext cx="835696" cy="866400"/>
            <a:chOff x="1803216" y="4681679"/>
            <a:chExt cx="759724" cy="866400"/>
          </a:xfrm>
        </p:grpSpPr>
        <p:sp>
          <p:nvSpPr>
            <p:cNvPr id="78" name="사각형: 잘린 한쪽 모서리 77">
              <a:extLst>
                <a:ext uri="{FF2B5EF4-FFF2-40B4-BE49-F238E27FC236}">
                  <a16:creationId xmlns:a16="http://schemas.microsoft.com/office/drawing/2014/main" id="{08BC2BF1-DC40-4F35-BFE7-8833CE7B99A2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fifo0.xic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38B6419-2DB8-49F8-A071-F18BD7AA6CCC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8702825A-1E79-42ED-BF0A-037109CD2ED9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9A401052-EB04-4442-A2F9-74D8D2EA7960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8E7E7F6-C41B-42B0-9677-A3E2BCCA89E0}"/>
              </a:ext>
            </a:extLst>
          </p:cNvPr>
          <p:cNvGrpSpPr/>
          <p:nvPr/>
        </p:nvGrpSpPr>
        <p:grpSpPr>
          <a:xfrm>
            <a:off x="2111489" y="5533669"/>
            <a:ext cx="759724" cy="866400"/>
            <a:chOff x="1803216" y="4681679"/>
            <a:chExt cx="759724" cy="866400"/>
          </a:xfrm>
        </p:grpSpPr>
        <p:sp>
          <p:nvSpPr>
            <p:cNvPr id="83" name="사각형: 잘린 한쪽 모서리 82">
              <a:extLst>
                <a:ext uri="{FF2B5EF4-FFF2-40B4-BE49-F238E27FC236}">
                  <a16:creationId xmlns:a16="http://schemas.microsoft.com/office/drawing/2014/main" id="{53AD04E2-0984-47A3-A059-219086C6ED52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ip0.sv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85929910-D2D9-4274-9DA7-BE879A8C261D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8F4332B-5B28-47E5-9080-88EA0A4487E5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62199B73-6490-412C-9CBC-D124E7144BBA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F3A22A65-A9BF-4CEA-9A44-11C76E86020A}"/>
              </a:ext>
            </a:extLst>
          </p:cNvPr>
          <p:cNvGrpSpPr/>
          <p:nvPr/>
        </p:nvGrpSpPr>
        <p:grpSpPr>
          <a:xfrm>
            <a:off x="4378562" y="4491188"/>
            <a:ext cx="990124" cy="714375"/>
            <a:chOff x="1600200" y="5600700"/>
            <a:chExt cx="900113" cy="714375"/>
          </a:xfrm>
        </p:grpSpPr>
        <p:sp>
          <p:nvSpPr>
            <p:cNvPr id="88" name="사각형: 잘린 한쪽 모서리 87">
              <a:extLst>
                <a:ext uri="{FF2B5EF4-FFF2-40B4-BE49-F238E27FC236}">
                  <a16:creationId xmlns:a16="http://schemas.microsoft.com/office/drawing/2014/main" id="{2973A547-DCBD-4EB1-9268-418AB66C984E}"/>
                </a:ext>
              </a:extLst>
            </p:cNvPr>
            <p:cNvSpPr/>
            <p:nvPr/>
          </p:nvSpPr>
          <p:spPr>
            <a:xfrm>
              <a:off x="1600200" y="5631475"/>
              <a:ext cx="452438" cy="452438"/>
            </a:xfrm>
            <a:prstGeom prst="snip1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8E77CFD7-3CB7-4919-BBF9-9A67F5947E7C}"/>
                </a:ext>
              </a:extLst>
            </p:cNvPr>
            <p:cNvSpPr/>
            <p:nvPr/>
          </p:nvSpPr>
          <p:spPr>
            <a:xfrm>
              <a:off x="1600201" y="5600700"/>
              <a:ext cx="900112" cy="714375"/>
            </a:xfrm>
            <a:custGeom>
              <a:avLst/>
              <a:gdLst>
                <a:gd name="connsiteX0" fmla="*/ 533400 w 900112"/>
                <a:gd name="connsiteY0" fmla="*/ 0 h 714375"/>
                <a:gd name="connsiteX1" fmla="*/ 388143 w 900112"/>
                <a:gd name="connsiteY1" fmla="*/ 145257 h 714375"/>
                <a:gd name="connsiteX2" fmla="*/ 0 w 900112"/>
                <a:gd name="connsiteY2" fmla="*/ 145257 h 714375"/>
                <a:gd name="connsiteX3" fmla="*/ 0 w 900112"/>
                <a:gd name="connsiteY3" fmla="*/ 714375 h 714375"/>
                <a:gd name="connsiteX4" fmla="*/ 900112 w 900112"/>
                <a:gd name="connsiteY4" fmla="*/ 714375 h 714375"/>
                <a:gd name="connsiteX5" fmla="*/ 900112 w 900112"/>
                <a:gd name="connsiteY5" fmla="*/ 4763 h 714375"/>
                <a:gd name="connsiteX6" fmla="*/ 533400 w 900112"/>
                <a:gd name="connsiteY6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0112" h="714375">
                  <a:moveTo>
                    <a:pt x="533400" y="0"/>
                  </a:moveTo>
                  <a:lnTo>
                    <a:pt x="388143" y="145257"/>
                  </a:lnTo>
                  <a:lnTo>
                    <a:pt x="0" y="145257"/>
                  </a:lnTo>
                  <a:lnTo>
                    <a:pt x="0" y="714375"/>
                  </a:lnTo>
                  <a:lnTo>
                    <a:pt x="900112" y="714375"/>
                  </a:lnTo>
                  <a:lnTo>
                    <a:pt x="900112" y="476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/ip0_src_dir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CD275547-4567-4B0F-BAA8-EFBF4F04FB44}"/>
              </a:ext>
            </a:extLst>
          </p:cNvPr>
          <p:cNvGrpSpPr/>
          <p:nvPr/>
        </p:nvGrpSpPr>
        <p:grpSpPr>
          <a:xfrm>
            <a:off x="3891916" y="5533669"/>
            <a:ext cx="835696" cy="866400"/>
            <a:chOff x="1803216" y="4681679"/>
            <a:chExt cx="759724" cy="866400"/>
          </a:xfrm>
        </p:grpSpPr>
        <p:sp>
          <p:nvSpPr>
            <p:cNvPr id="91" name="사각형: 잘린 한쪽 모서리 90">
              <a:extLst>
                <a:ext uri="{FF2B5EF4-FFF2-40B4-BE49-F238E27FC236}">
                  <a16:creationId xmlns:a16="http://schemas.microsoft.com/office/drawing/2014/main" id="{69C30ACA-3493-4A5B-AEAF-A5081AA22384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fifo1.xic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93E54D6-A4FF-49D0-97E3-94A4D00261D8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D03E61AC-462F-44DD-AF2C-A47E3C69C96D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05150373-B298-4B0D-832D-E20690F11861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08B09AC2-826D-49E9-8E2A-F7284D0870EA}"/>
              </a:ext>
            </a:extLst>
          </p:cNvPr>
          <p:cNvGrpSpPr/>
          <p:nvPr/>
        </p:nvGrpSpPr>
        <p:grpSpPr>
          <a:xfrm>
            <a:off x="4943819" y="5533669"/>
            <a:ext cx="759724" cy="866400"/>
            <a:chOff x="1803216" y="4681679"/>
            <a:chExt cx="759724" cy="866400"/>
          </a:xfrm>
        </p:grpSpPr>
        <p:sp>
          <p:nvSpPr>
            <p:cNvPr id="96" name="사각형: 잘린 한쪽 모서리 95">
              <a:extLst>
                <a:ext uri="{FF2B5EF4-FFF2-40B4-BE49-F238E27FC236}">
                  <a16:creationId xmlns:a16="http://schemas.microsoft.com/office/drawing/2014/main" id="{B6178B3A-DFE0-4846-B013-C71BD3DBAA35}"/>
                </a:ext>
              </a:extLst>
            </p:cNvPr>
            <p:cNvSpPr/>
            <p:nvPr/>
          </p:nvSpPr>
          <p:spPr>
            <a:xfrm>
              <a:off x="1803216" y="4681679"/>
              <a:ext cx="759724" cy="866400"/>
            </a:xfrm>
            <a:prstGeom prst="snip1Rect">
              <a:avLst>
                <a:gd name="adj" fmla="val 2477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ip0.sv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879DAC9F-5E76-447C-8FE3-87F71ED9ED9C}"/>
                </a:ext>
              </a:extLst>
            </p:cNvPr>
            <p:cNvCxnSpPr/>
            <p:nvPr/>
          </p:nvCxnSpPr>
          <p:spPr>
            <a:xfrm>
              <a:off x="1853619" y="481646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D230BAD1-004F-40BD-9DED-7EAFBB85F21E}"/>
                </a:ext>
              </a:extLst>
            </p:cNvPr>
            <p:cNvCxnSpPr/>
            <p:nvPr/>
          </p:nvCxnSpPr>
          <p:spPr>
            <a:xfrm>
              <a:off x="1853619" y="4912573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FBDEAA5F-E22C-442D-BE79-6E1A13395745}"/>
                </a:ext>
              </a:extLst>
            </p:cNvPr>
            <p:cNvCxnSpPr/>
            <p:nvPr/>
          </p:nvCxnSpPr>
          <p:spPr>
            <a:xfrm>
              <a:off x="1853619" y="5003060"/>
              <a:ext cx="576262" cy="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9E6C9C1-BFD8-4D92-B708-DB36E4580407}"/>
              </a:ext>
            </a:extLst>
          </p:cNvPr>
          <p:cNvSpPr/>
          <p:nvPr/>
        </p:nvSpPr>
        <p:spPr>
          <a:xfrm>
            <a:off x="3160520" y="5746737"/>
            <a:ext cx="501645" cy="440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. . 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1" name="화살표: 아래쪽 100">
            <a:extLst>
              <a:ext uri="{FF2B5EF4-FFF2-40B4-BE49-F238E27FC236}">
                <a16:creationId xmlns:a16="http://schemas.microsoft.com/office/drawing/2014/main" id="{7A031235-CC30-4FC6-9FB3-052128952777}"/>
              </a:ext>
            </a:extLst>
          </p:cNvPr>
          <p:cNvSpPr/>
          <p:nvPr/>
        </p:nvSpPr>
        <p:spPr>
          <a:xfrm rot="16200000">
            <a:off x="6029827" y="3526895"/>
            <a:ext cx="459298" cy="49122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296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9CEF1-A0DA-47C8-B567-2EBD6149C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Created Design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0FC560-FA5D-45E2-BAC1-E4ABB90EE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0693CF-A682-483A-8C2D-7345E70E8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99" y="2235871"/>
            <a:ext cx="3920456" cy="33023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9E1DDD-075F-4328-B66C-96F12CCFD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744" y="1176337"/>
            <a:ext cx="62293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44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EE011-B0F0-4715-87CD-EBAB5EA9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Automatic Verilog Indexing Code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80563-56D9-41B6-9406-7150BD652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C00CA4-9D4B-467C-AA82-34FCE8943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809" y="1400428"/>
            <a:ext cx="7752381" cy="4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65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59C2C-A83A-43A7-BA6D-428632EE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Making TCL based on created Verilog Code(1)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0227-E366-4B40-9675-67A5E2B7C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9B8335-0717-47ED-A70E-EF89DB66B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38" y="1353657"/>
            <a:ext cx="9409524" cy="5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31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A8CD0-DAFA-4421-B684-418B646AF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Making TCL based on created Verilog Code(2)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AA616-14AA-4E27-ACAE-539BA872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9B49A5-FF25-4970-8767-8EC8C2C00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242" y="1605300"/>
            <a:ext cx="8903516" cy="441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38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00B9F-2FED-4A77-B612-978CE9233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 of Procedure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7F51E-AB0A-4754-BAF1-4EDD029EE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Minimal </a:t>
            </a:r>
            <a:r>
              <a:rPr lang="en-US" altLang="ko-KR" dirty="0" err="1"/>
              <a:t>RFSoC</a:t>
            </a:r>
            <a:r>
              <a:rPr lang="en-US" altLang="ko-KR" dirty="0"/>
              <a:t> Latency ~100ns</a:t>
            </a:r>
          </a:p>
          <a:p>
            <a:pPr marL="514350" indent="-514350">
              <a:buAutoNum type="arabicPeriod"/>
            </a:pPr>
            <a:r>
              <a:rPr lang="en-US" altLang="ko-KR" dirty="0"/>
              <a:t>DDS using Xilinx </a:t>
            </a:r>
            <a:r>
              <a:rPr lang="en-US" altLang="ko-KR" dirty="0" err="1"/>
              <a:t>dds_compiler</a:t>
            </a:r>
            <a:r>
              <a:rPr lang="en-US" altLang="ko-KR" dirty="0"/>
              <a:t> implemented</a:t>
            </a:r>
          </a:p>
          <a:p>
            <a:pPr marL="514350" indent="-514350">
              <a:buAutoNum type="arabicPeriod"/>
            </a:pPr>
            <a:r>
              <a:rPr lang="en-US" altLang="ko-KR" dirty="0"/>
              <a:t>Automatic TCL creation</a:t>
            </a:r>
          </a:p>
          <a:p>
            <a:pPr marL="514350" indent="-514350">
              <a:buAutoNum type="arabicPeriod"/>
            </a:pPr>
            <a:r>
              <a:rPr lang="en-US" altLang="ko-KR" dirty="0"/>
              <a:t>Automatic Verilog Code indexing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C5A466-2F98-4EF6-955F-E4668135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15306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24003-42F0-4616-A82F-65E62DB55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Making TCL based on created Verilog Code(3)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D458B-4193-4558-83D4-3E9CF46A1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23F744-24E1-44BE-8388-17F818FCD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9173"/>
            <a:ext cx="12192000" cy="87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76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851DE-F2DE-4E34-9DFC-81746DB7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Device Creation Procedure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F01EF1-6556-49B6-88CA-679A6760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CF14BD-89DB-4F7A-B730-65239ABFE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533" y="2021747"/>
            <a:ext cx="5651232" cy="32675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F3B242-E389-4962-8DDE-C3A1C6054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310" y="1821805"/>
            <a:ext cx="3956972" cy="321439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5E6AC0C-C9CE-4192-981E-0BB507CF30D0}"/>
              </a:ext>
            </a:extLst>
          </p:cNvPr>
          <p:cNvSpPr/>
          <p:nvPr/>
        </p:nvSpPr>
        <p:spPr>
          <a:xfrm>
            <a:off x="5454324" y="2969703"/>
            <a:ext cx="641676" cy="459297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03B9D4-0E2B-404A-BDBE-874C13C15162}"/>
              </a:ext>
            </a:extLst>
          </p:cNvPr>
          <p:cNvSpPr txBox="1"/>
          <p:nvPr/>
        </p:nvSpPr>
        <p:spPr>
          <a:xfrm>
            <a:off x="100545" y="5621896"/>
            <a:ext cx="6256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-Increased Scalability </a:t>
            </a:r>
          </a:p>
          <a:p>
            <a:r>
              <a:rPr lang="en-US" altLang="ko-KR" dirty="0"/>
              <a:t>-Reduced Dependency on Verilog Code in Experiment Code</a:t>
            </a:r>
          </a:p>
          <a:p>
            <a:r>
              <a:rPr lang="en-US" altLang="ko-KR" dirty="0"/>
              <a:t>-Thanks to MMIO based Zynq</a:t>
            </a:r>
          </a:p>
        </p:txBody>
      </p:sp>
    </p:spTree>
    <p:extLst>
      <p:ext uri="{BB962C8B-B14F-4D97-AF65-F5344CB8AC3E}">
        <p14:creationId xmlns:p14="http://schemas.microsoft.com/office/powerpoint/2010/main" val="294024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355C-BBE1-47E3-8E9B-1980975E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AD9910</a:t>
            </a:r>
            <a:r>
              <a:rPr lang="ko-KR" altLang="en-US"/>
              <a:t> </a:t>
            </a:r>
            <a:r>
              <a:rPr lang="en-US" altLang="ko-KR"/>
              <a:t>Latency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AE6B4-EE28-4D5D-BAAE-92541386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C24D9B-EE83-A762-E793-38D386F65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135" y="1676310"/>
            <a:ext cx="8369730" cy="35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5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A2B7F-CD3A-3D79-CC34-22C425AD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Vivado Simulation for RFSoC...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53C867-EC76-252D-9AE3-2F766DDFE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i5-8400 (QuIQCL)</a:t>
            </a:r>
          </a:p>
          <a:p>
            <a:pPr marL="0" indent="0">
              <a:buNone/>
            </a:pPr>
            <a:r>
              <a:rPr lang="en-US" altLang="ko-KR"/>
              <a:t>takes 90mins to start sim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i7-10700H</a:t>
            </a:r>
          </a:p>
          <a:p>
            <a:pPr marL="0" indent="0">
              <a:buNone/>
            </a:pPr>
            <a:r>
              <a:rPr lang="en-US" altLang="ko-KR"/>
              <a:t>takes 30mins to start sim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-&gt; Better CPU, faster simulation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E85A6-E01D-185C-25D2-2107D4965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0604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10FE8-4F9A-4E41-E7C2-F987581C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DDS Strucuture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6516C5-D7ED-B7DB-28F6-D0EB7E5E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FE448B-A3C8-AEB0-CA88-EF3D94609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50" y="1498600"/>
            <a:ext cx="11491500" cy="447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30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90AA4-352B-F447-9067-89676F84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DDS in Verilog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DAA1AE-F94D-91A7-FFAB-7A6C76CF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6" name="그림 5" descr="\documentclass{article}&#10;\usepackage{amsmath}&#10;\pagestyle{empty}&#10;\begin{document}&#10;&#10;\noindent For 16 dds\_compiler \\&#10;0 to 15 $= 2^{4} – 1 = [3:0] fine\_timestamp$\\&#10;so, $\{timestamp[63:0],fine\_timestampe[3:0]\}$\\&#10;&#10;\noindent Xilinx dds\_compiler v6.0 input Phase : $(2\pi/(2^{14} - 1)) \times input$\\&#10;so, $(input\_incr/(2^{14} - 1)) \times (16 F_{sys}) = F_{actual}$\\&#10;One period of timestamp $= (1/F_{actual}) \times 10^{8} $(due to its 10ns resolution)\\&#10;Input\_incr: $freq \times timestamp$\\&#10;so, $[(freq\_bin) \times (1/F_{actual}) \times (10^{8}) ][n+13:n] = 2^{14} - 1$\\&#10;$F_{actual} = (freq\_bin/(2^{48} – 2^{34})) \times 16 \times 10^{8} Hz$\\&#10;so, $[(2^{48} – 2^{34})][n+13:n] = 2^{14} – 1&#10;= [2^{14} – 1][n-21:n-34]$\\&#10;Therefore,  n = 34&#10;&#10;DSP : $27 \times 18$ two’s complement\\&#10;$72 bit \times 48 bit$  3DSP\\&#10;$Unsigned 72 \times  Unsigned 48 bit = $  120 bit&#10;&#10;\end{document}&#10;" title="IguanaTex Bitmap Display">
            <a:extLst>
              <a:ext uri="{FF2B5EF4-FFF2-40B4-BE49-F238E27FC236}">
                <a16:creationId xmlns:a16="http://schemas.microsoft.com/office/drawing/2014/main" id="{9D497717-7825-A5EA-2D56-BB9D69FB7F3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3" y="1405465"/>
            <a:ext cx="7968000" cy="447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8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E007A-BDC2-6043-60AE-1A58991D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DDS in Verilog (2)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1B33B9-2F9F-CB2D-9D8D-5EBB0C551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6" name="그림 5" descr="\documentclass{article}&#10;\usepackage{amsmath}&#10;\pagestyle{empty}&#10;\begin{document}&#10;&#10;\noindent For 14 bit unsigned amplitude scaling\\&#10;&#10;\noindent $amp[13:0] * dds\_output[15:0] = amp\_full\_product[31:0]$\\&#10;for full amp $2^{14} - 1$\\&#10;for full dds\_output $2^{14} - 1$\\&#10;product becomes $2^{28} - 2^{15} + 1 = 2^{14}(2^{14} - 2) + \varepsilon$\\&#10;&#10;\noindent other choice&#10;$(amp[13:0]+1) * dds\_output[15:0] = amp\_full\_product[31:0]$\\&#10;for full amp $2^{14} - 1 + 1$\\&#10;for full dds\_output $2^{14} - 1$\\&#10;product becomes $2^{14}(2^{14} - 1)$\\&#10;But, for zero amp,\\&#10;$2^{14} - 1$\\&#10;So, zero has to be conducted in exception case&#10;&#10;&#10;&#10;\end{document}" title="IguanaTex Bitmap Display">
            <a:extLst>
              <a:ext uri="{FF2B5EF4-FFF2-40B4-BE49-F238E27FC236}">
                <a16:creationId xmlns:a16="http://schemas.microsoft.com/office/drawing/2014/main" id="{85A0A7A3-88A8-8758-1935-5A737806003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87139"/>
            <a:ext cx="8426666" cy="416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20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3C381-867D-E21E-D141-C92AB80E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Vivado Custom IP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C9F9A-5AB5-4D89-57A4-500C74A61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EE19C7-838E-B53A-C7F3-E8A40802A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374" y="2239653"/>
            <a:ext cx="3039328" cy="29792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9CF7E51-7EBE-7AD6-089F-71A88B512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85" y="1336094"/>
            <a:ext cx="3830104" cy="5100212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DA22C3A1-0729-261D-8EE4-BAB722136395}"/>
              </a:ext>
            </a:extLst>
          </p:cNvPr>
          <p:cNvSpPr/>
          <p:nvPr/>
        </p:nvSpPr>
        <p:spPr>
          <a:xfrm rot="16200000">
            <a:off x="5866351" y="3359319"/>
            <a:ext cx="459298" cy="684850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785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D8D77-F14D-DE9D-A7DA-796A9624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Vivado TCL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D18137-E1F9-54C4-7820-3A6EBF69D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" y="1226525"/>
            <a:ext cx="12021312" cy="528897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Custom IP update bug(?) in Vivado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088442-16BA-6D7F-84AC-815D2565F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ko-KR">
                <a:ea typeface="Verdana" panose="020B0604030504040204" pitchFamily="34" charset="0"/>
              </a:rPr>
              <a:t>2023. 3. 29.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B933EB-A2E5-2958-56FD-AA315F979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11" y="1755422"/>
            <a:ext cx="7303912" cy="26460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B42EDB-C9BA-7015-7BBD-451E96527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22" y="4459060"/>
            <a:ext cx="8883860" cy="20506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B9EEB4-8750-2AA1-2AD6-E56851A649D1}"/>
              </a:ext>
            </a:extLst>
          </p:cNvPr>
          <p:cNvSpPr txBox="1"/>
          <p:nvPr/>
        </p:nvSpPr>
        <p:spPr>
          <a:xfrm>
            <a:off x="1260122" y="6616891"/>
            <a:ext cx="61778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/>
              <a:t>https://support.xilinx.com/s/question/0D52E00006hpbx3SAA/update-ip-does-not-change-implemented-design?language=en_US</a:t>
            </a:r>
          </a:p>
          <a:p>
            <a:r>
              <a:rPr lang="ko-KR" altLang="en-US" sz="600"/>
              <a:t>https://support.xilinx.com/s/question/0D52E00006hpRTFSA2/updated-my-package-ip-but-dont-see-the-change-on-my-block-design?language=en_US</a:t>
            </a:r>
          </a:p>
        </p:txBody>
      </p:sp>
    </p:spTree>
    <p:extLst>
      <p:ext uri="{BB962C8B-B14F-4D97-AF65-F5344CB8AC3E}">
        <p14:creationId xmlns:p14="http://schemas.microsoft.com/office/powerpoint/2010/main" val="38791987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03.225"/>
  <p:tag name="ORIGINALWIDTH" val="3921.26"/>
  <p:tag name="LATEXADDIN" val="\documentclass{article}&#10;\usepackage{amsmath}&#10;\pagestyle{empty}&#10;\begin{document}&#10;&#10;\noindent For 16 dds\_compiler \\&#10;0 to 15 $= 2^{4} – 1 = [3:0] fine\_timestamp$\\&#10;so, $\{timestamp[63:0],fine\_timestampe[3:0]\}$\\&#10;&#10;\noindent Xilinx dds\_compiler v6.0 input Phase : $(2\pi/(2^{14} - 1)) \times input$\\&#10;so, $(input\_incr/(2^{14} - 1)) \times (16 F_{sys}) = F_{actual}$\\&#10;One period of timestamp $= (1/F_{actual}) \times 10^{8} $(due to its 10ns resolution)\\&#10;Input\_incr: $freq \times timestamp$\\&#10;so, $[(freq\_bin) \times (1/F_{actual}) \times (10^{8}) ][n+13:n] = 2^{14} - 1$\\&#10;$F_{actual} = (freq\_bin/(2^{48} – 2^{34})) \times 16 \times 10^{8} Hz$\\&#10;so, $[(2^{48} – 2^{34})][n+13:n] = 2^{14} – 1&#10;= [2^{14} – 1][n-21:n-34]$\\&#10;Therefore,  n = 34&#10;&#10;DSP : $27 \times 18$ two’s complement\\&#10;$72 bit \times 48 bit$  3DSP\\&#10;$Unsigned 72 \times  Unsigned 48 bit = $  120 bit&#10;&#10;\end{document}&#10;"/>
  <p:tag name="IGUANATEXSIZE" val="20"/>
  <p:tag name="IGUANATEXCURSOR" val="8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51.744"/>
  <p:tag name="ORIGINALWIDTH" val="4146.981"/>
  <p:tag name="LATEXADDIN" val="\documentclass{article}&#10;\usepackage{amsmath}&#10;\pagestyle{empty}&#10;\begin{document}&#10;&#10;\noindent For 14 bit unsigned amplitude scaling\\&#10;&#10;\noindent $amp[13:0] * dds\_output[15:0] = amp\_full\_product[31:0]$\\&#10;for full amp $2^{14} - 1$\\&#10;for full dds\_output $2^{14} - 1$\\&#10;product becomes $2^{28} - 2^{15} + 1 = 2^{14}(2^{14} - 2) + \varepsilon$\\&#10;&#10;\noindent other choice&#10;$(amp[13:0]+1) * dds\_output[15:0] = amp\_full\_product[31:0]$\\&#10;for full amp $2^{14} - 1 + 1$\\&#10;for full dds\_output $2^{14} - 1$\\&#10;product becomes $2^{14}(2^{14} - 1)$\\&#10;But, for zero amp,\\&#10;$2^{14} - 1$\\&#10;So, zero has to be conducted in exception case&#10;&#10;&#10;&#10;\end{document}"/>
  <p:tag name="IGUANATEXSIZE" val="20"/>
  <p:tag name="IGUANATEXCURSOR" val="62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518</Words>
  <Application>Microsoft Office PowerPoint</Application>
  <PresentationFormat>와이드스크린</PresentationFormat>
  <Paragraphs>127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AppleMyungjo</vt:lpstr>
      <vt:lpstr>맑은 고딕</vt:lpstr>
      <vt:lpstr>Arial</vt:lpstr>
      <vt:lpstr>Calibri</vt:lpstr>
      <vt:lpstr>Calibri Light</vt:lpstr>
      <vt:lpstr>Tahoma</vt:lpstr>
      <vt:lpstr>Verdana</vt:lpstr>
      <vt:lpstr>Office 테마</vt:lpstr>
      <vt:lpstr>RFSoC Meeting</vt:lpstr>
      <vt:lpstr>Summary of Procedure</vt:lpstr>
      <vt:lpstr>AD9910 Latency</vt:lpstr>
      <vt:lpstr>Vivado Simulation for RFSoC...</vt:lpstr>
      <vt:lpstr>DDS Strucuture</vt:lpstr>
      <vt:lpstr>DDS in Verilog</vt:lpstr>
      <vt:lpstr>DDS in Verilog (2)</vt:lpstr>
      <vt:lpstr>Vivado Custom IP</vt:lpstr>
      <vt:lpstr>Vivado TCL</vt:lpstr>
      <vt:lpstr>Vivado TCL Control</vt:lpstr>
      <vt:lpstr>Custom IP Creation</vt:lpstr>
      <vt:lpstr>Block Design Creation</vt:lpstr>
      <vt:lpstr>Created Block Design Example</vt:lpstr>
      <vt:lpstr>Xilinx IP Duplication Problem</vt:lpstr>
      <vt:lpstr>Automatic Verilog Indexing</vt:lpstr>
      <vt:lpstr>Created Design</vt:lpstr>
      <vt:lpstr>Automatic Verilog Indexing Code</vt:lpstr>
      <vt:lpstr>Making TCL based on created Verilog Code(1)</vt:lpstr>
      <vt:lpstr>Making TCL based on created Verilog Code(2)</vt:lpstr>
      <vt:lpstr>Making TCL based on created Verilog Code(3)</vt:lpstr>
      <vt:lpstr>Experiment Device Creation Procedure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최광열</cp:lastModifiedBy>
  <cp:revision>444</cp:revision>
  <dcterms:created xsi:type="dcterms:W3CDTF">2020-03-24T05:37:31Z</dcterms:created>
  <dcterms:modified xsi:type="dcterms:W3CDTF">2023-09-02T12:11:46Z</dcterms:modified>
</cp:coreProperties>
</file>