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65" r:id="rId4"/>
    <p:sldId id="266" r:id="rId5"/>
    <p:sldId id="268" r:id="rId6"/>
    <p:sldId id="269" r:id="rId7"/>
    <p:sldId id="259" r:id="rId8"/>
    <p:sldId id="271" r:id="rId9"/>
    <p:sldId id="270" r:id="rId10"/>
    <p:sldId id="272" r:id="rId11"/>
    <p:sldId id="262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58" r:id="rId22"/>
    <p:sldId id="257" r:id="rId23"/>
    <p:sldId id="261" r:id="rId24"/>
    <p:sldId id="263" r:id="rId25"/>
    <p:sldId id="260" r:id="rId26"/>
    <p:sldId id="264" r:id="rId2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03/06/2023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err="1"/>
              <a:t>RFSoC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20230310 Meeting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DAE0-C495-4262-C75B-E6BC14BF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Wireless Communication(3)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88651-FBB3-8CDF-53AC-1288C7F3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94375-0A57-A212-1D53-05848A97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10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986318-C511-9D3E-BD95-AA7306CA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8" y="1908040"/>
            <a:ext cx="5749362" cy="4075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E61E2B-9072-9EE4-8D2B-3C9553FB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62" y="2228253"/>
            <a:ext cx="6321894" cy="30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5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B1D00-9592-06F7-C9F4-9DD55A16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 </a:t>
            </a:r>
            <a:r>
              <a:rPr lang="en-US" altLang="ko-KR" dirty="0" err="1"/>
              <a:t>datapath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1617A-E465-2EA8-E89E-F9CEC26E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FE8CF-42EA-1E74-8917-B4977BC7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11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8B5C75-950A-E6FB-9221-DF3501B9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2" y="1273756"/>
            <a:ext cx="8401482" cy="768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F74647-A2AA-3195-97E5-2D29A553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" y="2265779"/>
            <a:ext cx="7334627" cy="1162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24552-68B4-63E0-9570-C8780FDC2B62}"/>
              </a:ext>
            </a:extLst>
          </p:cNvPr>
          <p:cNvSpPr txBox="1"/>
          <p:nvPr/>
        </p:nvSpPr>
        <p:spPr>
          <a:xfrm>
            <a:off x="219638" y="4696014"/>
            <a:ext cx="123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s00_axis_tdata[255:0] &lt;= 256'h0000  7fff  0000  7fff  0000  7fff  0000  7fff  0000  7fff  0000  7fff  0000  7fff  0000  7fff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8F511C-0425-FB0B-80B3-6CE177FBCD72}"/>
              </a:ext>
            </a:extLst>
          </p:cNvPr>
          <p:cNvSpPr/>
          <p:nvPr/>
        </p:nvSpPr>
        <p:spPr>
          <a:xfrm>
            <a:off x="3203736" y="4748936"/>
            <a:ext cx="460214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70230-8D44-CDAC-513D-1D6BA66A076C}"/>
              </a:ext>
            </a:extLst>
          </p:cNvPr>
          <p:cNvSpPr txBox="1"/>
          <p:nvPr/>
        </p:nvSpPr>
        <p:spPr>
          <a:xfrm>
            <a:off x="6471281" y="6032649"/>
            <a:ext cx="89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 value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D09575-A22A-2164-CB37-40767E25884B}"/>
              </a:ext>
            </a:extLst>
          </p:cNvPr>
          <p:cNvSpPr/>
          <p:nvPr/>
        </p:nvSpPr>
        <p:spPr>
          <a:xfrm>
            <a:off x="3752657" y="4748936"/>
            <a:ext cx="392623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552107-E45A-22DD-6928-F3B06221A002}"/>
              </a:ext>
            </a:extLst>
          </p:cNvPr>
          <p:cNvSpPr/>
          <p:nvPr/>
        </p:nvSpPr>
        <p:spPr>
          <a:xfrm>
            <a:off x="4203507" y="4748936"/>
            <a:ext cx="460214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06EB4D-679F-A542-D5F4-69F214E7A644}"/>
              </a:ext>
            </a:extLst>
          </p:cNvPr>
          <p:cNvSpPr/>
          <p:nvPr/>
        </p:nvSpPr>
        <p:spPr>
          <a:xfrm>
            <a:off x="4752428" y="4748936"/>
            <a:ext cx="392623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79C36D-44FC-6FB0-9DA4-10C227C77A5E}"/>
              </a:ext>
            </a:extLst>
          </p:cNvPr>
          <p:cNvSpPr/>
          <p:nvPr/>
        </p:nvSpPr>
        <p:spPr>
          <a:xfrm>
            <a:off x="5203278" y="4748936"/>
            <a:ext cx="460214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7EA75A-CAF4-811F-99B0-23F6014330FD}"/>
              </a:ext>
            </a:extLst>
          </p:cNvPr>
          <p:cNvSpPr/>
          <p:nvPr/>
        </p:nvSpPr>
        <p:spPr>
          <a:xfrm>
            <a:off x="5752199" y="4748936"/>
            <a:ext cx="392623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AF218D-301A-9856-A529-238122DCF22C}"/>
              </a:ext>
            </a:extLst>
          </p:cNvPr>
          <p:cNvSpPr/>
          <p:nvPr/>
        </p:nvSpPr>
        <p:spPr>
          <a:xfrm>
            <a:off x="6192889" y="4748936"/>
            <a:ext cx="460214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359767-1681-62D8-FD26-F7548F65146C}"/>
              </a:ext>
            </a:extLst>
          </p:cNvPr>
          <p:cNvSpPr/>
          <p:nvPr/>
        </p:nvSpPr>
        <p:spPr>
          <a:xfrm>
            <a:off x="6741810" y="4748936"/>
            <a:ext cx="392623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F03813-E50E-6B67-C9E6-CF3F5BF7715F}"/>
              </a:ext>
            </a:extLst>
          </p:cNvPr>
          <p:cNvSpPr/>
          <p:nvPr/>
        </p:nvSpPr>
        <p:spPr>
          <a:xfrm>
            <a:off x="7182500" y="4748936"/>
            <a:ext cx="460214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B737FF-E1E9-FF8C-74E5-EC4B295A7FE5}"/>
              </a:ext>
            </a:extLst>
          </p:cNvPr>
          <p:cNvSpPr/>
          <p:nvPr/>
        </p:nvSpPr>
        <p:spPr>
          <a:xfrm>
            <a:off x="7731421" y="4748936"/>
            <a:ext cx="392623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DA0D243-CFBB-9C57-D69C-27F99D38F3BC}"/>
              </a:ext>
            </a:extLst>
          </p:cNvPr>
          <p:cNvSpPr/>
          <p:nvPr/>
        </p:nvSpPr>
        <p:spPr>
          <a:xfrm>
            <a:off x="8185124" y="4748936"/>
            <a:ext cx="460214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2E8ACA0-6C63-D36C-6D2B-0D58D2C16A6E}"/>
              </a:ext>
            </a:extLst>
          </p:cNvPr>
          <p:cNvSpPr/>
          <p:nvPr/>
        </p:nvSpPr>
        <p:spPr>
          <a:xfrm>
            <a:off x="8734045" y="4748936"/>
            <a:ext cx="392623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80D0ED-8D2F-F483-2319-39DF7CFD58A1}"/>
              </a:ext>
            </a:extLst>
          </p:cNvPr>
          <p:cNvSpPr/>
          <p:nvPr/>
        </p:nvSpPr>
        <p:spPr>
          <a:xfrm>
            <a:off x="9175073" y="4748936"/>
            <a:ext cx="460214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8D59AC-AC0A-A85E-FA76-25021CE8DF22}"/>
              </a:ext>
            </a:extLst>
          </p:cNvPr>
          <p:cNvSpPr/>
          <p:nvPr/>
        </p:nvSpPr>
        <p:spPr>
          <a:xfrm>
            <a:off x="9723994" y="4748936"/>
            <a:ext cx="392623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60F0B3-2AE1-790E-AB1F-904B865A974D}"/>
              </a:ext>
            </a:extLst>
          </p:cNvPr>
          <p:cNvSpPr/>
          <p:nvPr/>
        </p:nvSpPr>
        <p:spPr>
          <a:xfrm>
            <a:off x="10169764" y="4748936"/>
            <a:ext cx="460214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C08300-FD20-85B2-5D84-F58683E1D220}"/>
              </a:ext>
            </a:extLst>
          </p:cNvPr>
          <p:cNvSpPr/>
          <p:nvPr/>
        </p:nvSpPr>
        <p:spPr>
          <a:xfrm>
            <a:off x="10718685" y="4748936"/>
            <a:ext cx="392623" cy="26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CA13103-E583-3844-65E0-DE0B599F5C8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433843" y="5012424"/>
            <a:ext cx="3484740" cy="10202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86C93DD-E4BF-0301-BFFD-DCE4F8EA6E9B}"/>
              </a:ext>
            </a:extLst>
          </p:cNvPr>
          <p:cNvCxnSpPr>
            <a:cxnSpLocks/>
            <a:stCxn id="44" idx="2"/>
            <a:endCxn id="13" idx="0"/>
          </p:cNvCxnSpPr>
          <p:nvPr/>
        </p:nvCxnSpPr>
        <p:spPr>
          <a:xfrm flipH="1">
            <a:off x="6918583" y="5012424"/>
            <a:ext cx="2486597" cy="10202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D42449A-49EC-D09D-8E67-6DEE11961C38}"/>
              </a:ext>
            </a:extLst>
          </p:cNvPr>
          <p:cNvCxnSpPr>
            <a:cxnSpLocks/>
            <a:stCxn id="42" idx="2"/>
            <a:endCxn id="13" idx="0"/>
          </p:cNvCxnSpPr>
          <p:nvPr/>
        </p:nvCxnSpPr>
        <p:spPr>
          <a:xfrm flipH="1">
            <a:off x="6918583" y="5012424"/>
            <a:ext cx="1496648" cy="10202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B58776E-6D20-ECEF-75A2-180E82F4B493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flipH="1">
            <a:off x="6918583" y="5012424"/>
            <a:ext cx="494024" cy="10202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32A149E-1C35-23F8-EBCB-10EE416BC7FF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>
            <a:off x="6422996" y="5012424"/>
            <a:ext cx="495587" cy="10202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4DAEA0-611D-46CA-E8D9-A68C81B99996}"/>
              </a:ext>
            </a:extLst>
          </p:cNvPr>
          <p:cNvCxnSpPr>
            <a:cxnSpLocks/>
            <a:stCxn id="33" idx="2"/>
            <a:endCxn id="13" idx="0"/>
          </p:cNvCxnSpPr>
          <p:nvPr/>
        </p:nvCxnSpPr>
        <p:spPr>
          <a:xfrm>
            <a:off x="5433385" y="5012424"/>
            <a:ext cx="1485198" cy="10202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E031CE2-135D-578B-5BDC-19B685EE0F3A}"/>
              </a:ext>
            </a:extLst>
          </p:cNvPr>
          <p:cNvCxnSpPr>
            <a:cxnSpLocks/>
            <a:stCxn id="31" idx="2"/>
            <a:endCxn id="13" idx="0"/>
          </p:cNvCxnSpPr>
          <p:nvPr/>
        </p:nvCxnSpPr>
        <p:spPr>
          <a:xfrm>
            <a:off x="4433614" y="5012424"/>
            <a:ext cx="2484969" cy="10202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0CA2F8D-9BE7-2E10-F967-CEFA41132283}"/>
              </a:ext>
            </a:extLst>
          </p:cNvPr>
          <p:cNvCxnSpPr>
            <a:cxnSpLocks/>
            <a:stCxn id="46" idx="2"/>
            <a:endCxn id="13" idx="0"/>
          </p:cNvCxnSpPr>
          <p:nvPr/>
        </p:nvCxnSpPr>
        <p:spPr>
          <a:xfrm flipH="1">
            <a:off x="6918583" y="5012424"/>
            <a:ext cx="3481288" cy="10202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6FF0C8B-1E8C-4CAE-9F97-0B658B7AD83E}"/>
              </a:ext>
            </a:extLst>
          </p:cNvPr>
          <p:cNvSpPr txBox="1"/>
          <p:nvPr/>
        </p:nvSpPr>
        <p:spPr>
          <a:xfrm>
            <a:off x="6520172" y="3445630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 value</a:t>
            </a:r>
            <a:endParaRPr lang="ko-KR" altLang="en-US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5D7D6F5-9C82-DC54-54ED-73CF2E1C4EA7}"/>
              </a:ext>
            </a:extLst>
          </p:cNvPr>
          <p:cNvCxnSpPr>
            <a:cxnSpLocks/>
            <a:stCxn id="30" idx="0"/>
            <a:endCxn id="102" idx="2"/>
          </p:cNvCxnSpPr>
          <p:nvPr/>
        </p:nvCxnSpPr>
        <p:spPr>
          <a:xfrm flipV="1">
            <a:off x="3948969" y="3814962"/>
            <a:ext cx="2969614" cy="933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2CFBB8F-85CA-0133-C773-48D8DD2F6453}"/>
              </a:ext>
            </a:extLst>
          </p:cNvPr>
          <p:cNvCxnSpPr>
            <a:cxnSpLocks/>
            <a:stCxn id="102" idx="2"/>
            <a:endCxn id="45" idx="0"/>
          </p:cNvCxnSpPr>
          <p:nvPr/>
        </p:nvCxnSpPr>
        <p:spPr>
          <a:xfrm>
            <a:off x="6918583" y="3814962"/>
            <a:ext cx="3001723" cy="933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2638AEF-0166-057A-59F2-D14576FB3DA9}"/>
              </a:ext>
            </a:extLst>
          </p:cNvPr>
          <p:cNvCxnSpPr>
            <a:cxnSpLocks/>
            <a:stCxn id="43" idx="0"/>
            <a:endCxn id="102" idx="2"/>
          </p:cNvCxnSpPr>
          <p:nvPr/>
        </p:nvCxnSpPr>
        <p:spPr>
          <a:xfrm flipH="1" flipV="1">
            <a:off x="6918583" y="3814962"/>
            <a:ext cx="2011774" cy="933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591458A-2DCA-4E90-5001-D36DAD85D334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6918583" y="3814962"/>
            <a:ext cx="1009150" cy="933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12DDA85-26C3-8210-B21D-5BA16BF37461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6918583" y="3814962"/>
            <a:ext cx="19539" cy="933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6BB1F7B-4333-0116-04EE-D261D8885671}"/>
              </a:ext>
            </a:extLst>
          </p:cNvPr>
          <p:cNvCxnSpPr>
            <a:cxnSpLocks/>
            <a:stCxn id="34" idx="0"/>
            <a:endCxn id="102" idx="2"/>
          </p:cNvCxnSpPr>
          <p:nvPr/>
        </p:nvCxnSpPr>
        <p:spPr>
          <a:xfrm flipV="1">
            <a:off x="5948511" y="3814962"/>
            <a:ext cx="970072" cy="933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61BF539-C49D-001B-BD20-5386B6210C2C}"/>
              </a:ext>
            </a:extLst>
          </p:cNvPr>
          <p:cNvCxnSpPr>
            <a:cxnSpLocks/>
            <a:stCxn id="32" idx="0"/>
            <a:endCxn id="102" idx="2"/>
          </p:cNvCxnSpPr>
          <p:nvPr/>
        </p:nvCxnSpPr>
        <p:spPr>
          <a:xfrm flipV="1">
            <a:off x="4948740" y="3814962"/>
            <a:ext cx="1969843" cy="933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A54C957-270D-2732-FD37-477D1551A340}"/>
              </a:ext>
            </a:extLst>
          </p:cNvPr>
          <p:cNvCxnSpPr>
            <a:cxnSpLocks/>
            <a:stCxn id="47" idx="0"/>
            <a:endCxn id="102" idx="2"/>
          </p:cNvCxnSpPr>
          <p:nvPr/>
        </p:nvCxnSpPr>
        <p:spPr>
          <a:xfrm flipH="1" flipV="1">
            <a:off x="6918583" y="3814962"/>
            <a:ext cx="3996414" cy="933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1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F587-6908-9158-3347-605C8AEC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CPU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E51FA-BD87-4FD1-1232-F943776C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E1311-56A4-304F-4CCA-98A0BDA6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12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6CC80D-251B-084E-5322-96EFE588B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447800"/>
            <a:ext cx="713008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5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355E9-5A4C-2FFE-D9DD-BBDDDF19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APU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F18C1-6061-26F0-2B61-122F2E38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002311-7611-4733-81A1-90CFF128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13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7FDB56-15E3-5A6A-1D01-0A2EC9CA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0" y="1924304"/>
            <a:ext cx="5543835" cy="3778444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C1945870-2F24-5D23-F5C8-38E29427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15" y="2419629"/>
            <a:ext cx="4540483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1EF27-254A-A46E-8899-E1188EBC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MPU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BADAD-2C26-291B-A752-851070CB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AFA7E-628F-B336-1044-A1DC9738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14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89A927-0A72-9A08-ECB5-72DC5543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75" y="1343727"/>
            <a:ext cx="6453650" cy="523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8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7AAE4-6C99-59C2-1104-C2D7E297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5000"/>
              <a:t>About</a:t>
            </a:r>
            <a:r>
              <a:rPr lang="ko-KR" altLang="en-US" sz="5000"/>
              <a:t> </a:t>
            </a:r>
            <a:r>
              <a:rPr lang="en-US" altLang="ko-KR" sz="5000"/>
              <a:t>RFSoC OS(Firmware)</a:t>
            </a:r>
            <a:endParaRPr lang="ko-KR" altLang="en-US" sz="50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3979F-3ED4-5052-047D-A56F1E66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CA889-7B4B-AF41-15F9-6221F08E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848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59C85B-AEF0-7D4B-93E0-C75027DA4138}"/>
              </a:ext>
            </a:extLst>
          </p:cNvPr>
          <p:cNvSpPr/>
          <p:nvPr/>
        </p:nvSpPr>
        <p:spPr>
          <a:xfrm>
            <a:off x="1194477" y="2399992"/>
            <a:ext cx="1634067" cy="1253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Task2</a:t>
            </a:r>
          </a:p>
          <a:p>
            <a:pPr algn="ctr"/>
            <a:r>
              <a:rPr lang="en-US" altLang="ko-KR"/>
              <a:t>use DAC,ADC2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00AA5B-0D41-DEC0-0D8E-E4385000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 apply feedback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EFF2E-79B6-0602-7A82-B378438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BFAFC4-43A5-BC02-D27E-DDC2032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16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BA303E-EB78-0B07-7683-4648D7752231}"/>
              </a:ext>
            </a:extLst>
          </p:cNvPr>
          <p:cNvSpPr/>
          <p:nvPr/>
        </p:nvSpPr>
        <p:spPr>
          <a:xfrm>
            <a:off x="585373" y="3229726"/>
            <a:ext cx="1634067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Task1</a:t>
            </a:r>
          </a:p>
          <a:p>
            <a:pPr algn="ctr"/>
            <a:r>
              <a:rPr lang="en-US" altLang="ko-KR"/>
              <a:t>use DAC,ADC1</a:t>
            </a:r>
            <a:endParaRPr lang="ko-KR" alt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DA83BA55-E2DC-9800-C453-4E63F4437556}"/>
              </a:ext>
            </a:extLst>
          </p:cNvPr>
          <p:cNvSpPr/>
          <p:nvPr/>
        </p:nvSpPr>
        <p:spPr>
          <a:xfrm>
            <a:off x="3641635" y="3571241"/>
            <a:ext cx="1026322" cy="57203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DAC1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6DBA90A7-BC8B-4161-8873-E11AE06B2C50}"/>
              </a:ext>
            </a:extLst>
          </p:cNvPr>
          <p:cNvSpPr/>
          <p:nvPr/>
        </p:nvSpPr>
        <p:spPr>
          <a:xfrm flipH="1">
            <a:off x="3641634" y="5190584"/>
            <a:ext cx="1026322" cy="57203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ADC1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9C8547-1393-3656-5AFB-78C3604A6680}"/>
              </a:ext>
            </a:extLst>
          </p:cNvPr>
          <p:cNvSpPr/>
          <p:nvPr/>
        </p:nvSpPr>
        <p:spPr>
          <a:xfrm>
            <a:off x="85344" y="1854201"/>
            <a:ext cx="3421029" cy="2810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Core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9946D1A-4EFC-5E30-2EE9-B0730C2D200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219440" y="3856260"/>
            <a:ext cx="1422195" cy="10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8AF647E-AF7F-F0FD-9C6A-249F0CCA6567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 rot="10800000">
            <a:off x="1402408" y="4482794"/>
            <a:ext cx="2239227" cy="993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6171A0-6EE7-7048-1069-3890D18F386D}"/>
              </a:ext>
            </a:extLst>
          </p:cNvPr>
          <p:cNvSpPr txBox="1"/>
          <p:nvPr/>
        </p:nvSpPr>
        <p:spPr>
          <a:xfrm>
            <a:off x="3506373" y="3278197"/>
            <a:ext cx="23243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dac_output @ t = t0 &gt; 0 ns</a:t>
            </a:r>
            <a:endParaRPr lang="ko-KR" alt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F9F2B-0878-961F-9B03-6AF7493D9B73}"/>
              </a:ext>
            </a:extLst>
          </p:cNvPr>
          <p:cNvSpPr txBox="1"/>
          <p:nvPr/>
        </p:nvSpPr>
        <p:spPr>
          <a:xfrm>
            <a:off x="3506373" y="4901727"/>
            <a:ext cx="23243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adc_input @ t = 0 ns</a:t>
            </a:r>
            <a:endParaRPr lang="ko-KR" altLang="en-US" sz="1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701CA9-1DBE-084F-AE0D-40C75CC6B0E6}"/>
              </a:ext>
            </a:extLst>
          </p:cNvPr>
          <p:cNvSpPr/>
          <p:nvPr/>
        </p:nvSpPr>
        <p:spPr>
          <a:xfrm>
            <a:off x="3815644" y="1354668"/>
            <a:ext cx="11232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Task1</a:t>
            </a:r>
            <a:endParaRPr lang="ko-KR" altLang="en-US" sz="10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203AFE7-2205-E844-2A3D-2A4C174A46AF}"/>
              </a:ext>
            </a:extLst>
          </p:cNvPr>
          <p:cNvCxnSpPr>
            <a:cxnSpLocks/>
          </p:cNvCxnSpPr>
          <p:nvPr/>
        </p:nvCxnSpPr>
        <p:spPr>
          <a:xfrm>
            <a:off x="3572728" y="2399992"/>
            <a:ext cx="234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9FDA5F-6AD6-5239-FC3E-21D131C91CE5}"/>
              </a:ext>
            </a:extLst>
          </p:cNvPr>
          <p:cNvSpPr/>
          <p:nvPr/>
        </p:nvSpPr>
        <p:spPr>
          <a:xfrm>
            <a:off x="4938887" y="1913230"/>
            <a:ext cx="77329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Task2</a:t>
            </a:r>
            <a:endParaRPr lang="ko-KR" altLang="en-US" sz="10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4CFBA16-4342-1A0D-B06C-085A7B5C71FC}"/>
              </a:ext>
            </a:extLst>
          </p:cNvPr>
          <p:cNvCxnSpPr>
            <a:cxnSpLocks/>
          </p:cNvCxnSpPr>
          <p:nvPr/>
        </p:nvCxnSpPr>
        <p:spPr>
          <a:xfrm>
            <a:off x="3815643" y="1230490"/>
            <a:ext cx="0" cy="160302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8A2870B-F6AC-93D3-8408-76A8EEDAA2A0}"/>
              </a:ext>
            </a:extLst>
          </p:cNvPr>
          <p:cNvCxnSpPr>
            <a:cxnSpLocks/>
          </p:cNvCxnSpPr>
          <p:nvPr/>
        </p:nvCxnSpPr>
        <p:spPr>
          <a:xfrm>
            <a:off x="4938887" y="1230490"/>
            <a:ext cx="0" cy="160302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A63BB5-427B-AD3A-0810-E2F5E3B9E971}"/>
              </a:ext>
            </a:extLst>
          </p:cNvPr>
          <p:cNvSpPr txBox="1"/>
          <p:nvPr/>
        </p:nvSpPr>
        <p:spPr>
          <a:xfrm>
            <a:off x="3581398" y="2811352"/>
            <a:ext cx="674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t=0 ns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3B6359-9173-C9C3-FA19-2A0184CA93EE}"/>
              </a:ext>
            </a:extLst>
          </p:cNvPr>
          <p:cNvSpPr txBox="1"/>
          <p:nvPr/>
        </p:nvSpPr>
        <p:spPr>
          <a:xfrm>
            <a:off x="4615506" y="2811352"/>
            <a:ext cx="674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t=t0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25904FE-B8A0-1F01-E1A0-704DEB218860}"/>
              </a:ext>
            </a:extLst>
          </p:cNvPr>
          <p:cNvSpPr/>
          <p:nvPr/>
        </p:nvSpPr>
        <p:spPr>
          <a:xfrm>
            <a:off x="7205133" y="2399992"/>
            <a:ext cx="1634067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Task1</a:t>
            </a:r>
          </a:p>
          <a:p>
            <a:pPr algn="ctr"/>
            <a:r>
              <a:rPr lang="en-US" altLang="ko-KR"/>
              <a:t>use DAC,ADC1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D448EC-87EA-5B09-6C2B-2B4D674DA155}"/>
              </a:ext>
            </a:extLst>
          </p:cNvPr>
          <p:cNvSpPr/>
          <p:nvPr/>
        </p:nvSpPr>
        <p:spPr>
          <a:xfrm>
            <a:off x="6596029" y="3229726"/>
            <a:ext cx="1634067" cy="1253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Task2</a:t>
            </a:r>
          </a:p>
          <a:p>
            <a:pPr algn="ctr"/>
            <a:r>
              <a:rPr lang="en-US" altLang="ko-KR"/>
              <a:t>use DAC,ADC2</a:t>
            </a:r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A52698E-C50D-20C8-89ED-87E9D895EF63}"/>
              </a:ext>
            </a:extLst>
          </p:cNvPr>
          <p:cNvSpPr/>
          <p:nvPr/>
        </p:nvSpPr>
        <p:spPr>
          <a:xfrm>
            <a:off x="6096000" y="1854201"/>
            <a:ext cx="3421029" cy="2810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Core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3F5A995-1CF6-B5E6-32B1-0A78B0D13EA7}"/>
              </a:ext>
            </a:extLst>
          </p:cNvPr>
          <p:cNvSpPr/>
          <p:nvPr/>
        </p:nvSpPr>
        <p:spPr>
          <a:xfrm>
            <a:off x="9826301" y="1354668"/>
            <a:ext cx="2342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3B1BDC7-C535-7EE0-1C35-E0563D05B675}"/>
              </a:ext>
            </a:extLst>
          </p:cNvPr>
          <p:cNvCxnSpPr>
            <a:cxnSpLocks/>
          </p:cNvCxnSpPr>
          <p:nvPr/>
        </p:nvCxnSpPr>
        <p:spPr>
          <a:xfrm>
            <a:off x="9583384" y="2399992"/>
            <a:ext cx="234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8F98ACE-3ABF-38DA-4BD0-DBCDC710AC7B}"/>
              </a:ext>
            </a:extLst>
          </p:cNvPr>
          <p:cNvSpPr/>
          <p:nvPr/>
        </p:nvSpPr>
        <p:spPr>
          <a:xfrm>
            <a:off x="10060545" y="1913230"/>
            <a:ext cx="65125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Task2</a:t>
            </a:r>
            <a:endParaRPr lang="ko-KR" altLang="en-US" sz="100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6C3980D-717D-A50F-FCE3-8BFEBE991C71}"/>
              </a:ext>
            </a:extLst>
          </p:cNvPr>
          <p:cNvCxnSpPr>
            <a:cxnSpLocks/>
          </p:cNvCxnSpPr>
          <p:nvPr/>
        </p:nvCxnSpPr>
        <p:spPr>
          <a:xfrm>
            <a:off x="9826299" y="1230490"/>
            <a:ext cx="0" cy="160302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1D0FAD0-8563-EC9B-642E-6907C180634C}"/>
              </a:ext>
            </a:extLst>
          </p:cNvPr>
          <p:cNvCxnSpPr>
            <a:cxnSpLocks/>
          </p:cNvCxnSpPr>
          <p:nvPr/>
        </p:nvCxnSpPr>
        <p:spPr>
          <a:xfrm>
            <a:off x="10949543" y="1230490"/>
            <a:ext cx="0" cy="160302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577728-31C0-46FF-4902-562BF6E9C152}"/>
              </a:ext>
            </a:extLst>
          </p:cNvPr>
          <p:cNvSpPr txBox="1"/>
          <p:nvPr/>
        </p:nvSpPr>
        <p:spPr>
          <a:xfrm>
            <a:off x="9592054" y="2811352"/>
            <a:ext cx="674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t=0 ns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D1DBFF-15D9-E34F-D23E-87FA72E3842B}"/>
              </a:ext>
            </a:extLst>
          </p:cNvPr>
          <p:cNvSpPr txBox="1"/>
          <p:nvPr/>
        </p:nvSpPr>
        <p:spPr>
          <a:xfrm>
            <a:off x="10626162" y="2811352"/>
            <a:ext cx="674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t=t0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044319A-5B0C-2E00-3F52-9AC0577DF309}"/>
              </a:ext>
            </a:extLst>
          </p:cNvPr>
          <p:cNvSpPr/>
          <p:nvPr/>
        </p:nvSpPr>
        <p:spPr>
          <a:xfrm>
            <a:off x="10711800" y="1354668"/>
            <a:ext cx="2342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35DF5A1-ADB2-9E5B-09F8-D5B234C7EEAF}"/>
              </a:ext>
            </a:extLst>
          </p:cNvPr>
          <p:cNvCxnSpPr>
            <a:cxnSpLocks/>
          </p:cNvCxnSpPr>
          <p:nvPr/>
        </p:nvCxnSpPr>
        <p:spPr>
          <a:xfrm>
            <a:off x="10054221" y="1230490"/>
            <a:ext cx="0" cy="160302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C47D5AD-BD6F-C854-0F18-91E8F7AA7616}"/>
              </a:ext>
            </a:extLst>
          </p:cNvPr>
          <p:cNvCxnSpPr>
            <a:cxnSpLocks/>
          </p:cNvCxnSpPr>
          <p:nvPr/>
        </p:nvCxnSpPr>
        <p:spPr>
          <a:xfrm>
            <a:off x="10711800" y="1230490"/>
            <a:ext cx="0" cy="160302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53748FE-96B9-13D9-5567-D841EC50F88C}"/>
              </a:ext>
            </a:extLst>
          </p:cNvPr>
          <p:cNvSpPr/>
          <p:nvPr/>
        </p:nvSpPr>
        <p:spPr>
          <a:xfrm>
            <a:off x="10951688" y="1913230"/>
            <a:ext cx="65125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Task2</a:t>
            </a:r>
            <a:endParaRPr lang="ko-KR" altLang="en-US" sz="1000"/>
          </a:p>
        </p:txBody>
      </p:sp>
      <p:sp>
        <p:nvSpPr>
          <p:cNvPr id="88" name="화살표: 오른쪽으로 구부러짐 87">
            <a:extLst>
              <a:ext uri="{FF2B5EF4-FFF2-40B4-BE49-F238E27FC236}">
                <a16:creationId xmlns:a16="http://schemas.microsoft.com/office/drawing/2014/main" id="{355487AF-7539-6043-C755-B0176A624300}"/>
              </a:ext>
            </a:extLst>
          </p:cNvPr>
          <p:cNvSpPr/>
          <p:nvPr/>
        </p:nvSpPr>
        <p:spPr>
          <a:xfrm>
            <a:off x="6124222" y="3012131"/>
            <a:ext cx="443585" cy="4168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화살표: 오른쪽으로 구부러짐 88">
            <a:extLst>
              <a:ext uri="{FF2B5EF4-FFF2-40B4-BE49-F238E27FC236}">
                <a16:creationId xmlns:a16="http://schemas.microsoft.com/office/drawing/2014/main" id="{BBA4963D-EB72-06B0-A216-41DCB9831BC8}"/>
              </a:ext>
            </a:extLst>
          </p:cNvPr>
          <p:cNvSpPr/>
          <p:nvPr/>
        </p:nvSpPr>
        <p:spPr>
          <a:xfrm rot="10800000">
            <a:off x="8928100" y="3386369"/>
            <a:ext cx="500029" cy="4272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CAA84BC-36D1-0B95-F075-1AF0AAFFB143}"/>
              </a:ext>
            </a:extLst>
          </p:cNvPr>
          <p:cNvSpPr/>
          <p:nvPr/>
        </p:nvSpPr>
        <p:spPr>
          <a:xfrm>
            <a:off x="3641635" y="4274699"/>
            <a:ext cx="1026322" cy="57203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DAC2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5E809B1D-0565-0785-747A-D3FCEDA67B9D}"/>
              </a:ext>
            </a:extLst>
          </p:cNvPr>
          <p:cNvSpPr/>
          <p:nvPr/>
        </p:nvSpPr>
        <p:spPr>
          <a:xfrm flipH="1">
            <a:off x="3641634" y="5894042"/>
            <a:ext cx="1026322" cy="57203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ADC2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화살표: 오각형 102">
            <a:extLst>
              <a:ext uri="{FF2B5EF4-FFF2-40B4-BE49-F238E27FC236}">
                <a16:creationId xmlns:a16="http://schemas.microsoft.com/office/drawing/2014/main" id="{7CB169D1-CD48-07AB-69F5-DC9C90CAD475}"/>
              </a:ext>
            </a:extLst>
          </p:cNvPr>
          <p:cNvSpPr/>
          <p:nvPr/>
        </p:nvSpPr>
        <p:spPr>
          <a:xfrm>
            <a:off x="9652291" y="3571241"/>
            <a:ext cx="1026322" cy="57203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DAC1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" name="화살표: 오각형 103">
            <a:extLst>
              <a:ext uri="{FF2B5EF4-FFF2-40B4-BE49-F238E27FC236}">
                <a16:creationId xmlns:a16="http://schemas.microsoft.com/office/drawing/2014/main" id="{08E48673-0F7A-926B-E0EA-713BBE626E2D}"/>
              </a:ext>
            </a:extLst>
          </p:cNvPr>
          <p:cNvSpPr/>
          <p:nvPr/>
        </p:nvSpPr>
        <p:spPr>
          <a:xfrm flipH="1">
            <a:off x="9652290" y="5190584"/>
            <a:ext cx="1026322" cy="57203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ADC1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ECCA4006-9A19-E54D-A8CE-A80B72AC0201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>
            <a:off x="8230096" y="3856260"/>
            <a:ext cx="1422195" cy="704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F469003E-96A0-87F4-ECD6-A74434B3568E}"/>
              </a:ext>
            </a:extLst>
          </p:cNvPr>
          <p:cNvCxnSpPr>
            <a:cxnSpLocks/>
            <a:stCxn id="110" idx="3"/>
            <a:endCxn id="67" idx="2"/>
          </p:cNvCxnSpPr>
          <p:nvPr/>
        </p:nvCxnSpPr>
        <p:spPr>
          <a:xfrm rot="10800000">
            <a:off x="7413064" y="4482794"/>
            <a:ext cx="2239227" cy="1697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2A98904-B5CD-BB5F-546E-1B496A8C98C7}"/>
              </a:ext>
            </a:extLst>
          </p:cNvPr>
          <p:cNvSpPr txBox="1"/>
          <p:nvPr/>
        </p:nvSpPr>
        <p:spPr>
          <a:xfrm>
            <a:off x="9517029" y="3278197"/>
            <a:ext cx="23243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dac_output @ t = t0 &gt; 0 ns</a:t>
            </a:r>
            <a:endParaRPr lang="ko-KR" altLang="en-US" sz="15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800276-DF38-8B22-E9C4-26FA3893A40E}"/>
              </a:ext>
            </a:extLst>
          </p:cNvPr>
          <p:cNvSpPr txBox="1"/>
          <p:nvPr/>
        </p:nvSpPr>
        <p:spPr>
          <a:xfrm>
            <a:off x="9517029" y="4901727"/>
            <a:ext cx="23243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adc_input @ t = 0 ns</a:t>
            </a:r>
            <a:endParaRPr lang="ko-KR" altLang="en-US" sz="1500" dirty="0"/>
          </a:p>
        </p:txBody>
      </p:sp>
      <p:sp>
        <p:nvSpPr>
          <p:cNvPr id="109" name="화살표: 오각형 108">
            <a:extLst>
              <a:ext uri="{FF2B5EF4-FFF2-40B4-BE49-F238E27FC236}">
                <a16:creationId xmlns:a16="http://schemas.microsoft.com/office/drawing/2014/main" id="{5F32D4E3-0C2A-532B-EE82-DF5239DA29A6}"/>
              </a:ext>
            </a:extLst>
          </p:cNvPr>
          <p:cNvSpPr/>
          <p:nvPr/>
        </p:nvSpPr>
        <p:spPr>
          <a:xfrm>
            <a:off x="9652291" y="4274699"/>
            <a:ext cx="1026322" cy="57203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DAC2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화살표: 오각형 109">
            <a:extLst>
              <a:ext uri="{FF2B5EF4-FFF2-40B4-BE49-F238E27FC236}">
                <a16:creationId xmlns:a16="http://schemas.microsoft.com/office/drawing/2014/main" id="{94E487E2-E4BA-E0A4-025E-A03DB6A72CE0}"/>
              </a:ext>
            </a:extLst>
          </p:cNvPr>
          <p:cNvSpPr/>
          <p:nvPr/>
        </p:nvSpPr>
        <p:spPr>
          <a:xfrm flipH="1">
            <a:off x="9652290" y="5894042"/>
            <a:ext cx="1026322" cy="57203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ADC2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7135BC1E-6607-B1EF-CCAA-CAC65C7CA19F}"/>
              </a:ext>
            </a:extLst>
          </p:cNvPr>
          <p:cNvSpPr/>
          <p:nvPr/>
        </p:nvSpPr>
        <p:spPr>
          <a:xfrm>
            <a:off x="5520267" y="3928533"/>
            <a:ext cx="500708" cy="43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4FDA270-F8DC-517E-5C43-6B43022469A9}"/>
              </a:ext>
            </a:extLst>
          </p:cNvPr>
          <p:cNvSpPr/>
          <p:nvPr/>
        </p:nvSpPr>
        <p:spPr>
          <a:xfrm>
            <a:off x="4030133" y="1230490"/>
            <a:ext cx="696410" cy="6317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CFA9632-526F-895B-0CE7-897AE5EEB186}"/>
              </a:ext>
            </a:extLst>
          </p:cNvPr>
          <p:cNvCxnSpPr>
            <a:cxnSpLocks/>
            <a:stCxn id="116" idx="7"/>
            <a:endCxn id="119" idx="1"/>
          </p:cNvCxnSpPr>
          <p:nvPr/>
        </p:nvCxnSpPr>
        <p:spPr>
          <a:xfrm>
            <a:off x="4624556" y="1323010"/>
            <a:ext cx="665461" cy="272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F989CC6-41B8-4CA1-C5CC-9220802E5639}"/>
              </a:ext>
            </a:extLst>
          </p:cNvPr>
          <p:cNvSpPr txBox="1"/>
          <p:nvPr/>
        </p:nvSpPr>
        <p:spPr>
          <a:xfrm>
            <a:off x="5290017" y="1073215"/>
            <a:ext cx="23243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wasting resource(DAC)</a:t>
            </a:r>
          </a:p>
          <a:p>
            <a:r>
              <a:rPr lang="en-US" altLang="ko-KR" sz="1500"/>
              <a:t>for waiting input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1893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7AAE4-6C99-59C2-1104-C2D7E297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5000"/>
              <a:t>Necessity of DMA</a:t>
            </a:r>
            <a:endParaRPr lang="ko-KR" altLang="en-US" sz="50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3979F-3ED4-5052-047D-A56F1E66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CA889-7B4B-AF41-15F9-6221F08E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76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30210-252D-D202-AEA9-E9DBABE3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transaction delay &amp; bandwidth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C5978-D2F0-BBDF-927D-FC88C34D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0DA061-F44D-0192-BFE0-9C552C99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18</a:t>
            </a:fld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9FE43-4270-F5D3-22BF-96E101113CA0}"/>
              </a:ext>
            </a:extLst>
          </p:cNvPr>
          <p:cNvSpPr txBox="1"/>
          <p:nvPr/>
        </p:nvSpPr>
        <p:spPr>
          <a:xfrm>
            <a:off x="85344" y="1274419"/>
            <a:ext cx="60106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DAC bandwidth : 1.6GHz(Max : 6.4GHz)</a:t>
            </a:r>
          </a:p>
          <a:p>
            <a:r>
              <a:rPr lang="en-US" altLang="ko-KR" sz="1500"/>
              <a:t>DAC input bit width : 256bit</a:t>
            </a:r>
          </a:p>
          <a:p>
            <a:r>
              <a:rPr lang="en-US" altLang="ko-KR" sz="1500"/>
              <a:t>Data transfer speed : 32bit (4byte) x 1.6GHz = 6.4GB/s w/o interpolation</a:t>
            </a:r>
          </a:p>
          <a:p>
            <a:r>
              <a:rPr lang="en-US" altLang="ko-KR" sz="1500"/>
              <a:t>32bit (4byte) x 0.2GHz = 800 MB/s w/ interpolation</a:t>
            </a:r>
          </a:p>
          <a:p>
            <a:r>
              <a:rPr lang="en-US" altLang="ko-KR" sz="1500"/>
              <a:t>-&gt; can be accomplished with PCIe &amp; SSD</a:t>
            </a:r>
          </a:p>
          <a:p>
            <a:r>
              <a:rPr lang="en-US" altLang="ko-KR" sz="1500"/>
              <a:t>-&gt; data calculation from CPU would be better</a:t>
            </a:r>
          </a:p>
          <a:p>
            <a:r>
              <a:rPr lang="en-US" altLang="ko-KR" sz="1500"/>
              <a:t>AXIS frequency : 100MHz</a:t>
            </a:r>
          </a:p>
          <a:p>
            <a:r>
              <a:rPr lang="en-US" altLang="ko-KR" sz="1500"/>
              <a:t>AXIS max bit width : 128bit</a:t>
            </a:r>
            <a:endParaRPr lang="ko-KR" altLang="en-US" sz="15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3CF22F-2FBF-4FAB-C80F-05EF467E69FB}"/>
              </a:ext>
            </a:extLst>
          </p:cNvPr>
          <p:cNvGrpSpPr/>
          <p:nvPr/>
        </p:nvGrpSpPr>
        <p:grpSpPr>
          <a:xfrm>
            <a:off x="121641" y="3751357"/>
            <a:ext cx="5704499" cy="1160413"/>
            <a:chOff x="121641" y="3051446"/>
            <a:chExt cx="5704499" cy="116041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B97929-682D-9DBA-8594-714ABBF11143}"/>
                </a:ext>
              </a:extLst>
            </p:cNvPr>
            <p:cNvSpPr/>
            <p:nvPr/>
          </p:nvSpPr>
          <p:spPr>
            <a:xfrm>
              <a:off x="923447" y="3051446"/>
              <a:ext cx="5734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CALC</a:t>
              </a:r>
              <a:endParaRPr lang="ko-KR" altLang="en-US" sz="100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B9F4CEE-9EAA-686D-3CE9-25DB2FCEB8FE}"/>
                </a:ext>
              </a:extLst>
            </p:cNvPr>
            <p:cNvCxnSpPr>
              <a:cxnSpLocks/>
            </p:cNvCxnSpPr>
            <p:nvPr/>
          </p:nvCxnSpPr>
          <p:spPr>
            <a:xfrm>
              <a:off x="680530" y="4211859"/>
              <a:ext cx="51456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BE5CA3-7C4A-28A6-3485-BB9EBBE877E8}"/>
                </a:ext>
              </a:extLst>
            </p:cNvPr>
            <p:cNvSpPr/>
            <p:nvPr/>
          </p:nvSpPr>
          <p:spPr>
            <a:xfrm>
              <a:off x="1534021" y="3051446"/>
              <a:ext cx="854652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DATA TRANSFER</a:t>
              </a:r>
              <a:endParaRPr lang="ko-KR" altLang="en-US" sz="10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2E86FC7-E3F5-37C5-F68B-6C6530ACC95F}"/>
                </a:ext>
              </a:extLst>
            </p:cNvPr>
            <p:cNvSpPr/>
            <p:nvPr/>
          </p:nvSpPr>
          <p:spPr>
            <a:xfrm>
              <a:off x="2425843" y="3051446"/>
              <a:ext cx="5734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CALC</a:t>
              </a:r>
              <a:endParaRPr lang="ko-KR" altLang="en-US" sz="100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CE0B28-0BB3-21C6-56F8-27DE25BC898C}"/>
                </a:ext>
              </a:extLst>
            </p:cNvPr>
            <p:cNvSpPr/>
            <p:nvPr/>
          </p:nvSpPr>
          <p:spPr>
            <a:xfrm>
              <a:off x="3036417" y="3051446"/>
              <a:ext cx="854652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DATA TRANSFER</a:t>
              </a:r>
              <a:endParaRPr lang="ko-KR" altLang="en-US" sz="10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AA97457-4994-9A15-40E6-EA172C5F585F}"/>
                </a:ext>
              </a:extLst>
            </p:cNvPr>
            <p:cNvSpPr/>
            <p:nvPr/>
          </p:nvSpPr>
          <p:spPr>
            <a:xfrm>
              <a:off x="3928239" y="3051446"/>
              <a:ext cx="5734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CALC</a:t>
              </a:r>
              <a:endParaRPr lang="ko-KR" altLang="en-US" sz="10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72A504-6B68-F8DC-BAAF-AA72238EF0DF}"/>
                </a:ext>
              </a:extLst>
            </p:cNvPr>
            <p:cNvSpPr/>
            <p:nvPr/>
          </p:nvSpPr>
          <p:spPr>
            <a:xfrm>
              <a:off x="4538813" y="3051446"/>
              <a:ext cx="854652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DATA TRANSFER</a:t>
              </a:r>
              <a:endParaRPr lang="ko-KR" alt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5942-9548-FE95-EF5D-6BBEFE48AD3B}"/>
                </a:ext>
              </a:extLst>
            </p:cNvPr>
            <p:cNvSpPr txBox="1"/>
            <p:nvPr/>
          </p:nvSpPr>
          <p:spPr>
            <a:xfrm>
              <a:off x="121641" y="3074529"/>
              <a:ext cx="783221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/>
                <a:t>CPU</a:t>
              </a:r>
              <a:endParaRPr lang="ko-KR" altLang="en-US" sz="15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7CEE87-C5F8-87A7-C073-A2D1592B95A5}"/>
                </a:ext>
              </a:extLst>
            </p:cNvPr>
            <p:cNvSpPr/>
            <p:nvPr/>
          </p:nvSpPr>
          <p:spPr>
            <a:xfrm>
              <a:off x="1648178" y="3519028"/>
              <a:ext cx="626338" cy="36933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WRITE</a:t>
              </a:r>
              <a:endParaRPr lang="ko-KR" altLang="en-US" sz="1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60A3C66-4AF4-6A1C-8219-6360EE552215}"/>
                </a:ext>
              </a:extLst>
            </p:cNvPr>
            <p:cNvSpPr/>
            <p:nvPr/>
          </p:nvSpPr>
          <p:spPr>
            <a:xfrm>
              <a:off x="3150574" y="3519028"/>
              <a:ext cx="626338" cy="36933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WRITE</a:t>
              </a:r>
              <a:endParaRPr lang="ko-KR" altLang="en-US" sz="10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66BBD2-C987-1891-D0F6-A353D335DB7D}"/>
                </a:ext>
              </a:extLst>
            </p:cNvPr>
            <p:cNvSpPr/>
            <p:nvPr/>
          </p:nvSpPr>
          <p:spPr>
            <a:xfrm>
              <a:off x="4652970" y="3519028"/>
              <a:ext cx="626338" cy="36933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WRITE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2CB41E-40BA-AE91-3FE6-042FEEB8FB77}"/>
                </a:ext>
              </a:extLst>
            </p:cNvPr>
            <p:cNvSpPr txBox="1"/>
            <p:nvPr/>
          </p:nvSpPr>
          <p:spPr>
            <a:xfrm>
              <a:off x="121641" y="3542111"/>
              <a:ext cx="783221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/>
                <a:t>AXI</a:t>
              </a:r>
              <a:endParaRPr lang="ko-KR" altLang="en-US" sz="15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C5ABDB-D5D3-60C0-57DF-3208605F3180}"/>
              </a:ext>
            </a:extLst>
          </p:cNvPr>
          <p:cNvGrpSpPr/>
          <p:nvPr/>
        </p:nvGrpSpPr>
        <p:grpSpPr>
          <a:xfrm>
            <a:off x="6160209" y="3751357"/>
            <a:ext cx="5446848" cy="1160413"/>
            <a:chOff x="6160209" y="3051446"/>
            <a:chExt cx="5446848" cy="116041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BD2A32-0240-3F0D-8160-D1167D15CC36}"/>
                </a:ext>
              </a:extLst>
            </p:cNvPr>
            <p:cNvSpPr/>
            <p:nvPr/>
          </p:nvSpPr>
          <p:spPr>
            <a:xfrm>
              <a:off x="6403126" y="3051446"/>
              <a:ext cx="5734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CALC</a:t>
              </a:r>
              <a:endParaRPr lang="ko-KR" altLang="en-US" sz="100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A093A7D-A652-6D29-5034-DCAFCA2C5E7F}"/>
                </a:ext>
              </a:extLst>
            </p:cNvPr>
            <p:cNvCxnSpPr>
              <a:cxnSpLocks/>
            </p:cNvCxnSpPr>
            <p:nvPr/>
          </p:nvCxnSpPr>
          <p:spPr>
            <a:xfrm>
              <a:off x="6160209" y="4211859"/>
              <a:ext cx="51456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0B5D262-224B-04E9-0C61-4387332CEBEA}"/>
                </a:ext>
              </a:extLst>
            </p:cNvPr>
            <p:cNvSpPr/>
            <p:nvPr/>
          </p:nvSpPr>
          <p:spPr>
            <a:xfrm>
              <a:off x="7028890" y="3051446"/>
              <a:ext cx="5734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CALC</a:t>
              </a:r>
              <a:endParaRPr lang="ko-KR" altLang="en-US" sz="10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90D7654-9101-795C-3CAB-D3DCB17D32DC}"/>
                </a:ext>
              </a:extLst>
            </p:cNvPr>
            <p:cNvSpPr/>
            <p:nvPr/>
          </p:nvSpPr>
          <p:spPr>
            <a:xfrm>
              <a:off x="7654654" y="3051446"/>
              <a:ext cx="5734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CALC</a:t>
              </a:r>
              <a:endParaRPr lang="ko-KR" altLang="en-US" sz="10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D5C043-A76C-9DFD-5BAA-50834DF71F5E}"/>
                </a:ext>
              </a:extLst>
            </p:cNvPr>
            <p:cNvSpPr/>
            <p:nvPr/>
          </p:nvSpPr>
          <p:spPr>
            <a:xfrm>
              <a:off x="8280418" y="3051446"/>
              <a:ext cx="457182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DMA</a:t>
              </a:r>
              <a:r>
                <a:rPr lang="ko-KR" altLang="en-US" sz="1000"/>
                <a:t> </a:t>
              </a:r>
              <a:r>
                <a:rPr lang="en-US" altLang="ko-KR" sz="1000"/>
                <a:t>REQ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F4EC226-08B0-FDE9-F57A-B2C65A9B5F95}"/>
                </a:ext>
              </a:extLst>
            </p:cNvPr>
            <p:cNvSpPr/>
            <p:nvPr/>
          </p:nvSpPr>
          <p:spPr>
            <a:xfrm>
              <a:off x="8789960" y="3051446"/>
              <a:ext cx="5734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CALC</a:t>
              </a:r>
              <a:endParaRPr lang="ko-KR" altLang="en-US" sz="10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D26531-ABDE-B664-8DD6-8376118D709B}"/>
                </a:ext>
              </a:extLst>
            </p:cNvPr>
            <p:cNvSpPr/>
            <p:nvPr/>
          </p:nvSpPr>
          <p:spPr>
            <a:xfrm>
              <a:off x="9415724" y="3051446"/>
              <a:ext cx="5734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CALC</a:t>
              </a:r>
              <a:endParaRPr lang="ko-KR" altLang="en-US" sz="10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E8C679-FFC5-7E04-7B7F-6481A720EFDF}"/>
                </a:ext>
              </a:extLst>
            </p:cNvPr>
            <p:cNvSpPr/>
            <p:nvPr/>
          </p:nvSpPr>
          <p:spPr>
            <a:xfrm>
              <a:off x="10041488" y="3051446"/>
              <a:ext cx="5734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CALC</a:t>
              </a:r>
              <a:endParaRPr lang="ko-KR" altLang="en-US" sz="10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E7F2F3-4A84-7A1A-A652-770B395F03FE}"/>
                </a:ext>
              </a:extLst>
            </p:cNvPr>
            <p:cNvSpPr/>
            <p:nvPr/>
          </p:nvSpPr>
          <p:spPr>
            <a:xfrm>
              <a:off x="10667252" y="3051446"/>
              <a:ext cx="457182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DMA</a:t>
              </a:r>
              <a:r>
                <a:rPr lang="ko-KR" altLang="en-US" sz="1000"/>
                <a:t> </a:t>
              </a:r>
              <a:r>
                <a:rPr lang="en-US" altLang="ko-KR" sz="1000"/>
                <a:t>REQ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ABA1F45-0A4B-5C36-39B8-5208112B5BFA}"/>
                </a:ext>
              </a:extLst>
            </p:cNvPr>
            <p:cNvSpPr/>
            <p:nvPr/>
          </p:nvSpPr>
          <p:spPr>
            <a:xfrm>
              <a:off x="8358154" y="3519028"/>
              <a:ext cx="854652" cy="36933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WRITE</a:t>
              </a:r>
              <a:endParaRPr lang="ko-KR" altLang="en-US" sz="10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08865E-6D81-926D-7632-DB55C2971CD9}"/>
                </a:ext>
              </a:extLst>
            </p:cNvPr>
            <p:cNvSpPr/>
            <p:nvPr/>
          </p:nvSpPr>
          <p:spPr>
            <a:xfrm>
              <a:off x="10752405" y="3519028"/>
              <a:ext cx="854652" cy="36933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WRITE</a:t>
              </a:r>
              <a:endParaRPr lang="ko-KR" altLang="en-US" sz="10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3F91E2-7F04-4951-73D9-6FFDD6B1924F}"/>
              </a:ext>
            </a:extLst>
          </p:cNvPr>
          <p:cNvSpPr txBox="1"/>
          <p:nvPr/>
        </p:nvSpPr>
        <p:spPr>
          <a:xfrm>
            <a:off x="2144595" y="4994322"/>
            <a:ext cx="17836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/>
              <a:t>&lt;without DMA&gt;</a:t>
            </a:r>
            <a:endParaRPr lang="ko-KR" alt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CCDC4C-6B8C-2E38-1E37-DD5545B9D961}"/>
              </a:ext>
            </a:extLst>
          </p:cNvPr>
          <p:cNvSpPr txBox="1"/>
          <p:nvPr/>
        </p:nvSpPr>
        <p:spPr>
          <a:xfrm>
            <a:off x="7845778" y="4994322"/>
            <a:ext cx="17836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/>
              <a:t>&lt;with DMA&gt;</a:t>
            </a:r>
            <a:endParaRPr lang="ko-KR" altLang="en-US" sz="15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22FC8A-E5BC-121C-3EAB-9337F3C96936}"/>
              </a:ext>
            </a:extLst>
          </p:cNvPr>
          <p:cNvSpPr/>
          <p:nvPr/>
        </p:nvSpPr>
        <p:spPr>
          <a:xfrm>
            <a:off x="6530622" y="1524000"/>
            <a:ext cx="7789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CPU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C61371-E367-40D1-3ABB-A6E2EFE91415}"/>
              </a:ext>
            </a:extLst>
          </p:cNvPr>
          <p:cNvSpPr/>
          <p:nvPr/>
        </p:nvSpPr>
        <p:spPr>
          <a:xfrm>
            <a:off x="6530622" y="2315081"/>
            <a:ext cx="7789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DRAM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57BE38-72D4-9160-03D0-265CDDD76EFE}"/>
              </a:ext>
            </a:extLst>
          </p:cNvPr>
          <p:cNvSpPr/>
          <p:nvPr/>
        </p:nvSpPr>
        <p:spPr>
          <a:xfrm>
            <a:off x="7551889" y="1524000"/>
            <a:ext cx="7789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DMA</a:t>
            </a: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84AA37-2B2B-EE58-A032-99247B127DF9}"/>
              </a:ext>
            </a:extLst>
          </p:cNvPr>
          <p:cNvSpPr/>
          <p:nvPr/>
        </p:nvSpPr>
        <p:spPr>
          <a:xfrm>
            <a:off x="8509009" y="2315081"/>
            <a:ext cx="7789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RFDC</a:t>
            </a:r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80910F5-4929-89A0-A1FF-C80C5436CDF5}"/>
              </a:ext>
            </a:extLst>
          </p:cNvPr>
          <p:cNvCxnSpPr>
            <a:cxnSpLocks/>
          </p:cNvCxnSpPr>
          <p:nvPr/>
        </p:nvCxnSpPr>
        <p:spPr>
          <a:xfrm rot="5400000">
            <a:off x="6829349" y="2224342"/>
            <a:ext cx="18148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48DEB94-DCC9-F329-1576-207AE215A00C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7309556" y="2619881"/>
            <a:ext cx="119945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C36B9300-CD25-6C75-D1AD-BC1037F7FDED}"/>
              </a:ext>
            </a:extLst>
          </p:cNvPr>
          <p:cNvCxnSpPr>
            <a:stCxn id="39" idx="3"/>
            <a:endCxn id="40" idx="2"/>
          </p:cNvCxnSpPr>
          <p:nvPr/>
        </p:nvCxnSpPr>
        <p:spPr>
          <a:xfrm flipV="1">
            <a:off x="7309556" y="2133600"/>
            <a:ext cx="631800" cy="4862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6F25016-170E-E147-080A-EC53628B6D40}"/>
              </a:ext>
            </a:extLst>
          </p:cNvPr>
          <p:cNvCxnSpPr>
            <a:cxnSpLocks/>
            <a:stCxn id="40" idx="1"/>
            <a:endCxn id="38" idx="3"/>
          </p:cNvCxnSpPr>
          <p:nvPr/>
        </p:nvCxnSpPr>
        <p:spPr>
          <a:xfrm rot="10800000">
            <a:off x="7309557" y="1828800"/>
            <a:ext cx="242333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7FDF730-2638-D471-05E0-59C361E67693}"/>
              </a:ext>
            </a:extLst>
          </p:cNvPr>
          <p:cNvSpPr txBox="1"/>
          <p:nvPr/>
        </p:nvSpPr>
        <p:spPr>
          <a:xfrm>
            <a:off x="85344" y="5701655"/>
            <a:ext cx="60106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exact AXI data write duration should be checked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17355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7AAE4-6C99-59C2-1104-C2D7E297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5000"/>
              <a:t>Development Environment &amp; Usage</a:t>
            </a:r>
            <a:endParaRPr lang="ko-KR" altLang="en-US" sz="50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3979F-3ED4-5052-047D-A56F1E66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CA889-7B4B-AF41-15F9-6221F08E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524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7AAE4-6C99-59C2-1104-C2D7E297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5000"/>
              <a:t>About</a:t>
            </a:r>
            <a:r>
              <a:rPr lang="ko-KR" altLang="en-US" sz="5000"/>
              <a:t> </a:t>
            </a:r>
            <a:r>
              <a:rPr lang="en-US" altLang="ko-KR" sz="5000"/>
              <a:t>RFSoC</a:t>
            </a:r>
            <a:endParaRPr lang="ko-KR" altLang="en-US" sz="50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3979F-3ED4-5052-047D-A56F1E66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CA889-7B4B-AF41-15F9-6221F08E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6689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1D6C-4305-2894-3535-F082F589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B02935-0E93-7AAE-B4D1-8E55026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20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F3C5D-3286-EB48-3ACD-6B956D83F63B}"/>
              </a:ext>
            </a:extLst>
          </p:cNvPr>
          <p:cNvSpPr txBox="1"/>
          <p:nvPr/>
        </p:nvSpPr>
        <p:spPr>
          <a:xfrm>
            <a:off x="85344" y="1214322"/>
            <a:ext cx="60106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AD9910 delay, RFSoC</a:t>
            </a:r>
            <a:r>
              <a:rPr lang="ko-KR" altLang="en-US" sz="1500"/>
              <a:t> </a:t>
            </a:r>
            <a:r>
              <a:rPr lang="en-US" altLang="ko-KR" sz="1500"/>
              <a:t>delay</a:t>
            </a:r>
            <a:r>
              <a:rPr lang="ko-KR" altLang="en-US" sz="1500"/>
              <a:t> </a:t>
            </a:r>
            <a:r>
              <a:rPr lang="en-US" altLang="ko-KR" sz="1500"/>
              <a:t>should</a:t>
            </a:r>
            <a:r>
              <a:rPr lang="ko-KR" altLang="en-US" sz="1500"/>
              <a:t> </a:t>
            </a:r>
            <a:r>
              <a:rPr lang="en-US" altLang="ko-KR" sz="1500"/>
              <a:t>be</a:t>
            </a:r>
            <a:r>
              <a:rPr lang="ko-KR" altLang="en-US" sz="1500"/>
              <a:t> </a:t>
            </a:r>
            <a:r>
              <a:rPr lang="en-US" altLang="ko-KR" sz="1500"/>
              <a:t>compared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3507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34A7F-CE2B-A5A3-D92E-EB06FC2B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Simulation setting(1)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42F7D-C20B-2061-8A7A-EA09E443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E8159-24BC-018C-C602-499F7B8A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21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91F96A-E083-88BE-6202-EAF130BE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86" y="1860359"/>
            <a:ext cx="2749691" cy="27306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5D78BE-604E-1E75-40E1-320340C2FF54}"/>
              </a:ext>
            </a:extLst>
          </p:cNvPr>
          <p:cNvSpPr/>
          <p:nvPr/>
        </p:nvSpPr>
        <p:spPr>
          <a:xfrm>
            <a:off x="5033117" y="2917541"/>
            <a:ext cx="996420" cy="180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A9E66B-F432-C14A-F22E-1D8BF11AEC17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5531327" y="1633892"/>
            <a:ext cx="2349510" cy="12836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FE8E70-D868-D615-6160-24DE0C97C3F2}"/>
              </a:ext>
            </a:extLst>
          </p:cNvPr>
          <p:cNvSpPr txBox="1"/>
          <p:nvPr/>
        </p:nvSpPr>
        <p:spPr>
          <a:xfrm>
            <a:off x="4449513" y="1264560"/>
            <a:ext cx="686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Connecting this pin to wire or register does not show simulation results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15581B-3317-FA96-66B9-2BFF816F6B3A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flipH="1" flipV="1">
            <a:off x="3882692" y="1316135"/>
            <a:ext cx="219006" cy="8865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5888C1-4D7F-603E-BC22-A334B8677372}"/>
              </a:ext>
            </a:extLst>
          </p:cNvPr>
          <p:cNvSpPr txBox="1"/>
          <p:nvPr/>
        </p:nvSpPr>
        <p:spPr>
          <a:xfrm>
            <a:off x="219638" y="1131469"/>
            <a:ext cx="366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RFDC control using AXI4 lite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3B9A47-C877-3FEE-8181-C677DC9640A6}"/>
              </a:ext>
            </a:extLst>
          </p:cNvPr>
          <p:cNvSpPr/>
          <p:nvPr/>
        </p:nvSpPr>
        <p:spPr>
          <a:xfrm>
            <a:off x="3502672" y="2202635"/>
            <a:ext cx="1198052" cy="180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759E6A-A54C-D896-CB71-1636724E51E4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V="1">
            <a:off x="3502672" y="1883488"/>
            <a:ext cx="371877" cy="64725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3B0CBA-D54E-62B9-951D-229F75A47F13}"/>
              </a:ext>
            </a:extLst>
          </p:cNvPr>
          <p:cNvSpPr txBox="1"/>
          <p:nvPr/>
        </p:nvSpPr>
        <p:spPr>
          <a:xfrm>
            <a:off x="219638" y="1698822"/>
            <a:ext cx="365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I/Q input using AXI4 stream interface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99BCDD-EEF5-2477-1268-D10F96542842}"/>
              </a:ext>
            </a:extLst>
          </p:cNvPr>
          <p:cNvSpPr/>
          <p:nvPr/>
        </p:nvSpPr>
        <p:spPr>
          <a:xfrm>
            <a:off x="3502672" y="2440641"/>
            <a:ext cx="1198052" cy="180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6D5AAA-23BB-3406-1FFA-A42CA1796955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 flipV="1">
            <a:off x="1325775" y="2648643"/>
            <a:ext cx="2176897" cy="12620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9D5715-E75B-3954-7196-FC668A5825FF}"/>
              </a:ext>
            </a:extLst>
          </p:cNvPr>
          <p:cNvSpPr txBox="1"/>
          <p:nvPr/>
        </p:nvSpPr>
        <p:spPr>
          <a:xfrm>
            <a:off x="219638" y="2463977"/>
            <a:ext cx="110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DAC clock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D51F84-52C5-34C3-7FD7-3D669E54609F}"/>
              </a:ext>
            </a:extLst>
          </p:cNvPr>
          <p:cNvSpPr/>
          <p:nvPr/>
        </p:nvSpPr>
        <p:spPr>
          <a:xfrm>
            <a:off x="3502672" y="2684746"/>
            <a:ext cx="1198052" cy="180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38F3BA-36F4-2F5E-1825-8B3538196189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flipH="1">
            <a:off x="1485626" y="3019602"/>
            <a:ext cx="2017046" cy="2610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DDA7FB-54D9-89EA-AE09-B0D715BA75A5}"/>
              </a:ext>
            </a:extLst>
          </p:cNvPr>
          <p:cNvSpPr txBox="1"/>
          <p:nvPr/>
        </p:nvSpPr>
        <p:spPr>
          <a:xfrm>
            <a:off x="219638" y="3280628"/>
            <a:ext cx="253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Clock for synchronization</a:t>
            </a:r>
          </a:p>
          <a:p>
            <a:r>
              <a:rPr lang="en-US" altLang="ko-KR" dirty="0"/>
              <a:t>(not used in here)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637A83-6C0E-EB88-C148-9DB4B545727D}"/>
              </a:ext>
            </a:extLst>
          </p:cNvPr>
          <p:cNvSpPr/>
          <p:nvPr/>
        </p:nvSpPr>
        <p:spPr>
          <a:xfrm>
            <a:off x="3502672" y="2929497"/>
            <a:ext cx="1198052" cy="180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431331-B158-C764-EC5C-8E5043DAF5B6}"/>
              </a:ext>
            </a:extLst>
          </p:cNvPr>
          <p:cNvCxnSpPr>
            <a:cxnSpLocks/>
            <a:stCxn id="39" idx="1"/>
            <a:endCxn id="38" idx="0"/>
          </p:cNvCxnSpPr>
          <p:nvPr/>
        </p:nvCxnSpPr>
        <p:spPr>
          <a:xfrm flipH="1">
            <a:off x="2175430" y="3249906"/>
            <a:ext cx="1327242" cy="108869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BEBA02-E0C6-5285-8D25-EF2B3796F31F}"/>
              </a:ext>
            </a:extLst>
          </p:cNvPr>
          <p:cNvSpPr txBox="1"/>
          <p:nvPr/>
        </p:nvSpPr>
        <p:spPr>
          <a:xfrm>
            <a:off x="219638" y="4338596"/>
            <a:ext cx="391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 time mixer frequency control input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6E5891-3591-4482-EA87-137E9AF001AE}"/>
              </a:ext>
            </a:extLst>
          </p:cNvPr>
          <p:cNvSpPr/>
          <p:nvPr/>
        </p:nvSpPr>
        <p:spPr>
          <a:xfrm>
            <a:off x="3502672" y="3159801"/>
            <a:ext cx="1198052" cy="180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5D7A0E3-AC3A-35CC-1C39-75CCE687A6E2}"/>
              </a:ext>
            </a:extLst>
          </p:cNvPr>
          <p:cNvCxnSpPr>
            <a:cxnSpLocks/>
            <a:stCxn id="43" idx="2"/>
            <a:endCxn id="42" idx="3"/>
          </p:cNvCxnSpPr>
          <p:nvPr/>
        </p:nvCxnSpPr>
        <p:spPr>
          <a:xfrm flipH="1">
            <a:off x="2147025" y="3589365"/>
            <a:ext cx="1954673" cy="17165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9064150-C89C-3684-DC96-B6F7E2F480F4}"/>
              </a:ext>
            </a:extLst>
          </p:cNvPr>
          <p:cNvSpPr txBox="1"/>
          <p:nvPr/>
        </p:nvSpPr>
        <p:spPr>
          <a:xfrm>
            <a:off x="219638" y="5121202"/>
            <a:ext cx="19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RFDC control clock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5A8115-804D-E319-BD29-E5E5BDDD7D3B}"/>
              </a:ext>
            </a:extLst>
          </p:cNvPr>
          <p:cNvSpPr/>
          <p:nvPr/>
        </p:nvSpPr>
        <p:spPr>
          <a:xfrm>
            <a:off x="3502672" y="3409155"/>
            <a:ext cx="1198052" cy="180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1F5BEB4-A6B5-EA8B-20E1-66E1C00E8009}"/>
              </a:ext>
            </a:extLst>
          </p:cNvPr>
          <p:cNvCxnSpPr>
            <a:cxnSpLocks/>
            <a:stCxn id="52" idx="2"/>
            <a:endCxn id="51" idx="3"/>
          </p:cNvCxnSpPr>
          <p:nvPr/>
        </p:nvCxnSpPr>
        <p:spPr>
          <a:xfrm flipH="1">
            <a:off x="1782886" y="4299764"/>
            <a:ext cx="2318812" cy="17712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6C0DF3-037E-3CD3-F29E-C7581F2D9A7C}"/>
              </a:ext>
            </a:extLst>
          </p:cNvPr>
          <p:cNvSpPr txBox="1"/>
          <p:nvPr/>
        </p:nvSpPr>
        <p:spPr>
          <a:xfrm>
            <a:off x="219638" y="58863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I/Q input clock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D0CC6BF-9030-C3B5-7494-7380F3FAC25E}"/>
              </a:ext>
            </a:extLst>
          </p:cNvPr>
          <p:cNvSpPr/>
          <p:nvPr/>
        </p:nvSpPr>
        <p:spPr>
          <a:xfrm>
            <a:off x="3502672" y="4119554"/>
            <a:ext cx="1198052" cy="180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70B3711-A238-645E-B7E4-BF3843256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225" y="2361774"/>
            <a:ext cx="2276405" cy="4161038"/>
          </a:xfrm>
          <a:prstGeom prst="rect">
            <a:avLst/>
          </a:prstGeom>
        </p:spPr>
      </p:pic>
      <p:pic>
        <p:nvPicPr>
          <p:cNvPr id="68" name="그림 67" descr="테이블이(가) 표시된 사진&#10;&#10;자동 생성된 설명">
            <a:extLst>
              <a:ext uri="{FF2B5EF4-FFF2-40B4-BE49-F238E27FC236}">
                <a16:creationId xmlns:a16="http://schemas.microsoft.com/office/drawing/2014/main" id="{9D27C7AF-BB13-563A-CA1C-E8F6797A8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62" y="3322747"/>
            <a:ext cx="3232149" cy="2463068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B7686A6-3410-5518-8FF1-7EADE5E444B4}"/>
              </a:ext>
            </a:extLst>
          </p:cNvPr>
          <p:cNvCxnSpPr>
            <a:cxnSpLocks/>
            <a:stCxn id="76" idx="1"/>
            <a:endCxn id="52" idx="3"/>
          </p:cNvCxnSpPr>
          <p:nvPr/>
        </p:nvCxnSpPr>
        <p:spPr>
          <a:xfrm flipH="1" flipV="1">
            <a:off x="4700724" y="4209659"/>
            <a:ext cx="5110157" cy="60196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045D098-79FD-D4D9-ECB1-0753F0344E11}"/>
              </a:ext>
            </a:extLst>
          </p:cNvPr>
          <p:cNvSpPr/>
          <p:nvPr/>
        </p:nvSpPr>
        <p:spPr>
          <a:xfrm>
            <a:off x="9810881" y="4721520"/>
            <a:ext cx="1476375" cy="180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D688CBF-ACC9-E852-3C26-0808E60259D5}"/>
              </a:ext>
            </a:extLst>
          </p:cNvPr>
          <p:cNvCxnSpPr>
            <a:cxnSpLocks/>
            <a:stCxn id="84" idx="1"/>
            <a:endCxn id="32" idx="3"/>
          </p:cNvCxnSpPr>
          <p:nvPr/>
        </p:nvCxnSpPr>
        <p:spPr>
          <a:xfrm flipH="1" flipV="1">
            <a:off x="4700724" y="2774851"/>
            <a:ext cx="2060105" cy="260610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9149961-D2C1-65A4-EE39-7F3841CD6704}"/>
              </a:ext>
            </a:extLst>
          </p:cNvPr>
          <p:cNvSpPr/>
          <p:nvPr/>
        </p:nvSpPr>
        <p:spPr>
          <a:xfrm>
            <a:off x="6760829" y="5290854"/>
            <a:ext cx="818513" cy="180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ED8D839-C885-568A-4EF5-FEA9C79047CF}"/>
              </a:ext>
            </a:extLst>
          </p:cNvPr>
          <p:cNvCxnSpPr>
            <a:cxnSpLocks/>
            <a:stCxn id="92" idx="1"/>
            <a:endCxn id="43" idx="3"/>
          </p:cNvCxnSpPr>
          <p:nvPr/>
        </p:nvCxnSpPr>
        <p:spPr>
          <a:xfrm flipH="1" flipV="1">
            <a:off x="4700724" y="3499260"/>
            <a:ext cx="1550789" cy="1807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16CF0F-154A-F94F-AC54-5CD1C83DD2D1}"/>
              </a:ext>
            </a:extLst>
          </p:cNvPr>
          <p:cNvSpPr/>
          <p:nvPr/>
        </p:nvSpPr>
        <p:spPr>
          <a:xfrm>
            <a:off x="6251513" y="3589920"/>
            <a:ext cx="2016383" cy="180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5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E9121-3013-E042-AF58-45A3EC52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Simulation setting(2)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F9C8E4-A9E1-AD45-A7D9-45AAD4A1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3B876-3811-3E49-BC99-1E78091A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22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7DE49AB-4B9A-4DDC-7A8F-795AD916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2784203"/>
            <a:ext cx="10495175" cy="30770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83B5EF-AB96-9D57-C002-63F3EC7EE699}"/>
              </a:ext>
            </a:extLst>
          </p:cNvPr>
          <p:cNvSpPr/>
          <p:nvPr/>
        </p:nvSpPr>
        <p:spPr>
          <a:xfrm>
            <a:off x="219638" y="3041650"/>
            <a:ext cx="4390462" cy="831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947F8C-D8AE-EAF8-015F-7CD8867DD703}"/>
              </a:ext>
            </a:extLst>
          </p:cNvPr>
          <p:cNvSpPr/>
          <p:nvPr/>
        </p:nvSpPr>
        <p:spPr>
          <a:xfrm>
            <a:off x="5587999" y="4235450"/>
            <a:ext cx="4927601" cy="679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4C500C-9EB5-1433-7A00-24EE796B227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7093369" y="2160976"/>
            <a:ext cx="958431" cy="207447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AE7B-4936-A177-A4FF-EEB338B52574}"/>
              </a:ext>
            </a:extLst>
          </p:cNvPr>
          <p:cNvSpPr txBox="1"/>
          <p:nvPr/>
        </p:nvSpPr>
        <p:spPr>
          <a:xfrm>
            <a:off x="2285738" y="1514645"/>
            <a:ext cx="9615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Simulation output is real type, and this should be assigned to real variable manually to see.</a:t>
            </a:r>
          </a:p>
          <a:p>
            <a:r>
              <a:rPr lang="en-US" altLang="ko-KR" dirty="0"/>
              <a:t>In addition real type does not show analog waveform, so this should be transformed to register type.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83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79B37-1B04-A74E-8B79-DF28B73D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Mixer frequency input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ED256-9614-7B9A-91F0-05729FF8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189273-984D-637A-0064-5CC32B8A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23</a:t>
            </a:fld>
            <a:endParaRPr kumimoji="1" lang="ko-Kore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21B7938-E647-AB31-DD7D-A93AF973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8" y="1374475"/>
            <a:ext cx="5244372" cy="52024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2CB8DC-00B0-1563-8CC5-17BF0327D3AC}"/>
              </a:ext>
            </a:extLst>
          </p:cNvPr>
          <p:cNvSpPr txBox="1"/>
          <p:nvPr/>
        </p:nvSpPr>
        <p:spPr>
          <a:xfrm>
            <a:off x="5795930" y="1745734"/>
            <a:ext cx="6176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dac00_nco_freq  &lt;= 48'h00ffffffffff</a:t>
            </a:r>
            <a:endParaRPr lang="en-US" altLang="ko-KR" dirty="0"/>
          </a:p>
          <a:p>
            <a:r>
              <a:rPr lang="en-US" altLang="ko-KR" dirty="0"/>
              <a:t>-&gt;mixer frequency ~= 6.4GHz * (2**40/2**64) = 25MHz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2AC9A5-6F1C-3347-821F-99CEB0B25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88" y="2791326"/>
            <a:ext cx="6287669" cy="36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1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B004E-FCE3-37F9-D37D-490D3CE8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Frequency Update Delay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6FD7E-EA13-BB9F-CAA7-9A7E857C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E4EBA7-3CF3-4756-9B07-2FB7C83B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24</a:t>
            </a:fld>
            <a:endParaRPr kumimoji="1" lang="ko-Kore-KR" altLang="en-US"/>
          </a:p>
        </p:txBody>
      </p:sp>
      <p:pic>
        <p:nvPicPr>
          <p:cNvPr id="7" name="그림 6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0D5F62F1-BE94-091F-EBE4-9AFF6031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355225"/>
            <a:ext cx="7189304" cy="52217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281AE5-6151-BF7B-D295-869249E1A830}"/>
              </a:ext>
            </a:extLst>
          </p:cNvPr>
          <p:cNvSpPr/>
          <p:nvPr/>
        </p:nvSpPr>
        <p:spPr>
          <a:xfrm>
            <a:off x="5308600" y="6159499"/>
            <a:ext cx="431800" cy="178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992EDD-93BF-545E-1521-89967B626FF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740400" y="2924964"/>
            <a:ext cx="3512984" cy="332383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B1519B-C4C5-D666-7AD1-FAD1ED6D8100}"/>
              </a:ext>
            </a:extLst>
          </p:cNvPr>
          <p:cNvSpPr txBox="1"/>
          <p:nvPr/>
        </p:nvSpPr>
        <p:spPr>
          <a:xfrm>
            <a:off x="9253384" y="274029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 takes almost ~300ns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92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ED756-6CDF-5663-5B0F-BA94D513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3022A-0BB7-FEC8-2E1C-35CDFF5C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A482E-6DC8-CBC1-9D32-CA316B48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25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232361-2C12-4CF0-3D51-0E79581C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275708"/>
            <a:ext cx="8343456" cy="4518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F63067-3AEB-B50A-E62E-2DFE4A480E19}"/>
              </a:ext>
            </a:extLst>
          </p:cNvPr>
          <p:cNvSpPr/>
          <p:nvPr/>
        </p:nvSpPr>
        <p:spPr>
          <a:xfrm>
            <a:off x="5313680" y="5550060"/>
            <a:ext cx="431800" cy="178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98ABE4-50D2-E62A-C120-381A5517EE4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745480" y="2484344"/>
            <a:ext cx="3050704" cy="3155011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EB884B-FE60-CA3C-22F0-350745C0988C}"/>
              </a:ext>
            </a:extLst>
          </p:cNvPr>
          <p:cNvSpPr txBox="1"/>
          <p:nvPr/>
        </p:nvSpPr>
        <p:spPr>
          <a:xfrm>
            <a:off x="8796184" y="2161178"/>
            <a:ext cx="2917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Period ~= 40ns </a:t>
            </a:r>
          </a:p>
          <a:p>
            <a:r>
              <a:rPr lang="en-US" altLang="ko-KR" dirty="0"/>
              <a:t>-&gt; consistent with our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97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AE035-B5E9-A956-81C9-D68C7BF8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Zynq Study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8F593-9B3E-59F8-E39B-91C40057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266" y="1226525"/>
            <a:ext cx="6840389" cy="49504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PYNQ-Z2</a:t>
            </a:r>
          </a:p>
          <a:p>
            <a:pPr marL="0" indent="0">
              <a:buNone/>
            </a:pPr>
            <a:r>
              <a:rPr lang="en-US" altLang="ko-KR"/>
              <a:t>- Python library available, but we donnot use</a:t>
            </a:r>
          </a:p>
          <a:p>
            <a:pPr marL="0" indent="0">
              <a:buNone/>
            </a:pPr>
            <a:r>
              <a:rPr lang="en-US" altLang="ko-KR"/>
              <a:t>- Zynq-7020 chip</a:t>
            </a:r>
          </a:p>
          <a:p>
            <a:pPr marL="0" indent="0">
              <a:buNone/>
            </a:pPr>
            <a:r>
              <a:rPr lang="en-US" altLang="ko-KR"/>
              <a:t>- Ethernet implementation</a:t>
            </a:r>
          </a:p>
          <a:p>
            <a:pPr marL="0" indent="0">
              <a:buNone/>
            </a:pPr>
            <a:r>
              <a:rPr lang="en-US" altLang="ko-KR"/>
              <a:t>- PS-PL communication implementaion</a:t>
            </a:r>
          </a:p>
          <a:p>
            <a:pPr marL="0" indent="0">
              <a:buNone/>
            </a:pPr>
            <a:r>
              <a:rPr lang="en-US" altLang="ko-KR"/>
              <a:t>- Real Time OS implementation</a:t>
            </a:r>
          </a:p>
          <a:p>
            <a:pPr marL="0" indent="0">
              <a:buNone/>
            </a:pPr>
            <a:r>
              <a:rPr lang="en-US" altLang="ko-KR"/>
              <a:t>- Almost 200,000 won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C22E6-D6F4-9BEB-E4D0-0ADD865B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B75CB-6FEA-6EF9-ABAD-C141AEAD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26</a:t>
            </a:fld>
            <a:endParaRPr kumimoji="1" lang="ko-Kore-KR" altLang="en-US"/>
          </a:p>
        </p:txBody>
      </p:sp>
      <p:pic>
        <p:nvPicPr>
          <p:cNvPr id="1026" name="Picture 2" descr="z2">
            <a:extLst>
              <a:ext uri="{FF2B5EF4-FFF2-40B4-BE49-F238E27FC236}">
                <a16:creationId xmlns:a16="http://schemas.microsoft.com/office/drawing/2014/main" id="{E4240F95-F067-5236-27AD-513BAB1F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5" y="1226525"/>
            <a:ext cx="4994656" cy="316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88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0C2D3-0A8B-A98D-5F1F-1B16FA40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RFSoC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A3902-38E7-90A9-FF11-08AE9CA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CF38E-4C07-D1A8-16A0-A159C385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973FF0-AD4B-8162-FC57-BFCC99DB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8" y="1354268"/>
            <a:ext cx="6215256" cy="49185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14273B-1DFF-B82C-88D2-23B644952922}"/>
              </a:ext>
            </a:extLst>
          </p:cNvPr>
          <p:cNvSpPr/>
          <p:nvPr/>
        </p:nvSpPr>
        <p:spPr>
          <a:xfrm>
            <a:off x="4944533" y="3043767"/>
            <a:ext cx="359833" cy="1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9E79FF-37BA-B037-739C-D53C3D5D5732}"/>
              </a:ext>
            </a:extLst>
          </p:cNvPr>
          <p:cNvSpPr/>
          <p:nvPr/>
        </p:nvSpPr>
        <p:spPr>
          <a:xfrm>
            <a:off x="4944533" y="5096934"/>
            <a:ext cx="359833" cy="1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6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E8F1-7CF0-5260-83B8-68933A51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RFDC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284EF-B4E6-7892-4533-763BD578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0C5660-4D0E-C160-8B07-84C9D336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4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F3DBA-CC4E-C08B-AAC6-E35D34171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59" y="1239572"/>
            <a:ext cx="3828608" cy="53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2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4D8D-5D81-8D29-3803-E7CECB72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A65-F168-D275-B048-11C65068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7C7CAC-994E-4A46-08F0-81958381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5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BF7BCF-E521-92C6-6F0C-66AB0090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234054"/>
            <a:ext cx="5323542" cy="49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873C7-E0E4-F284-626A-D02519B0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ADC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80F02-E035-10A9-1C88-D2E88733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B0FB0D-ECE9-D161-06E6-6167C68A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6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45E903-B09E-2BDD-66C8-4336CE9B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9" y="1344210"/>
            <a:ext cx="5501465" cy="49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2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BD161-CEB4-D3B6-A352-B6F86C5E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of RFDC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4F7EF-2EF4-6536-138F-E2254CBB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7443A5-837C-FB14-F5A2-13CE48B9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7</a:t>
            </a:fld>
            <a:endParaRPr kumimoji="1" lang="ko-Kore-KR" altLang="en-US"/>
          </a:p>
        </p:txBody>
      </p:sp>
      <p:pic>
        <p:nvPicPr>
          <p:cNvPr id="7" name="그림 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5C6EFC12-6EF4-F48C-22F5-12F04FEA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8" y="1236012"/>
            <a:ext cx="5683542" cy="29719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5EF54D-997D-BA5D-09E2-D429C80F757D}"/>
              </a:ext>
            </a:extLst>
          </p:cNvPr>
          <p:cNvSpPr txBox="1"/>
          <p:nvPr/>
        </p:nvSpPr>
        <p:spPr>
          <a:xfrm>
            <a:off x="219638" y="4561838"/>
            <a:ext cx="20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   = </a:t>
            </a:r>
            <a:r>
              <a:rPr lang="en-US" altLang="ko-KR" dirty="0" err="1"/>
              <a:t>I_max</a:t>
            </a:r>
            <a:r>
              <a:rPr lang="en-US" altLang="ko-KR" dirty="0"/>
              <a:t> </a:t>
            </a:r>
            <a:r>
              <a:rPr lang="en-US" altLang="ko-KR"/>
              <a:t>-&gt; 0x7FFF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4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DCEE-613C-20CD-3F01-45E351EC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Wireless Communication(1)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C7E9F-1EC4-58C7-B450-DF68BE0C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6000FA-5329-CEBA-0858-8A0B5F0C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8</a:t>
            </a:fld>
            <a:endParaRPr kumimoji="1" lang="ko-Kore-KR" altLang="en-US"/>
          </a:p>
        </p:txBody>
      </p:sp>
      <p:pic>
        <p:nvPicPr>
          <p:cNvPr id="7" name="그림 6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FF46F7B2-F388-EB56-7FDF-EA4648D0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58" y="1273847"/>
            <a:ext cx="6181679" cy="2878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E9348D-99B4-7CA9-1B8F-0B8A4A46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72" y="4145045"/>
            <a:ext cx="6280653" cy="24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B43EC-20A6-3FD1-8211-7C8ED594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Wireless Communication(2)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3C85F-ECB3-E2F0-1F9D-9FA419DF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9AFE16-F78D-7236-F1E0-72150463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9</a:t>
            </a:fld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0BA7DE-ACFC-77B8-FA6B-D8FEFC99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38" y="2091189"/>
            <a:ext cx="5732799" cy="3361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F8855B-30E6-5545-285E-9A30241C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9749"/>
            <a:ext cx="5911302" cy="26987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49E948-62CE-B062-6BBA-4048E92B5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636" y="5929141"/>
            <a:ext cx="5302728" cy="3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8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671</Words>
  <Application>Microsoft Office PowerPoint</Application>
  <PresentationFormat>와이드스크린</PresentationFormat>
  <Paragraphs>177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Verdana</vt:lpstr>
      <vt:lpstr>Office 테마</vt:lpstr>
      <vt:lpstr>RFSoC</vt:lpstr>
      <vt:lpstr>PowerPoint 프레젠테이션</vt:lpstr>
      <vt:lpstr>RFSoC Structure</vt:lpstr>
      <vt:lpstr>RFDC Structure</vt:lpstr>
      <vt:lpstr>DAC Structure</vt:lpstr>
      <vt:lpstr>ADC Structure</vt:lpstr>
      <vt:lpstr>Output of RFDC</vt:lpstr>
      <vt:lpstr>Wireless Communication(1)</vt:lpstr>
      <vt:lpstr>Wireless Communication(2)</vt:lpstr>
      <vt:lpstr>Wireless Communication(3)</vt:lpstr>
      <vt:lpstr>RFDC datapath</vt:lpstr>
      <vt:lpstr>CPU Structure</vt:lpstr>
      <vt:lpstr>APU Structure</vt:lpstr>
      <vt:lpstr>MPU Structure</vt:lpstr>
      <vt:lpstr>PowerPoint 프레젠테이션</vt:lpstr>
      <vt:lpstr>To apply feedback</vt:lpstr>
      <vt:lpstr>PowerPoint 프레젠테이션</vt:lpstr>
      <vt:lpstr>Data transaction delay &amp; bandwidth</vt:lpstr>
      <vt:lpstr>PowerPoint 프레젠테이션</vt:lpstr>
      <vt:lpstr>PowerPoint 프레젠테이션</vt:lpstr>
      <vt:lpstr>Simulation setting(1)</vt:lpstr>
      <vt:lpstr>Simulation setting(2)</vt:lpstr>
      <vt:lpstr>Mixer frequency input</vt:lpstr>
      <vt:lpstr>Frequency Update Delay</vt:lpstr>
      <vt:lpstr>Result</vt:lpstr>
      <vt:lpstr>Zynq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232</cp:revision>
  <dcterms:created xsi:type="dcterms:W3CDTF">2020-03-24T05:37:31Z</dcterms:created>
  <dcterms:modified xsi:type="dcterms:W3CDTF">2023-03-06T08:40:20Z</dcterms:modified>
</cp:coreProperties>
</file>