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/>
    <p:restoredTop sz="94678"/>
  </p:normalViewPr>
  <p:slideViewPr>
    <p:cSldViewPr snapToGrid="0" snapToObjects="1">
      <p:cViewPr>
        <p:scale>
          <a:sx n="100" d="100"/>
          <a:sy n="100" d="100"/>
        </p:scale>
        <p:origin x="142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08/22/2023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DFBE24-706B-3849-8E2C-E747F7284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16693" y="6272344"/>
            <a:ext cx="1575307" cy="5856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7812732/use-of-malloc-in-embedded-c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Xilinx/newli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/>
              <a:t>RFSoC</a:t>
            </a:r>
            <a:r>
              <a:rPr kumimoji="1" lang="ko-KR" altLang="en-US"/>
              <a:t> </a:t>
            </a:r>
            <a:r>
              <a:rPr kumimoji="1" lang="en-US" altLang="ko-KR"/>
              <a:t>Meeting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RFSoC Procedure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1B59E-DCE1-4766-A8F7-7EA144F8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Malloc is discouraged in imbedded system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FC8A8-C9F4-4C28-A28B-4396C4BB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6872D8-085D-4F21-9B2A-0A090DA1F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8" y="1195606"/>
            <a:ext cx="6353175" cy="226695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0B6A87F-E576-4572-B31C-8EE100464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450" y="6632314"/>
            <a:ext cx="9817100" cy="201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600" dirty="0">
                <a:hlinkClick r:id="rId3"/>
              </a:rPr>
              <a:t>https://stackoverflow.com/questions/37812732/use-of-malloc-in-embedded-c</a:t>
            </a:r>
            <a:endParaRPr lang="ko-KR" altLang="en-US" sz="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73889-31A9-4359-BD32-1DE2B9C2B1F5}"/>
              </a:ext>
            </a:extLst>
          </p:cNvPr>
          <p:cNvSpPr txBox="1"/>
          <p:nvPr/>
        </p:nvSpPr>
        <p:spPr>
          <a:xfrm>
            <a:off x="85344" y="3769997"/>
            <a:ext cx="11785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C++ vector</a:t>
            </a:r>
            <a:r>
              <a:rPr lang="en-US" altLang="ko-KR" dirty="0"/>
              <a:t> and </a:t>
            </a:r>
            <a:r>
              <a:rPr lang="en-US" altLang="ko-KR" b="1" dirty="0"/>
              <a:t>Python list</a:t>
            </a:r>
            <a:r>
              <a:rPr lang="en-US" altLang="ko-KR" dirty="0"/>
              <a:t> are dynamic array (Vector requires additional libraries) </a:t>
            </a:r>
          </a:p>
          <a:p>
            <a:r>
              <a:rPr lang="ko-KR" altLang="en-US" dirty="0"/>
              <a:t>▶ </a:t>
            </a:r>
            <a:r>
              <a:rPr lang="en-US" altLang="ko-KR" dirty="0"/>
              <a:t>Need to be avoided in our system (</a:t>
            </a:r>
            <a:r>
              <a:rPr lang="en-US" altLang="ko-KR" dirty="0" err="1"/>
              <a:t>realtime</a:t>
            </a:r>
            <a:r>
              <a:rPr lang="en-US" altLang="ko-KR" dirty="0"/>
              <a:t> system) until accurate structure is understood</a:t>
            </a:r>
          </a:p>
          <a:p>
            <a:r>
              <a:rPr lang="en-US" altLang="ko-KR" dirty="0"/>
              <a:t>+ Vector cannot be compiled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318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6498-BB6A-4C03-8D3E-86AFD616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Cython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BB2BD35-12A4-40D4-B525-1A04C24D7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72" y="1227138"/>
            <a:ext cx="3065332" cy="494982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A584C-9410-4FE0-B81C-F21AE80D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DEB0F-6F33-4998-AB8A-71919500BF21}"/>
              </a:ext>
            </a:extLst>
          </p:cNvPr>
          <p:cNvSpPr txBox="1"/>
          <p:nvPr/>
        </p:nvSpPr>
        <p:spPr>
          <a:xfrm>
            <a:off x="4088013" y="1227138"/>
            <a:ext cx="237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Compile failed</a:t>
            </a:r>
          </a:p>
          <a:p>
            <a:r>
              <a:rPr lang="ko-KR" altLang="en-US" dirty="0"/>
              <a:t>▶</a:t>
            </a:r>
            <a:r>
              <a:rPr lang="en-US" altLang="ko-KR" dirty="0"/>
              <a:t>C++ library problem?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6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7FDF5-A5C1-4090-8002-C00A159D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FastBranch</a:t>
            </a:r>
            <a:r>
              <a:rPr lang="en-US" altLang="ko-KR" dirty="0"/>
              <a:t> CPU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FC85B-3824-41D7-9923-02125158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87A145-5BB5-491B-A191-ABC1A5B10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6" y="1315069"/>
            <a:ext cx="7562848" cy="516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9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EBD5F-0247-4C50-B46D-D5019AA4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FastBranch</a:t>
            </a:r>
            <a:r>
              <a:rPr lang="en-US" altLang="ko-KR" dirty="0"/>
              <a:t> CPU instruction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BE51F1-47A1-4FF7-B36A-11C2BB48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4AAAF8-2762-41D3-A415-AB501D77B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202530"/>
            <a:ext cx="9467850" cy="52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13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3CE15-2CF9-4DE7-9EF6-147F7A73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Spline Engine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3E0E8-1A1E-4A0C-8FE8-8464B111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B406ED-A2D1-4D22-B030-A7946A79B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42930"/>
            <a:ext cx="5334000" cy="5334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0491EB-FC65-4B3B-A2E2-348B6A325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7" y="1314367"/>
            <a:ext cx="44386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5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C026A-61D9-40A1-9391-2E49B030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of Current Procedure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E2694-8570-491E-98FD-3971A7392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-AWG via ELF Done</a:t>
            </a:r>
          </a:p>
          <a:p>
            <a:pPr marL="0" indent="0">
              <a:buNone/>
            </a:pPr>
            <a:r>
              <a:rPr lang="en-US" altLang="ko-KR" dirty="0"/>
              <a:t>-Instruction Cache Bug Fixed</a:t>
            </a:r>
          </a:p>
          <a:p>
            <a:pPr marL="0" indent="0">
              <a:buNone/>
            </a:pPr>
            <a:r>
              <a:rPr lang="en-US" altLang="ko-KR" dirty="0"/>
              <a:t>-Malloc (BSS initialization) &amp; Vector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Cython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Fastbranch</a:t>
            </a:r>
            <a:r>
              <a:rPr lang="en-US" altLang="ko-KR" dirty="0"/>
              <a:t> Single Cycle CPU</a:t>
            </a:r>
          </a:p>
          <a:p>
            <a:pPr marL="0" indent="0">
              <a:buNone/>
            </a:pPr>
            <a:r>
              <a:rPr lang="en-US" altLang="ko-KR" dirty="0"/>
              <a:t>-Spline Engine Study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297F6-ED2F-48D4-B0B3-178BCD81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7584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42E8C-F19C-438B-9D44-685AD485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AWG via ELF (128 bit write)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EE7A1-A069-4E11-A480-FBF682CD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23E6C7-344C-4E67-A139-727DD9430F11}"/>
              </a:ext>
            </a:extLst>
          </p:cNvPr>
          <p:cNvSpPr/>
          <p:nvPr/>
        </p:nvSpPr>
        <p:spPr>
          <a:xfrm>
            <a:off x="153797" y="1221618"/>
            <a:ext cx="6733563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31 __attribute__((</a:t>
            </a:r>
            <a:r>
              <a:rPr lang="en-US" altLang="ko-KR" sz="1000" dirty="0" err="1"/>
              <a:t>always_inline</a:t>
            </a:r>
            <a:r>
              <a:rPr lang="en-US" altLang="ko-KR" sz="1000" dirty="0"/>
              <a:t>)) </a:t>
            </a:r>
            <a:r>
              <a:rPr lang="en-US" altLang="ko-KR" sz="1000" dirty="0">
                <a:solidFill>
                  <a:srgbClr val="00B050"/>
                </a:solidFill>
              </a:rPr>
              <a:t>static void </a:t>
            </a:r>
            <a:r>
              <a:rPr lang="en-US" altLang="ko-KR" sz="1000" dirty="0"/>
              <a:t>reg128_write(</a:t>
            </a:r>
            <a:r>
              <a:rPr lang="en-US" altLang="ko-KR" sz="1000" dirty="0">
                <a:solidFill>
                  <a:srgbClr val="00B050"/>
                </a:solidFill>
              </a:rPr>
              <a:t>uint64_t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addr</a:t>
            </a:r>
            <a:r>
              <a:rPr lang="en-US" altLang="ko-KR" sz="1000" dirty="0"/>
              <a:t>, </a:t>
            </a:r>
            <a:r>
              <a:rPr lang="en-US" altLang="ko-KR" sz="1000" dirty="0">
                <a:solidFill>
                  <a:srgbClr val="00B050"/>
                </a:solidFill>
              </a:rPr>
              <a:t>uint64_t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upper_data</a:t>
            </a:r>
            <a:r>
              <a:rPr lang="en-US" altLang="ko-KR" sz="1000" dirty="0"/>
              <a:t>, </a:t>
            </a:r>
            <a:r>
              <a:rPr lang="en-US" altLang="ko-KR" sz="1000" dirty="0">
                <a:solidFill>
                  <a:srgbClr val="00B050"/>
                </a:solidFill>
              </a:rPr>
              <a:t>uint64_t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lower_data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32 {</a:t>
            </a:r>
          </a:p>
          <a:p>
            <a:r>
              <a:rPr lang="en-US" altLang="ko-KR" sz="1000" dirty="0"/>
              <a:t> 33     </a:t>
            </a:r>
            <a:r>
              <a:rPr lang="en-US" altLang="ko-KR" sz="1000" dirty="0">
                <a:solidFill>
                  <a:srgbClr val="00B050"/>
                </a:solidFill>
              </a:rPr>
              <a:t>volatile uint64_t</a:t>
            </a:r>
            <a:r>
              <a:rPr lang="en-US" altLang="ko-KR" sz="1000" dirty="0"/>
              <a:t> * </a:t>
            </a:r>
            <a:r>
              <a:rPr lang="en-US" altLang="ko-KR" sz="1000" dirty="0" err="1"/>
              <a:t>target_addr</a:t>
            </a:r>
            <a:r>
              <a:rPr lang="en-US" altLang="ko-KR" sz="1000" dirty="0"/>
              <a:t> = (</a:t>
            </a:r>
            <a:r>
              <a:rPr lang="en-US" altLang="ko-KR" sz="1000" dirty="0">
                <a:solidFill>
                  <a:srgbClr val="00B050"/>
                </a:solidFill>
              </a:rPr>
              <a:t>volatile uint64_t </a:t>
            </a:r>
            <a:r>
              <a:rPr lang="en-US" altLang="ko-KR" sz="1000" dirty="0"/>
              <a:t>*)TARGET_ADDRESS;</a:t>
            </a:r>
          </a:p>
          <a:p>
            <a:r>
              <a:rPr lang="en-US" altLang="ko-KR" sz="1000" dirty="0"/>
              <a:t> 34     </a:t>
            </a:r>
            <a:r>
              <a:rPr lang="en-US" altLang="ko-KR" sz="1000" dirty="0">
                <a:solidFill>
                  <a:srgbClr val="00B050"/>
                </a:solidFill>
              </a:rPr>
              <a:t>volatile uint64_t </a:t>
            </a:r>
            <a:r>
              <a:rPr lang="en-US" altLang="ko-KR" sz="1000" dirty="0"/>
              <a:t>* </a:t>
            </a:r>
            <a:r>
              <a:rPr lang="en-US" altLang="ko-KR" sz="1000" dirty="0" err="1"/>
              <a:t>lower_addr</a:t>
            </a:r>
            <a:r>
              <a:rPr lang="en-US" altLang="ko-KR" sz="1000" dirty="0"/>
              <a:t> = (</a:t>
            </a:r>
            <a:r>
              <a:rPr lang="en-US" altLang="ko-KR" sz="1000" dirty="0">
                <a:solidFill>
                  <a:srgbClr val="00B050"/>
                </a:solidFill>
              </a:rPr>
              <a:t>volatile uint64_t </a:t>
            </a:r>
            <a:r>
              <a:rPr lang="en-US" altLang="ko-KR" sz="1000" dirty="0"/>
              <a:t>*)LOWER_ADDRESS;</a:t>
            </a:r>
          </a:p>
          <a:p>
            <a:r>
              <a:rPr lang="en-US" altLang="ko-KR" sz="1000" dirty="0"/>
              <a:t> 35     </a:t>
            </a:r>
            <a:r>
              <a:rPr lang="en-US" altLang="ko-KR" sz="1000" dirty="0">
                <a:solidFill>
                  <a:srgbClr val="00B050"/>
                </a:solidFill>
              </a:rPr>
              <a:t>volatile uint64_t</a:t>
            </a:r>
            <a:r>
              <a:rPr lang="en-US" altLang="ko-KR" sz="1000" dirty="0"/>
              <a:t> * </a:t>
            </a:r>
            <a:r>
              <a:rPr lang="en-US" altLang="ko-KR" sz="1000" dirty="0" err="1"/>
              <a:t>upper_addr</a:t>
            </a:r>
            <a:r>
              <a:rPr lang="en-US" altLang="ko-KR" sz="1000" dirty="0"/>
              <a:t> =(</a:t>
            </a:r>
            <a:r>
              <a:rPr lang="en-US" altLang="ko-KR" sz="1000" dirty="0">
                <a:solidFill>
                  <a:srgbClr val="00B050"/>
                </a:solidFill>
              </a:rPr>
              <a:t>volatile uint64_t </a:t>
            </a:r>
            <a:r>
              <a:rPr lang="en-US" altLang="ko-KR" sz="1000" dirty="0"/>
              <a:t>*) UPPER_ADDRESS;</a:t>
            </a:r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36</a:t>
            </a:r>
          </a:p>
          <a:p>
            <a:r>
              <a:rPr lang="en-US" altLang="ko-KR" sz="1000" dirty="0"/>
              <a:t> 37     *</a:t>
            </a:r>
            <a:r>
              <a:rPr lang="en-US" altLang="ko-KR" sz="1000" dirty="0" err="1"/>
              <a:t>target_addr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addr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38     *</a:t>
            </a:r>
            <a:r>
              <a:rPr lang="en-US" altLang="ko-KR" sz="1000" dirty="0" err="1"/>
              <a:t>lower_addr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lower_data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39     *</a:t>
            </a:r>
            <a:r>
              <a:rPr lang="en-US" altLang="ko-KR" sz="1000" dirty="0" err="1"/>
              <a:t>upper_addr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upper_data</a:t>
            </a:r>
            <a:r>
              <a:rPr lang="en-US" altLang="ko-KR" sz="1000" dirty="0"/>
              <a:t>;</a:t>
            </a:r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40</a:t>
            </a:r>
          </a:p>
          <a:p>
            <a:r>
              <a:rPr lang="en-US" altLang="ko-KR" sz="1000" dirty="0"/>
              <a:t> 41     __</a:t>
            </a:r>
            <a:r>
              <a:rPr lang="en-US" altLang="ko-KR" sz="1000" dirty="0" err="1"/>
              <a:t>asm</a:t>
            </a:r>
            <a:r>
              <a:rPr lang="en-US" altLang="ko-KR" sz="1000" dirty="0"/>
              <a:t>__ __volatile__(</a:t>
            </a:r>
          </a:p>
          <a:p>
            <a:r>
              <a:rPr lang="fr-FR" altLang="ko-KR" sz="1000" dirty="0"/>
              <a:t> 42                     </a:t>
            </a:r>
            <a:r>
              <a:rPr lang="fr-FR" altLang="ko-KR" sz="1000" dirty="0">
                <a:solidFill>
                  <a:schemeClr val="tx2"/>
                </a:solidFill>
              </a:rPr>
              <a:t>"sub sp, sp, #32\n\t"</a:t>
            </a:r>
          </a:p>
          <a:p>
            <a:r>
              <a:rPr lang="de-DE" altLang="ko-KR" sz="1000" dirty="0"/>
              <a:t> 43                     </a:t>
            </a:r>
            <a:r>
              <a:rPr lang="de-DE" altLang="ko-KR" sz="1000" dirty="0">
                <a:solidFill>
                  <a:schemeClr val="tx2"/>
                </a:solidFill>
              </a:rPr>
              <a:t>"str x0, [sp, #8]\n\t"</a:t>
            </a:r>
          </a:p>
          <a:p>
            <a:r>
              <a:rPr lang="de-DE" altLang="ko-KR" sz="1000" dirty="0"/>
              <a:t> 44                     </a:t>
            </a:r>
            <a:r>
              <a:rPr lang="de-DE" altLang="ko-KR" sz="1000" dirty="0">
                <a:solidFill>
                  <a:schemeClr val="tx2"/>
                </a:solidFill>
              </a:rPr>
              <a:t>"str x1, [sp, #16]\n\t"</a:t>
            </a:r>
          </a:p>
          <a:p>
            <a:r>
              <a:rPr lang="de-DE" altLang="ko-KR" sz="1000" dirty="0"/>
              <a:t> 45                     </a:t>
            </a:r>
            <a:r>
              <a:rPr lang="de-DE" altLang="ko-KR" sz="1000" dirty="0">
                <a:solidFill>
                  <a:schemeClr val="tx2"/>
                </a:solidFill>
              </a:rPr>
              <a:t>"str x2, [sp, #24]\n\t"</a:t>
            </a:r>
          </a:p>
          <a:p>
            <a:r>
              <a:rPr lang="en-US" altLang="ko-KR" sz="1000" dirty="0"/>
              <a:t> 46                     </a:t>
            </a:r>
            <a:r>
              <a:rPr lang="en-US" altLang="ko-KR" sz="1000" dirty="0">
                <a:solidFill>
                  <a:schemeClr val="tx2"/>
                </a:solidFill>
              </a:rPr>
              <a:t>"</a:t>
            </a:r>
            <a:r>
              <a:rPr lang="en-US" altLang="ko-KR" sz="1000" dirty="0" err="1">
                <a:solidFill>
                  <a:schemeClr val="tx2"/>
                </a:solidFill>
              </a:rPr>
              <a:t>ldr</a:t>
            </a:r>
            <a:r>
              <a:rPr lang="en-US" altLang="ko-KR" sz="1000" dirty="0">
                <a:solidFill>
                  <a:schemeClr val="tx2"/>
                </a:solidFill>
              </a:rPr>
              <a:t> x0, [%0]\n\t"</a:t>
            </a:r>
          </a:p>
          <a:p>
            <a:r>
              <a:rPr lang="en-US" altLang="ko-KR" sz="1000" dirty="0"/>
              <a:t> 47                     </a:t>
            </a:r>
            <a:r>
              <a:rPr lang="en-US" altLang="ko-KR" sz="1000" dirty="0">
                <a:solidFill>
                  <a:schemeClr val="tx2"/>
                </a:solidFill>
              </a:rPr>
              <a:t>"</a:t>
            </a:r>
            <a:r>
              <a:rPr lang="en-US" altLang="ko-KR" sz="1000" dirty="0" err="1">
                <a:solidFill>
                  <a:schemeClr val="tx2"/>
                </a:solidFill>
              </a:rPr>
              <a:t>ldr</a:t>
            </a:r>
            <a:r>
              <a:rPr lang="en-US" altLang="ko-KR" sz="1000" dirty="0">
                <a:solidFill>
                  <a:schemeClr val="tx2"/>
                </a:solidFill>
              </a:rPr>
              <a:t> x1, [%1]\n\t"</a:t>
            </a:r>
          </a:p>
          <a:p>
            <a:r>
              <a:rPr lang="en-US" altLang="ko-KR" sz="1000" dirty="0"/>
              <a:t> 48                     </a:t>
            </a:r>
            <a:r>
              <a:rPr lang="en-US" altLang="ko-KR" sz="1000" dirty="0">
                <a:solidFill>
                  <a:schemeClr val="tx2"/>
                </a:solidFill>
              </a:rPr>
              <a:t>"</a:t>
            </a:r>
            <a:r>
              <a:rPr lang="en-US" altLang="ko-KR" sz="1000" dirty="0" err="1">
                <a:solidFill>
                  <a:schemeClr val="tx2"/>
                </a:solidFill>
              </a:rPr>
              <a:t>ldr</a:t>
            </a:r>
            <a:r>
              <a:rPr lang="en-US" altLang="ko-KR" sz="1000" dirty="0">
                <a:solidFill>
                  <a:schemeClr val="tx2"/>
                </a:solidFill>
              </a:rPr>
              <a:t> x2, [%2]\n\t"</a:t>
            </a:r>
          </a:p>
          <a:p>
            <a:r>
              <a:rPr lang="de-DE" altLang="ko-KR" sz="1000" dirty="0"/>
              <a:t> 49                     </a:t>
            </a:r>
            <a:r>
              <a:rPr lang="de-DE" altLang="ko-KR" sz="1000" dirty="0">
                <a:solidFill>
                  <a:schemeClr val="tx2"/>
                </a:solidFill>
              </a:rPr>
              <a:t>"stp x1, x2, [x0]\n\t"</a:t>
            </a:r>
          </a:p>
          <a:p>
            <a:r>
              <a:rPr lang="de-DE" altLang="ko-KR" sz="1000" dirty="0"/>
              <a:t> 50                     </a:t>
            </a:r>
            <a:r>
              <a:rPr lang="de-DE" altLang="ko-KR" sz="1000" dirty="0">
                <a:solidFill>
                  <a:schemeClr val="tx2"/>
                </a:solidFill>
              </a:rPr>
              <a:t>"ldr x0, [sp, #8]\n\t"</a:t>
            </a:r>
          </a:p>
          <a:p>
            <a:r>
              <a:rPr lang="de-DE" altLang="ko-KR" sz="1000" dirty="0"/>
              <a:t> 51                     </a:t>
            </a:r>
            <a:r>
              <a:rPr lang="de-DE" altLang="ko-KR" sz="1000" dirty="0">
                <a:solidFill>
                  <a:schemeClr val="tx2"/>
                </a:solidFill>
              </a:rPr>
              <a:t>"ldr x1, [sp, #16]\n\t"</a:t>
            </a:r>
          </a:p>
          <a:p>
            <a:r>
              <a:rPr lang="de-DE" altLang="ko-KR" sz="1000" dirty="0"/>
              <a:t> 52                    </a:t>
            </a:r>
            <a:r>
              <a:rPr lang="de-DE" altLang="ko-KR" sz="1000" dirty="0">
                <a:solidFill>
                  <a:schemeClr val="tx2"/>
                </a:solidFill>
              </a:rPr>
              <a:t> "ldr x2, [sp, #24]\n\t"</a:t>
            </a:r>
          </a:p>
          <a:p>
            <a:r>
              <a:rPr lang="de-DE" altLang="ko-KR" sz="1000" dirty="0"/>
              <a:t> 53                    </a:t>
            </a:r>
            <a:r>
              <a:rPr lang="de-DE" altLang="ko-KR" sz="1000" dirty="0">
                <a:solidFill>
                  <a:schemeClr val="tx2"/>
                </a:solidFill>
              </a:rPr>
              <a:t> "add sp, sp, #32\n\t"</a:t>
            </a:r>
          </a:p>
          <a:p>
            <a:r>
              <a:rPr lang="en-US" altLang="ko-KR" sz="1000" dirty="0"/>
              <a:t> 54                     ://Target</a:t>
            </a:r>
          </a:p>
          <a:p>
            <a:r>
              <a:rPr lang="en-US" altLang="ko-KR" sz="1000" dirty="0"/>
              <a:t> 55                     : </a:t>
            </a:r>
            <a:r>
              <a:rPr lang="en-US" altLang="ko-KR" sz="1000" dirty="0">
                <a:solidFill>
                  <a:schemeClr val="tx2"/>
                </a:solidFill>
              </a:rPr>
              <a:t>"r" </a:t>
            </a:r>
            <a:r>
              <a:rPr lang="en-US" altLang="ko-KR" sz="1000" dirty="0"/>
              <a:t>(TARGET_ADDRESS), </a:t>
            </a:r>
            <a:r>
              <a:rPr lang="en-US" altLang="ko-KR" sz="1000" dirty="0">
                <a:solidFill>
                  <a:schemeClr val="tx2"/>
                </a:solidFill>
              </a:rPr>
              <a:t>"r" </a:t>
            </a:r>
            <a:r>
              <a:rPr lang="en-US" altLang="ko-KR" sz="1000" dirty="0"/>
              <a:t>(LOWER_ADDRESS),</a:t>
            </a:r>
            <a:r>
              <a:rPr lang="en-US" altLang="ko-KR" sz="1000" dirty="0">
                <a:solidFill>
                  <a:schemeClr val="tx2"/>
                </a:solidFill>
              </a:rPr>
              <a:t> "r" </a:t>
            </a:r>
            <a:r>
              <a:rPr lang="en-US" altLang="ko-KR" sz="1000" dirty="0"/>
              <a:t>(UPPER_ADDRESS)//Variable</a:t>
            </a:r>
          </a:p>
          <a:p>
            <a:r>
              <a:rPr lang="en-US" altLang="ko-KR" sz="1000" dirty="0"/>
              <a:t> 56                     ://Clover</a:t>
            </a:r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57 </a:t>
            </a:r>
            <a:r>
              <a:rPr lang="ko-KR" altLang="en-US" sz="1000" dirty="0"/>
              <a:t>                    </a:t>
            </a:r>
            <a:r>
              <a:rPr lang="en-US" altLang="ko-KR" sz="1000" dirty="0"/>
              <a:t>);</a:t>
            </a:r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58 }</a:t>
            </a:r>
            <a:endParaRPr lang="ko-KR" altLang="en-US" sz="10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7C8F61E-6F3F-4528-AAD8-8C32EE132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827799"/>
              </p:ext>
            </p:extLst>
          </p:nvPr>
        </p:nvGraphicFramePr>
        <p:xfrm>
          <a:off x="7048500" y="2568786"/>
          <a:ext cx="7010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766577505"/>
                    </a:ext>
                  </a:extLst>
                </a:gridCol>
              </a:tblGrid>
              <a:tr h="3412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304053"/>
                  </a:ext>
                </a:extLst>
              </a:tr>
              <a:tr h="341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78088"/>
                  </a:ext>
                </a:extLst>
              </a:tr>
              <a:tr h="341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405591"/>
                  </a:ext>
                </a:extLst>
              </a:tr>
              <a:tr h="341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520332"/>
                  </a:ext>
                </a:extLst>
              </a:tr>
              <a:tr h="341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064172"/>
                  </a:ext>
                </a:extLst>
              </a:tr>
              <a:tr h="341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88905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CA1EA60-D993-4256-97E7-151BE2E0597E}"/>
              </a:ext>
            </a:extLst>
          </p:cNvPr>
          <p:cNvSpPr txBox="1"/>
          <p:nvPr/>
        </p:nvSpPr>
        <p:spPr>
          <a:xfrm>
            <a:off x="6179820" y="2568786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85ABB-90BB-4A74-A592-7EE89B2EE70C}"/>
              </a:ext>
            </a:extLst>
          </p:cNvPr>
          <p:cNvSpPr txBox="1"/>
          <p:nvPr/>
        </p:nvSpPr>
        <p:spPr>
          <a:xfrm>
            <a:off x="6179820" y="3662494"/>
            <a:ext cx="85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SP+24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0B147-F012-4BED-A97E-3FD90BBDFE07}"/>
              </a:ext>
            </a:extLst>
          </p:cNvPr>
          <p:cNvSpPr txBox="1"/>
          <p:nvPr/>
        </p:nvSpPr>
        <p:spPr>
          <a:xfrm>
            <a:off x="6179820" y="4032672"/>
            <a:ext cx="85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SP+32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87836-B15B-4D9E-8DD3-54A3DE00A9F3}"/>
              </a:ext>
            </a:extLst>
          </p:cNvPr>
          <p:cNvSpPr txBox="1"/>
          <p:nvPr/>
        </p:nvSpPr>
        <p:spPr>
          <a:xfrm>
            <a:off x="6179820" y="3289590"/>
            <a:ext cx="85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SP+16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830AE-9636-4E66-B337-E4E0B9AAEAAF}"/>
              </a:ext>
            </a:extLst>
          </p:cNvPr>
          <p:cNvSpPr txBox="1"/>
          <p:nvPr/>
        </p:nvSpPr>
        <p:spPr>
          <a:xfrm>
            <a:off x="6179820" y="2924948"/>
            <a:ext cx="85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SP+8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C62256-ABC7-4D9A-A2F0-98959EAD26B4}"/>
              </a:ext>
            </a:extLst>
          </p:cNvPr>
          <p:cNvSpPr/>
          <p:nvPr/>
        </p:nvSpPr>
        <p:spPr>
          <a:xfrm>
            <a:off x="8404860" y="2568786"/>
            <a:ext cx="112014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1234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D3641A-9E00-41F7-9F1E-B2FBA82EF7FB}"/>
              </a:ext>
            </a:extLst>
          </p:cNvPr>
          <p:cNvSpPr/>
          <p:nvPr/>
        </p:nvSpPr>
        <p:spPr>
          <a:xfrm>
            <a:off x="9608820" y="2568786"/>
            <a:ext cx="112014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5678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7471E5-975A-49F3-884D-0915D6C31AEC}"/>
              </a:ext>
            </a:extLst>
          </p:cNvPr>
          <p:cNvSpPr/>
          <p:nvPr/>
        </p:nvSpPr>
        <p:spPr>
          <a:xfrm>
            <a:off x="10812780" y="2568786"/>
            <a:ext cx="112014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0x1000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5015B1-6E37-454E-85CD-9346ECF214E2}"/>
              </a:ext>
            </a:extLst>
          </p:cNvPr>
          <p:cNvGrpSpPr/>
          <p:nvPr/>
        </p:nvGrpSpPr>
        <p:grpSpPr>
          <a:xfrm>
            <a:off x="8030772" y="4024682"/>
            <a:ext cx="2138118" cy="738664"/>
            <a:chOff x="8049822" y="3429000"/>
            <a:chExt cx="2138118" cy="73866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E608A1-BE0B-4B26-907D-847838BB62B1}"/>
                </a:ext>
              </a:extLst>
            </p:cNvPr>
            <p:cNvSpPr/>
            <p:nvPr/>
          </p:nvSpPr>
          <p:spPr>
            <a:xfrm>
              <a:off x="8881110" y="3429000"/>
              <a:ext cx="1306830" cy="738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ECF574-59EA-4093-8ABE-575C4AB7A1E1}"/>
                </a:ext>
              </a:extLst>
            </p:cNvPr>
            <p:cNvSpPr txBox="1"/>
            <p:nvPr/>
          </p:nvSpPr>
          <p:spPr>
            <a:xfrm>
              <a:off x="8049822" y="3429000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0x0000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9898AB-C8CC-4B09-B495-28A5F9EB9B62}"/>
                </a:ext>
              </a:extLst>
            </p:cNvPr>
            <p:cNvSpPr txBox="1"/>
            <p:nvPr/>
          </p:nvSpPr>
          <p:spPr>
            <a:xfrm>
              <a:off x="8049822" y="3798332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0x0004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F6FC7F9-15F7-4346-AF88-E154D40D4B5D}"/>
                </a:ext>
              </a:extLst>
            </p:cNvPr>
            <p:cNvSpPr/>
            <p:nvPr/>
          </p:nvSpPr>
          <p:spPr>
            <a:xfrm>
              <a:off x="8964930" y="3486282"/>
              <a:ext cx="1120140" cy="2547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1234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676F0FA-66C9-435A-8D2E-A5E8F43008D3}"/>
                </a:ext>
              </a:extLst>
            </p:cNvPr>
            <p:cNvSpPr/>
            <p:nvPr/>
          </p:nvSpPr>
          <p:spPr>
            <a:xfrm>
              <a:off x="8964930" y="3852412"/>
              <a:ext cx="1120140" cy="2547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5678</a:t>
              </a:r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9750934-B0C0-4B43-8ECC-A2A59F2D4FB3}"/>
              </a:ext>
            </a:extLst>
          </p:cNvPr>
          <p:cNvSpPr txBox="1"/>
          <p:nvPr/>
        </p:nvSpPr>
        <p:spPr>
          <a:xfrm>
            <a:off x="8741337" y="216486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2DA5F4-F617-4BF7-B5F4-FDC64A309BFA}"/>
              </a:ext>
            </a:extLst>
          </p:cNvPr>
          <p:cNvSpPr txBox="1"/>
          <p:nvPr/>
        </p:nvSpPr>
        <p:spPr>
          <a:xfrm>
            <a:off x="9964347" y="216486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E885DA-393F-4D34-9007-8961B0930DDB}"/>
              </a:ext>
            </a:extLst>
          </p:cNvPr>
          <p:cNvSpPr txBox="1"/>
          <p:nvPr/>
        </p:nvSpPr>
        <p:spPr>
          <a:xfrm>
            <a:off x="11161895" y="216486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2E282-ECC3-4301-9D2D-3B00D001B23C}"/>
              </a:ext>
            </a:extLst>
          </p:cNvPr>
          <p:cNvSpPr txBox="1"/>
          <p:nvPr/>
        </p:nvSpPr>
        <p:spPr>
          <a:xfrm>
            <a:off x="8030772" y="577671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0x1000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EECD5B-423D-445B-84AE-E18B39FA3584}"/>
              </a:ext>
            </a:extLst>
          </p:cNvPr>
          <p:cNvSpPr/>
          <p:nvPr/>
        </p:nvSpPr>
        <p:spPr>
          <a:xfrm>
            <a:off x="8862060" y="5773509"/>
            <a:ext cx="15087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1234 5678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C2E35FB-5764-40AE-B750-28A9BF13D0C2}"/>
              </a:ext>
            </a:extLst>
          </p:cNvPr>
          <p:cNvSpPr/>
          <p:nvPr/>
        </p:nvSpPr>
        <p:spPr>
          <a:xfrm>
            <a:off x="7214354" y="2057400"/>
            <a:ext cx="36933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199923F-367B-4353-B624-5323E68AC8AC}"/>
              </a:ext>
            </a:extLst>
          </p:cNvPr>
          <p:cNvSpPr/>
          <p:nvPr/>
        </p:nvSpPr>
        <p:spPr>
          <a:xfrm>
            <a:off x="9321284" y="3578949"/>
            <a:ext cx="36933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CE95AF9-7820-47EA-8C1C-59B794FF2EBF}"/>
              </a:ext>
            </a:extLst>
          </p:cNvPr>
          <p:cNvSpPr/>
          <p:nvPr/>
        </p:nvSpPr>
        <p:spPr>
          <a:xfrm>
            <a:off x="9992041" y="1558623"/>
            <a:ext cx="36933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28A730A-55F8-434B-84BB-30575CC5DE06}"/>
              </a:ext>
            </a:extLst>
          </p:cNvPr>
          <p:cNvSpPr/>
          <p:nvPr/>
        </p:nvSpPr>
        <p:spPr>
          <a:xfrm>
            <a:off x="9431774" y="5282279"/>
            <a:ext cx="36933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27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A96E4-AE6B-4234-9D9C-37138BD0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Instruction Cache Bug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729B35-47EF-4A3A-B108-D07F24AD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FAAF50-3560-42AC-9E08-971248B35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953" y="1411298"/>
            <a:ext cx="5870599" cy="46623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5859637-2FFE-4E89-B606-F8954CA523FE}"/>
              </a:ext>
            </a:extLst>
          </p:cNvPr>
          <p:cNvSpPr/>
          <p:nvPr/>
        </p:nvSpPr>
        <p:spPr>
          <a:xfrm>
            <a:off x="6144354" y="3959604"/>
            <a:ext cx="400050" cy="36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B3802B-C6D8-4D22-A64D-9914C6CF8F66}"/>
              </a:ext>
            </a:extLst>
          </p:cNvPr>
          <p:cNvSpPr/>
          <p:nvPr/>
        </p:nvSpPr>
        <p:spPr>
          <a:xfrm>
            <a:off x="7401654" y="3959604"/>
            <a:ext cx="400050" cy="36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323063-AD83-4B9D-BECB-96239EF11045}"/>
              </a:ext>
            </a:extLst>
          </p:cNvPr>
          <p:cNvSpPr/>
          <p:nvPr/>
        </p:nvSpPr>
        <p:spPr>
          <a:xfrm>
            <a:off x="8646252" y="3959604"/>
            <a:ext cx="400050" cy="36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137EB1-D9AA-4891-BCDA-3C52746BD103}"/>
              </a:ext>
            </a:extLst>
          </p:cNvPr>
          <p:cNvSpPr/>
          <p:nvPr/>
        </p:nvSpPr>
        <p:spPr>
          <a:xfrm>
            <a:off x="9890850" y="3959604"/>
            <a:ext cx="400050" cy="36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68C743-F72E-46FF-8F85-A0A049BA85F8}"/>
              </a:ext>
            </a:extLst>
          </p:cNvPr>
          <p:cNvSpPr txBox="1"/>
          <p:nvPr/>
        </p:nvSpPr>
        <p:spPr>
          <a:xfrm>
            <a:off x="144663" y="6073739"/>
            <a:ext cx="418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Run </a:t>
            </a:r>
            <a:r>
              <a:rPr lang="en-US" altLang="ko-KR" b="1" dirty="0"/>
              <a:t>previous</a:t>
            </a:r>
            <a:r>
              <a:rPr lang="en-US" altLang="ko-KR" dirty="0"/>
              <a:t> ELF instruction due to </a:t>
            </a:r>
            <a:r>
              <a:rPr lang="en-US" altLang="ko-KR" dirty="0" err="1"/>
              <a:t>ICache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861A18-30B5-4BCC-9369-407418A8B698}"/>
              </a:ext>
            </a:extLst>
          </p:cNvPr>
          <p:cNvSpPr/>
          <p:nvPr/>
        </p:nvSpPr>
        <p:spPr>
          <a:xfrm>
            <a:off x="2122415" y="2581625"/>
            <a:ext cx="2634143" cy="156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RFSoC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1D18B8-71B6-463D-8B7E-6305795FA149}"/>
              </a:ext>
            </a:extLst>
          </p:cNvPr>
          <p:cNvSpPr/>
          <p:nvPr/>
        </p:nvSpPr>
        <p:spPr>
          <a:xfrm>
            <a:off x="114599" y="2244915"/>
            <a:ext cx="1118583" cy="1047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ELF1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5D31C6-F6E5-4537-BB49-05D713482A70}"/>
              </a:ext>
            </a:extLst>
          </p:cNvPr>
          <p:cNvSpPr/>
          <p:nvPr/>
        </p:nvSpPr>
        <p:spPr>
          <a:xfrm>
            <a:off x="114599" y="3469708"/>
            <a:ext cx="1118583" cy="1047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ELF2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0485E81-37B6-4866-B431-2969F1AB7AE5}"/>
              </a:ext>
            </a:extLst>
          </p:cNvPr>
          <p:cNvSpPr/>
          <p:nvPr/>
        </p:nvSpPr>
        <p:spPr>
          <a:xfrm>
            <a:off x="1359017" y="2785145"/>
            <a:ext cx="57045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A7E66B0-79BC-4501-B211-D598C33397CE}"/>
              </a:ext>
            </a:extLst>
          </p:cNvPr>
          <p:cNvSpPr/>
          <p:nvPr/>
        </p:nvSpPr>
        <p:spPr>
          <a:xfrm>
            <a:off x="1359017" y="3703524"/>
            <a:ext cx="57045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B696E-EB25-4C63-9680-02B8CF6648EB}"/>
              </a:ext>
            </a:extLst>
          </p:cNvPr>
          <p:cNvSpPr txBox="1"/>
          <p:nvPr/>
        </p:nvSpPr>
        <p:spPr>
          <a:xfrm>
            <a:off x="1137756" y="2424259"/>
            <a:ext cx="104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Run </a:t>
            </a:r>
            <a:r>
              <a:rPr lang="en-US" altLang="ko-KR" b="1" dirty="0"/>
              <a:t>Well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62D2D0-82AB-429F-BB4A-5DB26A996C83}"/>
              </a:ext>
            </a:extLst>
          </p:cNvPr>
          <p:cNvSpPr txBox="1"/>
          <p:nvPr/>
        </p:nvSpPr>
        <p:spPr>
          <a:xfrm>
            <a:off x="1137756" y="3364584"/>
            <a:ext cx="104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Run </a:t>
            </a:r>
            <a:r>
              <a:rPr lang="en-US" altLang="ko-KR" b="1" dirty="0"/>
              <a:t>Fail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7954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86D6A-F1EB-46BB-8E8D-A2B89257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C904120-CE2C-4AFC-B54D-5451CF70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" y="156580"/>
            <a:ext cx="12021312" cy="893542"/>
          </a:xfrm>
        </p:spPr>
        <p:txBody>
          <a:bodyPr/>
          <a:lstStyle/>
          <a:p>
            <a:r>
              <a:rPr lang="en-US" altLang="ko-KR" dirty="0"/>
              <a:t>Instruction Cache Bug Fix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A36C46-B2CF-49AE-B97D-36387F558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624137"/>
            <a:ext cx="8229600" cy="16097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C2B28F9-2A57-4243-AA7A-8DBE0DA25B4F}"/>
              </a:ext>
            </a:extLst>
          </p:cNvPr>
          <p:cNvSpPr/>
          <p:nvPr/>
        </p:nvSpPr>
        <p:spPr>
          <a:xfrm>
            <a:off x="2478365" y="3604438"/>
            <a:ext cx="1590296" cy="329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56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66948-6143-4509-8FF0-C6C5FE4D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700" dirty="0"/>
              <a:t>3. BSS(Block Started by Symbol) Section initialization</a:t>
            </a:r>
            <a:endParaRPr lang="ko-KR" altLang="en-US" sz="37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C97C9E-A000-4B49-A054-FE9C04CF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1026" name="Picture 2" descr="Memory layout of executable in embedded system">
            <a:extLst>
              <a:ext uri="{FF2B5EF4-FFF2-40B4-BE49-F238E27FC236}">
                <a16:creationId xmlns:a16="http://schemas.microsoft.com/office/drawing/2014/main" id="{5055B12B-F0FE-459B-9E18-ECE3899B9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25" y="1725248"/>
            <a:ext cx="4314825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BD4CC81-57A6-4019-8255-F1D1BF75BCCF}"/>
              </a:ext>
            </a:extLst>
          </p:cNvPr>
          <p:cNvSpPr/>
          <p:nvPr/>
        </p:nvSpPr>
        <p:spPr>
          <a:xfrm>
            <a:off x="2033748" y="4622335"/>
            <a:ext cx="1841966" cy="436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ADA062-BF1B-4E0E-AB94-9388A4F99C36}"/>
              </a:ext>
            </a:extLst>
          </p:cNvPr>
          <p:cNvSpPr/>
          <p:nvPr/>
        </p:nvSpPr>
        <p:spPr>
          <a:xfrm>
            <a:off x="2033748" y="5017253"/>
            <a:ext cx="1841966" cy="436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16214A8-C0A2-4B95-A1B3-ECC6AA430875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887068" y="4496391"/>
            <a:ext cx="2455009" cy="336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9A41CEC-2DE4-4F03-9FCB-E4B8398A46AF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875714" y="5235366"/>
            <a:ext cx="2466363" cy="384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B49EFC8-CB22-4456-83F2-B210D2E4436E}"/>
              </a:ext>
            </a:extLst>
          </p:cNvPr>
          <p:cNvSpPr txBox="1"/>
          <p:nvPr/>
        </p:nvSpPr>
        <p:spPr>
          <a:xfrm>
            <a:off x="6342077" y="4311725"/>
            <a:ext cx="371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Initialized value (e.g. </a:t>
            </a:r>
            <a:r>
              <a:rPr lang="en-US" altLang="ko-KR" dirty="0">
                <a:solidFill>
                  <a:srgbClr val="00B050"/>
                </a:solidFill>
              </a:rPr>
              <a:t>static int</a:t>
            </a:r>
            <a:r>
              <a:rPr lang="en-US" altLang="ko-KR" dirty="0"/>
              <a:t> a = 10;)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835600-82B1-486A-B614-91EA5FA6C75E}"/>
              </a:ext>
            </a:extLst>
          </p:cNvPr>
          <p:cNvSpPr txBox="1"/>
          <p:nvPr/>
        </p:nvSpPr>
        <p:spPr>
          <a:xfrm>
            <a:off x="6342077" y="5157829"/>
            <a:ext cx="3703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Un</a:t>
            </a:r>
            <a:r>
              <a:rPr lang="en-US" altLang="ko-KR" dirty="0"/>
              <a:t>initialized value or </a:t>
            </a:r>
            <a:r>
              <a:rPr lang="en-US" altLang="ko-KR" b="1" dirty="0"/>
              <a:t>Initialized to 0</a:t>
            </a:r>
          </a:p>
          <a:p>
            <a:r>
              <a:rPr lang="en-US" altLang="ko-KR" dirty="0"/>
              <a:t>(e.g. </a:t>
            </a:r>
            <a:r>
              <a:rPr lang="en-US" altLang="ko-KR" dirty="0">
                <a:solidFill>
                  <a:srgbClr val="00B050"/>
                </a:solidFill>
              </a:rPr>
              <a:t>static int </a:t>
            </a:r>
            <a:r>
              <a:rPr lang="en-US" altLang="ko-KR" dirty="0"/>
              <a:t>a; </a:t>
            </a:r>
            <a:r>
              <a:rPr lang="en-US" altLang="ko-KR" dirty="0">
                <a:solidFill>
                  <a:srgbClr val="00B050"/>
                </a:solidFill>
              </a:rPr>
              <a:t>static int </a:t>
            </a:r>
            <a:r>
              <a:rPr lang="en-US" altLang="ko-KR" dirty="0"/>
              <a:t>b = 0;)</a:t>
            </a:r>
          </a:p>
          <a:p>
            <a:r>
              <a:rPr lang="ko-KR" altLang="en-US" dirty="0"/>
              <a:t>▶</a:t>
            </a:r>
            <a:r>
              <a:rPr lang="en-US" altLang="ko-KR" b="1" dirty="0"/>
              <a:t>Should be initialized to 0 manually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641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364AD-B98A-4901-817B-9CEF6E26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Startup.S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28576-EF01-47E5-84BB-0D79063A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893E13-45D8-4CB3-B1D6-0E4179652E53}"/>
              </a:ext>
            </a:extLst>
          </p:cNvPr>
          <p:cNvSpPr/>
          <p:nvPr/>
        </p:nvSpPr>
        <p:spPr>
          <a:xfrm>
            <a:off x="0" y="122396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>
                <a:latin typeface="Lucida Console" panose="020B0609040504020204" pitchFamily="49" charset="0"/>
              </a:rPr>
              <a:t>  1         .file   "</a:t>
            </a:r>
            <a:r>
              <a:rPr lang="en-US" altLang="ko-KR" sz="900" dirty="0" err="1">
                <a:latin typeface="Lucida Console" panose="020B0609040504020204" pitchFamily="49" charset="0"/>
              </a:rPr>
              <a:t>startup.S</a:t>
            </a:r>
            <a:r>
              <a:rPr lang="en-US" altLang="ko-KR" sz="900" dirty="0">
                <a:latin typeface="Lucida Console" panose="020B0609040504020204" pitchFamily="49" charset="0"/>
              </a:rPr>
              <a:t>"</a:t>
            </a:r>
          </a:p>
          <a:p>
            <a:r>
              <a:rPr lang="ko-KR" altLang="en-US" sz="900" dirty="0">
                <a:latin typeface="Lucida Console" panose="020B0609040504020204" pitchFamily="49" charset="0"/>
              </a:rPr>
              <a:t>  </a:t>
            </a:r>
            <a:r>
              <a:rPr lang="en-US" altLang="ko-KR" sz="9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 3 .</a:t>
            </a:r>
            <a:r>
              <a:rPr lang="en-US" altLang="ko-KR" sz="900" dirty="0" err="1">
                <a:latin typeface="Lucida Console" panose="020B0609040504020204" pitchFamily="49" charset="0"/>
              </a:rPr>
              <a:t>Lbss_end</a:t>
            </a:r>
            <a:r>
              <a:rPr lang="en-US" altLang="ko-KR" sz="9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 4         .quad   __</a:t>
            </a:r>
            <a:r>
              <a:rPr lang="en-US" altLang="ko-KR" sz="900" dirty="0" err="1">
                <a:latin typeface="Lucida Console" panose="020B0609040504020204" pitchFamily="49" charset="0"/>
              </a:rPr>
              <a:t>bss_end</a:t>
            </a:r>
            <a:r>
              <a:rPr lang="en-US" altLang="ko-KR" sz="900" dirty="0">
                <a:latin typeface="Lucida Console" panose="020B0609040504020204" pitchFamily="49" charset="0"/>
              </a:rPr>
              <a:t>__</a:t>
            </a:r>
          </a:p>
          <a:p>
            <a:r>
              <a:rPr lang="ko-KR" altLang="en-US" sz="900" dirty="0">
                <a:latin typeface="Lucida Console" panose="020B0609040504020204" pitchFamily="49" charset="0"/>
              </a:rPr>
              <a:t>  </a:t>
            </a:r>
            <a:r>
              <a:rPr lang="en-US" altLang="ko-KR" sz="900" dirty="0">
                <a:latin typeface="Lucida Console" panose="020B0609040504020204" pitchFamily="49" charset="0"/>
              </a:rPr>
              <a:t>5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 6 .</a:t>
            </a:r>
            <a:r>
              <a:rPr lang="en-US" altLang="ko-KR" sz="900" dirty="0" err="1">
                <a:latin typeface="Lucida Console" panose="020B0609040504020204" pitchFamily="49" charset="0"/>
              </a:rPr>
              <a:t>Lbss_start</a:t>
            </a:r>
            <a:r>
              <a:rPr lang="en-US" altLang="ko-KR" sz="9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 7         .quad   __</a:t>
            </a:r>
            <a:r>
              <a:rPr lang="en-US" altLang="ko-KR" sz="900" dirty="0" err="1">
                <a:latin typeface="Lucida Console" panose="020B0609040504020204" pitchFamily="49" charset="0"/>
              </a:rPr>
              <a:t>bss_start</a:t>
            </a:r>
            <a:r>
              <a:rPr lang="en-US" altLang="ko-KR" sz="900" dirty="0">
                <a:latin typeface="Lucida Console" panose="020B0609040504020204" pitchFamily="49" charset="0"/>
              </a:rPr>
              <a:t>__</a:t>
            </a:r>
          </a:p>
          <a:p>
            <a:r>
              <a:rPr lang="ko-KR" altLang="en-US" sz="900" dirty="0">
                <a:latin typeface="Lucida Console" panose="020B0609040504020204" pitchFamily="49" charset="0"/>
              </a:rPr>
              <a:t>  </a:t>
            </a:r>
            <a:r>
              <a:rPr lang="en-US" altLang="ko-KR" sz="900" dirty="0">
                <a:latin typeface="Lucida Console" panose="020B0609040504020204" pitchFamily="49" charset="0"/>
              </a:rPr>
              <a:t>8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 9 .</a:t>
            </a:r>
            <a:r>
              <a:rPr lang="en-US" altLang="ko-KR" sz="900" dirty="0" err="1">
                <a:latin typeface="Lucida Console" panose="020B0609040504020204" pitchFamily="49" charset="0"/>
              </a:rPr>
              <a:t>Lheap_end</a:t>
            </a:r>
            <a:r>
              <a:rPr lang="en-US" altLang="ko-KR" sz="9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10         .quad   _</a:t>
            </a:r>
            <a:r>
              <a:rPr lang="en-US" altLang="ko-KR" sz="900" dirty="0" err="1">
                <a:latin typeface="Lucida Console" panose="020B0609040504020204" pitchFamily="49" charset="0"/>
              </a:rPr>
              <a:t>heap_end</a:t>
            </a:r>
            <a:endParaRPr lang="en-US" altLang="ko-KR" sz="900" dirty="0">
              <a:latin typeface="Lucida Console" panose="020B0609040504020204" pitchFamily="49" charset="0"/>
            </a:endParaRPr>
          </a:p>
          <a:p>
            <a:r>
              <a:rPr lang="ko-KR" altLang="en-US" sz="900" dirty="0">
                <a:latin typeface="Lucida Console" panose="020B0609040504020204" pitchFamily="49" charset="0"/>
              </a:rPr>
              <a:t> </a:t>
            </a:r>
            <a:r>
              <a:rPr lang="en-US" altLang="ko-KR" sz="900" dirty="0">
                <a:latin typeface="Lucida Console" panose="020B0609040504020204" pitchFamily="49" charset="0"/>
              </a:rPr>
              <a:t>11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12 .</a:t>
            </a:r>
            <a:r>
              <a:rPr lang="en-US" altLang="ko-KR" sz="900" dirty="0" err="1">
                <a:latin typeface="Lucida Console" panose="020B0609040504020204" pitchFamily="49" charset="0"/>
              </a:rPr>
              <a:t>Lheap_start</a:t>
            </a:r>
            <a:r>
              <a:rPr lang="en-US" altLang="ko-KR" sz="9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13         .quad   _</a:t>
            </a:r>
            <a:r>
              <a:rPr lang="en-US" altLang="ko-KR" sz="900" dirty="0" err="1">
                <a:latin typeface="Lucida Console" panose="020B0609040504020204" pitchFamily="49" charset="0"/>
              </a:rPr>
              <a:t>heap_start</a:t>
            </a:r>
            <a:endParaRPr lang="en-US" altLang="ko-KR" sz="900" dirty="0">
              <a:latin typeface="Lucida Console" panose="020B0609040504020204" pitchFamily="49" charset="0"/>
            </a:endParaRPr>
          </a:p>
          <a:p>
            <a:r>
              <a:rPr lang="ko-KR" altLang="en-US" sz="900" dirty="0">
                <a:latin typeface="Lucida Console" panose="020B0609040504020204" pitchFamily="49" charset="0"/>
              </a:rPr>
              <a:t> </a:t>
            </a:r>
            <a:r>
              <a:rPr lang="en-US" altLang="ko-KR" sz="900" dirty="0">
                <a:latin typeface="Lucida Console" panose="020B0609040504020204" pitchFamily="49" charset="0"/>
              </a:rPr>
              <a:t>14</a:t>
            </a:r>
          </a:p>
          <a:p>
            <a:r>
              <a:rPr lang="ko-KR" altLang="en-US" sz="900" dirty="0">
                <a:latin typeface="Lucida Console" panose="020B0609040504020204" pitchFamily="49" charset="0"/>
              </a:rPr>
              <a:t> </a:t>
            </a:r>
            <a:r>
              <a:rPr lang="en-US" altLang="ko-KR" sz="900" dirty="0">
                <a:latin typeface="Lucida Console" panose="020B0609040504020204" pitchFamily="49" charset="0"/>
              </a:rPr>
              <a:t>15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16         .global _start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17 _start: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18         mov     x0, #0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19         </a:t>
            </a:r>
            <a:r>
              <a:rPr lang="en-US" altLang="ko-KR" sz="900" dirty="0" err="1">
                <a:latin typeface="Lucida Console" panose="020B0609040504020204" pitchFamily="49" charset="0"/>
              </a:rPr>
              <a:t>ldr</a:t>
            </a:r>
            <a:r>
              <a:rPr lang="en-US" altLang="ko-KR" sz="900" dirty="0">
                <a:latin typeface="Lucida Console" panose="020B0609040504020204" pitchFamily="49" charset="0"/>
              </a:rPr>
              <a:t>     x1,.Lbss_start          /* calculate beginning of the BSS */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20         </a:t>
            </a:r>
            <a:r>
              <a:rPr lang="en-US" altLang="ko-KR" sz="900" dirty="0" err="1">
                <a:latin typeface="Lucida Console" panose="020B0609040504020204" pitchFamily="49" charset="0"/>
              </a:rPr>
              <a:t>ldr</a:t>
            </a:r>
            <a:r>
              <a:rPr lang="en-US" altLang="ko-KR" sz="900" dirty="0">
                <a:latin typeface="Lucida Console" panose="020B0609040504020204" pitchFamily="49" charset="0"/>
              </a:rPr>
              <a:t>     x2,.Lbss_end            /* calculate end of the BSS */</a:t>
            </a:r>
          </a:p>
          <a:p>
            <a:r>
              <a:rPr lang="ko-KR" altLang="en-US" sz="900" dirty="0">
                <a:latin typeface="Lucida Console" panose="020B0609040504020204" pitchFamily="49" charset="0"/>
              </a:rPr>
              <a:t> </a:t>
            </a:r>
            <a:r>
              <a:rPr lang="en-US" altLang="ko-KR" sz="900" dirty="0">
                <a:latin typeface="Lucida Console" panose="020B0609040504020204" pitchFamily="49" charset="0"/>
              </a:rPr>
              <a:t>21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22 .</a:t>
            </a:r>
            <a:r>
              <a:rPr lang="en-US" altLang="ko-KR" sz="900" dirty="0" err="1">
                <a:latin typeface="Lucida Console" panose="020B0609040504020204" pitchFamily="49" charset="0"/>
              </a:rPr>
              <a:t>Lloop_bss</a:t>
            </a:r>
            <a:r>
              <a:rPr lang="en-US" altLang="ko-KR" sz="9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23         </a:t>
            </a:r>
            <a:r>
              <a:rPr lang="en-US" altLang="ko-KR" sz="900" dirty="0" err="1">
                <a:latin typeface="Lucida Console" panose="020B0609040504020204" pitchFamily="49" charset="0"/>
              </a:rPr>
              <a:t>cmp</a:t>
            </a:r>
            <a:r>
              <a:rPr lang="en-US" altLang="ko-KR" sz="900" dirty="0">
                <a:latin typeface="Lucida Console" panose="020B0609040504020204" pitchFamily="49" charset="0"/>
              </a:rPr>
              <a:t>     x1,x2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24         </a:t>
            </a:r>
            <a:r>
              <a:rPr lang="en-US" altLang="ko-KR" sz="900" dirty="0" err="1">
                <a:latin typeface="Lucida Console" panose="020B0609040504020204" pitchFamily="49" charset="0"/>
              </a:rPr>
              <a:t>bge</a:t>
            </a:r>
            <a:r>
              <a:rPr lang="en-US" altLang="ko-KR" sz="900" dirty="0">
                <a:latin typeface="Lucida Console" panose="020B0609040504020204" pitchFamily="49" charset="0"/>
              </a:rPr>
              <a:t>     .</a:t>
            </a:r>
            <a:r>
              <a:rPr lang="en-US" altLang="ko-KR" sz="900" dirty="0" err="1">
                <a:latin typeface="Lucida Console" panose="020B0609040504020204" pitchFamily="49" charset="0"/>
              </a:rPr>
              <a:t>Lenclbss</a:t>
            </a:r>
            <a:r>
              <a:rPr lang="en-US" altLang="ko-KR" sz="900" dirty="0">
                <a:latin typeface="Lucida Console" panose="020B0609040504020204" pitchFamily="49" charset="0"/>
              </a:rPr>
              <a:t>               /* If no BSS, no clearing required */</a:t>
            </a:r>
          </a:p>
          <a:p>
            <a:r>
              <a:rPr lang="pl-PL" altLang="ko-KR" sz="900" dirty="0">
                <a:latin typeface="Lucida Console" panose="020B0609040504020204" pitchFamily="49" charset="0"/>
              </a:rPr>
              <a:t> 25         str     xzr, [x1], #8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26         b       .</a:t>
            </a:r>
            <a:r>
              <a:rPr lang="en-US" altLang="ko-KR" sz="900" dirty="0" err="1">
                <a:latin typeface="Lucida Console" panose="020B0609040504020204" pitchFamily="49" charset="0"/>
              </a:rPr>
              <a:t>Lloop_bss</a:t>
            </a:r>
            <a:endParaRPr lang="en-US" altLang="ko-KR" sz="900" dirty="0">
              <a:latin typeface="Lucida Console" panose="020B0609040504020204" pitchFamily="49" charset="0"/>
            </a:endParaRPr>
          </a:p>
          <a:p>
            <a:r>
              <a:rPr lang="ko-KR" altLang="en-US" sz="900" dirty="0">
                <a:latin typeface="Lucida Console" panose="020B0609040504020204" pitchFamily="49" charset="0"/>
              </a:rPr>
              <a:t> </a:t>
            </a:r>
            <a:r>
              <a:rPr lang="en-US" altLang="ko-KR" sz="900" dirty="0">
                <a:latin typeface="Lucida Console" panose="020B0609040504020204" pitchFamily="49" charset="0"/>
              </a:rPr>
              <a:t>27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28 .</a:t>
            </a:r>
            <a:r>
              <a:rPr lang="en-US" altLang="ko-KR" sz="900" dirty="0" err="1">
                <a:latin typeface="Lucida Console" panose="020B0609040504020204" pitchFamily="49" charset="0"/>
              </a:rPr>
              <a:t>Lenclbss</a:t>
            </a:r>
            <a:r>
              <a:rPr lang="en-US" altLang="ko-KR" sz="9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29         </a:t>
            </a:r>
            <a:r>
              <a:rPr lang="en-US" altLang="ko-KR" sz="900" dirty="0" err="1">
                <a:latin typeface="Lucida Console" panose="020B0609040504020204" pitchFamily="49" charset="0"/>
              </a:rPr>
              <a:t>ldr</a:t>
            </a:r>
            <a:r>
              <a:rPr lang="en-US" altLang="ko-KR" sz="900" dirty="0">
                <a:latin typeface="Lucida Console" panose="020B0609040504020204" pitchFamily="49" charset="0"/>
              </a:rPr>
              <a:t>     x1,.Lheap_start         /* calculate beginning of the BSS */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30         </a:t>
            </a:r>
            <a:r>
              <a:rPr lang="en-US" altLang="ko-KR" sz="900" dirty="0" err="1">
                <a:latin typeface="Lucida Console" panose="020B0609040504020204" pitchFamily="49" charset="0"/>
              </a:rPr>
              <a:t>ldr</a:t>
            </a:r>
            <a:r>
              <a:rPr lang="en-US" altLang="ko-KR" sz="900" dirty="0">
                <a:latin typeface="Lucida Console" panose="020B0609040504020204" pitchFamily="49" charset="0"/>
              </a:rPr>
              <a:t>     x2,.Lheap_end           /* calculate end of the BSS */</a:t>
            </a:r>
          </a:p>
          <a:p>
            <a:r>
              <a:rPr lang="ko-KR" altLang="en-US" sz="900" dirty="0">
                <a:latin typeface="Lucida Console" panose="020B0609040504020204" pitchFamily="49" charset="0"/>
              </a:rPr>
              <a:t> </a:t>
            </a:r>
            <a:r>
              <a:rPr lang="en-US" altLang="ko-KR" sz="900" dirty="0">
                <a:latin typeface="Lucida Console" panose="020B0609040504020204" pitchFamily="49" charset="0"/>
              </a:rPr>
              <a:t>31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32 .</a:t>
            </a:r>
            <a:r>
              <a:rPr lang="en-US" altLang="ko-KR" sz="900" dirty="0" err="1">
                <a:latin typeface="Lucida Console" panose="020B0609040504020204" pitchFamily="49" charset="0"/>
              </a:rPr>
              <a:t>Lloop_heap</a:t>
            </a:r>
            <a:r>
              <a:rPr lang="en-US" altLang="ko-KR" sz="9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33         </a:t>
            </a:r>
            <a:r>
              <a:rPr lang="en-US" altLang="ko-KR" sz="900" dirty="0" err="1">
                <a:latin typeface="Lucida Console" panose="020B0609040504020204" pitchFamily="49" charset="0"/>
              </a:rPr>
              <a:t>cmp</a:t>
            </a:r>
            <a:r>
              <a:rPr lang="en-US" altLang="ko-KR" sz="900" dirty="0">
                <a:latin typeface="Lucida Console" panose="020B0609040504020204" pitchFamily="49" charset="0"/>
              </a:rPr>
              <a:t>     x1,x2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34         </a:t>
            </a:r>
            <a:r>
              <a:rPr lang="en-US" altLang="ko-KR" sz="900" dirty="0" err="1">
                <a:latin typeface="Lucida Console" panose="020B0609040504020204" pitchFamily="49" charset="0"/>
              </a:rPr>
              <a:t>bge</a:t>
            </a:r>
            <a:r>
              <a:rPr lang="en-US" altLang="ko-KR" sz="900" dirty="0">
                <a:latin typeface="Lucida Console" panose="020B0609040504020204" pitchFamily="49" charset="0"/>
              </a:rPr>
              <a:t>     .</a:t>
            </a:r>
            <a:r>
              <a:rPr lang="en-US" altLang="ko-KR" sz="900" dirty="0" err="1">
                <a:latin typeface="Lucida Console" panose="020B0609040504020204" pitchFamily="49" charset="0"/>
              </a:rPr>
              <a:t>Lenclheap</a:t>
            </a:r>
            <a:r>
              <a:rPr lang="en-US" altLang="ko-KR" sz="900" dirty="0">
                <a:latin typeface="Lucida Console" panose="020B0609040504020204" pitchFamily="49" charset="0"/>
              </a:rPr>
              <a:t>              /* If no BSS, no clearing required */</a:t>
            </a:r>
          </a:p>
          <a:p>
            <a:r>
              <a:rPr lang="pl-PL" altLang="ko-KR" sz="900" dirty="0">
                <a:latin typeface="Lucida Console" panose="020B0609040504020204" pitchFamily="49" charset="0"/>
              </a:rPr>
              <a:t> 35         str     xzr, [x1], #8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36         b       .</a:t>
            </a:r>
            <a:r>
              <a:rPr lang="en-US" altLang="ko-KR" sz="900" dirty="0" err="1">
                <a:latin typeface="Lucida Console" panose="020B0609040504020204" pitchFamily="49" charset="0"/>
              </a:rPr>
              <a:t>Lloop_heap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C62DFB-875F-4C07-AB1A-366737E337A9}"/>
              </a:ext>
            </a:extLst>
          </p:cNvPr>
          <p:cNvSpPr/>
          <p:nvPr/>
        </p:nvSpPr>
        <p:spPr>
          <a:xfrm>
            <a:off x="6010656" y="1223963"/>
            <a:ext cx="60960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>
                <a:latin typeface="Lucida Console" panose="020B0609040504020204" pitchFamily="49" charset="0"/>
              </a:rPr>
              <a:t> 36         b       .</a:t>
            </a:r>
            <a:r>
              <a:rPr lang="en-US" altLang="ko-KR" sz="900" dirty="0" err="1">
                <a:latin typeface="Lucida Console" panose="020B0609040504020204" pitchFamily="49" charset="0"/>
              </a:rPr>
              <a:t>Lloop_heap</a:t>
            </a:r>
            <a:endParaRPr lang="en-US" altLang="ko-KR" sz="900" dirty="0">
              <a:latin typeface="Lucida Console" panose="020B0609040504020204" pitchFamily="49" charset="0"/>
            </a:endParaRPr>
          </a:p>
          <a:p>
            <a:r>
              <a:rPr lang="ko-KR" altLang="en-US" sz="900" dirty="0">
                <a:latin typeface="Lucida Console" panose="020B0609040504020204" pitchFamily="49" charset="0"/>
              </a:rPr>
              <a:t> </a:t>
            </a:r>
            <a:r>
              <a:rPr lang="en-US" altLang="ko-KR" sz="900" dirty="0">
                <a:latin typeface="Lucida Console" panose="020B0609040504020204" pitchFamily="49" charset="0"/>
              </a:rPr>
              <a:t>37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38 .</a:t>
            </a:r>
            <a:r>
              <a:rPr lang="en-US" altLang="ko-KR" sz="900" dirty="0" err="1">
                <a:latin typeface="Lucida Console" panose="020B0609040504020204" pitchFamily="49" charset="0"/>
              </a:rPr>
              <a:t>Lenclheap</a:t>
            </a:r>
            <a:r>
              <a:rPr lang="en-US" altLang="ko-KR" sz="900" dirty="0">
                <a:latin typeface="Lucida Console" panose="020B0609040504020204" pitchFamily="49" charset="0"/>
              </a:rPr>
              <a:t>: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39         mov     x0, #0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40         mov     x1, #0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41         sub     </a:t>
            </a:r>
            <a:r>
              <a:rPr lang="en-US" altLang="ko-KR" sz="900" dirty="0" err="1">
                <a:latin typeface="Lucida Console" panose="020B0609040504020204" pitchFamily="49" charset="0"/>
              </a:rPr>
              <a:t>sp</a:t>
            </a:r>
            <a:r>
              <a:rPr lang="en-US" altLang="ko-KR" sz="900" dirty="0">
                <a:latin typeface="Lucida Console" panose="020B0609040504020204" pitchFamily="49" charset="0"/>
              </a:rPr>
              <a:t>, </a:t>
            </a:r>
            <a:r>
              <a:rPr lang="en-US" altLang="ko-KR" sz="900" dirty="0" err="1">
                <a:latin typeface="Lucida Console" panose="020B0609040504020204" pitchFamily="49" charset="0"/>
              </a:rPr>
              <a:t>sp</a:t>
            </a:r>
            <a:r>
              <a:rPr lang="en-US" altLang="ko-KR" sz="900" dirty="0">
                <a:latin typeface="Lucida Console" panose="020B0609040504020204" pitchFamily="49" charset="0"/>
              </a:rPr>
              <a:t>, #16             /*Save return address to stack*/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42         str     x30, [</a:t>
            </a:r>
            <a:r>
              <a:rPr lang="en-US" altLang="ko-KR" sz="900" dirty="0" err="1">
                <a:latin typeface="Lucida Console" panose="020B0609040504020204" pitchFamily="49" charset="0"/>
              </a:rPr>
              <a:t>sp</a:t>
            </a:r>
            <a:r>
              <a:rPr lang="en-US" altLang="ko-KR" sz="900" dirty="0">
                <a:latin typeface="Lucida Console" panose="020B0609040504020204" pitchFamily="49" charset="0"/>
              </a:rPr>
              <a:t>, #8]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43         bl      main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44         </a:t>
            </a:r>
            <a:r>
              <a:rPr lang="en-US" altLang="ko-KR" sz="900" dirty="0" err="1">
                <a:latin typeface="Lucida Console" panose="020B0609040504020204" pitchFamily="49" charset="0"/>
              </a:rPr>
              <a:t>ldr</a:t>
            </a:r>
            <a:r>
              <a:rPr lang="en-US" altLang="ko-KR" sz="900" dirty="0">
                <a:latin typeface="Lucida Console" panose="020B0609040504020204" pitchFamily="49" charset="0"/>
              </a:rPr>
              <a:t>     x30, [</a:t>
            </a:r>
            <a:r>
              <a:rPr lang="en-US" altLang="ko-KR" sz="900" dirty="0" err="1">
                <a:latin typeface="Lucida Console" panose="020B0609040504020204" pitchFamily="49" charset="0"/>
              </a:rPr>
              <a:t>sp</a:t>
            </a:r>
            <a:r>
              <a:rPr lang="en-US" altLang="ko-KR" sz="900" dirty="0">
                <a:latin typeface="Lucida Console" panose="020B0609040504020204" pitchFamily="49" charset="0"/>
              </a:rPr>
              <a:t>, #8]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45         add     </a:t>
            </a:r>
            <a:r>
              <a:rPr lang="en-US" altLang="ko-KR" sz="900" dirty="0" err="1">
                <a:latin typeface="Lucida Console" panose="020B0609040504020204" pitchFamily="49" charset="0"/>
              </a:rPr>
              <a:t>sp</a:t>
            </a:r>
            <a:r>
              <a:rPr lang="en-US" altLang="ko-KR" sz="900" dirty="0">
                <a:latin typeface="Lucida Console" panose="020B0609040504020204" pitchFamily="49" charset="0"/>
              </a:rPr>
              <a:t>, </a:t>
            </a:r>
            <a:r>
              <a:rPr lang="en-US" altLang="ko-KR" sz="900" dirty="0" err="1">
                <a:latin typeface="Lucida Console" panose="020B0609040504020204" pitchFamily="49" charset="0"/>
              </a:rPr>
              <a:t>sp</a:t>
            </a:r>
            <a:r>
              <a:rPr lang="en-US" altLang="ko-KR" sz="900" dirty="0">
                <a:latin typeface="Lucida Console" panose="020B0609040504020204" pitchFamily="49" charset="0"/>
              </a:rPr>
              <a:t>, #16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46         ret</a:t>
            </a:r>
            <a:endParaRPr lang="ko-KR" altLang="en-US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0A1120-5BB8-43F1-9FC1-77E502D0729D}"/>
              </a:ext>
            </a:extLst>
          </p:cNvPr>
          <p:cNvSpPr/>
          <p:nvPr/>
        </p:nvSpPr>
        <p:spPr>
          <a:xfrm>
            <a:off x="296363" y="3627120"/>
            <a:ext cx="5351961" cy="1268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DAEE889-5407-4922-A2B1-8B0C4AA5682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648324" y="4261485"/>
            <a:ext cx="693753" cy="234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222E60-65DC-4263-A3C7-CD122003B42E}"/>
              </a:ext>
            </a:extLst>
          </p:cNvPr>
          <p:cNvSpPr txBox="1"/>
          <p:nvPr/>
        </p:nvSpPr>
        <p:spPr>
          <a:xfrm>
            <a:off x="6342077" y="4311725"/>
            <a:ext cx="25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Initialized </a:t>
            </a:r>
            <a:r>
              <a:rPr lang="en-US" altLang="ko-KR" dirty="0" err="1"/>
              <a:t>bss</a:t>
            </a:r>
            <a:r>
              <a:rPr lang="en-US" altLang="ko-KR" dirty="0"/>
              <a:t> section to 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30362E-CF04-451B-9579-21CDD06E3050}"/>
              </a:ext>
            </a:extLst>
          </p:cNvPr>
          <p:cNvSpPr/>
          <p:nvPr/>
        </p:nvSpPr>
        <p:spPr>
          <a:xfrm>
            <a:off x="296363" y="3468519"/>
            <a:ext cx="618037" cy="158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CC1D07C-1167-4F5D-988E-9AD6776E9D73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914400" y="3547820"/>
            <a:ext cx="5427677" cy="16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DE5CAA-D017-4996-A37E-94021AE1A3CF}"/>
              </a:ext>
            </a:extLst>
          </p:cNvPr>
          <p:cNvSpPr txBox="1"/>
          <p:nvPr/>
        </p:nvSpPr>
        <p:spPr>
          <a:xfrm>
            <a:off x="6342077" y="3379669"/>
            <a:ext cx="12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Entry Point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66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B3443-57AE-4ED9-81E0-FAC16806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linker.ld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DC7EA3-FFD9-4F08-B433-970F5E00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79EF3F-5E6E-4C12-9E5F-E7D183815A4E}"/>
              </a:ext>
            </a:extLst>
          </p:cNvPr>
          <p:cNvSpPr/>
          <p:nvPr/>
        </p:nvSpPr>
        <p:spPr>
          <a:xfrm>
            <a:off x="0" y="128319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>
                <a:latin typeface="Lucida Console" panose="020B0609040504020204" pitchFamily="49" charset="0"/>
              </a:rPr>
              <a:t>  1 _STACK_SIZE = DEFINED(_STACK_SIZE) ? _STACK_SIZE : </a:t>
            </a:r>
            <a:r>
              <a:rPr lang="en-US" altLang="ko-KR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0xD0000</a:t>
            </a:r>
            <a:r>
              <a:rPr lang="en-US" altLang="ko-KR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 2 _HEAP_SIZE = DEFINED(_HEAP_SIZE) ? _HEAP_SIZE : </a:t>
            </a:r>
            <a:r>
              <a:rPr lang="en-US" altLang="ko-KR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0xD0000</a:t>
            </a:r>
            <a:r>
              <a:rPr lang="en-US" altLang="ko-KR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 3 _DRAM_BASE_OFFSET = </a:t>
            </a:r>
            <a:r>
              <a:rPr lang="en-US" altLang="ko-KR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0xf00000</a:t>
            </a:r>
            <a:r>
              <a:rPr lang="en-US" altLang="ko-KR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 4 /* Define Memories in the system */</a:t>
            </a:r>
          </a:p>
          <a:p>
            <a:r>
              <a:rPr lang="ko-KR" altLang="en-US" sz="900" dirty="0">
                <a:latin typeface="Lucida Console" panose="020B0609040504020204" pitchFamily="49" charset="0"/>
              </a:rPr>
              <a:t>  </a:t>
            </a:r>
            <a:r>
              <a:rPr lang="en-US" altLang="ko-KR" sz="900" dirty="0">
                <a:latin typeface="Lucida Console" panose="020B0609040504020204" pitchFamily="49" charset="0"/>
              </a:rPr>
              <a:t>5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 6 MEMORY</a:t>
            </a:r>
          </a:p>
          <a:p>
            <a:r>
              <a:rPr lang="ko-KR" altLang="en-US" sz="900" dirty="0">
                <a:latin typeface="Lucida Console" panose="020B0609040504020204" pitchFamily="49" charset="0"/>
              </a:rPr>
              <a:t>  </a:t>
            </a:r>
            <a:r>
              <a:rPr lang="en-US" altLang="ko-KR" sz="900" dirty="0">
                <a:latin typeface="Lucida Console" panose="020B0609040504020204" pitchFamily="49" charset="0"/>
              </a:rPr>
              <a:t>7 {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 8    psu_ddr_0_MEM_0 : ORIGIN = _DRAM_BASE_OFFSET, LENGTH = </a:t>
            </a:r>
            <a:r>
              <a:rPr lang="en-US" altLang="ko-KR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0x7FF00000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 9    psu_ddr_1_MEM_0 : ORIGIN = </a:t>
            </a:r>
            <a:r>
              <a:rPr lang="en-US" altLang="ko-KR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0x800000000</a:t>
            </a:r>
            <a:r>
              <a:rPr lang="en-US" altLang="ko-KR" sz="900" dirty="0">
                <a:latin typeface="Lucida Console" panose="020B0609040504020204" pitchFamily="49" charset="0"/>
              </a:rPr>
              <a:t>, LENGTH = </a:t>
            </a:r>
            <a:r>
              <a:rPr lang="en-US" altLang="ko-KR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0x80000000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10    psu_ocm_ram_0_MEM_0 : ORIGIN = </a:t>
            </a:r>
            <a:r>
              <a:rPr lang="en-US" altLang="ko-KR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0xFFFC0000</a:t>
            </a:r>
            <a:r>
              <a:rPr lang="en-US" altLang="ko-KR" sz="900" dirty="0">
                <a:latin typeface="Lucida Console" panose="020B0609040504020204" pitchFamily="49" charset="0"/>
              </a:rPr>
              <a:t>, LENGTH = </a:t>
            </a:r>
            <a:r>
              <a:rPr lang="en-US" altLang="ko-KR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0x40000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11    psu_qspi_linear_0_MEM_0 : ORIGIN = </a:t>
            </a:r>
            <a:r>
              <a:rPr lang="en-US" altLang="ko-KR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0xC0000000</a:t>
            </a:r>
            <a:r>
              <a:rPr lang="en-US" altLang="ko-KR" sz="900" dirty="0">
                <a:latin typeface="Lucida Console" panose="020B0609040504020204" pitchFamily="49" charset="0"/>
              </a:rPr>
              <a:t>, LENGTH = </a:t>
            </a:r>
            <a:r>
              <a:rPr lang="en-US" altLang="ko-KR" sz="900" dirty="0">
                <a:solidFill>
                  <a:srgbClr val="FF0000"/>
                </a:solidFill>
                <a:latin typeface="Lucida Console" panose="020B0609040504020204" pitchFamily="49" charset="0"/>
              </a:rPr>
              <a:t>0x20000000</a:t>
            </a:r>
          </a:p>
          <a:p>
            <a:r>
              <a:rPr lang="ko-KR" altLang="en-US" sz="900" dirty="0">
                <a:latin typeface="Lucida Console" panose="020B0609040504020204" pitchFamily="49" charset="0"/>
              </a:rPr>
              <a:t> </a:t>
            </a:r>
            <a:r>
              <a:rPr lang="en-US" altLang="ko-KR" sz="900" dirty="0">
                <a:latin typeface="Lucida Console" panose="020B0609040504020204" pitchFamily="49" charset="0"/>
              </a:rPr>
              <a:t>12 }</a:t>
            </a:r>
          </a:p>
          <a:p>
            <a:r>
              <a:rPr lang="ko-KR" altLang="en-US" sz="900" dirty="0">
                <a:latin typeface="Lucida Console" panose="020B0609040504020204" pitchFamily="49" charset="0"/>
              </a:rPr>
              <a:t> </a:t>
            </a:r>
            <a:r>
              <a:rPr lang="en-US" altLang="ko-KR" sz="900" dirty="0">
                <a:latin typeface="Lucida Console" panose="020B0609040504020204" pitchFamily="49" charset="0"/>
              </a:rPr>
              <a:t>13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14 /* Specify the default entry point to the program */</a:t>
            </a:r>
          </a:p>
          <a:p>
            <a:r>
              <a:rPr lang="ko-KR" altLang="en-US" sz="900" dirty="0">
                <a:latin typeface="Lucida Console" panose="020B0609040504020204" pitchFamily="49" charset="0"/>
              </a:rPr>
              <a:t> </a:t>
            </a:r>
            <a:r>
              <a:rPr lang="en-US" altLang="ko-KR" sz="900" dirty="0">
                <a:latin typeface="Lucida Console" panose="020B0609040504020204" pitchFamily="49" charset="0"/>
              </a:rPr>
              <a:t>15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16 ENTRY(_start)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33C271-6F41-41CC-A407-1298137D1D41}"/>
              </a:ext>
            </a:extLst>
          </p:cNvPr>
          <p:cNvSpPr/>
          <p:nvPr/>
        </p:nvSpPr>
        <p:spPr>
          <a:xfrm>
            <a:off x="296363" y="3368040"/>
            <a:ext cx="999037" cy="1562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F6AC8F5-1A4C-4E2D-99D2-3EC44061BA2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1295400" y="3124791"/>
            <a:ext cx="5046677" cy="321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4C80F-53BD-4892-BB4C-DD9499FF35F9}"/>
              </a:ext>
            </a:extLst>
          </p:cNvPr>
          <p:cNvSpPr txBox="1"/>
          <p:nvPr/>
        </p:nvSpPr>
        <p:spPr>
          <a:xfrm>
            <a:off x="6342077" y="2940125"/>
            <a:ext cx="458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Change entry point to “_start” label (</a:t>
            </a:r>
            <a:r>
              <a:rPr lang="en-US" altLang="ko-KR" dirty="0" err="1"/>
              <a:t>Startup.S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48A58C-80C7-4242-A6F6-405FE27DB78B}"/>
              </a:ext>
            </a:extLst>
          </p:cNvPr>
          <p:cNvSpPr/>
          <p:nvPr/>
        </p:nvSpPr>
        <p:spPr>
          <a:xfrm>
            <a:off x="1739269" y="2276805"/>
            <a:ext cx="1870706" cy="1562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F0F2F96-5F3A-4A8E-8B6C-5DBE607679CF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3609975" y="2033556"/>
            <a:ext cx="2732102" cy="321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B1DC82-9BB2-4E8F-94C7-9A4F98B3E7C1}"/>
              </a:ext>
            </a:extLst>
          </p:cNvPr>
          <p:cNvSpPr txBox="1"/>
          <p:nvPr/>
        </p:nvSpPr>
        <p:spPr>
          <a:xfrm>
            <a:off x="6342077" y="1848890"/>
            <a:ext cx="523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Change origin address to actual save address in </a:t>
            </a:r>
            <a:r>
              <a:rPr lang="en-US" altLang="ko-KR" dirty="0" err="1"/>
              <a:t>RFSoC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EF7A4E-B577-4CC1-A987-071EC314ED69}"/>
              </a:ext>
            </a:extLst>
          </p:cNvPr>
          <p:cNvSpPr/>
          <p:nvPr/>
        </p:nvSpPr>
        <p:spPr>
          <a:xfrm>
            <a:off x="2674622" y="1448341"/>
            <a:ext cx="1525903" cy="1562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1AE721E-EB32-4580-B6F3-286AE0B74B9B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4200525" y="1377675"/>
            <a:ext cx="2141552" cy="148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53EF04-41FC-4970-BD67-05B900585422}"/>
              </a:ext>
            </a:extLst>
          </p:cNvPr>
          <p:cNvSpPr txBox="1"/>
          <p:nvPr/>
        </p:nvSpPr>
        <p:spPr>
          <a:xfrm>
            <a:off x="6342077" y="1193009"/>
            <a:ext cx="406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Increased heap size to implement malloc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02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5378E-EE85-40A3-BDF8-B365D1F1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Malloc is complicate function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6A40B-8CB4-4A97-8FFA-5E3128E0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3B370-4149-449C-A1DB-171B7D6EAC69}"/>
              </a:ext>
            </a:extLst>
          </p:cNvPr>
          <p:cNvSpPr txBox="1"/>
          <p:nvPr/>
        </p:nvSpPr>
        <p:spPr>
          <a:xfrm>
            <a:off x="1753298" y="130846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_</a:t>
            </a:r>
            <a:r>
              <a:rPr lang="en-US" altLang="ko-KR" dirty="0" err="1"/>
              <a:t>sbrk.c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76576-7487-4CCA-AF8D-931FA876486C}"/>
              </a:ext>
            </a:extLst>
          </p:cNvPr>
          <p:cNvSpPr txBox="1"/>
          <p:nvPr/>
        </p:nvSpPr>
        <p:spPr>
          <a:xfrm>
            <a:off x="7457812" y="1308467"/>
            <a:ext cx="2178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malloc.c</a:t>
            </a:r>
            <a:r>
              <a:rPr lang="en-US" altLang="ko-KR" dirty="0"/>
              <a:t> (e.g. </a:t>
            </a:r>
            <a:r>
              <a:rPr lang="en-US" altLang="ko-KR" dirty="0" err="1"/>
              <a:t>newlib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CE2E2F-B386-4431-A639-58B6BCB4ED12}"/>
              </a:ext>
            </a:extLst>
          </p:cNvPr>
          <p:cNvSpPr/>
          <p:nvPr/>
        </p:nvSpPr>
        <p:spPr>
          <a:xfrm>
            <a:off x="1153751" y="6620903"/>
            <a:ext cx="139012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>
                <a:hlinkClick r:id="rId2"/>
              </a:rPr>
              <a:t>https://github.com/Xilinx/newlib</a:t>
            </a:r>
            <a:endParaRPr lang="ko-KR" altLang="en-US" sz="7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40B657-A0AF-464B-8614-41272794B389}"/>
              </a:ext>
            </a:extLst>
          </p:cNvPr>
          <p:cNvSpPr/>
          <p:nvPr/>
        </p:nvSpPr>
        <p:spPr>
          <a:xfrm>
            <a:off x="219638" y="1813821"/>
            <a:ext cx="6096000" cy="49398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>
                <a:latin typeface="Lucida Console" panose="020B0609040504020204" pitchFamily="49" charset="0"/>
              </a:rPr>
              <a:t>  7 </a:t>
            </a:r>
            <a:r>
              <a:rPr lang="en-US" altLang="ko-KR" sz="900" dirty="0">
                <a:solidFill>
                  <a:srgbClr val="7030A0"/>
                </a:solidFill>
                <a:latin typeface="Lucida Console" panose="020B0609040504020204" pitchFamily="49" charset="0"/>
              </a:rPr>
              <a:t>#include </a:t>
            </a:r>
            <a:r>
              <a:rPr lang="en-US" altLang="ko-KR" sz="900" dirty="0">
                <a:latin typeface="Lucida Console" panose="020B0609040504020204" pitchFamily="49" charset="0"/>
              </a:rPr>
              <a:t>&lt;sys/</a:t>
            </a:r>
            <a:r>
              <a:rPr lang="en-US" altLang="ko-KR" sz="900" dirty="0" err="1">
                <a:latin typeface="Lucida Console" panose="020B0609040504020204" pitchFamily="49" charset="0"/>
              </a:rPr>
              <a:t>types.h</a:t>
            </a:r>
            <a:r>
              <a:rPr lang="en-US" altLang="ko-KR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 8 </a:t>
            </a:r>
            <a:r>
              <a:rPr lang="en-US" altLang="ko-KR" sz="900" dirty="0">
                <a:solidFill>
                  <a:srgbClr val="7030A0"/>
                </a:solidFill>
                <a:latin typeface="Lucida Console" panose="020B0609040504020204" pitchFamily="49" charset="0"/>
              </a:rPr>
              <a:t>#include </a:t>
            </a:r>
            <a:r>
              <a:rPr lang="en-US" altLang="ko-KR" sz="900" dirty="0">
                <a:latin typeface="Lucida Console" panose="020B0609040504020204" pitchFamily="49" charset="0"/>
              </a:rPr>
              <a:t>"</a:t>
            </a:r>
            <a:r>
              <a:rPr lang="en-US" altLang="ko-KR" sz="900" dirty="0" err="1">
                <a:latin typeface="Lucida Console" panose="020B0609040504020204" pitchFamily="49" charset="0"/>
              </a:rPr>
              <a:t>xil_types.h</a:t>
            </a:r>
            <a:r>
              <a:rPr lang="en-US" altLang="ko-KR" sz="900" dirty="0">
                <a:latin typeface="Lucida Console" panose="020B0609040504020204" pitchFamily="49" charset="0"/>
              </a:rPr>
              <a:t>"</a:t>
            </a:r>
          </a:p>
          <a:p>
            <a:r>
              <a:rPr lang="it-IT" altLang="ko-KR" sz="900" dirty="0">
                <a:latin typeface="Lucida Console" panose="020B0609040504020204" pitchFamily="49" charset="0"/>
              </a:rPr>
              <a:t>  9 </a:t>
            </a:r>
            <a:r>
              <a:rPr lang="it-IT" altLang="ko-KR" sz="900" dirty="0">
                <a:solidFill>
                  <a:srgbClr val="7030A0"/>
                </a:solidFill>
                <a:latin typeface="Lucida Console" panose="020B0609040504020204" pitchFamily="49" charset="0"/>
              </a:rPr>
              <a:t>#include </a:t>
            </a:r>
            <a:r>
              <a:rPr lang="it-IT" altLang="ko-KR" sz="900" dirty="0">
                <a:latin typeface="Lucida Console" panose="020B0609040504020204" pitchFamily="49" charset="0"/>
              </a:rPr>
              <a:t>"xil_printf.h"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10 </a:t>
            </a:r>
            <a:r>
              <a:rPr lang="en-US" altLang="ko-KR" sz="900" dirty="0">
                <a:solidFill>
                  <a:srgbClr val="00B050"/>
                </a:solidFill>
                <a:latin typeface="Lucida Console" panose="020B0609040504020204" pitchFamily="49" charset="0"/>
              </a:rPr>
              <a:t>extern u8 </a:t>
            </a:r>
            <a:r>
              <a:rPr lang="en-US" altLang="ko-KR" sz="900" dirty="0">
                <a:latin typeface="Lucida Console" panose="020B0609040504020204" pitchFamily="49" charset="0"/>
              </a:rPr>
              <a:t>_</a:t>
            </a:r>
            <a:r>
              <a:rPr lang="en-US" altLang="ko-KR" sz="900" dirty="0" err="1">
                <a:latin typeface="Lucida Console" panose="020B0609040504020204" pitchFamily="49" charset="0"/>
              </a:rPr>
              <a:t>heap_start</a:t>
            </a:r>
            <a:r>
              <a:rPr lang="en-US" altLang="ko-KR" sz="900" dirty="0">
                <a:latin typeface="Lucida Console" panose="020B0609040504020204" pitchFamily="49" charset="0"/>
              </a:rPr>
              <a:t>[];</a:t>
            </a:r>
          </a:p>
          <a:p>
            <a:r>
              <a:rPr lang="nl-NL" altLang="ko-KR" sz="900" dirty="0">
                <a:latin typeface="Lucida Console" panose="020B0609040504020204" pitchFamily="49" charset="0"/>
              </a:rPr>
              <a:t> 11 </a:t>
            </a:r>
            <a:r>
              <a:rPr lang="nl-NL" altLang="ko-KR" sz="900" dirty="0">
                <a:solidFill>
                  <a:srgbClr val="00B050"/>
                </a:solidFill>
                <a:latin typeface="Lucida Console" panose="020B0609040504020204" pitchFamily="49" charset="0"/>
              </a:rPr>
              <a:t>extern u8 </a:t>
            </a:r>
            <a:r>
              <a:rPr lang="nl-NL" altLang="ko-KR" sz="900" dirty="0">
                <a:latin typeface="Lucida Console" panose="020B0609040504020204" pitchFamily="49" charset="0"/>
              </a:rPr>
              <a:t>_heap_end[];</a:t>
            </a:r>
          </a:p>
          <a:p>
            <a:r>
              <a:rPr lang="ko-KR" altLang="en-US" sz="900" dirty="0">
                <a:latin typeface="Lucida Console" panose="020B0609040504020204" pitchFamily="49" charset="0"/>
              </a:rPr>
              <a:t> </a:t>
            </a:r>
            <a:r>
              <a:rPr lang="en-US" altLang="ko-KR" sz="900" dirty="0">
                <a:latin typeface="Lucida Console" panose="020B0609040504020204" pitchFamily="49" charset="0"/>
              </a:rPr>
              <a:t>12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13 </a:t>
            </a:r>
            <a:r>
              <a:rPr lang="en-US" altLang="ko-KR" sz="900" dirty="0">
                <a:solidFill>
                  <a:srgbClr val="00B050"/>
                </a:solidFill>
                <a:latin typeface="Lucida Console" panose="020B0609040504020204" pitchFamily="49" charset="0"/>
              </a:rPr>
              <a:t>static u8 </a:t>
            </a:r>
            <a:r>
              <a:rPr lang="en-US" altLang="ko-KR" sz="900" dirty="0">
                <a:latin typeface="Lucida Console" panose="020B0609040504020204" pitchFamily="49" charset="0"/>
              </a:rPr>
              <a:t>*heap = NULL;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14 </a:t>
            </a:r>
            <a:r>
              <a:rPr lang="en-US" altLang="ko-KR" sz="900" dirty="0">
                <a:solidFill>
                  <a:srgbClr val="00B050"/>
                </a:solidFill>
                <a:latin typeface="Lucida Console" panose="020B0609040504020204" pitchFamily="49" charset="0"/>
              </a:rPr>
              <a:t>static u8 </a:t>
            </a:r>
            <a:r>
              <a:rPr lang="en-US" altLang="ko-KR" sz="900" dirty="0">
                <a:latin typeface="Lucida Console" panose="020B0609040504020204" pitchFamily="49" charset="0"/>
              </a:rPr>
              <a:t>*</a:t>
            </a:r>
            <a:r>
              <a:rPr lang="en-US" altLang="ko-KR" sz="900" dirty="0" err="1">
                <a:latin typeface="Lucida Console" panose="020B0609040504020204" pitchFamily="49" charset="0"/>
              </a:rPr>
              <a:t>HeapEndPtr</a:t>
            </a:r>
            <a:r>
              <a:rPr lang="en-US" altLang="ko-KR" sz="900" dirty="0">
                <a:latin typeface="Lucida Console" panose="020B0609040504020204" pitchFamily="49" charset="0"/>
              </a:rPr>
              <a:t> = (</a:t>
            </a:r>
            <a:r>
              <a:rPr lang="en-US" altLang="ko-KR" sz="900" dirty="0">
                <a:solidFill>
                  <a:srgbClr val="00B050"/>
                </a:solidFill>
                <a:latin typeface="Lucida Console" panose="020B0609040504020204" pitchFamily="49" charset="0"/>
              </a:rPr>
              <a:t>u8 *</a:t>
            </a:r>
            <a:r>
              <a:rPr lang="en-US" altLang="ko-KR" sz="900" dirty="0">
                <a:latin typeface="Lucida Console" panose="020B0609040504020204" pitchFamily="49" charset="0"/>
              </a:rPr>
              <a:t>)&amp;_</a:t>
            </a:r>
            <a:r>
              <a:rPr lang="en-US" altLang="ko-KR" sz="900" dirty="0" err="1">
                <a:latin typeface="Lucida Console" panose="020B0609040504020204" pitchFamily="49" charset="0"/>
              </a:rPr>
              <a:t>heap_end</a:t>
            </a:r>
            <a:r>
              <a:rPr lang="en-US" altLang="ko-KR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ko-KR" altLang="en-US" sz="900" dirty="0">
                <a:latin typeface="Lucida Console" panose="020B0609040504020204" pitchFamily="49" charset="0"/>
              </a:rPr>
              <a:t> </a:t>
            </a:r>
            <a:r>
              <a:rPr lang="en-US" altLang="ko-KR" sz="900" dirty="0">
                <a:latin typeface="Lucida Console" panose="020B0609040504020204" pitchFamily="49" charset="0"/>
              </a:rPr>
              <a:t>15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16 #ifdef __</a:t>
            </a:r>
            <a:r>
              <a:rPr lang="en-US" altLang="ko-KR" sz="900" dirty="0" err="1">
                <a:latin typeface="Lucida Console" panose="020B0609040504020204" pitchFamily="49" charset="0"/>
              </a:rPr>
              <a:t>cplusplus</a:t>
            </a:r>
            <a:endParaRPr lang="en-US" altLang="ko-KR" sz="900" dirty="0">
              <a:latin typeface="Lucida Console" panose="020B0609040504020204" pitchFamily="49" charset="0"/>
            </a:endParaRPr>
          </a:p>
          <a:p>
            <a:r>
              <a:rPr lang="en-US" altLang="ko-KR" sz="900" dirty="0">
                <a:latin typeface="Lucida Console" panose="020B0609040504020204" pitchFamily="49" charset="0"/>
              </a:rPr>
              <a:t> 17 extern "C" {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18         __attribute__((weak)) </a:t>
            </a:r>
            <a:r>
              <a:rPr lang="en-US" altLang="ko-KR" sz="9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caddr_t</a:t>
            </a:r>
            <a:r>
              <a:rPr lang="en-US" altLang="ko-KR" sz="900" dirty="0">
                <a:solidFill>
                  <a:srgbClr val="00B050"/>
                </a:solidFill>
                <a:latin typeface="Lucida Console" panose="020B0609040504020204" pitchFamily="49" charset="0"/>
              </a:rPr>
              <a:t> _</a:t>
            </a:r>
            <a:r>
              <a:rPr lang="en-US" altLang="ko-KR" sz="9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sbrk</a:t>
            </a:r>
            <a:r>
              <a:rPr lang="en-US" altLang="ko-KR" sz="9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 dirty="0">
                <a:latin typeface="Lucida Console" panose="020B0609040504020204" pitchFamily="49" charset="0"/>
              </a:rPr>
              <a:t>( </a:t>
            </a:r>
            <a:r>
              <a:rPr lang="en-US" altLang="ko-KR" sz="900" dirty="0">
                <a:solidFill>
                  <a:srgbClr val="00B050"/>
                </a:solidFill>
                <a:latin typeface="Lucida Console" panose="020B0609040504020204" pitchFamily="49" charset="0"/>
              </a:rPr>
              <a:t>s32</a:t>
            </a:r>
            <a:r>
              <a:rPr lang="en-US" altLang="ko-KR" sz="900" dirty="0">
                <a:latin typeface="Lucida Console" panose="020B0609040504020204" pitchFamily="49" charset="0"/>
              </a:rPr>
              <a:t> </a:t>
            </a:r>
            <a:r>
              <a:rPr lang="en-US" altLang="ko-KR" sz="900" dirty="0" err="1">
                <a:latin typeface="Lucida Console" panose="020B0609040504020204" pitchFamily="49" charset="0"/>
              </a:rPr>
              <a:t>incr</a:t>
            </a:r>
            <a:r>
              <a:rPr lang="en-US" altLang="ko-KR" sz="900" dirty="0">
                <a:latin typeface="Lucida Console" panose="020B0609040504020204" pitchFamily="49" charset="0"/>
              </a:rPr>
              <a:t> );</a:t>
            </a:r>
          </a:p>
          <a:p>
            <a:r>
              <a:rPr lang="ko-KR" altLang="en-US" sz="900" dirty="0">
                <a:latin typeface="Lucida Console" panose="020B0609040504020204" pitchFamily="49" charset="0"/>
              </a:rPr>
              <a:t> </a:t>
            </a:r>
            <a:r>
              <a:rPr lang="en-US" altLang="ko-KR" sz="900" dirty="0">
                <a:latin typeface="Lucida Console" panose="020B0609040504020204" pitchFamily="49" charset="0"/>
              </a:rPr>
              <a:t>19 }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20 #endif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22 __attribute__((weak)) </a:t>
            </a:r>
            <a:r>
              <a:rPr lang="en-US" altLang="ko-KR" sz="9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caddr_t</a:t>
            </a:r>
            <a:r>
              <a:rPr lang="en-US" altLang="ko-KR" sz="900" dirty="0">
                <a:solidFill>
                  <a:srgbClr val="00B050"/>
                </a:solidFill>
                <a:latin typeface="Lucida Console" panose="020B0609040504020204" pitchFamily="49" charset="0"/>
              </a:rPr>
              <a:t> _</a:t>
            </a:r>
            <a:r>
              <a:rPr lang="en-US" altLang="ko-KR" sz="9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sbrk</a:t>
            </a:r>
            <a:r>
              <a:rPr lang="en-US" altLang="ko-KR" sz="9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 dirty="0">
                <a:latin typeface="Lucida Console" panose="020B0609040504020204" pitchFamily="49" charset="0"/>
              </a:rPr>
              <a:t>( </a:t>
            </a:r>
            <a:r>
              <a:rPr lang="en-US" altLang="ko-KR" sz="900" dirty="0">
                <a:solidFill>
                  <a:srgbClr val="00B050"/>
                </a:solidFill>
                <a:latin typeface="Lucida Console" panose="020B0609040504020204" pitchFamily="49" charset="0"/>
              </a:rPr>
              <a:t>s32</a:t>
            </a:r>
            <a:r>
              <a:rPr lang="en-US" altLang="ko-KR" sz="900" dirty="0">
                <a:latin typeface="Lucida Console" panose="020B0609040504020204" pitchFamily="49" charset="0"/>
              </a:rPr>
              <a:t> </a:t>
            </a:r>
            <a:r>
              <a:rPr lang="en-US" altLang="ko-KR" sz="900" dirty="0" err="1">
                <a:latin typeface="Lucida Console" panose="020B0609040504020204" pitchFamily="49" charset="0"/>
              </a:rPr>
              <a:t>incr</a:t>
            </a:r>
            <a:r>
              <a:rPr lang="en-US" altLang="ko-KR" sz="900" dirty="0">
                <a:latin typeface="Lucida Console" panose="020B0609040504020204" pitchFamily="49" charset="0"/>
              </a:rPr>
              <a:t> )</a:t>
            </a:r>
          </a:p>
          <a:p>
            <a:r>
              <a:rPr lang="ko-KR" altLang="en-US" sz="900" dirty="0">
                <a:latin typeface="Lucida Console" panose="020B0609040504020204" pitchFamily="49" charset="0"/>
              </a:rPr>
              <a:t> </a:t>
            </a:r>
            <a:r>
              <a:rPr lang="en-US" altLang="ko-KR" sz="900" dirty="0">
                <a:latin typeface="Lucida Console" panose="020B0609040504020204" pitchFamily="49" charset="0"/>
              </a:rPr>
              <a:t>23 {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24   </a:t>
            </a:r>
            <a:r>
              <a:rPr lang="en-US" altLang="ko-KR" sz="900" dirty="0">
                <a:solidFill>
                  <a:srgbClr val="00B050"/>
                </a:solidFill>
                <a:latin typeface="Lucida Console" panose="020B0609040504020204" pitchFamily="49" charset="0"/>
              </a:rPr>
              <a:t>u8</a:t>
            </a:r>
            <a:r>
              <a:rPr lang="en-US" altLang="ko-KR" sz="900" dirty="0">
                <a:latin typeface="Lucida Console" panose="020B0609040504020204" pitchFamily="49" charset="0"/>
              </a:rPr>
              <a:t> *</a:t>
            </a:r>
            <a:r>
              <a:rPr lang="en-US" altLang="ko-KR" sz="900" dirty="0" err="1">
                <a:latin typeface="Lucida Console" panose="020B0609040504020204" pitchFamily="49" charset="0"/>
              </a:rPr>
              <a:t>prev_heap</a:t>
            </a:r>
            <a:r>
              <a:rPr lang="en-US" altLang="ko-KR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25   </a:t>
            </a:r>
            <a:r>
              <a:rPr lang="en-US" altLang="ko-KR" sz="9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caddr_t</a:t>
            </a:r>
            <a:r>
              <a:rPr lang="en-US" altLang="ko-KR" sz="900" dirty="0">
                <a:latin typeface="Lucida Console" panose="020B0609040504020204" pitchFamily="49" charset="0"/>
              </a:rPr>
              <a:t> Status;</a:t>
            </a:r>
          </a:p>
          <a:p>
            <a:r>
              <a:rPr lang="ko-KR" altLang="en-US" sz="900" dirty="0">
                <a:latin typeface="Lucida Console" panose="020B0609040504020204" pitchFamily="49" charset="0"/>
              </a:rPr>
              <a:t> </a:t>
            </a:r>
            <a:r>
              <a:rPr lang="en-US" altLang="ko-KR" sz="900" dirty="0">
                <a:latin typeface="Lucida Console" panose="020B0609040504020204" pitchFamily="49" charset="0"/>
              </a:rPr>
              <a:t>26</a:t>
            </a:r>
          </a:p>
          <a:p>
            <a:r>
              <a:rPr lang="ko-KR" altLang="en-US" sz="900" dirty="0">
                <a:latin typeface="Lucida Console" panose="020B0609040504020204" pitchFamily="49" charset="0"/>
              </a:rPr>
              <a:t> </a:t>
            </a:r>
            <a:r>
              <a:rPr lang="en-US" altLang="ko-KR" sz="900" dirty="0">
                <a:latin typeface="Lucida Console" panose="020B0609040504020204" pitchFamily="49" charset="0"/>
              </a:rPr>
              <a:t>27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28   if (heap == NULL) {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29     heap = (</a:t>
            </a:r>
            <a:r>
              <a:rPr lang="en-US" altLang="ko-KR" sz="900" dirty="0">
                <a:solidFill>
                  <a:srgbClr val="00B050"/>
                </a:solidFill>
                <a:latin typeface="Lucida Console" panose="020B0609040504020204" pitchFamily="49" charset="0"/>
              </a:rPr>
              <a:t>u8</a:t>
            </a:r>
            <a:r>
              <a:rPr lang="en-US" altLang="ko-KR" sz="900" dirty="0">
                <a:latin typeface="Lucida Console" panose="020B0609040504020204" pitchFamily="49" charset="0"/>
              </a:rPr>
              <a:t> *)&amp;_</a:t>
            </a:r>
            <a:r>
              <a:rPr lang="en-US" altLang="ko-KR" sz="900" dirty="0" err="1">
                <a:latin typeface="Lucida Console" panose="020B0609040504020204" pitchFamily="49" charset="0"/>
              </a:rPr>
              <a:t>heap_start</a:t>
            </a:r>
            <a:r>
              <a:rPr lang="en-US" altLang="ko-KR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ko-KR" altLang="en-US" sz="900" dirty="0">
                <a:latin typeface="Lucida Console" panose="020B0609040504020204" pitchFamily="49" charset="0"/>
              </a:rPr>
              <a:t> </a:t>
            </a:r>
            <a:r>
              <a:rPr lang="en-US" altLang="ko-KR" sz="900" dirty="0">
                <a:latin typeface="Lucida Console" panose="020B0609040504020204" pitchFamily="49" charset="0"/>
              </a:rPr>
              <a:t>30 </a:t>
            </a:r>
            <a:r>
              <a:rPr lang="ko-KR" altLang="en-US" sz="900" dirty="0">
                <a:latin typeface="Lucida Console" panose="020B0609040504020204" pitchFamily="49" charset="0"/>
              </a:rPr>
              <a:t>  </a:t>
            </a:r>
            <a:r>
              <a:rPr lang="en-US" altLang="ko-KR" sz="9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31   </a:t>
            </a:r>
            <a:r>
              <a:rPr lang="en-US" altLang="ko-KR" sz="900" dirty="0" err="1">
                <a:latin typeface="Lucida Console" panose="020B0609040504020204" pitchFamily="49" charset="0"/>
              </a:rPr>
              <a:t>prev_heap</a:t>
            </a:r>
            <a:r>
              <a:rPr lang="en-US" altLang="ko-KR" sz="900" dirty="0">
                <a:latin typeface="Lucida Console" panose="020B0609040504020204" pitchFamily="49" charset="0"/>
              </a:rPr>
              <a:t> = heap;</a:t>
            </a:r>
          </a:p>
          <a:p>
            <a:r>
              <a:rPr lang="ko-KR" altLang="en-US" sz="900" dirty="0">
                <a:latin typeface="Lucida Console" panose="020B0609040504020204" pitchFamily="49" charset="0"/>
              </a:rPr>
              <a:t> </a:t>
            </a:r>
            <a:r>
              <a:rPr lang="en-US" altLang="ko-KR" sz="900" dirty="0">
                <a:latin typeface="Lucida Console" panose="020B0609040504020204" pitchFamily="49" charset="0"/>
              </a:rPr>
              <a:t>32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33         if (((heap + </a:t>
            </a:r>
            <a:r>
              <a:rPr lang="en-US" altLang="ko-KR" sz="900" dirty="0" err="1">
                <a:latin typeface="Lucida Console" panose="020B0609040504020204" pitchFamily="49" charset="0"/>
              </a:rPr>
              <a:t>incr</a:t>
            </a:r>
            <a:r>
              <a:rPr lang="en-US" altLang="ko-KR" sz="900" dirty="0">
                <a:latin typeface="Lucida Console" panose="020B0609040504020204" pitchFamily="49" charset="0"/>
              </a:rPr>
              <a:t>) &lt;= </a:t>
            </a:r>
            <a:r>
              <a:rPr lang="en-US" altLang="ko-KR" sz="900" dirty="0" err="1">
                <a:latin typeface="Lucida Console" panose="020B0609040504020204" pitchFamily="49" charset="0"/>
              </a:rPr>
              <a:t>HeapEndPtr</a:t>
            </a:r>
            <a:r>
              <a:rPr lang="en-US" altLang="ko-KR" sz="900" dirty="0">
                <a:latin typeface="Lucida Console" panose="020B0609040504020204" pitchFamily="49" charset="0"/>
              </a:rPr>
              <a:t>) &amp;&amp; (</a:t>
            </a:r>
            <a:r>
              <a:rPr lang="en-US" altLang="ko-KR" sz="900" dirty="0" err="1">
                <a:latin typeface="Lucida Console" panose="020B0609040504020204" pitchFamily="49" charset="0"/>
              </a:rPr>
              <a:t>prev_heap</a:t>
            </a:r>
            <a:r>
              <a:rPr lang="en-US" altLang="ko-KR" sz="900" dirty="0">
                <a:latin typeface="Lucida Console" panose="020B0609040504020204" pitchFamily="49" charset="0"/>
              </a:rPr>
              <a:t> != NULL)) {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34   heap += </a:t>
            </a:r>
            <a:r>
              <a:rPr lang="en-US" altLang="ko-KR" sz="900" dirty="0" err="1">
                <a:latin typeface="Lucida Console" panose="020B0609040504020204" pitchFamily="49" charset="0"/>
              </a:rPr>
              <a:t>incr</a:t>
            </a:r>
            <a:r>
              <a:rPr lang="en-US" altLang="ko-KR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35           Status = (</a:t>
            </a:r>
            <a:r>
              <a:rPr lang="en-US" altLang="ko-KR" sz="9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caddr_t</a:t>
            </a:r>
            <a:r>
              <a:rPr lang="en-US" altLang="ko-KR" sz="900" dirty="0">
                <a:latin typeface="Lucida Console" panose="020B0609040504020204" pitchFamily="49" charset="0"/>
              </a:rPr>
              <a:t>) ((</a:t>
            </a:r>
            <a:r>
              <a:rPr lang="en-US" altLang="ko-KR" sz="900" dirty="0">
                <a:solidFill>
                  <a:srgbClr val="00B050"/>
                </a:solidFill>
                <a:latin typeface="Lucida Console" panose="020B0609040504020204" pitchFamily="49" charset="0"/>
              </a:rPr>
              <a:t>void</a:t>
            </a:r>
            <a:r>
              <a:rPr lang="en-US" altLang="ko-KR" sz="900" dirty="0">
                <a:latin typeface="Lucida Console" panose="020B0609040504020204" pitchFamily="49" charset="0"/>
              </a:rPr>
              <a:t> *)</a:t>
            </a:r>
            <a:r>
              <a:rPr lang="en-US" altLang="ko-KR" sz="900" dirty="0" err="1">
                <a:latin typeface="Lucida Console" panose="020B0609040504020204" pitchFamily="49" charset="0"/>
              </a:rPr>
              <a:t>prev_heap</a:t>
            </a:r>
            <a:r>
              <a:rPr lang="en-US" altLang="ko-KR" sz="9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36         } else {</a:t>
            </a:r>
          </a:p>
          <a:p>
            <a:r>
              <a:rPr lang="fr-FR" altLang="ko-KR" sz="900" dirty="0">
                <a:latin typeface="Lucida Console" panose="020B0609040504020204" pitchFamily="49" charset="0"/>
              </a:rPr>
              <a:t> 37           Status = (</a:t>
            </a:r>
            <a:r>
              <a:rPr lang="fr-FR" altLang="ko-KR" sz="900" dirty="0">
                <a:solidFill>
                  <a:srgbClr val="00B050"/>
                </a:solidFill>
                <a:latin typeface="Lucida Console" panose="020B0609040504020204" pitchFamily="49" charset="0"/>
              </a:rPr>
              <a:t>caddr_t</a:t>
            </a:r>
            <a:r>
              <a:rPr lang="fr-FR" altLang="ko-KR" sz="900" dirty="0">
                <a:latin typeface="Lucida Console" panose="020B0609040504020204" pitchFamily="49" charset="0"/>
              </a:rPr>
              <a:t>) -1;</a:t>
            </a:r>
          </a:p>
          <a:p>
            <a:r>
              <a:rPr lang="ko-KR" altLang="en-US" sz="900" dirty="0">
                <a:latin typeface="Lucida Console" panose="020B0609040504020204" pitchFamily="49" charset="0"/>
              </a:rPr>
              <a:t> </a:t>
            </a:r>
            <a:r>
              <a:rPr lang="en-US" altLang="ko-KR" sz="900" dirty="0">
                <a:latin typeface="Lucida Console" panose="020B0609040504020204" pitchFamily="49" charset="0"/>
              </a:rPr>
              <a:t>38 </a:t>
            </a:r>
            <a:r>
              <a:rPr lang="ko-KR" altLang="en-US" sz="900" dirty="0">
                <a:latin typeface="Lucida Console" panose="020B0609040504020204" pitchFamily="49" charset="0"/>
              </a:rPr>
              <a:t>  </a:t>
            </a:r>
            <a:r>
              <a:rPr lang="en-US" altLang="ko-KR" sz="900" dirty="0">
                <a:latin typeface="Lucida Console" panose="020B0609040504020204" pitchFamily="49" charset="0"/>
              </a:rPr>
              <a:t>}</a:t>
            </a:r>
          </a:p>
          <a:p>
            <a:r>
              <a:rPr lang="ko-KR" altLang="en-US" sz="900" dirty="0">
                <a:latin typeface="Lucida Console" panose="020B0609040504020204" pitchFamily="49" charset="0"/>
              </a:rPr>
              <a:t> </a:t>
            </a:r>
            <a:r>
              <a:rPr lang="en-US" altLang="ko-KR" sz="900" dirty="0">
                <a:latin typeface="Lucida Console" panose="020B0609040504020204" pitchFamily="49" charset="0"/>
              </a:rPr>
              <a:t>39</a:t>
            </a:r>
          </a:p>
          <a:p>
            <a:r>
              <a:rPr lang="en-US" altLang="ko-KR" sz="900" dirty="0">
                <a:latin typeface="Lucida Console" panose="020B0609040504020204" pitchFamily="49" charset="0"/>
              </a:rPr>
              <a:t> 40   return Status;</a:t>
            </a:r>
          </a:p>
          <a:p>
            <a:r>
              <a:rPr lang="ko-KR" altLang="en-US" sz="900" dirty="0">
                <a:latin typeface="Lucida Console" panose="020B0609040504020204" pitchFamily="49" charset="0"/>
              </a:rPr>
              <a:t> </a:t>
            </a:r>
            <a:r>
              <a:rPr lang="en-US" altLang="ko-KR" sz="900" dirty="0">
                <a:latin typeface="Lucida Console" panose="020B0609040504020204" pitchFamily="49" charset="0"/>
              </a:rPr>
              <a:t>41 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CFA7BA-84AD-4AA4-A71F-92D9A8878FE4}"/>
              </a:ext>
            </a:extLst>
          </p:cNvPr>
          <p:cNvSpPr/>
          <p:nvPr/>
        </p:nvSpPr>
        <p:spPr>
          <a:xfrm>
            <a:off x="682257" y="5255562"/>
            <a:ext cx="4560862" cy="448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7AA826-4070-443A-82A5-7BB6C6700557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5243119" y="5480038"/>
            <a:ext cx="167780" cy="815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0766A8-27A5-4662-9A3C-EC92FCD81C30}"/>
              </a:ext>
            </a:extLst>
          </p:cNvPr>
          <p:cNvSpPr txBox="1"/>
          <p:nvPr/>
        </p:nvSpPr>
        <p:spPr>
          <a:xfrm>
            <a:off x="5410899" y="6111164"/>
            <a:ext cx="395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Increase Heap and Return Heap Address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EEB5C7-B075-400A-86DE-BD7DE8456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246" y="1970733"/>
            <a:ext cx="5781675" cy="3028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9E3533-C21C-4BF5-91A8-3029A621FBA8}"/>
              </a:ext>
            </a:extLst>
          </p:cNvPr>
          <p:cNvSpPr txBox="1"/>
          <p:nvPr/>
        </p:nvSpPr>
        <p:spPr>
          <a:xfrm>
            <a:off x="5596681" y="5292617"/>
            <a:ext cx="552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 complexity depends on implementation of </a:t>
            </a:r>
            <a:r>
              <a:rPr lang="en-US" altLang="ko-KR" b="1" dirty="0" err="1"/>
              <a:t>malloc.c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61980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1537</Words>
  <Application>Microsoft Office PowerPoint</Application>
  <PresentationFormat>와이드스크린</PresentationFormat>
  <Paragraphs>212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AppleMyungjo</vt:lpstr>
      <vt:lpstr>맑은 고딕</vt:lpstr>
      <vt:lpstr>Arial</vt:lpstr>
      <vt:lpstr>Calibri</vt:lpstr>
      <vt:lpstr>Calibri Light</vt:lpstr>
      <vt:lpstr>Lucida Console</vt:lpstr>
      <vt:lpstr>Tahoma</vt:lpstr>
      <vt:lpstr>Verdana</vt:lpstr>
      <vt:lpstr>Office 테마</vt:lpstr>
      <vt:lpstr>RFSoC Meeting</vt:lpstr>
      <vt:lpstr>Summary of Current Procedure</vt:lpstr>
      <vt:lpstr>1. AWG via ELF (128 bit write)</vt:lpstr>
      <vt:lpstr>2. Instruction Cache Bug </vt:lpstr>
      <vt:lpstr>Instruction Cache Bug Fix </vt:lpstr>
      <vt:lpstr>3. BSS(Block Started by Symbol) Section initialization</vt:lpstr>
      <vt:lpstr>Startup.S</vt:lpstr>
      <vt:lpstr>linker.ld</vt:lpstr>
      <vt:lpstr>Malloc is complicate function</vt:lpstr>
      <vt:lpstr>Malloc is discouraged in imbedded system</vt:lpstr>
      <vt:lpstr>Cython</vt:lpstr>
      <vt:lpstr>FastBranch CPU</vt:lpstr>
      <vt:lpstr>FastBranch CPU instruction</vt:lpstr>
      <vt:lpstr>Spline Engine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최광열</cp:lastModifiedBy>
  <cp:revision>481</cp:revision>
  <dcterms:created xsi:type="dcterms:W3CDTF">2020-03-24T05:37:31Z</dcterms:created>
  <dcterms:modified xsi:type="dcterms:W3CDTF">2023-08-22T07:27:04Z</dcterms:modified>
</cp:coreProperties>
</file>