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308" r:id="rId4"/>
    <p:sldId id="283" r:id="rId5"/>
    <p:sldId id="280" r:id="rId6"/>
    <p:sldId id="281" r:id="rId7"/>
    <p:sldId id="282" r:id="rId8"/>
    <p:sldId id="258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60" r:id="rId27"/>
    <p:sldId id="261" r:id="rId28"/>
    <p:sldId id="28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85" r:id="rId37"/>
    <p:sldId id="289" r:id="rId38"/>
    <p:sldId id="290" r:id="rId39"/>
    <p:sldId id="291" r:id="rId40"/>
    <p:sldId id="288" r:id="rId41"/>
    <p:sldId id="292" r:id="rId42"/>
    <p:sldId id="293" r:id="rId43"/>
    <p:sldId id="303" r:id="rId44"/>
    <p:sldId id="304" r:id="rId45"/>
    <p:sldId id="262" r:id="rId46"/>
    <p:sldId id="305" r:id="rId47"/>
    <p:sldId id="306" r:id="rId48"/>
    <p:sldId id="307" r:id="rId4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77901" autoAdjust="0"/>
  </p:normalViewPr>
  <p:slideViewPr>
    <p:cSldViewPr snapToGrid="0" snapToObjects="1">
      <p:cViewPr varScale="1">
        <p:scale>
          <a:sx n="88" d="100"/>
          <a:sy n="8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3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02/05/2024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227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003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25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6926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3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840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36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4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407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547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75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45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236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430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33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547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7745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DAC</a:t>
            </a:r>
            <a:r>
              <a:rPr lang="ko-KR" altLang="en-US"/>
              <a:t>에 붙어 있는 </a:t>
            </a:r>
            <a:r>
              <a:rPr lang="en-US" altLang="ko-KR"/>
              <a:t>DDS</a:t>
            </a:r>
            <a:r>
              <a:rPr lang="ko-KR" altLang="en-US"/>
              <a:t>의 구조는 다음 그림과 같습니다</a:t>
            </a:r>
            <a:r>
              <a:rPr lang="en-US" altLang="ko-KR"/>
              <a:t>. 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에 해당하는 데이터를 </a:t>
            </a:r>
            <a:r>
              <a:rPr lang="en-US" altLang="ko-KR"/>
              <a:t>16</a:t>
            </a:r>
            <a:r>
              <a:rPr lang="ko-KR" altLang="en-US"/>
              <a:t>개의 곱셈</a:t>
            </a:r>
            <a:r>
              <a:rPr lang="en-US" altLang="ko-KR"/>
              <a:t>, </a:t>
            </a:r>
            <a:r>
              <a:rPr lang="ko-KR" altLang="en-US"/>
              <a:t>그리고 덥셈기를 통해서 만들어지게 됩니다</a:t>
            </a:r>
            <a:r>
              <a:rPr lang="en-US" altLang="ko-KR"/>
              <a:t>. </a:t>
            </a:r>
            <a:r>
              <a:rPr lang="ko-KR" altLang="en-US"/>
              <a:t>일반적인 </a:t>
            </a:r>
            <a:r>
              <a:rPr lang="en-US" altLang="ko-KR"/>
              <a:t>DDS</a:t>
            </a:r>
            <a:r>
              <a:rPr lang="ko-KR" altLang="en-US"/>
              <a:t>와 같이 주어진 주파수에 따라 위상을 매사이클 마다 더해주며 이에 맞는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SIN Look Up Table (LUT)</a:t>
            </a:r>
            <a:r>
              <a:rPr lang="ko-KR" altLang="en-US"/>
              <a:t>를 통해 만들어내게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SIN LUT</a:t>
            </a:r>
            <a:r>
              <a:rPr lang="ko-KR" altLang="en-US"/>
              <a:t>를 통해 </a:t>
            </a:r>
            <a:r>
              <a:rPr lang="en-US" altLang="ko-KR"/>
              <a:t>FPGA</a:t>
            </a:r>
            <a:r>
              <a:rPr lang="ko-KR" altLang="en-US"/>
              <a:t>의 클락보다 </a:t>
            </a:r>
            <a:r>
              <a:rPr lang="en-US" altLang="ko-KR"/>
              <a:t>16</a:t>
            </a:r>
            <a:r>
              <a:rPr lang="ko-KR" altLang="en-US"/>
              <a:t>배 미세한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resolution</a:t>
            </a:r>
            <a:r>
              <a:rPr lang="ko-KR" altLang="en-US"/>
              <a:t>을 가진 </a:t>
            </a:r>
            <a:r>
              <a:rPr lang="en-US" altLang="ko-KR"/>
              <a:t>sin wave</a:t>
            </a:r>
            <a:r>
              <a:rPr lang="ko-KR" altLang="en-US"/>
              <a:t>를 </a:t>
            </a:r>
            <a:r>
              <a:rPr lang="en-US" altLang="ko-KR"/>
              <a:t>digital </a:t>
            </a:r>
            <a:r>
              <a:rPr lang="ko-KR" altLang="en-US"/>
              <a:t>데이터로 만들어 낸뒤 </a:t>
            </a:r>
            <a:r>
              <a:rPr lang="en-US" altLang="ko-KR"/>
              <a:t>chunk</a:t>
            </a:r>
            <a:r>
              <a:rPr lang="ko-KR" altLang="en-US"/>
              <a:t>로 만들어 내보내게 됩니다</a:t>
            </a:r>
            <a:r>
              <a:rPr lang="en-US" altLang="ko-KR"/>
              <a:t>. sync_en</a:t>
            </a:r>
            <a:r>
              <a:rPr lang="ko-KR" altLang="en-US"/>
              <a:t>시그널이 인가되는 경우 </a:t>
            </a:r>
            <a:r>
              <a:rPr lang="en-US" altLang="ko-KR"/>
              <a:t>accumulation_phase</a:t>
            </a:r>
            <a:r>
              <a:rPr lang="ko-KR" altLang="en-US"/>
              <a:t>에 </a:t>
            </a:r>
            <a:r>
              <a:rPr lang="en-US" altLang="ko-KR"/>
              <a:t>frequency</a:t>
            </a:r>
            <a:r>
              <a:rPr lang="ko-KR" altLang="en-US"/>
              <a:t>와 시간 곱이 입력되어 위상 기준이 원점으로 변경되게 됩니다</a:t>
            </a:r>
            <a:r>
              <a:rPr lang="en-US" altLang="ko-KR"/>
              <a:t>. </a:t>
            </a:r>
            <a:r>
              <a:rPr lang="ko-KR" altLang="en-US"/>
              <a:t>왼쪽 그림은 </a:t>
            </a:r>
            <a:r>
              <a:rPr lang="en-US" altLang="ko-KR"/>
              <a:t>sandia</a:t>
            </a:r>
            <a:r>
              <a:rPr lang="ko-KR" altLang="en-US"/>
              <a:t>가 개발한 </a:t>
            </a:r>
            <a:r>
              <a:rPr lang="en-US" altLang="ko-KR"/>
              <a:t>QSCOUT</a:t>
            </a:r>
            <a:r>
              <a:rPr lang="ko-KR" altLang="en-US"/>
              <a:t>이 구현한 </a:t>
            </a:r>
            <a:r>
              <a:rPr lang="en-US" altLang="ko-KR"/>
              <a:t>DDS output</a:t>
            </a:r>
            <a:r>
              <a:rPr lang="ko-KR" altLang="en-US"/>
              <a:t>이고 오른쪽이 저희가 이를 구현한 방식입니다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643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곱셈과 덧셈을 한꺼번에하고 </a:t>
            </a:r>
            <a:r>
              <a:rPr lang="en-US" altLang="ko-KR"/>
              <a:t>bit width</a:t>
            </a:r>
            <a:r>
              <a:rPr lang="ko-KR" altLang="en-US"/>
              <a:t>또한 작지 않기 때문에 다음과 같은 </a:t>
            </a:r>
            <a:r>
              <a:rPr lang="en-US" altLang="ko-KR"/>
              <a:t>pipeline</a:t>
            </a:r>
            <a:r>
              <a:rPr lang="ko-KR" altLang="en-US"/>
              <a:t>을 통해 곱셈을 수행하였습니다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A</a:t>
            </a:r>
            <a:r>
              <a:rPr lang="ko-KR" altLang="en-US"/>
              <a:t>는 </a:t>
            </a:r>
            <a:r>
              <a:rPr lang="en-US" altLang="ko-KR"/>
              <a:t>timestamp, D</a:t>
            </a:r>
            <a:r>
              <a:rPr lang="ko-KR" altLang="en-US"/>
              <a:t>는 </a:t>
            </a:r>
            <a:r>
              <a:rPr lang="en-US" altLang="ko-KR"/>
              <a:t>timestamp offset, B</a:t>
            </a:r>
            <a:r>
              <a:rPr lang="ko-KR" altLang="en-US"/>
              <a:t>는 </a:t>
            </a:r>
            <a:r>
              <a:rPr lang="en-US" altLang="ko-KR"/>
              <a:t>frequency, C</a:t>
            </a:r>
            <a:r>
              <a:rPr lang="ko-KR" altLang="en-US"/>
              <a:t>는 </a:t>
            </a:r>
            <a:r>
              <a:rPr lang="en-US" altLang="ko-KR"/>
              <a:t>phase offset, </a:t>
            </a:r>
            <a:r>
              <a:rPr lang="ko-KR" altLang="en-US"/>
              <a:t>그리고 </a:t>
            </a:r>
            <a:r>
              <a:rPr lang="en-US" altLang="ko-KR"/>
              <a:t>E</a:t>
            </a:r>
            <a:r>
              <a:rPr lang="ko-KR" altLang="en-US"/>
              <a:t>는 </a:t>
            </a:r>
            <a:r>
              <a:rPr lang="en-US" altLang="ko-KR"/>
              <a:t>accumulate</a:t>
            </a:r>
            <a:r>
              <a:rPr lang="ko-KR" altLang="en-US"/>
              <a:t>할 </a:t>
            </a:r>
            <a:r>
              <a:rPr lang="en-US" altLang="ko-KR"/>
              <a:t>phase</a:t>
            </a:r>
            <a:r>
              <a:rPr lang="ko-KR" altLang="en-US"/>
              <a:t>입니다</a:t>
            </a:r>
            <a:r>
              <a:rPr lang="en-US" altLang="ko-KR"/>
              <a:t>. 16bit</a:t>
            </a:r>
            <a:r>
              <a:rPr lang="ko-KR" altLang="en-US"/>
              <a:t>단위로 쪼개어 곱셈을 한 뒤 곱셈 결과를 </a:t>
            </a:r>
            <a:r>
              <a:rPr lang="en-US" altLang="ko-KR"/>
              <a:t>16 bit </a:t>
            </a:r>
            <a:r>
              <a:rPr lang="ko-KR" altLang="en-US"/>
              <a:t>단위로 더한 뒤 최종적으로 </a:t>
            </a:r>
            <a:r>
              <a:rPr lang="en-US" altLang="ko-KR"/>
              <a:t>accumulate</a:t>
            </a:r>
            <a:r>
              <a:rPr lang="ko-KR" altLang="en-US"/>
              <a:t>된 </a:t>
            </a:r>
            <a:r>
              <a:rPr lang="en-US" altLang="ko-KR"/>
              <a:t>48bit</a:t>
            </a:r>
            <a:r>
              <a:rPr lang="ko-KR" altLang="en-US"/>
              <a:t>의 </a:t>
            </a:r>
            <a:r>
              <a:rPr lang="en-US" altLang="ko-KR"/>
              <a:t>phase</a:t>
            </a:r>
            <a:r>
              <a:rPr lang="ko-KR" altLang="en-US"/>
              <a:t>를 마지막에 더하게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90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C++</a:t>
            </a:r>
            <a:r>
              <a:rPr lang="ko-KR" altLang="en-US"/>
              <a:t>에 기반하여 작성됩니다</a:t>
            </a:r>
            <a:r>
              <a:rPr lang="en-US" altLang="ko-KR"/>
              <a:t>. C++</a:t>
            </a:r>
            <a:r>
              <a:rPr lang="ko-KR" altLang="en-US"/>
              <a:t>는 객체지향 언어이므로 </a:t>
            </a:r>
            <a:r>
              <a:rPr lang="en-US" altLang="ko-KR"/>
              <a:t>DDS, TTL, TimeController</a:t>
            </a:r>
            <a:r>
              <a:rPr lang="ko-KR" altLang="en-US"/>
              <a:t>와 같은 모듈들은 모두 객체로 선언됩니다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TTL</a:t>
            </a:r>
            <a:r>
              <a:rPr lang="ko-KR" altLang="en-US"/>
              <a:t>의 경우 다른 객체들과 달리 </a:t>
            </a:r>
            <a:r>
              <a:rPr lang="en-US" altLang="ko-KR"/>
              <a:t>TTL </a:t>
            </a:r>
            <a:r>
              <a:rPr lang="ko-KR" altLang="en-US"/>
              <a:t>객체들끼리 공유하는 포인터를 선언하는데 이것은 </a:t>
            </a:r>
            <a:r>
              <a:rPr lang="en-US" altLang="ko-KR"/>
              <a:t>TTL</a:t>
            </a:r>
            <a:r>
              <a:rPr lang="ko-KR" altLang="en-US"/>
              <a:t>모듈들이 사용하고 있는 특수한 </a:t>
            </a:r>
            <a:r>
              <a:rPr lang="en-US" altLang="ko-KR"/>
              <a:t>FIFO</a:t>
            </a:r>
            <a:r>
              <a:rPr lang="ko-KR" altLang="en-US"/>
              <a:t>때문입니다</a:t>
            </a:r>
            <a:r>
              <a:rPr lang="en-US" altLang="ko-KR"/>
              <a:t>. </a:t>
            </a:r>
            <a:r>
              <a:rPr lang="ko-KR" altLang="en-US"/>
              <a:t>다음 그림에서 설명드리겠습니다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1946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TTL</a:t>
            </a:r>
            <a:r>
              <a:rPr lang="ko-KR" altLang="en-US"/>
              <a:t>모듈의 경우 </a:t>
            </a:r>
            <a:r>
              <a:rPr lang="en-US" altLang="ko-KR"/>
              <a:t>FPGA</a:t>
            </a:r>
            <a:r>
              <a:rPr lang="ko-KR" altLang="en-US"/>
              <a:t>의 리소스를 아끼기 위해 </a:t>
            </a:r>
            <a:r>
              <a:rPr lang="en-US" altLang="ko-KR"/>
              <a:t>8</a:t>
            </a:r>
            <a:r>
              <a:rPr lang="ko-KR" altLang="en-US"/>
              <a:t>개의 핀들이 동일한 모듈을 공유하는 방식입니다</a:t>
            </a:r>
            <a:r>
              <a:rPr lang="en-US" altLang="ko-KR"/>
              <a:t>. FIFO</a:t>
            </a:r>
            <a:r>
              <a:rPr lang="ko-KR" altLang="en-US"/>
              <a:t>에 저장되어 있는 </a:t>
            </a:r>
            <a:r>
              <a:rPr lang="en-US" altLang="ko-KR"/>
              <a:t>instruction</a:t>
            </a:r>
            <a:r>
              <a:rPr lang="ko-KR" altLang="en-US"/>
              <a:t>의 </a:t>
            </a:r>
            <a:r>
              <a:rPr lang="en-US" altLang="ko-KR"/>
              <a:t>data</a:t>
            </a:r>
            <a:r>
              <a:rPr lang="ko-KR" altLang="en-US"/>
              <a:t>의 각 </a:t>
            </a:r>
            <a:r>
              <a:rPr lang="en-US" altLang="ko-KR"/>
              <a:t>bit</a:t>
            </a:r>
            <a:r>
              <a:rPr lang="ko-KR" altLang="en-US"/>
              <a:t>는 각 핀들의 </a:t>
            </a:r>
            <a:r>
              <a:rPr lang="en-US" altLang="ko-KR"/>
              <a:t>output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666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사용자가 다음과 같이 동일한 시간에 다른 핀들에 </a:t>
            </a:r>
            <a:r>
              <a:rPr lang="en-US" altLang="ko-KR"/>
              <a:t>output</a:t>
            </a:r>
            <a:r>
              <a:rPr lang="ko-KR" altLang="en-US"/>
              <a:t>을 내보내게 되는 경우 같은 </a:t>
            </a:r>
            <a:r>
              <a:rPr lang="en-US" altLang="ko-KR"/>
              <a:t>timestamp</a:t>
            </a:r>
            <a:r>
              <a:rPr lang="ko-KR" altLang="en-US"/>
              <a:t>를 가지는 </a:t>
            </a:r>
            <a:r>
              <a:rPr lang="en-US" altLang="ko-KR"/>
              <a:t>instruction</a:t>
            </a:r>
            <a:r>
              <a:rPr lang="ko-KR" altLang="en-US"/>
              <a:t>이 </a:t>
            </a:r>
            <a:r>
              <a:rPr lang="en-US" altLang="ko-KR"/>
              <a:t>fifo</a:t>
            </a:r>
            <a:r>
              <a:rPr lang="ko-KR" altLang="en-US"/>
              <a:t>에 들어가게 되므로 </a:t>
            </a:r>
            <a:r>
              <a:rPr lang="en-US" altLang="ko-KR"/>
              <a:t>timestamp error</a:t>
            </a:r>
            <a:r>
              <a:rPr lang="ko-KR" altLang="en-US"/>
              <a:t>가 발생하게 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2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본격적인 </a:t>
            </a:r>
            <a:r>
              <a:rPr lang="en-US" altLang="ko-KR"/>
              <a:t>RFSoC </a:t>
            </a:r>
            <a:r>
              <a:rPr lang="ko-KR" altLang="en-US"/>
              <a:t>내부구조를 설명 드리기 이전에 </a:t>
            </a:r>
            <a:r>
              <a:rPr lang="en-US" altLang="ko-KR"/>
              <a:t>CPU</a:t>
            </a:r>
            <a:r>
              <a:rPr lang="ko-KR" altLang="en-US"/>
              <a:t>와 </a:t>
            </a:r>
            <a:r>
              <a:rPr lang="en-US" altLang="ko-KR"/>
              <a:t>FPGA</a:t>
            </a:r>
            <a:r>
              <a:rPr lang="ko-KR" altLang="en-US"/>
              <a:t> 모듈 사이에서 통신 하는 방식에 대해서 설명드리겠습니다</a:t>
            </a:r>
            <a:r>
              <a:rPr lang="en-US" altLang="ko-KR"/>
              <a:t>. RFSoC</a:t>
            </a:r>
            <a:r>
              <a:rPr lang="ko-KR" altLang="en-US"/>
              <a:t>는 </a:t>
            </a:r>
            <a:r>
              <a:rPr lang="en-US" altLang="ko-KR"/>
              <a:t>Memory Mapped IO </a:t>
            </a:r>
            <a:r>
              <a:rPr lang="ko-KR" altLang="en-US"/>
              <a:t>방식을 사용합니다</a:t>
            </a:r>
            <a:r>
              <a:rPr lang="en-US" altLang="ko-KR"/>
              <a:t>. </a:t>
            </a:r>
            <a:r>
              <a:rPr lang="ko-KR" altLang="en-US"/>
              <a:t>줄여서 </a:t>
            </a:r>
            <a:r>
              <a:rPr lang="en-US" altLang="ko-KR"/>
              <a:t>MMIO </a:t>
            </a:r>
            <a:r>
              <a:rPr lang="ko-KR" altLang="en-US"/>
              <a:t>방식이라고 하는데요</a:t>
            </a:r>
            <a:r>
              <a:rPr lang="en-US" altLang="ko-KR"/>
              <a:t>, </a:t>
            </a:r>
            <a:r>
              <a:rPr lang="ko-KR" altLang="en-US"/>
              <a:t>다음과 같이 모듈에 접근할 때 특정 주소를 기반으로 접근을 하게 됩니다</a:t>
            </a:r>
            <a:r>
              <a:rPr lang="en-US" altLang="ko-KR"/>
              <a:t>. AXI Bus</a:t>
            </a:r>
            <a:r>
              <a:rPr lang="ko-KR" altLang="en-US"/>
              <a:t>라는 </a:t>
            </a:r>
            <a:r>
              <a:rPr lang="en-US" altLang="ko-KR"/>
              <a:t>bus </a:t>
            </a:r>
            <a:r>
              <a:rPr lang="ko-KR" altLang="en-US"/>
              <a:t>기반으로 데이터를 주고 받는 구조입니다</a:t>
            </a:r>
            <a:r>
              <a:rPr lang="en-US" altLang="ko-KR"/>
              <a:t>. AXI bus</a:t>
            </a:r>
            <a:r>
              <a:rPr lang="ko-KR" altLang="en-US"/>
              <a:t>는 </a:t>
            </a:r>
            <a:r>
              <a:rPr lang="en-US" altLang="ko-KR"/>
              <a:t>ARM</a:t>
            </a:r>
            <a:r>
              <a:rPr lang="ko-KR" altLang="en-US"/>
              <a:t>에서 모듈간에 통신을 하는 표준적인 버스입니다</a:t>
            </a:r>
            <a:r>
              <a:rPr lang="en-US" altLang="ko-KR"/>
              <a:t>. </a:t>
            </a:r>
            <a:r>
              <a:rPr lang="ko-KR" altLang="en-US"/>
              <a:t>실제로는 주소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그리고 응답으로 버스가 나눠어지는 설명의 편의성을 위해 다음과 같은 구조로 간략화 하였습니다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valid</a:t>
            </a:r>
            <a:r>
              <a:rPr lang="ko-KR" altLang="en-US"/>
              <a:t>는 현재 </a:t>
            </a:r>
            <a:r>
              <a:rPr lang="en-US" altLang="ko-KR"/>
              <a:t>CPU</a:t>
            </a:r>
            <a:r>
              <a:rPr lang="ko-KR" altLang="en-US"/>
              <a:t>에서 데이터를 내보내려고 한다는 신호이고 </a:t>
            </a:r>
            <a:r>
              <a:rPr lang="en-US" altLang="ko-KR"/>
              <a:t>ready</a:t>
            </a:r>
            <a:r>
              <a:rPr lang="ko-KR" altLang="en-US"/>
              <a:t>는 해당 주소의 모듈이 데이터를 받을 준비가 되었다는 신호입니다</a:t>
            </a:r>
            <a:r>
              <a:rPr lang="en-US" altLang="ko-KR"/>
              <a:t>. data</a:t>
            </a:r>
            <a:r>
              <a:rPr lang="ko-KR" altLang="en-US"/>
              <a:t>는 말그대로 데이터를 주고 받는 신호이고 최대 </a:t>
            </a:r>
            <a:r>
              <a:rPr lang="en-US" altLang="ko-KR"/>
              <a:t>128bit</a:t>
            </a:r>
            <a:r>
              <a:rPr lang="ko-KR" altLang="en-US"/>
              <a:t>의 </a:t>
            </a:r>
            <a:r>
              <a:rPr lang="en-US" altLang="ko-KR"/>
              <a:t>width</a:t>
            </a:r>
            <a:r>
              <a:rPr lang="ko-KR" altLang="en-US"/>
              <a:t>를 가질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25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때문에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을 수정할 수 있는 </a:t>
            </a:r>
            <a:r>
              <a:rPr lang="en-US" altLang="ko-KR"/>
              <a:t>adjustable fifo</a:t>
            </a:r>
            <a:r>
              <a:rPr lang="ko-KR" altLang="en-US"/>
              <a:t>를 만들었습니다</a:t>
            </a:r>
            <a:r>
              <a:rPr lang="en-US" altLang="ko-KR"/>
              <a:t>. top value</a:t>
            </a:r>
            <a:r>
              <a:rPr lang="ko-KR" altLang="en-US"/>
              <a:t>는 항상 동일한 </a:t>
            </a:r>
            <a:r>
              <a:rPr lang="en-US" altLang="ko-KR"/>
              <a:t>timestamp</a:t>
            </a:r>
            <a:r>
              <a:rPr lang="ko-KR" altLang="en-US"/>
              <a:t>를 가진 </a:t>
            </a:r>
            <a:r>
              <a:rPr lang="en-US" altLang="ko-KR"/>
              <a:t>instruction</a:t>
            </a:r>
            <a:r>
              <a:rPr lang="ko-KR" altLang="en-US"/>
              <a:t>이 입력되는 경우 해당 </a:t>
            </a:r>
            <a:r>
              <a:rPr lang="en-US" altLang="ko-KR"/>
              <a:t>instruction</a:t>
            </a:r>
            <a:r>
              <a:rPr lang="ko-KR" altLang="en-US"/>
              <a:t>으로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top</a:t>
            </a:r>
            <a:r>
              <a:rPr lang="ko-KR" altLang="en-US"/>
              <a:t>이 수정되기 때문에 해당 값을 공유하는 포인터를 각각의 </a:t>
            </a:r>
            <a:r>
              <a:rPr lang="en-US" altLang="ko-KR"/>
              <a:t>TTL </a:t>
            </a:r>
            <a:r>
              <a:rPr lang="ko-KR" altLang="en-US"/>
              <a:t>객체들이 공유를하게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915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</a:t>
            </a:r>
            <a:r>
              <a:rPr lang="en-US" altLang="ko-KR"/>
              <a:t>TTL</a:t>
            </a:r>
            <a:r>
              <a:rPr lang="ko-KR" altLang="en-US"/>
              <a:t> 객체들이 동일한 </a:t>
            </a:r>
            <a:r>
              <a:rPr lang="en-US" altLang="ko-KR"/>
              <a:t>output </a:t>
            </a:r>
            <a:r>
              <a:rPr lang="ko-KR" altLang="en-US"/>
              <a:t>값을 공유하기 때문에 다른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을 변경하더라도 해당 </a:t>
            </a:r>
            <a:r>
              <a:rPr lang="en-US" altLang="ko-KR"/>
              <a:t>channel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만 변경된채로 다시 </a:t>
            </a:r>
            <a:r>
              <a:rPr lang="en-US" altLang="ko-KR"/>
              <a:t>instruction</a:t>
            </a:r>
            <a:r>
              <a:rPr lang="ko-KR" altLang="en-US"/>
              <a:t>이 입력되어 </a:t>
            </a:r>
            <a:r>
              <a:rPr lang="en-US" altLang="ko-KR"/>
              <a:t>top value</a:t>
            </a:r>
            <a:r>
              <a:rPr lang="ko-KR" altLang="en-US"/>
              <a:t>만 수정되도록 설계되었습니다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320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12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388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따라서 최종적으로 동일한 </a:t>
            </a:r>
            <a:r>
              <a:rPr lang="en-US" altLang="ko-KR"/>
              <a:t>timestamp</a:t>
            </a:r>
            <a:r>
              <a:rPr lang="ko-KR" altLang="en-US"/>
              <a:t>에서 서로 다른 </a:t>
            </a:r>
            <a:r>
              <a:rPr lang="en-US" altLang="ko-KR"/>
              <a:t>channel</a:t>
            </a:r>
            <a:r>
              <a:rPr lang="ko-KR" altLang="en-US"/>
              <a:t>에 </a:t>
            </a:r>
            <a:r>
              <a:rPr lang="en-US" altLang="ko-KR"/>
              <a:t>output</a:t>
            </a:r>
            <a:r>
              <a:rPr lang="ko-KR" altLang="en-US"/>
              <a:t>을 입력하는 경우 최종적으로 각각의 </a:t>
            </a:r>
            <a:r>
              <a:rPr lang="en-US" altLang="ko-KR"/>
              <a:t>channel</a:t>
            </a:r>
            <a:r>
              <a:rPr lang="ko-KR" altLang="en-US"/>
              <a:t>이 </a:t>
            </a:r>
            <a:r>
              <a:rPr lang="en-US" altLang="ko-KR"/>
              <a:t>output</a:t>
            </a:r>
            <a:r>
              <a:rPr lang="ko-KR" altLang="en-US"/>
              <a:t>이 입력된 채로 </a:t>
            </a:r>
            <a:r>
              <a:rPr lang="en-US" altLang="ko-KR"/>
              <a:t>FIFO</a:t>
            </a:r>
            <a:r>
              <a:rPr lang="ko-KR" altLang="en-US"/>
              <a:t>에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3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실험 코드는 </a:t>
            </a:r>
            <a:r>
              <a:rPr lang="en-US" altLang="ko-KR"/>
              <a:t>Artiq</a:t>
            </a:r>
            <a:r>
              <a:rPr lang="ko-KR" altLang="en-US"/>
              <a:t>과 거의 유사한 방식을 따릅니다</a:t>
            </a:r>
            <a:r>
              <a:rPr lang="en-US" altLang="ko-KR"/>
              <a:t>. </a:t>
            </a:r>
            <a:r>
              <a:rPr lang="ko-KR" altLang="en-US"/>
              <a:t>앞서 말씀드린 것과 동일하게 모든 </a:t>
            </a:r>
            <a:r>
              <a:rPr lang="en-US" altLang="ko-KR"/>
              <a:t>TTL, RF</a:t>
            </a:r>
            <a:r>
              <a:rPr lang="ko-KR" altLang="en-US"/>
              <a:t>신호는 객체로 선언되고 지금 예제의 경우 </a:t>
            </a:r>
            <a:r>
              <a:rPr lang="en-US" altLang="ko-KR"/>
              <a:t>AOM_369, EOM_14_7</a:t>
            </a:r>
            <a:r>
              <a:rPr lang="ko-KR" altLang="en-US"/>
              <a:t>이라는 </a:t>
            </a:r>
            <a:r>
              <a:rPr lang="en-US" altLang="ko-KR"/>
              <a:t>TTL </a:t>
            </a:r>
            <a:r>
              <a:rPr lang="ko-KR" altLang="en-US"/>
              <a:t>객체를 선언한 후 각각의 </a:t>
            </a:r>
            <a:r>
              <a:rPr lang="en-US" altLang="ko-KR"/>
              <a:t>timestamp </a:t>
            </a:r>
            <a:r>
              <a:rPr lang="ko-KR" altLang="en-US"/>
              <a:t>별로 코드를 수행하는 프로그램입니다</a:t>
            </a:r>
            <a:r>
              <a:rPr lang="en-US" altLang="ko-KR"/>
              <a:t>. artiq</a:t>
            </a:r>
            <a:r>
              <a:rPr lang="ko-KR" altLang="en-US"/>
              <a:t>과 유사하게 </a:t>
            </a:r>
            <a:r>
              <a:rPr lang="en-US" altLang="ko-KR"/>
              <a:t>delay</a:t>
            </a:r>
            <a:r>
              <a:rPr lang="ko-KR" altLang="en-US"/>
              <a:t>라는 명령어로 프로그램 내부의 전체 </a:t>
            </a:r>
            <a:r>
              <a:rPr lang="en-US" altLang="ko-KR"/>
              <a:t>timestamp</a:t>
            </a:r>
            <a:r>
              <a:rPr lang="ko-KR" altLang="en-US"/>
              <a:t>를 변경하게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654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상태애서 프로그램 내부의 </a:t>
            </a:r>
            <a:r>
              <a:rPr lang="en-US" altLang="ko-KR"/>
              <a:t>timestamp</a:t>
            </a:r>
            <a:r>
              <a:rPr lang="ko-KR" altLang="en-US"/>
              <a:t>를 기준으로 어떤 명령어를 수행할지 각각의 코드를 통해 실행하게 됩니다</a:t>
            </a:r>
            <a:r>
              <a:rPr lang="en-US" altLang="ko-KR"/>
              <a:t>. </a:t>
            </a:r>
            <a:r>
              <a:rPr lang="ko-KR" altLang="en-US"/>
              <a:t>따라서 각 코드가 실행되는 시점에 진짜 코드가 실행되는 것이 아니라 미래에 실행될 코드가 특정 모듈의 </a:t>
            </a:r>
            <a:r>
              <a:rPr lang="en-US" altLang="ko-KR"/>
              <a:t>fifo</a:t>
            </a:r>
            <a:r>
              <a:rPr lang="ko-KR" altLang="en-US"/>
              <a:t>에 쌓이게 됩니다</a:t>
            </a:r>
            <a:r>
              <a:rPr lang="en-US" altLang="ko-KR"/>
              <a:t>. </a:t>
            </a:r>
            <a:r>
              <a:rPr lang="ko-KR" altLang="en-US"/>
              <a:t>이후에 미래에 실행되는 </a:t>
            </a:r>
            <a:r>
              <a:rPr lang="en-US" altLang="ko-KR"/>
              <a:t>auto start</a:t>
            </a:r>
            <a:r>
              <a:rPr lang="ko-KR" altLang="en-US"/>
              <a:t>라는 코드가 실행되는 시점부터 </a:t>
            </a:r>
            <a:r>
              <a:rPr lang="en-US" altLang="ko-KR"/>
              <a:t>timestamp</a:t>
            </a:r>
            <a:r>
              <a:rPr lang="ko-KR" altLang="en-US"/>
              <a:t>가 증가하면서 각 </a:t>
            </a:r>
            <a:r>
              <a:rPr lang="en-US" altLang="ko-KR"/>
              <a:t>module</a:t>
            </a:r>
            <a:r>
              <a:rPr lang="ko-KR" altLang="en-US"/>
              <a:t>에 저장된 </a:t>
            </a:r>
            <a:r>
              <a:rPr lang="en-US" altLang="ko-KR"/>
              <a:t>instruction</a:t>
            </a:r>
            <a:r>
              <a:rPr lang="ko-KR" altLang="en-US"/>
              <a:t>들이 차례로 실행되게 됩니다</a:t>
            </a:r>
            <a:r>
              <a:rPr lang="en-US" altLang="ko-KR"/>
              <a:t>. </a:t>
            </a:r>
            <a:r>
              <a:rPr lang="ko-KR" altLang="en-US"/>
              <a:t>그림에서 보시는 것처럼 </a:t>
            </a:r>
            <a:r>
              <a:rPr lang="en-US" altLang="ko-KR"/>
              <a:t>AOM_369, EOM_14_7 TTL</a:t>
            </a:r>
            <a:r>
              <a:rPr lang="ko-KR" altLang="en-US"/>
              <a:t>모듈이 </a:t>
            </a:r>
            <a:r>
              <a:rPr lang="en-US" altLang="ko-KR"/>
              <a:t>timestamp</a:t>
            </a:r>
            <a:r>
              <a:rPr lang="ko-KR" altLang="en-US"/>
              <a:t>가 증가하기 시작하는 순간부터 </a:t>
            </a:r>
            <a:r>
              <a:rPr lang="en-US" altLang="ko-KR"/>
              <a:t>output</a:t>
            </a:r>
            <a:r>
              <a:rPr lang="ko-KR" altLang="en-US"/>
              <a:t>을 내보내기 시작합니다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program timestamp</a:t>
            </a:r>
            <a:r>
              <a:rPr lang="ko-KR" altLang="en-US"/>
              <a:t>는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instruction</a:t>
            </a:r>
            <a:r>
              <a:rPr lang="ko-KR" altLang="en-US"/>
              <a:t>을 생성할 때 사용되는 </a:t>
            </a:r>
            <a:r>
              <a:rPr lang="en-US" altLang="ko-KR"/>
              <a:t>timestamp</a:t>
            </a:r>
            <a:r>
              <a:rPr lang="ko-KR" altLang="en-US"/>
              <a:t>이고</a:t>
            </a:r>
            <a:r>
              <a:rPr lang="en-US" altLang="ko-KR"/>
              <a:t>, timecontroller timetsamp</a:t>
            </a:r>
            <a:r>
              <a:rPr lang="ko-KR" altLang="en-US"/>
              <a:t>는 </a:t>
            </a:r>
            <a:r>
              <a:rPr lang="en-US" altLang="ko-KR"/>
              <a:t>FPGA</a:t>
            </a:r>
            <a:r>
              <a:rPr lang="ko-KR" altLang="en-US"/>
              <a:t>에서 실제로 증가하는 </a:t>
            </a:r>
            <a:r>
              <a:rPr lang="en-US" altLang="ko-KR"/>
              <a:t>timestamp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369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 </a:t>
            </a:r>
            <a:r>
              <a:rPr lang="en-US" altLang="ko-KR"/>
              <a:t>timestamp</a:t>
            </a:r>
            <a:r>
              <a:rPr lang="ko-KR" altLang="en-US"/>
              <a:t>가 </a:t>
            </a:r>
            <a:r>
              <a:rPr lang="en-US" altLang="ko-KR"/>
              <a:t>5000</a:t>
            </a:r>
            <a:r>
              <a:rPr lang="ko-KR" altLang="en-US"/>
              <a:t>이 되면서 이전에 입력했던 </a:t>
            </a:r>
            <a:r>
              <a:rPr lang="en-US" altLang="ko-KR"/>
              <a:t>OFF </a:t>
            </a:r>
            <a:r>
              <a:rPr lang="ko-KR" altLang="en-US"/>
              <a:t>명령어가 실행되게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7086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 </a:t>
            </a:r>
            <a:r>
              <a:rPr lang="en-US" altLang="ko-KR"/>
              <a:t>fifo </a:t>
            </a:r>
            <a:r>
              <a:rPr lang="ko-KR" altLang="en-US"/>
              <a:t>내부에 저장한 </a:t>
            </a:r>
            <a:r>
              <a:rPr lang="en-US" altLang="ko-KR"/>
              <a:t>instruction</a:t>
            </a:r>
            <a:r>
              <a:rPr lang="ko-KR" altLang="en-US"/>
              <a:t>을 실제 </a:t>
            </a:r>
            <a:r>
              <a:rPr lang="en-US" altLang="ko-KR"/>
              <a:t>module</a:t>
            </a:r>
            <a:r>
              <a:rPr lang="ko-KR" altLang="en-US"/>
              <a:t>들로 실행면서 왜 추가적인 </a:t>
            </a:r>
            <a:r>
              <a:rPr lang="en-US" altLang="ko-KR"/>
              <a:t>instruction</a:t>
            </a:r>
            <a:r>
              <a:rPr lang="ko-KR" altLang="en-US"/>
              <a:t>이 실행되는지 의문이 드실 수 있는데 이것은 모든 </a:t>
            </a:r>
            <a:r>
              <a:rPr lang="en-US" altLang="ko-KR"/>
              <a:t>instruction</a:t>
            </a:r>
            <a:r>
              <a:rPr lang="ko-KR" altLang="en-US"/>
              <a:t>을 저장하기에는 </a:t>
            </a:r>
            <a:r>
              <a:rPr lang="en-US" altLang="ko-KR"/>
              <a:t>fifo</a:t>
            </a:r>
            <a:r>
              <a:rPr lang="ko-KR" altLang="en-US"/>
              <a:t>의 </a:t>
            </a:r>
            <a:r>
              <a:rPr lang="en-US" altLang="ko-KR"/>
              <a:t>depth</a:t>
            </a:r>
            <a:r>
              <a:rPr lang="ko-KR" altLang="en-US"/>
              <a:t>가 부족하기 때문입니다</a:t>
            </a:r>
            <a:r>
              <a:rPr lang="en-US" altLang="ko-KR"/>
              <a:t>. </a:t>
            </a:r>
            <a:r>
              <a:rPr lang="ko-KR" altLang="en-US"/>
              <a:t>참고로 현재는 </a:t>
            </a:r>
            <a:r>
              <a:rPr lang="en-US" altLang="ko-KR"/>
              <a:t>depth</a:t>
            </a:r>
            <a:r>
              <a:rPr lang="ko-KR" altLang="en-US"/>
              <a:t>는 </a:t>
            </a:r>
            <a:r>
              <a:rPr lang="en-US" altLang="ko-KR"/>
              <a:t>256</a:t>
            </a:r>
            <a:r>
              <a:rPr lang="ko-KR" altLang="en-US"/>
              <a:t>으로 지정되어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8732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그림에서 보이시는 것처럼 </a:t>
            </a:r>
            <a:r>
              <a:rPr lang="en-US" altLang="ko-KR"/>
              <a:t>FPGA</a:t>
            </a:r>
            <a:r>
              <a:rPr lang="ko-KR" altLang="en-US"/>
              <a:t>의 </a:t>
            </a:r>
            <a:r>
              <a:rPr lang="en-US" altLang="ko-KR"/>
              <a:t>timestamp</a:t>
            </a:r>
            <a:r>
              <a:rPr lang="ko-KR" altLang="en-US"/>
              <a:t>가 증가하면서 </a:t>
            </a:r>
            <a:r>
              <a:rPr lang="en-US" altLang="ko-KR"/>
              <a:t>instruction</a:t>
            </a:r>
            <a:r>
              <a:rPr lang="ko-KR" altLang="en-US"/>
              <a:t>을 계속해서 내보내고 있는데 해당 부분에서 문제가 생길지</a:t>
            </a:r>
            <a:r>
              <a:rPr lang="en-US" altLang="ko-KR"/>
              <a:t>, </a:t>
            </a:r>
            <a:r>
              <a:rPr lang="ko-KR" altLang="en-US"/>
              <a:t>않생길지의 여부는 아직 실험코드를 작성하는 프로그래머에게 달려있는 상태입니다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</a:t>
            </a:r>
            <a:r>
              <a:rPr lang="en-US" altLang="ko-KR"/>
              <a:t>0x1000</a:t>
            </a:r>
            <a:r>
              <a:rPr lang="ko-KR" altLang="en-US"/>
              <a:t>의 주소를 가지고 이러한 모듈에 </a:t>
            </a:r>
            <a:r>
              <a:rPr lang="en-US" altLang="ko-KR"/>
              <a:t>2024</a:t>
            </a:r>
            <a:r>
              <a:rPr lang="ko-KR" altLang="en-US"/>
              <a:t>라는  데이터를 전송하기 위해서는 여기 빨간 줄의 라인의 코드처럼 </a:t>
            </a:r>
            <a:r>
              <a:rPr lang="en-US" altLang="ko-KR"/>
              <a:t>0x1000 </a:t>
            </a:r>
            <a:r>
              <a:rPr lang="ko-KR" altLang="en-US"/>
              <a:t>주소에 </a:t>
            </a:r>
            <a:r>
              <a:rPr lang="en-US" altLang="ko-KR"/>
              <a:t>2024</a:t>
            </a:r>
            <a:r>
              <a:rPr lang="ko-KR" altLang="en-US"/>
              <a:t>를 입력하는 코드를 적으시면 됩니다</a:t>
            </a:r>
            <a:r>
              <a:rPr lang="en-US" altLang="ko-KR"/>
              <a:t>. </a:t>
            </a:r>
            <a:r>
              <a:rPr lang="ko-KR" altLang="en-US"/>
              <a:t>여기서 주소는 </a:t>
            </a:r>
            <a:r>
              <a:rPr lang="en-US" altLang="ko-KR"/>
              <a:t>volatile</a:t>
            </a:r>
            <a:r>
              <a:rPr lang="ko-KR" altLang="en-US"/>
              <a:t>이라는 타입으로 선언되었는데 이러한 타입은 컴파일러가 </a:t>
            </a:r>
            <a:r>
              <a:rPr lang="en-US" altLang="ko-KR"/>
              <a:t>C</a:t>
            </a:r>
            <a:r>
              <a:rPr lang="ko-KR" altLang="en-US"/>
              <a:t>코드를 최적화하지 않고 정말로 해당 코드를 직접 실행하도록 하는 옵션입니다</a:t>
            </a:r>
            <a:r>
              <a:rPr lang="en-US" altLang="ko-KR"/>
              <a:t>. </a:t>
            </a:r>
            <a:r>
              <a:rPr lang="ko-KR" altLang="en-US"/>
              <a:t>이러한 코드를 실행하게 되면 먼저 </a:t>
            </a:r>
            <a:r>
              <a:rPr lang="en-US" altLang="ko-KR"/>
              <a:t>CPU</a:t>
            </a:r>
            <a:r>
              <a:rPr lang="ko-KR" altLang="en-US"/>
              <a:t>로부터 </a:t>
            </a:r>
            <a:r>
              <a:rPr lang="en-US" altLang="ko-KR"/>
              <a:t>Module1</a:t>
            </a:r>
            <a:r>
              <a:rPr lang="ko-KR" altLang="en-US"/>
              <a:t>으로 </a:t>
            </a:r>
            <a:r>
              <a:rPr lang="en-US" altLang="ko-KR"/>
              <a:t>valid </a:t>
            </a:r>
            <a:r>
              <a:rPr lang="ko-KR" altLang="en-US"/>
              <a:t>시그널이 입력되게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3911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004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8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지금부터 말씀드릴 부분은 베릴로그 코드를 이용해서 자동으로 프로젝트와 </a:t>
            </a:r>
            <a:r>
              <a:rPr lang="en-US" altLang="ko-KR"/>
              <a:t>custom IP</a:t>
            </a:r>
            <a:r>
              <a:rPr lang="ko-KR" altLang="en-US"/>
              <a:t>를 만드는 프로그램에 대한 것입니다</a:t>
            </a:r>
            <a:r>
              <a:rPr lang="en-US" altLang="ko-KR"/>
              <a:t>. Sequencer</a:t>
            </a:r>
            <a:r>
              <a:rPr lang="ko-KR" altLang="en-US"/>
              <a:t>의 </a:t>
            </a:r>
            <a:r>
              <a:rPr lang="en-US" altLang="ko-KR"/>
              <a:t>verilog</a:t>
            </a:r>
            <a:r>
              <a:rPr lang="ko-KR" altLang="en-US"/>
              <a:t>코드를 수정하는 경우에 새로운 명령어에 대응되는 코드를 </a:t>
            </a:r>
            <a:r>
              <a:rPr lang="en-US" altLang="ko-KR"/>
              <a:t>FSM</a:t>
            </a:r>
            <a:r>
              <a:rPr lang="ko-KR" altLang="en-US"/>
              <a:t>에 넣고</a:t>
            </a:r>
            <a:r>
              <a:rPr lang="en-US" altLang="ko-KR"/>
              <a:t>, </a:t>
            </a:r>
            <a:r>
              <a:rPr lang="ko-KR" altLang="en-US"/>
              <a:t>여러개의 동일한 모듈들이 겹치는 경우 파이썬 코드와 </a:t>
            </a:r>
            <a:r>
              <a:rPr lang="en-US" altLang="ko-KR"/>
              <a:t>verilog </a:t>
            </a:r>
            <a:r>
              <a:rPr lang="ko-KR" altLang="en-US"/>
              <a:t>코드에서 이 모든 것을 전부 설정을 해주어야만 했습니다</a:t>
            </a:r>
            <a:r>
              <a:rPr lang="en-US" altLang="ko-KR"/>
              <a:t>. </a:t>
            </a:r>
            <a:r>
              <a:rPr lang="ko-KR" altLang="en-US"/>
              <a:t>하지만 </a:t>
            </a:r>
            <a:r>
              <a:rPr lang="en-US" altLang="ko-KR"/>
              <a:t>RFSoC </a:t>
            </a:r>
            <a:r>
              <a:rPr lang="ko-KR" altLang="en-US"/>
              <a:t>시스템의 경우 </a:t>
            </a:r>
            <a:r>
              <a:rPr lang="en-US" altLang="ko-KR"/>
              <a:t>MMIO </a:t>
            </a:r>
            <a:r>
              <a:rPr lang="ko-KR" altLang="en-US"/>
              <a:t>기반의 </a:t>
            </a:r>
            <a:r>
              <a:rPr lang="en-US" altLang="ko-KR"/>
              <a:t>CPU</a:t>
            </a:r>
            <a:r>
              <a:rPr lang="ko-KR" altLang="en-US"/>
              <a:t>에서 작동하기 때문에 새로운 동일한 모듈은 객체를 새로 선언하는 것만으로 해결이 됩니다</a:t>
            </a:r>
            <a:r>
              <a:rPr lang="en-US" altLang="ko-KR"/>
              <a:t>. </a:t>
            </a:r>
            <a:r>
              <a:rPr lang="ko-KR" altLang="en-US"/>
              <a:t>또한 </a:t>
            </a:r>
            <a:r>
              <a:rPr lang="en-US" altLang="ko-KR"/>
              <a:t>AXI </a:t>
            </a:r>
            <a:r>
              <a:rPr lang="ko-KR" altLang="en-US"/>
              <a:t>주소기반으로 명령어를 처리할 수 있기 때문에 디버깅 또한 이전보다 쉽습니다</a:t>
            </a:r>
            <a:r>
              <a:rPr lang="en-US" altLang="ko-KR"/>
              <a:t>. </a:t>
            </a:r>
            <a:r>
              <a:rPr lang="ko-KR" altLang="en-US"/>
              <a:t>이러한 특징들로 기반으로 베릴로그 코드가 주어졌을 때 특정 모듈을 빼거나 더할 수 있는 파이썬 코드를 개발을 했습니다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248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파이썬 코드는 베릴로그 코드를 </a:t>
            </a:r>
            <a:r>
              <a:rPr lang="en-US" altLang="ko-KR"/>
              <a:t>custom IP</a:t>
            </a:r>
            <a:r>
              <a:rPr lang="ko-KR" altLang="en-US"/>
              <a:t>로 만드는 </a:t>
            </a:r>
            <a:r>
              <a:rPr lang="en-US" altLang="ko-KR"/>
              <a:t>TCL</a:t>
            </a:r>
            <a:r>
              <a:rPr lang="ko-KR" altLang="en-US"/>
              <a:t>코드를 작성을 한 뒤 컴퓨터에 있는 비바도에 해당 </a:t>
            </a:r>
            <a:r>
              <a:rPr lang="en-US" altLang="ko-KR"/>
              <a:t>TCL</a:t>
            </a:r>
            <a:r>
              <a:rPr lang="ko-KR" altLang="en-US"/>
              <a:t>코드를 입력하여 자동으로 </a:t>
            </a:r>
            <a:r>
              <a:rPr lang="en-US" altLang="ko-KR"/>
              <a:t>Custom IP</a:t>
            </a:r>
            <a:r>
              <a:rPr lang="ko-KR" altLang="en-US"/>
              <a:t>를 생성합니다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7575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이후에는 해당 </a:t>
            </a:r>
            <a:r>
              <a:rPr lang="en-US" altLang="ko-KR"/>
              <a:t>CUSTOM IP</a:t>
            </a:r>
            <a:r>
              <a:rPr lang="ko-KR" altLang="en-US"/>
              <a:t>들을 </a:t>
            </a:r>
            <a:r>
              <a:rPr lang="en-US" altLang="ko-KR"/>
              <a:t>block diagram</a:t>
            </a:r>
            <a:r>
              <a:rPr lang="ko-KR" altLang="en-US"/>
              <a:t>으로 만든 뒤 </a:t>
            </a:r>
            <a:r>
              <a:rPr lang="en-US" altLang="ko-KR"/>
              <a:t>AXI </a:t>
            </a:r>
            <a:r>
              <a:rPr lang="ko-KR" altLang="en-US"/>
              <a:t>버스들을 연결하고 주소를 자동으로 인가합니다</a:t>
            </a:r>
            <a:r>
              <a:rPr lang="en-US" altLang="ko-KR"/>
              <a:t>. </a:t>
            </a:r>
            <a:r>
              <a:rPr lang="ko-KR" altLang="en-US"/>
              <a:t>아래의 그림은 간단하게 하나의 모듈만이 그려진 </a:t>
            </a:r>
            <a:r>
              <a:rPr lang="en-US" altLang="ko-KR"/>
              <a:t>block diagram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593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실행 예시를 보여드리면 다음 그림과 같이 </a:t>
            </a:r>
            <a:r>
              <a:rPr lang="en-US" altLang="ko-KR"/>
              <a:t>TTL </a:t>
            </a:r>
            <a:r>
              <a:rPr lang="ko-KR" altLang="en-US"/>
              <a:t>신호핀과 </a:t>
            </a:r>
            <a:r>
              <a:rPr lang="en-US" altLang="ko-KR"/>
              <a:t>input pin</a:t>
            </a:r>
            <a:r>
              <a:rPr lang="ko-KR" altLang="en-US"/>
              <a:t>들을 지정하면 해당 </a:t>
            </a:r>
            <a:r>
              <a:rPr lang="en-US" altLang="ko-KR"/>
              <a:t>pin</a:t>
            </a:r>
            <a:r>
              <a:rPr lang="ko-KR" altLang="en-US"/>
              <a:t>들에 대응하는 모듈들을 가진 </a:t>
            </a:r>
            <a:r>
              <a:rPr lang="en-US" altLang="ko-KR"/>
              <a:t>block diagram</a:t>
            </a:r>
            <a:r>
              <a:rPr lang="ko-KR" altLang="en-US"/>
              <a:t>을 만들어줍니다</a:t>
            </a:r>
            <a:r>
              <a:rPr lang="en-US" altLang="ko-KR"/>
              <a:t>. </a:t>
            </a:r>
            <a:r>
              <a:rPr lang="ko-KR" altLang="en-US"/>
              <a:t>그래서 실험에서 특정 핀들을 다른 용도로 쓰시고 싶을 때는 새로운 </a:t>
            </a:r>
            <a:r>
              <a:rPr lang="en-US" altLang="ko-KR"/>
              <a:t>block diagram</a:t>
            </a:r>
            <a:r>
              <a:rPr lang="ko-KR" altLang="en-US"/>
              <a:t>을 만들고 합성을 하시면 됩니다</a:t>
            </a:r>
            <a:r>
              <a:rPr lang="en-US" altLang="ko-KR"/>
              <a:t>. </a:t>
            </a:r>
            <a:r>
              <a:rPr lang="ko-KR" altLang="en-US"/>
              <a:t>참고로 합성에는 무료 </a:t>
            </a:r>
            <a:r>
              <a:rPr lang="en-US" altLang="ko-KR"/>
              <a:t>vivado license</a:t>
            </a:r>
            <a:r>
              <a:rPr lang="ko-KR" altLang="en-US"/>
              <a:t>가 아닌 유료 라이센스가 필요하니 해당 라이센스가 등록되어 있는 </a:t>
            </a:r>
            <a:r>
              <a:rPr lang="en-US" altLang="ko-KR"/>
              <a:t>PC</a:t>
            </a:r>
            <a:r>
              <a:rPr lang="ko-KR" altLang="en-US"/>
              <a:t>에서 합성을 수행해야 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301</a:t>
            </a:r>
            <a:r>
              <a:rPr lang="ko-KR" altLang="en-US"/>
              <a:t>동 </a:t>
            </a:r>
            <a:r>
              <a:rPr lang="en-US" altLang="ko-KR"/>
              <a:t>PC</a:t>
            </a:r>
            <a:r>
              <a:rPr lang="ko-KR" altLang="en-US"/>
              <a:t>에 해당 라이센스가 등록되어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297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지금까지의 작업으로 더 할 수 있는 작업들과 개선해야할 일들에 대해서 말씀드리겠습니다</a:t>
            </a:r>
            <a:r>
              <a:rPr lang="en-US" altLang="ko-KR"/>
              <a:t>. </a:t>
            </a:r>
            <a:r>
              <a:rPr lang="ko-KR" altLang="en-US"/>
              <a:t>우선 저희 실험실의 자체적인 </a:t>
            </a:r>
            <a:r>
              <a:rPr lang="en-US" altLang="ko-KR"/>
              <a:t>FPGA</a:t>
            </a:r>
            <a:r>
              <a:rPr lang="ko-KR" altLang="en-US"/>
              <a:t> </a:t>
            </a:r>
            <a:r>
              <a:rPr lang="en-US" altLang="ko-KR"/>
              <a:t>PCB</a:t>
            </a:r>
            <a:r>
              <a:rPr lang="ko-KR" altLang="en-US"/>
              <a:t>를 뜨거나</a:t>
            </a:r>
            <a:r>
              <a:rPr lang="en-US" altLang="ko-KR"/>
              <a:t>, </a:t>
            </a:r>
            <a:r>
              <a:rPr lang="ko-KR" altLang="en-US"/>
              <a:t>아니면 </a:t>
            </a:r>
            <a:r>
              <a:rPr lang="en-US" altLang="ko-KR"/>
              <a:t>RFSoC</a:t>
            </a:r>
            <a:r>
              <a:rPr lang="ko-KR" altLang="en-US"/>
              <a:t>가 아닌 </a:t>
            </a:r>
            <a:r>
              <a:rPr lang="en-US" altLang="ko-KR"/>
              <a:t>Zynq</a:t>
            </a:r>
            <a:r>
              <a:rPr lang="ko-KR" altLang="en-US"/>
              <a:t>보드로 실험들을 제어하는 경우 지금 만들어진 </a:t>
            </a:r>
            <a:r>
              <a:rPr lang="en-US" altLang="ko-KR"/>
              <a:t>block diagram </a:t>
            </a:r>
            <a:r>
              <a:rPr lang="ko-KR" altLang="en-US"/>
              <a:t>생성 프로그램을 그대로 활용할 수 있을 것으로 예상하고 있습니다</a:t>
            </a:r>
            <a:r>
              <a:rPr lang="en-US" altLang="ko-KR"/>
              <a:t>. </a:t>
            </a:r>
            <a:r>
              <a:rPr lang="ko-KR" altLang="en-US"/>
              <a:t>그리고 대부분의 사용자들이 파이썬에 친숙하기 때문에 파이썬에서 </a:t>
            </a:r>
            <a:r>
              <a:rPr lang="en-US" altLang="ko-KR"/>
              <a:t>C, </a:t>
            </a:r>
            <a:r>
              <a:rPr lang="ko-KR" altLang="en-US"/>
              <a:t>혹은 </a:t>
            </a:r>
            <a:r>
              <a:rPr lang="en-US" altLang="ko-KR"/>
              <a:t>LLVM </a:t>
            </a:r>
            <a:r>
              <a:rPr lang="ko-KR" altLang="en-US"/>
              <a:t>코드로 바꿔주는 작업을 추가로 진행할 수 있을 것으로 생각이 됩니다</a:t>
            </a:r>
            <a:r>
              <a:rPr lang="en-US" altLang="ko-KR"/>
              <a:t>. </a:t>
            </a:r>
            <a:r>
              <a:rPr lang="ko-KR" altLang="en-US"/>
              <a:t>이부분의 경우 매우 기초적인 수준으로 코드를 작성해봤었는데 가능은 할 것으로 예상이 되지만 코드 문법에 대한 실험실 내에서 합의가 이뤄져야 가능할 것으로 생각이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이제 밑의 부분들은 개선해야할 일들인데요</a:t>
            </a:r>
            <a:r>
              <a:rPr lang="en-US" altLang="ko-KR"/>
              <a:t>, </a:t>
            </a:r>
            <a:r>
              <a:rPr lang="ko-KR" altLang="en-US"/>
              <a:t>첫번째로 </a:t>
            </a:r>
            <a:r>
              <a:rPr lang="en-US" altLang="ko-KR"/>
              <a:t>output </a:t>
            </a:r>
            <a:r>
              <a:rPr lang="ko-KR" altLang="en-US"/>
              <a:t>클락과 </a:t>
            </a:r>
            <a:r>
              <a:rPr lang="en-US" altLang="ko-KR"/>
              <a:t>axi </a:t>
            </a:r>
            <a:r>
              <a:rPr lang="ko-KR" altLang="en-US"/>
              <a:t>버스 클락이 분리가 되어야 할것으로 생각하고 있습니다</a:t>
            </a:r>
            <a:r>
              <a:rPr lang="en-US" altLang="ko-KR"/>
              <a:t>. FPGA</a:t>
            </a:r>
            <a:r>
              <a:rPr lang="ko-KR" altLang="en-US"/>
              <a:t>의 클락의 경우 </a:t>
            </a:r>
            <a:r>
              <a:rPr lang="en-US" altLang="ko-KR"/>
              <a:t>CPU</a:t>
            </a:r>
            <a:r>
              <a:rPr lang="ko-KR" altLang="en-US"/>
              <a:t>에서 공급이 되고 </a:t>
            </a:r>
            <a:r>
              <a:rPr lang="en-US" altLang="ko-KR"/>
              <a:t>DAC</a:t>
            </a:r>
            <a:r>
              <a:rPr lang="ko-KR" altLang="en-US"/>
              <a:t>의 클락은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PLL</a:t>
            </a:r>
            <a:r>
              <a:rPr lang="ko-KR" altLang="en-US"/>
              <a:t>을 통과한 클락으로부터 공급이 되고 있는데 아직 </a:t>
            </a:r>
            <a:r>
              <a:rPr lang="en-US" altLang="ko-KR"/>
              <a:t>CPU</a:t>
            </a:r>
            <a:r>
              <a:rPr lang="ko-KR" altLang="en-US"/>
              <a:t>에서 공급되는 클락이 어떤 회로를 거쳐 출력되는지 파악이 되지 않아 정확히 확언을 드리기 어려울 수 있지만 매우 높은 확률로 </a:t>
            </a:r>
            <a:r>
              <a:rPr lang="en-US" altLang="ko-KR"/>
              <a:t>FPGA</a:t>
            </a:r>
            <a:r>
              <a:rPr lang="ko-KR" altLang="en-US"/>
              <a:t>와 </a:t>
            </a:r>
            <a:r>
              <a:rPr lang="en-US" altLang="ko-KR"/>
              <a:t>DAC</a:t>
            </a:r>
            <a:r>
              <a:rPr lang="ko-KR" altLang="en-US"/>
              <a:t>에 공급되는 클락이 미세하게 다를 것으로 생각하고 있습니다</a:t>
            </a:r>
            <a:r>
              <a:rPr lang="en-US" altLang="ko-KR"/>
              <a:t>. </a:t>
            </a:r>
            <a:r>
              <a:rPr lang="ko-KR" altLang="en-US"/>
              <a:t>또한 이전의 </a:t>
            </a:r>
            <a:r>
              <a:rPr lang="en-US" altLang="ko-KR"/>
              <a:t>AD9910 verilog</a:t>
            </a:r>
            <a:r>
              <a:rPr lang="ko-KR" altLang="en-US"/>
              <a:t>코드에서 </a:t>
            </a:r>
            <a:r>
              <a:rPr lang="en-US" altLang="ko-KR"/>
              <a:t>realtime control</a:t>
            </a:r>
            <a:r>
              <a:rPr lang="ko-KR" altLang="en-US"/>
              <a:t>이 아닌 사용자가 임의로 특정 신호를 내보낼 수 있는 기능이 있었는데 해당 기능이 </a:t>
            </a:r>
            <a:r>
              <a:rPr lang="en-US" altLang="ko-KR"/>
              <a:t>RFSoC</a:t>
            </a:r>
            <a:r>
              <a:rPr lang="ko-KR" altLang="en-US"/>
              <a:t>에 오면서 사라져서 해당 기능을 추가하는 것 또한 개선작업으로 필요합니다</a:t>
            </a:r>
            <a:r>
              <a:rPr lang="en-US" altLang="ko-KR"/>
              <a:t>. </a:t>
            </a:r>
            <a:r>
              <a:rPr lang="ko-KR" altLang="en-US"/>
              <a:t>이외에도 </a:t>
            </a:r>
            <a:r>
              <a:rPr lang="en-US" altLang="ko-KR"/>
              <a:t>AD9910 verilog</a:t>
            </a:r>
            <a:r>
              <a:rPr lang="ko-KR" altLang="en-US"/>
              <a:t> 코드의 경우 오류가 발생하는 경우 이것을 </a:t>
            </a:r>
            <a:r>
              <a:rPr lang="en-US" altLang="ko-KR"/>
              <a:t>fifo</a:t>
            </a:r>
            <a:r>
              <a:rPr lang="ko-KR" altLang="en-US"/>
              <a:t>에 채워두도록 설계를 했었는데 해당 기능을 </a:t>
            </a:r>
            <a:r>
              <a:rPr lang="en-US" altLang="ko-KR"/>
              <a:t>RFSoC</a:t>
            </a:r>
            <a:r>
              <a:rPr lang="ko-KR" altLang="en-US"/>
              <a:t>에서 다시 구현하는 작업 또한 필요할 것으로 생각됩니다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6029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685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valid</a:t>
            </a:r>
            <a:r>
              <a:rPr lang="ko-KR" altLang="en-US"/>
              <a:t>시그널을 받은 </a:t>
            </a:r>
            <a:r>
              <a:rPr lang="en-US" altLang="ko-KR"/>
              <a:t>module1</a:t>
            </a:r>
            <a:r>
              <a:rPr lang="ko-KR" altLang="en-US"/>
              <a:t>번은 데이터를 받을 준비가 되어 있으므로 </a:t>
            </a:r>
            <a:r>
              <a:rPr lang="en-US" altLang="ko-KR"/>
              <a:t>ready </a:t>
            </a:r>
            <a:r>
              <a:rPr lang="ko-KR" altLang="en-US"/>
              <a:t>시그널을 </a:t>
            </a:r>
            <a:r>
              <a:rPr lang="en-US" altLang="ko-KR"/>
              <a:t>CPU</a:t>
            </a:r>
            <a:r>
              <a:rPr lang="ko-KR" altLang="en-US"/>
              <a:t>로 전송하게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32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Module1</a:t>
            </a:r>
            <a:r>
              <a:rPr lang="ko-KR" altLang="en-US"/>
              <a:t>번이 데이터를 받을 준비가 되어 있으므로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2024</a:t>
            </a:r>
            <a:r>
              <a:rPr lang="ko-KR" altLang="en-US"/>
              <a:t>라는 데이터를 버스를 통해 전송하게 됩니다</a:t>
            </a:r>
            <a:r>
              <a:rPr lang="en-US" altLang="ko-KR"/>
              <a:t>. </a:t>
            </a:r>
            <a:r>
              <a:rPr lang="ko-KR" altLang="en-US"/>
              <a:t>사실 이 이후에 </a:t>
            </a:r>
            <a:r>
              <a:rPr lang="en-US" altLang="ko-KR"/>
              <a:t>Module1</a:t>
            </a:r>
            <a:r>
              <a:rPr lang="ko-KR" altLang="en-US"/>
              <a:t>번이 데이터를 잘 받았다는 </a:t>
            </a:r>
            <a:r>
              <a:rPr lang="en-US" altLang="ko-KR"/>
              <a:t>response</a:t>
            </a:r>
            <a:r>
              <a:rPr lang="ko-KR" altLang="en-US"/>
              <a:t>신호를 내보내지만 해당 설명에서는 설명의 간략화를 위해 생략하였습니다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36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방식으로 </a:t>
            </a:r>
            <a:r>
              <a:rPr lang="en-US" altLang="ko-KR"/>
              <a:t>RFSoC</a:t>
            </a:r>
            <a:r>
              <a:rPr lang="ko-KR" altLang="en-US"/>
              <a:t>는 </a:t>
            </a:r>
            <a:r>
              <a:rPr lang="en-US" altLang="ko-KR"/>
              <a:t>verilog</a:t>
            </a:r>
            <a:r>
              <a:rPr lang="ko-KR" altLang="en-US"/>
              <a:t>로 작성된 모듈들에 데이터와 명령어를 전송하게 됩니다</a:t>
            </a:r>
            <a:r>
              <a:rPr lang="en-US" altLang="ko-KR"/>
              <a:t>. </a:t>
            </a:r>
            <a:r>
              <a:rPr lang="ko-KR" altLang="en-US"/>
              <a:t>이제 </a:t>
            </a:r>
            <a:r>
              <a:rPr lang="en-US" altLang="ko-KR"/>
              <a:t>RFSoC</a:t>
            </a:r>
            <a:r>
              <a:rPr lang="ko-KR" altLang="en-US"/>
              <a:t>의 전반적인 구조에 대해 알아보기 전에 컴파일러에 대해서 알아보겠습니다</a:t>
            </a:r>
            <a:r>
              <a:rPr lang="en-US" altLang="ko-KR"/>
              <a:t>. </a:t>
            </a:r>
            <a:r>
              <a:rPr lang="ko-KR" altLang="en-US"/>
              <a:t>다들 아시다시피 컴파일러는 </a:t>
            </a:r>
            <a:r>
              <a:rPr lang="en-US" altLang="ko-KR"/>
              <a:t>high level language</a:t>
            </a:r>
            <a:r>
              <a:rPr lang="ko-KR" altLang="en-US"/>
              <a:t>를 컴퓨터가 이해할 수 있는 </a:t>
            </a:r>
            <a:r>
              <a:rPr lang="en-US" altLang="ko-KR"/>
              <a:t>binary code</a:t>
            </a:r>
            <a:r>
              <a:rPr lang="ko-KR" altLang="en-US"/>
              <a:t>로 변환해주는 일련의 과정입니다</a:t>
            </a:r>
            <a:r>
              <a:rPr lang="en-US" altLang="ko-KR"/>
              <a:t>. </a:t>
            </a:r>
            <a:r>
              <a:rPr lang="ko-KR" altLang="en-US"/>
              <a:t>컴파일러 과정 각각을 보기보다는 컴파일러가 파일을 어떤식으로 </a:t>
            </a:r>
            <a:r>
              <a:rPr lang="en-US" altLang="ko-KR"/>
              <a:t>binary code</a:t>
            </a:r>
            <a:r>
              <a:rPr lang="ko-KR" altLang="en-US"/>
              <a:t>로 변환을 하는지만 알아보겠습니다</a:t>
            </a:r>
            <a:r>
              <a:rPr lang="en-US" altLang="ko-KR"/>
              <a:t>. </a:t>
            </a:r>
            <a:r>
              <a:rPr lang="ko-KR" altLang="en-US"/>
              <a:t>먼저 컴파일을 하기 위해서는 컴파일할 </a:t>
            </a:r>
            <a:r>
              <a:rPr lang="en-US" altLang="ko-KR"/>
              <a:t>C</a:t>
            </a:r>
            <a:r>
              <a:rPr lang="ko-KR" altLang="en-US"/>
              <a:t>코드가 필요합니다</a:t>
            </a:r>
            <a:r>
              <a:rPr lang="en-US" altLang="ko-KR"/>
              <a:t>. </a:t>
            </a:r>
            <a:r>
              <a:rPr lang="ko-KR" altLang="en-US"/>
              <a:t>여기서는 </a:t>
            </a:r>
            <a:r>
              <a:rPr lang="en-US" altLang="ko-KR"/>
              <a:t>exp.cpp</a:t>
            </a:r>
            <a:r>
              <a:rPr lang="ko-KR" altLang="en-US"/>
              <a:t>파일입니다</a:t>
            </a:r>
            <a:r>
              <a:rPr lang="en-US" altLang="ko-KR"/>
              <a:t>. </a:t>
            </a:r>
            <a:r>
              <a:rPr lang="ko-KR" altLang="en-US"/>
              <a:t>그리고 컴파일된 바이너리 코드가 어디에 저장되는지 나타내는 </a:t>
            </a:r>
            <a:r>
              <a:rPr lang="en-US" altLang="ko-KR"/>
              <a:t>linker.ld</a:t>
            </a:r>
            <a:r>
              <a:rPr lang="ko-KR" altLang="en-US"/>
              <a:t>파일이 필요합니다</a:t>
            </a:r>
            <a:r>
              <a:rPr lang="en-US" altLang="ko-KR"/>
              <a:t>. </a:t>
            </a:r>
            <a:r>
              <a:rPr lang="ko-KR" altLang="en-US"/>
              <a:t>링커파일은 해당 파일을 실행하기 위한 </a:t>
            </a:r>
            <a:r>
              <a:rPr lang="en-US" altLang="ko-KR"/>
              <a:t>entry point</a:t>
            </a:r>
            <a:r>
              <a:rPr lang="ko-KR" altLang="en-US"/>
              <a:t>를 지정하고</a:t>
            </a:r>
            <a:r>
              <a:rPr lang="en-US" altLang="ko-KR"/>
              <a:t>, binary code</a:t>
            </a:r>
            <a:r>
              <a:rPr lang="ko-KR" altLang="en-US"/>
              <a:t>를 </a:t>
            </a:r>
            <a:r>
              <a:rPr lang="en-US" altLang="ko-KR"/>
              <a:t>section</a:t>
            </a:r>
            <a:r>
              <a:rPr lang="ko-KR" altLang="en-US"/>
              <a:t>별로 저장하는데요 실행 코드를 저장하는 </a:t>
            </a:r>
            <a:r>
              <a:rPr lang="en-US" altLang="ko-KR"/>
              <a:t>text section, read</a:t>
            </a:r>
            <a:r>
              <a:rPr lang="ko-KR" altLang="en-US"/>
              <a:t>만 가능한 상수가 저장되는 </a:t>
            </a:r>
            <a:r>
              <a:rPr lang="en-US" altLang="ko-KR"/>
              <a:t>rodata section, </a:t>
            </a:r>
            <a:r>
              <a:rPr lang="ko-KR" altLang="en-US"/>
              <a:t>초기값이 정해진 변수들이 저장되는 </a:t>
            </a:r>
            <a:r>
              <a:rPr lang="en-US" altLang="ko-KR"/>
              <a:t>data section, </a:t>
            </a:r>
            <a:r>
              <a:rPr lang="ko-KR" altLang="en-US"/>
              <a:t>그리고 초기값이 </a:t>
            </a:r>
            <a:r>
              <a:rPr lang="en-US" altLang="ko-KR"/>
              <a:t>0</a:t>
            </a:r>
            <a:r>
              <a:rPr lang="ko-KR" altLang="en-US"/>
              <a:t>으로 초기화되는 </a:t>
            </a:r>
            <a:r>
              <a:rPr lang="en-US" altLang="ko-KR"/>
              <a:t>bss</a:t>
            </a:r>
            <a:r>
              <a:rPr lang="ko-KR" altLang="en-US"/>
              <a:t> </a:t>
            </a:r>
            <a:r>
              <a:rPr lang="en-US" altLang="ko-KR"/>
              <a:t>section</a:t>
            </a:r>
            <a:r>
              <a:rPr lang="ko-KR" altLang="en-US"/>
              <a:t>이 존재합니다</a:t>
            </a:r>
            <a:r>
              <a:rPr lang="en-US" altLang="ko-KR"/>
              <a:t>. </a:t>
            </a:r>
            <a:r>
              <a:rPr lang="ko-KR" altLang="en-US"/>
              <a:t>이외에도 전역변수들의 생성자들이 저장되는 </a:t>
            </a:r>
            <a:r>
              <a:rPr lang="en-US" altLang="ko-KR"/>
              <a:t>section</a:t>
            </a:r>
            <a:r>
              <a:rPr lang="ko-KR" altLang="en-US"/>
              <a:t>또한 존재하는 등 여러 종류의 </a:t>
            </a:r>
            <a:r>
              <a:rPr lang="en-US" altLang="ko-KR"/>
              <a:t>section</a:t>
            </a:r>
            <a:r>
              <a:rPr lang="ko-KR" altLang="en-US"/>
              <a:t>들이 존재합니다</a:t>
            </a:r>
            <a:r>
              <a:rPr lang="en-US" altLang="ko-KR"/>
              <a:t>. </a:t>
            </a:r>
            <a:r>
              <a:rPr lang="ko-KR" altLang="en-US"/>
              <a:t>그리고 실제 </a:t>
            </a:r>
            <a:r>
              <a:rPr lang="en-US" altLang="ko-KR"/>
              <a:t>C </a:t>
            </a:r>
            <a:r>
              <a:rPr lang="ko-KR" altLang="en-US"/>
              <a:t>코드를 실행하기 전에 특정 </a:t>
            </a:r>
            <a:r>
              <a:rPr lang="en-US" altLang="ko-KR"/>
              <a:t>section</a:t>
            </a:r>
            <a:r>
              <a:rPr lang="ko-KR" altLang="en-US"/>
              <a:t>들의 변수들을 초기화하거나 생성자들을 </a:t>
            </a:r>
            <a:r>
              <a:rPr lang="en-US" altLang="ko-KR"/>
              <a:t>call</a:t>
            </a:r>
            <a:r>
              <a:rPr lang="ko-KR" altLang="en-US"/>
              <a:t>하는 등의 작업들이 필요합니다</a:t>
            </a:r>
            <a:r>
              <a:rPr lang="en-US" altLang="ko-KR"/>
              <a:t>. </a:t>
            </a:r>
            <a:r>
              <a:rPr lang="ko-KR" altLang="en-US"/>
              <a:t>이러한 작업들은 </a:t>
            </a:r>
            <a:r>
              <a:rPr lang="en-US" altLang="ko-KR"/>
              <a:t>init.S</a:t>
            </a:r>
            <a:r>
              <a:rPr lang="ko-KR" altLang="en-US"/>
              <a:t>라는 어셈블리어로 쓰인 코드에서 실행하게 됩니다</a:t>
            </a:r>
            <a:r>
              <a:rPr lang="en-US" altLang="ko-KR"/>
              <a:t>. </a:t>
            </a:r>
            <a:r>
              <a:rPr lang="ko-KR" altLang="en-US"/>
              <a:t>이러한 기본적인 파일들을 컴파일 한 후에도 기타 라이브러리들이 필요한데 이러한 라이브러리는 컴파일 중 링킹을 통해 접근할 수 있게 됩니다</a:t>
            </a:r>
            <a:r>
              <a:rPr lang="en-US" altLang="ko-KR"/>
              <a:t>. </a:t>
            </a:r>
            <a:r>
              <a:rPr lang="ko-KR" altLang="en-US"/>
              <a:t>이러한 모든 과정을 거치면 실행 가능한 </a:t>
            </a:r>
            <a:r>
              <a:rPr lang="en-US" altLang="ko-KR"/>
              <a:t>.elf</a:t>
            </a:r>
            <a:r>
              <a:rPr lang="ko-KR" altLang="en-US"/>
              <a:t>파일이 생성됩니다</a:t>
            </a:r>
            <a:r>
              <a:rPr lang="en-US" altLang="ko-KR"/>
              <a:t>. </a:t>
            </a:r>
            <a:r>
              <a:rPr lang="ko-KR" altLang="en-US"/>
              <a:t>컴파일된 </a:t>
            </a:r>
            <a:r>
              <a:rPr lang="en-US" altLang="ko-KR"/>
              <a:t>elf</a:t>
            </a:r>
            <a:r>
              <a:rPr lang="ko-KR" altLang="en-US"/>
              <a:t>파일을 </a:t>
            </a:r>
            <a:r>
              <a:rPr lang="en-US" altLang="ko-KR"/>
              <a:t>DRAM</a:t>
            </a:r>
            <a:r>
              <a:rPr lang="ko-KR" altLang="en-US"/>
              <a:t>에 저장을 하고 이후에</a:t>
            </a:r>
            <a:r>
              <a:rPr lang="en-US" altLang="ko-KR"/>
              <a:t> CPU</a:t>
            </a:r>
            <a:r>
              <a:rPr lang="ko-KR" altLang="en-US"/>
              <a:t>에서 링커에 명시된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jump, </a:t>
            </a:r>
            <a:r>
              <a:rPr lang="ko-KR" altLang="en-US"/>
              <a:t>다시 말해서 </a:t>
            </a:r>
            <a:r>
              <a:rPr lang="en-US" altLang="ko-KR"/>
              <a:t>Program counter</a:t>
            </a:r>
            <a:r>
              <a:rPr lang="ko-KR" altLang="en-US"/>
              <a:t>를 </a:t>
            </a:r>
            <a:r>
              <a:rPr lang="en-US" altLang="ko-KR"/>
              <a:t>entry point</a:t>
            </a:r>
            <a:r>
              <a:rPr lang="ko-KR" altLang="en-US"/>
              <a:t>로 변경해주게 되면 실제 프로그램이 실행되게 합니다</a:t>
            </a:r>
            <a:r>
              <a:rPr lang="en-US" altLang="ko-KR"/>
              <a:t>. </a:t>
            </a:r>
            <a:r>
              <a:rPr lang="ko-KR" altLang="en-US"/>
              <a:t>현재 </a:t>
            </a:r>
            <a:r>
              <a:rPr lang="en-US" altLang="ko-KR"/>
              <a:t>RFSoC </a:t>
            </a:r>
            <a:r>
              <a:rPr lang="ko-KR" altLang="en-US"/>
              <a:t>펌웨어에 해당 과정을 수행하는 프로그램이 작성되어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앞서 설명드린 방식을 통해 </a:t>
            </a:r>
            <a:r>
              <a:rPr lang="en-US" altLang="ko-KR"/>
              <a:t>CPU</a:t>
            </a:r>
            <a:r>
              <a:rPr lang="ko-KR" altLang="en-US"/>
              <a:t>는 </a:t>
            </a:r>
            <a:r>
              <a:rPr lang="en-US" altLang="ko-KR"/>
              <a:t>verilog </a:t>
            </a:r>
            <a:r>
              <a:rPr lang="ko-KR" altLang="en-US"/>
              <a:t>로 작성된 </a:t>
            </a:r>
            <a:r>
              <a:rPr lang="en-US" altLang="ko-KR"/>
              <a:t>module</a:t>
            </a:r>
            <a:r>
              <a:rPr lang="ko-KR" altLang="en-US"/>
              <a:t>들에 데이터를 전송하게 됩니다</a:t>
            </a:r>
            <a:r>
              <a:rPr lang="en-US" altLang="ko-KR"/>
              <a:t>. </a:t>
            </a:r>
            <a:r>
              <a:rPr lang="ko-KR" altLang="en-US"/>
              <a:t>여기서 왼쪽 그림은 간단하게 표현된 모듈이고 오른쪽은 실제 </a:t>
            </a:r>
            <a:r>
              <a:rPr lang="en-US" altLang="ko-KR"/>
              <a:t>RFSoC</a:t>
            </a:r>
            <a:r>
              <a:rPr lang="ko-KR" altLang="en-US"/>
              <a:t>의 구조입니다</a:t>
            </a:r>
            <a:r>
              <a:rPr lang="en-US" altLang="ko-KR"/>
              <a:t>. </a:t>
            </a:r>
            <a:r>
              <a:rPr lang="ko-KR" altLang="en-US"/>
              <a:t>기본 데이터는 모두 </a:t>
            </a:r>
            <a:r>
              <a:rPr lang="en-US" altLang="ko-KR"/>
              <a:t>128bit data</a:t>
            </a:r>
            <a:r>
              <a:rPr lang="ko-KR" altLang="en-US"/>
              <a:t>이고 </a:t>
            </a:r>
            <a:r>
              <a:rPr lang="en-US" altLang="ko-KR"/>
              <a:t>64 bit</a:t>
            </a:r>
            <a:r>
              <a:rPr lang="ko-KR" altLang="en-US"/>
              <a:t>는 언제 데이터가 나올지 결정되는 </a:t>
            </a:r>
            <a:r>
              <a:rPr lang="en-US" altLang="ko-KR"/>
              <a:t>timestamp, </a:t>
            </a:r>
            <a:r>
              <a:rPr lang="ko-KR" altLang="en-US"/>
              <a:t>그리고 나머지 </a:t>
            </a:r>
            <a:r>
              <a:rPr lang="en-US" altLang="ko-KR"/>
              <a:t>64 bit</a:t>
            </a:r>
            <a:r>
              <a:rPr lang="ko-KR" altLang="en-US"/>
              <a:t>은 실제 모듈로 전송되는 </a:t>
            </a:r>
            <a:r>
              <a:rPr lang="en-US" altLang="ko-KR"/>
              <a:t>data</a:t>
            </a:r>
            <a:r>
              <a:rPr lang="ko-KR" altLang="en-US"/>
              <a:t>에 해당합니다</a:t>
            </a:r>
            <a:r>
              <a:rPr lang="en-US" altLang="ko-KR"/>
              <a:t>. TimeController</a:t>
            </a:r>
            <a:r>
              <a:rPr lang="ko-KR" altLang="en-US"/>
              <a:t>라는 모듈에서는 </a:t>
            </a:r>
            <a:r>
              <a:rPr lang="en-US" altLang="ko-KR"/>
              <a:t>FPGA</a:t>
            </a:r>
            <a:r>
              <a:rPr lang="ko-KR" altLang="en-US"/>
              <a:t>의 매 </a:t>
            </a:r>
            <a:r>
              <a:rPr lang="en-US" altLang="ko-KR"/>
              <a:t>clock</a:t>
            </a:r>
            <a:r>
              <a:rPr lang="ko-KR" altLang="en-US"/>
              <a:t>마다 </a:t>
            </a:r>
            <a:r>
              <a:rPr lang="en-US" altLang="ko-KR"/>
              <a:t>timestamp</a:t>
            </a:r>
            <a:r>
              <a:rPr lang="ko-KR" altLang="en-US"/>
              <a:t>를 </a:t>
            </a:r>
            <a:r>
              <a:rPr lang="en-US" altLang="ko-KR"/>
              <a:t>1 </a:t>
            </a:r>
            <a:r>
              <a:rPr lang="ko-KR" altLang="en-US"/>
              <a:t>씩 증가시키고 모듈의 </a:t>
            </a:r>
            <a:r>
              <a:rPr lang="en-US" altLang="ko-KR"/>
              <a:t>FIFO</a:t>
            </a:r>
            <a:r>
              <a:rPr lang="ko-KR" altLang="en-US"/>
              <a:t>에 저장되어 있는 </a:t>
            </a:r>
            <a:r>
              <a:rPr lang="en-US" altLang="ko-KR"/>
              <a:t>timestamp</a:t>
            </a:r>
            <a:r>
              <a:rPr lang="ko-KR" altLang="en-US"/>
              <a:t>와 비교해서 일치하는 경우 </a:t>
            </a:r>
            <a:r>
              <a:rPr lang="en-US" altLang="ko-KR"/>
              <a:t>IO module</a:t>
            </a:r>
            <a:r>
              <a:rPr lang="ko-KR" altLang="en-US"/>
              <a:t>로 데이터를 내보내게 됩니다</a:t>
            </a:r>
            <a:r>
              <a:rPr lang="en-US" altLang="ko-KR"/>
              <a:t>. </a:t>
            </a:r>
            <a:r>
              <a:rPr lang="ko-KR" altLang="en-US"/>
              <a:t>현재는 </a:t>
            </a:r>
            <a:r>
              <a:rPr lang="en-US" altLang="ko-KR"/>
              <a:t>DDS </a:t>
            </a:r>
            <a:r>
              <a:rPr lang="ko-KR" altLang="en-US"/>
              <a:t>모듈</a:t>
            </a:r>
            <a:r>
              <a:rPr lang="en-US" altLang="ko-KR"/>
              <a:t>, TTL </a:t>
            </a:r>
            <a:r>
              <a:rPr lang="ko-KR" altLang="en-US"/>
              <a:t>모듈</a:t>
            </a:r>
            <a:r>
              <a:rPr lang="en-US" altLang="ko-KR"/>
              <a:t>, TTLx8</a:t>
            </a:r>
            <a:r>
              <a:rPr lang="ko-KR" altLang="en-US"/>
              <a:t>모듈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EdgeCounter </a:t>
            </a:r>
            <a:r>
              <a:rPr lang="ko-KR" altLang="en-US"/>
              <a:t>모듈이 구현되어 있습니다</a:t>
            </a:r>
            <a:r>
              <a:rPr lang="en-US" altLang="ko-KR"/>
              <a:t>. DDS</a:t>
            </a:r>
            <a:r>
              <a:rPr lang="ko-KR" altLang="en-US"/>
              <a:t>의 경우 나중에 자세하게 설명하겠지만 </a:t>
            </a:r>
            <a:r>
              <a:rPr lang="en-US" altLang="ko-KR"/>
              <a:t>sin </a:t>
            </a:r>
            <a:r>
              <a:rPr lang="ko-KR" altLang="en-US"/>
              <a:t>신호를 만들어내는 모듈입니다</a:t>
            </a:r>
            <a:r>
              <a:rPr lang="en-US" altLang="ko-KR"/>
              <a:t>. TTL 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의 경우 모두 </a:t>
            </a:r>
            <a:r>
              <a:rPr lang="en-US" altLang="ko-KR"/>
              <a:t>TTL </a:t>
            </a:r>
            <a:r>
              <a:rPr lang="ko-KR" altLang="en-US"/>
              <a:t>신호를 만들어내는 모듈인데 </a:t>
            </a:r>
            <a:r>
              <a:rPr lang="en-US" altLang="ko-KR"/>
              <a:t>TTL</a:t>
            </a:r>
            <a:r>
              <a:rPr lang="ko-KR" altLang="en-US"/>
              <a:t>의 경우 </a:t>
            </a:r>
            <a:r>
              <a:rPr lang="en-US" altLang="ko-KR"/>
              <a:t>8ns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내보내고 </a:t>
            </a:r>
            <a:r>
              <a:rPr lang="en-US" altLang="ko-KR"/>
              <a:t>TTLx8</a:t>
            </a:r>
            <a:r>
              <a:rPr lang="ko-KR" altLang="en-US"/>
              <a:t>의 경우 </a:t>
            </a:r>
            <a:r>
              <a:rPr lang="en-US" altLang="ko-KR"/>
              <a:t>1ns</a:t>
            </a:r>
            <a:r>
              <a:rPr lang="ko-KR" altLang="en-US"/>
              <a:t>의 </a:t>
            </a:r>
            <a:r>
              <a:rPr lang="en-US" altLang="ko-KR"/>
              <a:t>resolution</a:t>
            </a:r>
            <a:r>
              <a:rPr lang="ko-KR" altLang="en-US"/>
              <a:t>을 가지고 </a:t>
            </a:r>
            <a:r>
              <a:rPr lang="en-US" altLang="ko-KR"/>
              <a:t>output</a:t>
            </a:r>
            <a:r>
              <a:rPr lang="ko-KR" altLang="en-US"/>
              <a:t>을 내보내게 됩니다</a:t>
            </a:r>
            <a:r>
              <a:rPr lang="en-US" altLang="ko-KR"/>
              <a:t>. EdgeCounter</a:t>
            </a:r>
            <a:r>
              <a:rPr lang="ko-KR" altLang="en-US"/>
              <a:t>의 경우 </a:t>
            </a:r>
            <a:r>
              <a:rPr lang="en-US" altLang="ko-KR"/>
              <a:t>PMT</a:t>
            </a:r>
            <a:r>
              <a:rPr lang="ko-KR" altLang="en-US"/>
              <a:t>로부터 신호를 입력 받아 </a:t>
            </a:r>
            <a:r>
              <a:rPr lang="en-US" altLang="ko-KR"/>
              <a:t>edge</a:t>
            </a:r>
            <a:r>
              <a:rPr lang="ko-KR" altLang="en-US"/>
              <a:t>를 </a:t>
            </a:r>
            <a:r>
              <a:rPr lang="en-US" altLang="ko-KR"/>
              <a:t>count</a:t>
            </a:r>
            <a:r>
              <a:rPr lang="ko-KR" altLang="en-US"/>
              <a:t>하는 모듈입니다</a:t>
            </a:r>
            <a:r>
              <a:rPr lang="en-US" altLang="ko-KR"/>
              <a:t>. </a:t>
            </a:r>
            <a:r>
              <a:rPr lang="ko-KR" altLang="en-US"/>
              <a:t>클락의  경우 보드 자체에 내장된 크리스탈과 </a:t>
            </a:r>
            <a:r>
              <a:rPr lang="en-US" altLang="ko-KR"/>
              <a:t>PLL</a:t>
            </a:r>
            <a:r>
              <a:rPr lang="ko-KR" altLang="en-US"/>
              <a:t>로부터 만들어내고 있으며 </a:t>
            </a:r>
            <a:r>
              <a:rPr lang="en-US" altLang="ko-KR"/>
              <a:t>2GHz</a:t>
            </a:r>
            <a:r>
              <a:rPr lang="ko-KR" altLang="en-US"/>
              <a:t>의 클락을 생성할 수 있습니다</a:t>
            </a:r>
            <a:r>
              <a:rPr lang="en-US" altLang="ko-KR"/>
              <a:t>. </a:t>
            </a:r>
            <a:r>
              <a:rPr lang="ko-KR" altLang="en-US"/>
              <a:t>이러한 클락 셋팅은 </a:t>
            </a:r>
            <a:r>
              <a:rPr lang="en-US" altLang="ko-KR"/>
              <a:t>CPU</a:t>
            </a:r>
            <a:r>
              <a:rPr lang="ko-KR" altLang="en-US"/>
              <a:t>에서 </a:t>
            </a:r>
            <a:r>
              <a:rPr lang="en-US" altLang="ko-KR"/>
              <a:t>I2C </a:t>
            </a:r>
            <a:r>
              <a:rPr lang="ko-KR" altLang="en-US"/>
              <a:t>통신을 통해 설정할 수 있습니다</a:t>
            </a:r>
            <a:r>
              <a:rPr lang="en-US" altLang="ko-KR"/>
              <a:t>. </a:t>
            </a:r>
            <a:r>
              <a:rPr lang="ko-KR" altLang="en-US"/>
              <a:t>실험 코드를 실행은 </a:t>
            </a:r>
            <a:r>
              <a:rPr lang="en-US" altLang="ko-KR"/>
              <a:t>C</a:t>
            </a:r>
            <a:r>
              <a:rPr lang="ko-KR" altLang="en-US"/>
              <a:t>로 작성된 코드를 파이썬 프로그램을 통해 </a:t>
            </a:r>
            <a:r>
              <a:rPr lang="en-US" altLang="ko-KR"/>
              <a:t>elf</a:t>
            </a:r>
            <a:r>
              <a:rPr lang="ko-KR" altLang="en-US"/>
              <a:t>파일로 컴파일한 후 </a:t>
            </a:r>
            <a:r>
              <a:rPr lang="en-US" altLang="ko-KR"/>
              <a:t>RFSoC</a:t>
            </a:r>
            <a:r>
              <a:rPr lang="ko-KR" altLang="en-US"/>
              <a:t>로 </a:t>
            </a:r>
            <a:r>
              <a:rPr lang="en-US" altLang="ko-KR"/>
              <a:t>TCP</a:t>
            </a:r>
            <a:r>
              <a:rPr lang="ko-KR" altLang="en-US"/>
              <a:t>통신을 통해 전송한 뒤에 앞에서 말씀드린 것과 같이 </a:t>
            </a:r>
            <a:r>
              <a:rPr lang="en-US" altLang="ko-KR"/>
              <a:t>entry point</a:t>
            </a:r>
            <a:r>
              <a:rPr lang="ko-KR" altLang="en-US"/>
              <a:t>로 </a:t>
            </a:r>
            <a:r>
              <a:rPr lang="en-US" altLang="ko-KR"/>
              <a:t>Program Counter</a:t>
            </a:r>
            <a:r>
              <a:rPr lang="ko-KR" altLang="en-US"/>
              <a:t>가 </a:t>
            </a:r>
            <a:r>
              <a:rPr lang="en-US" altLang="ko-KR"/>
              <a:t>jump</a:t>
            </a:r>
            <a:r>
              <a:rPr lang="ko-KR" altLang="en-US"/>
              <a:t>하여 실행하게 됩니다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CPU</a:t>
            </a:r>
            <a:r>
              <a:rPr lang="ko-KR" altLang="en-US"/>
              <a:t>는 듀얼코어로 작동하는데 </a:t>
            </a:r>
            <a:r>
              <a:rPr lang="en-US" altLang="ko-KR"/>
              <a:t>Host PC</a:t>
            </a:r>
            <a:r>
              <a:rPr lang="ko-KR" altLang="en-US"/>
              <a:t>에서 실험을 강제로 중단하거나 실험 도중 데이터를 송수신하기 위해 실험코드를 실행하는 </a:t>
            </a:r>
            <a:r>
              <a:rPr lang="en-US" altLang="ko-KR"/>
              <a:t>CPU, </a:t>
            </a:r>
            <a:r>
              <a:rPr lang="ko-KR" altLang="en-US"/>
              <a:t>그리고 </a:t>
            </a:r>
            <a:r>
              <a:rPr lang="en-US" altLang="ko-KR"/>
              <a:t>TCP</a:t>
            </a:r>
            <a:r>
              <a:rPr lang="ko-KR" altLang="en-US"/>
              <a:t>통신을 하는 </a:t>
            </a:r>
            <a:r>
              <a:rPr lang="en-US" altLang="ko-KR"/>
              <a:t>CPU</a:t>
            </a:r>
            <a:r>
              <a:rPr lang="ko-KR" altLang="en-US"/>
              <a:t>를 분리하는 방식을 선택하였습니다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317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의 </a:t>
            </a:r>
            <a:r>
              <a:rPr lang="en-US" altLang="ko-KR"/>
              <a:t>DAC</a:t>
            </a:r>
            <a:r>
              <a:rPr lang="ko-KR" altLang="en-US"/>
              <a:t>는 총 </a:t>
            </a:r>
            <a:r>
              <a:rPr lang="en-US" altLang="ko-KR"/>
              <a:t>8</a:t>
            </a:r>
            <a:r>
              <a:rPr lang="ko-KR" altLang="en-US"/>
              <a:t>개가 있는데요 </a:t>
            </a:r>
            <a:r>
              <a:rPr lang="en-US" altLang="ko-KR"/>
              <a:t>DAC</a:t>
            </a:r>
            <a:r>
              <a:rPr lang="ko-KR" altLang="en-US"/>
              <a:t>들은 </a:t>
            </a:r>
            <a:r>
              <a:rPr lang="en-US" altLang="ko-KR"/>
              <a:t>AXIStream</a:t>
            </a:r>
            <a:r>
              <a:rPr lang="ko-KR" altLang="en-US"/>
              <a:t>이라는 버스를 통해 </a:t>
            </a:r>
            <a:r>
              <a:rPr lang="en-US" altLang="ko-KR"/>
              <a:t>output signal</a:t>
            </a:r>
            <a:r>
              <a:rPr lang="ko-KR" altLang="en-US"/>
              <a:t>을 입력받게 됩니다</a:t>
            </a:r>
            <a:r>
              <a:rPr lang="en-US" altLang="ko-KR"/>
              <a:t>. </a:t>
            </a:r>
            <a:r>
              <a:rPr lang="ko-KR" altLang="en-US"/>
              <a:t>그림과 같이 </a:t>
            </a: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output signal</a:t>
            </a:r>
            <a:r>
              <a:rPr lang="ko-KR" altLang="en-US"/>
              <a:t>이 묶여 있는 </a:t>
            </a:r>
            <a:r>
              <a:rPr lang="en-US" altLang="ko-KR"/>
              <a:t>chunk</a:t>
            </a:r>
            <a:r>
              <a:rPr lang="ko-KR" altLang="en-US"/>
              <a:t>를 데이터로 입력 받게 되는데 다음 그림들과 같이 나열된 순서대로 시간순으로 데이터가 </a:t>
            </a:r>
            <a:r>
              <a:rPr lang="en-US" altLang="ko-KR"/>
              <a:t>DAC</a:t>
            </a:r>
            <a:r>
              <a:rPr lang="ko-KR" altLang="en-US"/>
              <a:t>를 통해 </a:t>
            </a:r>
            <a:r>
              <a:rPr lang="en-US" altLang="ko-KR"/>
              <a:t>output</a:t>
            </a:r>
            <a:r>
              <a:rPr lang="ko-KR" altLang="en-US"/>
              <a:t>되게 됩니다</a:t>
            </a:r>
            <a:r>
              <a:rPr lang="en-US" altLang="ko-KR"/>
              <a:t>. </a:t>
            </a:r>
            <a:r>
              <a:rPr lang="ko-KR" altLang="en-US"/>
              <a:t>이와 같이 </a:t>
            </a:r>
            <a:r>
              <a:rPr lang="en-US" altLang="ko-KR"/>
              <a:t>data</a:t>
            </a:r>
            <a:r>
              <a:rPr lang="ko-KR" altLang="en-US"/>
              <a:t>를 받아 출력하는 기능 외에도 자체적인 </a:t>
            </a:r>
            <a:r>
              <a:rPr lang="en-US" altLang="ko-KR"/>
              <a:t>mixer, interpolation </a:t>
            </a:r>
            <a:r>
              <a:rPr lang="ko-KR" altLang="en-US"/>
              <a:t>기능이 있지만 딜레이가 </a:t>
            </a:r>
            <a:r>
              <a:rPr lang="en-US" altLang="ko-KR"/>
              <a:t>300ns</a:t>
            </a:r>
            <a:r>
              <a:rPr lang="ko-KR" altLang="en-US"/>
              <a:t>정도로 증가하는 현상이 있어 해당 기능은 사용하지 않고 자체적인 </a:t>
            </a:r>
            <a:r>
              <a:rPr lang="en-US" altLang="ko-KR"/>
              <a:t>DDS</a:t>
            </a:r>
            <a:r>
              <a:rPr lang="ko-KR" altLang="en-US"/>
              <a:t>를 만들어 사용하고 있는 상황입니다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5171-4215-3B44-8B01-66F7807E094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78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2024. 2. 5.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ko-KR" dirty="0" err="1"/>
              <a:t>QuIQCL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LabSeminar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Current 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CF1BD779-75AE-6183-94F6-CC420CEF8BF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2108475-C0D6-BF7E-98D4-CD6F0A796348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88B1B3-AEA5-A40D-EFA2-79A3DA17B73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661A54-ADA4-D969-BA8D-2C1B7420F993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CE70287-9A5B-9062-E379-7B544C7011FF}"/>
              </a:ext>
            </a:extLst>
          </p:cNvPr>
          <p:cNvCxnSpPr>
            <a:cxnSpLocks/>
            <a:stCxn id="76" idx="3"/>
            <a:endCxn id="30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A7EF19-FC34-E1C9-5F05-B6473BB8A1B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FC188390-6C7D-49A1-C3F7-99DE440C48D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96C67-27F9-433B-7525-2ADBF4A2953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8002220-E036-9820-3E93-6D0C2A4357C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400DE9A0-DA02-1C85-33CE-CCFD8037DCE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4E034BF-23FF-98B7-7D5B-5FCF71DD89C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1ACEEED-89AD-A263-CE38-F91B12DBE1A0}"/>
              </a:ext>
            </a:extLst>
          </p:cNvPr>
          <p:cNvCxnSpPr/>
          <p:nvPr/>
        </p:nvCxnSpPr>
        <p:spPr>
          <a:xfrm>
            <a:off x="7855514" y="1280005"/>
            <a:ext cx="100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D2F12F-1E7C-16EF-774B-0F5511116CD1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E3344-8F16-B03C-42EB-8132AE45F552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00B24C-9B1D-00B2-BDC3-8E0A8FD0EB5B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FE614A-E487-98ED-A550-D79A42CCD308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AFD6BE-BE55-70FB-5BE2-0063C9A9C3C3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063A839E-985C-11F4-6C0D-D17E12E9A5F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5DE1B6-0158-FB6B-4C22-D59D042A1E34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F7019E-72C5-24F4-BB6E-65DF610D754E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8B034E-A1A1-10F7-497C-15DC9F0511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63005A6-1CF9-957B-0987-A5A4DB59DFFD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6E06316-685F-754B-AF63-13B90A799069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9808535-9290-8BBD-0E2D-C0E4CBE022F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AC57600-CF7E-ACEF-699B-16D472DF9AE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E27232-40A3-CB51-BE72-71CE99FAD4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0F553323-67DB-95ED-5096-DFE728F08E9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65205AB6-4E1B-FEA8-9D7A-5E143CD31393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9F6C1A-C810-D853-4294-191F72964D89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EB86C75-7BE0-B831-2B4D-5674F27260F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434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E049F91-F216-B06A-74DD-617F87E61E5D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80B8615-885F-116B-6141-52993FDB98D6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A4AA0-C2A0-2E70-75F4-FAFDFA007E1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69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D02516E-776C-EF18-D058-F78B831C26B6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화살표: 오각형 74">
            <a:extLst>
              <a:ext uri="{FF2B5EF4-FFF2-40B4-BE49-F238E27FC236}">
                <a16:creationId xmlns:a16="http://schemas.microsoft.com/office/drawing/2014/main" id="{C2A6A139-2604-4123-6B83-096BE83B5C8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BF5806-F86D-7327-80B8-B2B6A3E8297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4222C7-5E38-53E7-0744-46538D9A8DF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3C8C4CC-918D-F928-C6B7-8935242BCED8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8AD3353-AEB3-B778-AAB7-97DC069B487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EEA177B-2D60-163C-0956-50724344DD38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30D32AE2-8F97-39DC-B97F-B61546334772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E6A59F7-73DD-9240-438F-83CFD3C68175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A84C6D7-D992-5A0C-B663-CFC70E9030D0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4DAF423A-4C8C-1197-D19F-2434FFEEA599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B0EC2CD-8540-402B-1059-C36F687AF2CC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72119667-F563-E8DB-EA62-5E1A37CE096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EA3E883-2E3C-8E90-F60D-6A0640758BE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2354BD1-DD95-B831-A070-EA79C6571DC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77453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74CFD2A-47B6-360D-6847-DD18B2F9A810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61FDA49-57CE-A917-FD22-DBC70A5E19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942C5-1412-4DDA-F1C9-4C594C8ED8B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7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EEA69C81-BF61-8C4D-6D5A-3A85CFF185D9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C4B92C-C7FE-8063-4575-821D7A0BD05B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0D02B4-9171-F3EB-CA3D-910F87831F7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483C3D-B65A-852B-1E81-434A925FD46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C4AD485-A3F6-1043-83DB-5CAD9DF45D83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D3BC573-B958-718D-3B8C-F54F798D1D67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FC7D070-EA0B-F8F7-7017-62B677CFC9D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9D3A1C-B65B-2EAD-AF5B-DB524205E25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F098A45-D2D7-9872-EEC7-51E232A4A90C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C1E6A313-6EFD-55C8-76A0-9DC946106FD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18B6BDB6-D06B-C13F-0D75-8F3442DC66E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66D6C993-B165-DD10-111E-6532CE17ACB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27B851CC-16F1-3C90-AC3A-B27B864FDA98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90A1860-574C-1EB3-39DE-C6E27612FE8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39B5352-476E-6036-CDC2-F2ECEE7E0A1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0087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928AFC-9693-1143-8F4F-7724630BAFC7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5C88B0-DA77-F994-6889-21B3C80F37B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2D09095-623D-0C83-0259-8E0BC1B1CFA9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27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28456D5C-82BD-B43B-EBEB-0716EAF90B36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5FBB80-C0F2-6904-D5AE-D95EF49C0C1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C51603E-2BAC-87EE-2301-77E042DE9028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EB84AD5-2C94-4812-108E-B2CE749A778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8C634C1-7DCA-E33F-898D-37F921C8DB88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8A4D1C4-1F08-F695-9973-48B42A7973B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9EB8A0F1-158F-2389-C01C-2889B088294B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B943689-5C54-374C-5E2E-F93232EA84C1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42659C-B1CC-790B-640E-9FBD6A246243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DE642BC-FE3A-D198-8578-23A202E08D51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A8005FF0-2351-22E1-BF04-EA534FB7BA27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888EB0E7-D58B-F50B-AADA-9FB7042D578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B48BBF0-866F-B4BB-E5E4-1F52D006302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F33380D9-9E0B-6857-04C8-F102EA76A8F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016C8E5-0E5F-3B62-6DDA-F00F218A62C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D1DA7DB-1EBF-2E34-822C-72805C86BE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3082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EF776A0-9CF4-3AB2-6F1E-0CA416E6F1E6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50CCAAC-F979-BB69-9B6D-D50293DF8B8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985C5F-AA8C-E89A-44B7-4250F15D9936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4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A7CA55-4DA7-3317-C608-7E3C0DE9455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D5D3A6-7CC5-C78B-B091-982702FD320A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743D93-A51B-52CA-3ECB-5BFD414BFF4C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79B4C2-6C44-B112-2B09-7C1388412ADE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22F925-66E1-AC72-6266-A380ECC67F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DA83367-BD95-5832-912A-9B1E32285762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57C88E1-51F1-0C74-27F3-CAD4F4AC853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974AC3A-8B6D-6DA7-E67F-5A5F9752EAD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58E527-10E3-8800-8EE6-AC8F371CE08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21E2737C-6E19-0B08-BDAA-942934E23E6B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EBED8626-F922-AC30-D953-1F42389DDCDE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A1BFC626-3378-DE2C-A382-628522B8584C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3C2D5D6D-D0F0-52B0-AFB8-88E88C4CEE92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B29C681-5A5C-84DC-4A6B-E4760F48C81F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2E3F562C-4C7C-2024-0BAF-BD6E5B2E2C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83D4F88-A970-A471-1280-66E49D11F07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FB889EF-B3D1-D41E-C3C5-729AD6131C5A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5632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080CAB7-37CA-DBE8-9F3A-8B24765A55FC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489074B-5305-2470-12F7-5BFE41D1F5A2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06532DC-9E6B-A34A-79E1-AE42FBEFC20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70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62DAB5D-3823-158F-BFA9-58A02D1FE852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E96EA9-E21D-0376-66DB-2FD8CD2DCB9E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737BA-ADBB-4EE0-EE61-93CA9FA9DDF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0DD7A09-538F-0620-40A3-DA6688B11DB0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11D9DBD-40FD-2C3F-22EC-205E2DF164A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9CD23A3-8667-B30D-C933-47183CF7898E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CD2C24-4EEE-E70C-4A80-C827E940C193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69606B1-6BAC-90AB-25C5-CA16870DB56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F008A7-4D3F-593B-55F6-E25D598DDF77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C2B73525-F333-400C-B53A-2BE58DD547C7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CCA6B61-1A49-0FAC-563E-1E650A3F46A1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07620C21-AF17-62C3-FE40-AFD8952C797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895F780D-1376-690C-48C0-0447979A7FD6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B6EAC57-9570-5EA8-A057-B492301CC17A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628C1D0-8691-0798-7DC2-6244FE51AE0A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4D3531B-6A12-4D76-9DAC-FB982B99E2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6D86AFC-6359-03CE-A2BF-51AECF9A2AD1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C8270C5-12CA-A590-189E-5DF80A9B3BF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7753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774856F-D86C-F1CF-CB89-F00D938D88A9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94F0D70-9F14-B29C-05D5-E7CDE7E5A6D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A8EAA8-8F8C-3379-A724-ACBF2EC7F63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03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64E71C-51B5-31DA-39AA-483D8D1F7A67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E9977-076D-AAA2-5DBC-7D4B9F36AF0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586F1C-7305-BDA8-BA87-375472001A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55425F6-F0A3-7FEA-8E88-DB66909B5E64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4D11F25-6A5C-80DC-E0C9-E0F094C4FA0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D874BBF-2378-1BC8-B0B7-FAC47BA27C4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288D1929-F065-80DB-EB02-D71720D72011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E2240E5-8525-BB63-4163-815148B849AF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4E841EF-D61C-414C-5A3F-F0FC4EF64FE4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C559918C-8412-F174-AE65-1DDC13342446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AA963AE-100B-7A10-5A01-19538BBB544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A1FDB6E-D970-DB63-46DC-18ECDED9FA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B283FB4-E75F-A608-B75F-5CFD758E4603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FF4560F5-0F48-CEF1-1029-CB351F4910A1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B71A63E-F751-DB56-68F3-86799A9E4BF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F1D15E56-5D8E-BAD3-CF20-D4C832C2CB89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2A66D691-CCBA-3654-0D9E-E7CF51166DD3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5486420-268D-8E26-85B0-92B87270426D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A335855-806E-C77D-364F-6F4B471ED6D7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7135900-B26C-89AE-CFD0-FDC470C7C93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158DF55-B2FE-F1BC-4716-75BBE106EDB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F39FC89-FF2E-DB71-46D3-A9182FD2237B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E07483F-375E-19DF-1A93-AB28FE768FBE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EA84212-885E-B0FE-250A-421A6D85CF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59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A380464-9BFD-AAF9-9C1A-82213A26035A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F1F60C-AE68-5219-1F30-415B2D707C1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0DCE77-F141-937D-620A-4200F7E8D28A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A269C69-F51F-16A5-1E6B-F86D260D1C4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306BBC6-FB6A-23FE-8927-00465FBFA482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26D5692-B8D9-C52B-54BC-2749FBAE5C1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6317ED2A-7539-4433-635D-F132040AFDC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6C5040C-5073-DCD9-98A3-2A5F09190C9D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EB2DD9B-0B82-257F-2AA3-DA7AA6E2BF5B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8ADA3C80-A80C-43E3-7F0D-75557B710DBE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9AF08AD3-8589-BAC9-E300-0C5515795B59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A8FC107-BAA8-A4C8-D8FD-BD76F9F8DD87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5E1EE913-8902-3192-0ED4-2D70D4639A1F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E00D42B3-C631-F9FA-EEB1-3A9FFC0ADB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E5F1F272-9510-A8C5-E46C-1D4310DB7665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317BE9D-8512-3BA0-F7BE-AB58B79CB34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ADFE5D9-3607-E3DB-AA9C-61609D723347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7A59C4B6-1D17-2ABD-FB73-DF81D507C38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CD96C33-8BD2-77EE-78BB-D633A0D5CEA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453C1A3-82A6-86F6-EACE-3C84549B871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AF9449C-B442-63BE-62D5-11AAFC2A35AE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666115F-C599-AC7B-4B88-5E1286F4C66E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22448A5-B004-0274-4A0E-96CA4CF67552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921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E66F07D-B37E-C83F-DF25-212716211EAC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49D8C0-F156-7F6E-21E7-EA311E19BF3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31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46D6104-05A9-B024-C1A6-B3B95BEA85D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A23756-1ED4-6135-99E2-210E6CFEC207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A195C64-61C1-9DD8-2FEA-4C01442FEBFB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A78FC4-6D0F-DEB7-631A-133A2404AF7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68E2DC5-69D0-04EA-C29F-D28069797900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E78F776-EDF1-75A4-F162-D3DFE8E834F4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F5C5621-0CED-5B04-D56F-E41972375078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5DBB94-BECB-2289-8C80-04F2DB168B2B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33C63C-FBBE-A391-BBE6-DEE7C04A75D1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EE3E29D-3FF3-54F2-7FCE-53D428CE4F1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729DBE4-4291-CDA5-B435-4F86D5E1C60F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B3EEB169-EDF0-971C-A59A-3078BD746081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B58EE333-60EE-1DD4-22EE-C761E2912299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08D352-3E9B-C054-20E2-0923490035BE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B31AE139-B4B2-2336-5EF3-9B29712CA7EE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034DF9C-56BA-5F3A-5E73-816A78E6A5D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10E93125-941F-0141-9D71-9AC81F62387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F4AD921-75B0-2723-9817-A0BFDD85A66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11F26E06-3471-7EA5-4E98-2706A16E74E8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2EAC1A4-242B-A478-77CA-DA1DF869E6A5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67B1CF1-F590-7A88-19D2-396C016E790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19EA917-325F-FA51-2B9C-4052644AE6F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1DE572E-EC3F-E45B-BFE0-84BAC2D3DC32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AD865B8-A122-8849-FFDD-060D58275116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5491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97AE648-4811-482F-E4D3-72C66621D2ED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071C09-C609-323E-0127-62F84F856C70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D1A-C4C1-13B5-AC47-C8E1C55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9975-130F-3FDB-371C-C5D6BB7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About Compiler</a:t>
            </a:r>
          </a:p>
          <a:p>
            <a:r>
              <a:rPr lang="en-US" altLang="ko-KR"/>
              <a:t>RFSoC Structure</a:t>
            </a:r>
          </a:p>
          <a:p>
            <a:r>
              <a:rPr lang="en-US" altLang="ko-KR"/>
              <a:t>Internal Structure(Verilog + Firmware)</a:t>
            </a:r>
          </a:p>
          <a:p>
            <a:r>
              <a:rPr lang="en-US" altLang="ko-KR"/>
              <a:t>Block</a:t>
            </a:r>
            <a:r>
              <a:rPr lang="ko-KR" altLang="en-US"/>
              <a:t> </a:t>
            </a:r>
            <a:r>
              <a:rPr lang="en-US" altLang="ko-KR"/>
              <a:t>Diagram</a:t>
            </a:r>
            <a:r>
              <a:rPr lang="ko-KR" altLang="en-US"/>
              <a:t> </a:t>
            </a:r>
            <a:r>
              <a:rPr lang="en-US" altLang="ko-KR"/>
              <a:t>Creator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05EB-B0F0-08BD-2F87-B519441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463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71DD6DFD-141F-0B5B-DC22-1761EF13F07F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AEE222-7C75-46DC-B412-CECA887C38C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E2586F-E5AA-E4F4-1B62-EE6814089D09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B675DC-C3F2-907A-5791-1EECE60C478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6D10DE7-AED5-1A11-5127-0831F44ED95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820BAD2-0F7C-FAA3-D845-0EBB73245FB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4B72D5E-460E-30BF-DE09-6F0FBD215B74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26E813-E84D-A02A-6708-AC92A965AC46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CC552CE-EC67-C267-BB91-E5709B2727A6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00DBADB7-2318-3DDE-7E5D-8094674DF3C0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97A9A0B9-A971-226A-76CC-8182869756C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0B6D326A-F7A0-7EB4-561B-26A189C56FD6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6E203547-D8E6-1135-3544-B19BAEFDB061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C0A9DB1E-E600-7A74-3F6C-0A4B1BC1077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DF3B2F7A-0FD8-0F11-0F18-8C5375152810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A47FA2C5-AF8D-0125-8084-F624C7B98454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A0930A3E-D536-7111-795E-1B5A9B1384DB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884BBD5C-F27F-52F5-17C7-D050D3EA9CF3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67072DB8-553D-5043-04F8-9D2A55A039D9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E9B7CE12-77CD-6A0B-D554-9CD6B030E72C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885402B-E495-9571-7BFC-8038B3068D80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9AE3712-6B90-0A3E-F25A-7099013160AE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6B894BD-0B78-2296-8AA4-31B85E08B5E5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5723F65-3E73-F158-3CAC-C624134F6F3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DB2AC14-54BF-5AD3-8E9E-6546CE14AC3A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792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4F35EB-8C55-E42C-0D04-CB67DE5411E5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BA415D-FE6D-6BC0-666E-3CBCE96C060F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67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DD49C4F-9D10-9A1B-4148-9FB44CF43C45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1B0EBB-69E1-6F00-43A5-4A4B37086DF0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743015-9EE0-B3D0-857C-C350F0E0710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6A8AC0D-E153-4C09-234C-B249DEC8A0DA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30FFD02-3DB8-9E5F-205D-7A50A02095CC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87C2010-D89A-80B5-61D9-2834E3F4EFB5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3C63D22-8D1C-AFEB-184D-2CB3FCE9A2FD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B524ECB-1E0C-53B0-7261-451EF074F592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7108F4C-2FB8-42B9-D53A-18E69A486A72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0660B6B-6713-CD25-B256-8F42AC8383B2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33A5CCB5-02CD-D8CC-84EB-7089A7C51ABD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98D5637-5016-2709-3BE6-9A475144F143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71CC5665-15FF-D271-0E0F-2339AC90A137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9E4096A4-B27F-C9E0-3913-310B380821E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7CD8B1AA-17AD-D1CB-083F-0EBF272910CD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FAB7597-8830-A228-819D-E99259824F78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C88A979B-014D-2C46-C5EA-4228128AB62F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300D5A5C-7735-E3FA-6F76-7A1C151D117C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9D4927B-8BC8-6959-8D6A-D406813D79B6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E45132F-B116-04E6-32A2-943A6C78DBA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B603219A-612A-CAAD-6F9E-6CD9CCAC6350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93794DE-D783-C6E4-F969-A446BA3F3AAC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5DA51A9-70D8-B38B-7BF8-039A13F412EF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D47122-B1D6-B554-E310-BE980613332A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C2D6C7EA-6096-2F74-3F0E-5E8663B0FF81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753FF5E-523B-98DC-9553-83AFCF18E51E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0390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C3BD9AA-D936-4984-13BB-6567F11CCA23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98D50-B6E2-2E8F-2657-CD6A17CA77D1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5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DB70B636-B0D0-1226-FE5B-EEFD40DC3AE3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33131C-C910-1B35-ECFF-7C207BA97862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D75C598-7B1F-A249-DD1A-8521BBEB98D1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231EE6-C2DC-6ADF-29BB-DE84B6DFB26D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7DDEB86-0F6C-D9C0-246A-57C7A58CE6CB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C11E27A-355C-1525-68F1-5F309917DFDD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F395E873-8F8F-62F8-F89B-039DAFC6A5DE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36AFCA-98BE-4EC7-A14D-14FF3041C929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3BBA9A7-BD9A-7ABC-1AFF-945AF37FFDE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653F6F06-B99D-5DA3-9618-D6FAF8D1F61D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4516C3-0DC0-57E3-B46B-8BCC2C5FD6F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C16512E-62C2-3023-9351-A2C6066717C9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C8FF8C9F-CB5A-6CEF-1E71-63BB1827E9A5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7952659-012A-7407-FD52-2F6D050277D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F5855FBB-7614-0E03-0F4F-924D725A9131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BD0F8759-C543-F75D-4578-FBAF35BDB916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8657359D-7C12-6EB8-8B00-69B7878DCC81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CCCF5FE1-3013-0274-F28C-2CCAC29FE5AF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D0D3BF5D-96FB-6AEA-931C-2B53DEC24933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4DEF9A5-04BC-EE5E-6876-998DB3B78A09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6286D653-9A58-4299-C165-59774F0C37BF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3252BF3C-DE6B-32ED-5274-7F245462888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5FBE45D8-6BEA-85E8-9FA3-24126B8B78A7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6B6417E-FFF0-2631-B6C4-5A283BD992B6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9E4F893-8C78-1E77-07D4-D0AC2BD8148F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244E987-ADDF-0B4E-FC9D-B0F652E98990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A5B2973-5D52-F2AA-860F-54490ECDD6B5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1994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51A528-EA5E-A36B-0431-DE486D36C2C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AF9223-1D18-107B-0611-D419AAFC26EB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6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FD4D7DE-9ED6-BC62-AF4B-13E02924DCEB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A4B3B5-460B-0D9C-E867-2A5D7C711659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FD7B13-5BE0-A65B-6D63-795AE7ABCEF0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ACE8926-5AD8-6153-DD35-9A5E83640A86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C9B4B29-322C-F789-57A3-DFEA8911EF21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A8E381E-1F13-7768-31E0-459689E4A816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E171D459-0576-00D0-3CCC-331B37CFBB67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491CB26-CBFF-FF4A-DBB0-E12BC6B2C5D3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C7ACB6-18B8-7140-B30A-0180815F7EDF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1877805A-8A10-E119-1AA4-581E675F031A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1107CF91-FB54-9E59-DB20-0C9BB08808E4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5D81FA87-DEBE-D1F5-1EBA-528B9CE09140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8B85B5A2-6B14-3B1D-0FB4-299BF7A3FCA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361BB3E-6A5D-026A-45CD-8950D2C47365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4E9DB668-42E3-BD3C-8D30-A9DB137C3529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D6DE3A18-A285-CF9D-B1BA-5B9898885BED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5D919700-B28D-51CA-0185-BA68017329E0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4F57ADE9-A804-D5C9-0BC3-A04B8DE1A30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5FBED81D-8126-7D4E-80A0-72D08BE2F3CD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A8250012-89B6-1E57-2891-8850E49E469F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15576EDC-3C82-F916-49D5-FAE99B814AD1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E7CEC80-F867-E08C-41D0-79A7378EFD12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18676A42-245E-EAD9-32FE-A6932FD55C57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6491FB8-89CE-4A18-B58D-C625C230589E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7093AE5-E760-5F9D-09F9-42C6896335C0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43D3082-6194-16AA-EA47-334582B480C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B17C5DA-27EB-7338-F2D7-79129F737E37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184136A7-1349-0B99-C6A6-7C266506451C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5126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5F2A18E-7C54-7C21-B0AB-B6367FBB6467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EF667B-6272-F5AD-EEEC-17E486A1357C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48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B1143AB-2E56-B3D8-DB01-29E09BBD631D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029E32-9C2E-35B2-EDF5-D74C4DA96ED1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C18180-69B1-B931-DF46-EC12B241DF85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1A6F9-937E-DDFD-3482-2D33C50DA401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072B9E8-3234-5691-10EA-9B858A4B53A4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68D293-7C99-A334-032A-88E686D1937A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425ACDD8-DD48-3261-D37D-17F629B127C6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6C69744-ABF8-100A-0571-3DC50E795F54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F859E8-7B1C-356B-CDCA-1CFA17FE8279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8108554D-3C96-084A-5E9F-5322BFD3D8AC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22C48F3E-B8D2-46DE-FA31-36BA54FE47AB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19B48FB2-74DF-5F69-A257-8336ACC11CE8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6992074E-EDAD-B199-A554-B4A10F058B04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2CF594D-6D4B-54BD-7954-4B43618BF89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010CFA19-2C63-F68D-5E11-F49A34E6C5D7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205677D-0ED3-111F-93A4-BC7FB5AF95EA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711A76E4-DB3E-6DC8-8330-CD4A8DB5FCA2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A5F5993-0E82-6A6D-A434-503CAC0782B6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474AEAAF-FD6D-C56D-0A2B-C4C05DD5CBA7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7147A536-DBD4-9140-03CD-8D001956952E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DDD7DE96-7AD4-83F4-DAF9-63EE41274697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B2F3716D-0CF0-2D63-B549-ADCC4E5D523F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5AE6EC97-A60C-34F2-5DE5-D6403AE3401F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109F2F2-D227-A8D5-2588-51A1B3A98844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43C0C33-DC53-89C6-C5A3-B28B80E6D81F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FC5C573-E054-154C-A15B-B9572DE5E624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E76FA8D-DA01-7F16-F205-2ABA7C12B1BB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8830454-A092-83E5-FC5C-F66289EB2124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64B5FF41-9560-0B9D-4B47-D147EA1CB01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17655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AA58E0D-861A-22CF-EDD5-027C4B2C9F49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57CB9B-4C06-4E95-61A9-E3DF4BD20082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833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F8B3-FA4D-5454-7502-8E0C113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DAC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60490-F78F-9DA2-7075-9204F502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9BA212-C0AE-4AF0-9D3E-8F61821C6621}"/>
              </a:ext>
            </a:extLst>
          </p:cNvPr>
          <p:cNvSpPr/>
          <p:nvPr/>
        </p:nvSpPr>
        <p:spPr>
          <a:xfrm>
            <a:off x="11034596" y="6178892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Time[ns]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483E90-BCF6-D1A2-6467-6090AFC80F4F}"/>
              </a:ext>
            </a:extLst>
          </p:cNvPr>
          <p:cNvCxnSpPr>
            <a:cxnSpLocks/>
          </p:cNvCxnSpPr>
          <p:nvPr/>
        </p:nvCxnSpPr>
        <p:spPr>
          <a:xfrm>
            <a:off x="6685468" y="6169850"/>
            <a:ext cx="4998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222F55-8F56-75AA-0569-C9EFBC53AAF4}"/>
              </a:ext>
            </a:extLst>
          </p:cNvPr>
          <p:cNvSpPr/>
          <p:nvPr/>
        </p:nvSpPr>
        <p:spPr>
          <a:xfrm>
            <a:off x="6953472" y="6181649"/>
            <a:ext cx="3609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8824E4-E43F-7164-EAAA-5DDD1B797FE0}"/>
              </a:ext>
            </a:extLst>
          </p:cNvPr>
          <p:cNvSpPr/>
          <p:nvPr/>
        </p:nvSpPr>
        <p:spPr>
          <a:xfrm>
            <a:off x="7007956" y="6181649"/>
            <a:ext cx="828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0.5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AE4222-381B-117B-A0D6-6752FD817913}"/>
              </a:ext>
            </a:extLst>
          </p:cNvPr>
          <p:cNvSpPr/>
          <p:nvPr/>
        </p:nvSpPr>
        <p:spPr>
          <a:xfrm>
            <a:off x="7437195" y="6181649"/>
            <a:ext cx="554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EE14E-1A55-743A-6AC5-D4DE2D8E4FA2}"/>
              </a:ext>
            </a:extLst>
          </p:cNvPr>
          <p:cNvSpPr/>
          <p:nvPr/>
        </p:nvSpPr>
        <p:spPr>
          <a:xfrm>
            <a:off x="7704373" y="6181649"/>
            <a:ext cx="563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1.5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C8E1CE-68D4-DF66-5E93-7D74444704A5}"/>
              </a:ext>
            </a:extLst>
          </p:cNvPr>
          <p:cNvSpPr/>
          <p:nvPr/>
        </p:nvSpPr>
        <p:spPr>
          <a:xfrm>
            <a:off x="8037212" y="6181649"/>
            <a:ext cx="4693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2.0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E0F8BA-B71A-889F-F50A-5EB6E6CC508F}"/>
              </a:ext>
            </a:extLst>
          </p:cNvPr>
          <p:cNvSpPr/>
          <p:nvPr/>
        </p:nvSpPr>
        <p:spPr>
          <a:xfrm>
            <a:off x="8290024" y="6181649"/>
            <a:ext cx="5742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2.5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AA612C8-AD6A-9B28-D7AB-EB6684C33E24}"/>
              </a:ext>
            </a:extLst>
          </p:cNvPr>
          <p:cNvSpPr/>
          <p:nvPr/>
        </p:nvSpPr>
        <p:spPr>
          <a:xfrm>
            <a:off x="8630049" y="6181649"/>
            <a:ext cx="44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3.0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1DCE81-B158-F89B-0512-646C20D8355A}"/>
              </a:ext>
            </a:extLst>
          </p:cNvPr>
          <p:cNvSpPr/>
          <p:nvPr/>
        </p:nvSpPr>
        <p:spPr>
          <a:xfrm>
            <a:off x="8899657" y="6181649"/>
            <a:ext cx="4540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3.5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8FBF41-2A90-B349-73D8-59B6559F54C9}"/>
              </a:ext>
            </a:extLst>
          </p:cNvPr>
          <p:cNvSpPr/>
          <p:nvPr/>
        </p:nvSpPr>
        <p:spPr>
          <a:xfrm>
            <a:off x="9175411" y="6181649"/>
            <a:ext cx="5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4.0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4EAAE-EF6E-6F22-A789-071321B06477}"/>
              </a:ext>
            </a:extLst>
          </p:cNvPr>
          <p:cNvSpPr/>
          <p:nvPr/>
        </p:nvSpPr>
        <p:spPr>
          <a:xfrm>
            <a:off x="9490756" y="6181649"/>
            <a:ext cx="440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4.5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97DE61D-A71D-7FF0-0FAC-9AE55404C4A5}"/>
              </a:ext>
            </a:extLst>
          </p:cNvPr>
          <p:cNvSpPr/>
          <p:nvPr/>
        </p:nvSpPr>
        <p:spPr>
          <a:xfrm>
            <a:off x="8788391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5.0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A2D0704-3E02-15BC-1723-23B7F18AAFE4}"/>
              </a:ext>
            </a:extLst>
          </p:cNvPr>
          <p:cNvSpPr/>
          <p:nvPr/>
        </p:nvSpPr>
        <p:spPr>
          <a:xfrm>
            <a:off x="9070210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5.5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01A679-1263-597E-8A48-EB2D8F19EDE3}"/>
              </a:ext>
            </a:extLst>
          </p:cNvPr>
          <p:cNvSpPr/>
          <p:nvPr/>
        </p:nvSpPr>
        <p:spPr>
          <a:xfrm>
            <a:off x="9364322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6.0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DFCAF4-6600-BD6B-BD12-69BE59193399}"/>
              </a:ext>
            </a:extLst>
          </p:cNvPr>
          <p:cNvSpPr/>
          <p:nvPr/>
        </p:nvSpPr>
        <p:spPr>
          <a:xfrm>
            <a:off x="9653884" y="6181649"/>
            <a:ext cx="24228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6.5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36F941-2D9B-A866-A68C-D9A138DD0FB0}"/>
              </a:ext>
            </a:extLst>
          </p:cNvPr>
          <p:cNvSpPr/>
          <p:nvPr/>
        </p:nvSpPr>
        <p:spPr>
          <a:xfrm>
            <a:off x="10505054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7.0</a:t>
            </a:r>
            <a:endParaRPr lang="ko-KR" altLang="en-US" sz="1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9992D9-D780-131D-A7FC-7FBEB2C899C5}"/>
              </a:ext>
            </a:extLst>
          </p:cNvPr>
          <p:cNvSpPr/>
          <p:nvPr/>
        </p:nvSpPr>
        <p:spPr>
          <a:xfrm>
            <a:off x="10786522" y="6181649"/>
            <a:ext cx="12901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7.5</a:t>
            </a:r>
            <a:endParaRPr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76B71B0-CBE9-5333-DA01-F6FE0BFB4F6E}"/>
              </a:ext>
            </a:extLst>
          </p:cNvPr>
          <p:cNvCxnSpPr>
            <a:cxnSpLocks/>
          </p:cNvCxnSpPr>
          <p:nvPr/>
        </p:nvCxnSpPr>
        <p:spPr>
          <a:xfrm flipH="1" flipV="1">
            <a:off x="7132531" y="6008420"/>
            <a:ext cx="0" cy="1614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50FC57-6EFE-9E7B-333D-834ED6D7F2E2}"/>
              </a:ext>
            </a:extLst>
          </p:cNvPr>
          <p:cNvCxnSpPr/>
          <p:nvPr/>
        </p:nvCxnSpPr>
        <p:spPr>
          <a:xfrm flipH="1" flipV="1">
            <a:off x="7698093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ACED0A-966E-B054-D849-7C7134B5359E}"/>
              </a:ext>
            </a:extLst>
          </p:cNvPr>
          <p:cNvCxnSpPr>
            <a:cxnSpLocks/>
          </p:cNvCxnSpPr>
          <p:nvPr/>
        </p:nvCxnSpPr>
        <p:spPr>
          <a:xfrm flipH="1" flipV="1">
            <a:off x="8286516" y="5341147"/>
            <a:ext cx="0" cy="82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BDCCB9-E336-9928-001F-FE5844BAEEEA}"/>
              </a:ext>
            </a:extLst>
          </p:cNvPr>
          <p:cNvCxnSpPr>
            <a:cxnSpLocks/>
          </p:cNvCxnSpPr>
          <p:nvPr/>
        </p:nvCxnSpPr>
        <p:spPr>
          <a:xfrm flipH="1" flipV="1">
            <a:off x="8861916" y="4587048"/>
            <a:ext cx="0" cy="1582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28543-D47E-E675-0AB3-DE18AB387939}"/>
              </a:ext>
            </a:extLst>
          </p:cNvPr>
          <p:cNvCxnSpPr/>
          <p:nvPr/>
        </p:nvCxnSpPr>
        <p:spPr>
          <a:xfrm flipH="1" flipV="1">
            <a:off x="9427764" y="5802419"/>
            <a:ext cx="3184" cy="367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949326-199D-D140-DFCA-05210A8A032C}"/>
              </a:ext>
            </a:extLst>
          </p:cNvPr>
          <p:cNvCxnSpPr>
            <a:cxnSpLocks/>
          </p:cNvCxnSpPr>
          <p:nvPr/>
        </p:nvCxnSpPr>
        <p:spPr>
          <a:xfrm flipH="1" flipV="1">
            <a:off x="999969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2DFD61-3F49-33CD-E691-5BFAFD37F219}"/>
              </a:ext>
            </a:extLst>
          </p:cNvPr>
          <p:cNvCxnSpPr>
            <a:cxnSpLocks/>
          </p:cNvCxnSpPr>
          <p:nvPr/>
        </p:nvCxnSpPr>
        <p:spPr>
          <a:xfrm flipH="1" flipV="1">
            <a:off x="10584933" y="5291592"/>
            <a:ext cx="0" cy="878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1E5394A-7C00-A382-52D0-8C9F4C31BC43}"/>
              </a:ext>
            </a:extLst>
          </p:cNvPr>
          <p:cNvCxnSpPr>
            <a:cxnSpLocks/>
          </p:cNvCxnSpPr>
          <p:nvPr/>
        </p:nvCxnSpPr>
        <p:spPr>
          <a:xfrm flipH="1" flipV="1">
            <a:off x="11160333" y="5341145"/>
            <a:ext cx="0" cy="828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10DE744-9EAD-66F8-25B9-5F12DBE1C9C0}"/>
              </a:ext>
            </a:extLst>
          </p:cNvPr>
          <p:cNvCxnSpPr>
            <a:cxnSpLocks/>
          </p:cNvCxnSpPr>
          <p:nvPr/>
        </p:nvCxnSpPr>
        <p:spPr>
          <a:xfrm flipH="1" flipV="1">
            <a:off x="7417450" y="5939966"/>
            <a:ext cx="0" cy="2298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32C9CAE-A028-8E44-BAE6-5C10C7652FA6}"/>
              </a:ext>
            </a:extLst>
          </p:cNvPr>
          <p:cNvCxnSpPr>
            <a:cxnSpLocks/>
          </p:cNvCxnSpPr>
          <p:nvPr/>
        </p:nvCxnSpPr>
        <p:spPr>
          <a:xfrm flipH="1" flipV="1">
            <a:off x="7991809" y="5561147"/>
            <a:ext cx="0" cy="608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756338-3FCE-2BAA-6BAA-31BAD3ADBF41}"/>
              </a:ext>
            </a:extLst>
          </p:cNvPr>
          <p:cNvCxnSpPr>
            <a:cxnSpLocks/>
          </p:cNvCxnSpPr>
          <p:nvPr/>
        </p:nvCxnSpPr>
        <p:spPr>
          <a:xfrm flipH="1" flipV="1">
            <a:off x="8571434" y="4876320"/>
            <a:ext cx="0" cy="1293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97CA36-1047-24E5-5BC6-3095E4020FA5}"/>
              </a:ext>
            </a:extLst>
          </p:cNvPr>
          <p:cNvCxnSpPr>
            <a:cxnSpLocks/>
          </p:cNvCxnSpPr>
          <p:nvPr/>
        </p:nvCxnSpPr>
        <p:spPr>
          <a:xfrm flipH="1" flipV="1">
            <a:off x="9124021" y="4292783"/>
            <a:ext cx="0" cy="1877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D50E33-8917-4911-5F19-F771C46C2B5F}"/>
              </a:ext>
            </a:extLst>
          </p:cNvPr>
          <p:cNvCxnSpPr>
            <a:cxnSpLocks/>
          </p:cNvCxnSpPr>
          <p:nvPr/>
        </p:nvCxnSpPr>
        <p:spPr>
          <a:xfrm flipH="1" flipV="1">
            <a:off x="9721832" y="5926813"/>
            <a:ext cx="0" cy="2430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D3BADF-3CD1-1C06-233B-F44FD58FC955}"/>
              </a:ext>
            </a:extLst>
          </p:cNvPr>
          <p:cNvCxnSpPr>
            <a:cxnSpLocks/>
          </p:cNvCxnSpPr>
          <p:nvPr/>
        </p:nvCxnSpPr>
        <p:spPr>
          <a:xfrm flipH="1" flipV="1">
            <a:off x="10297233" y="5524862"/>
            <a:ext cx="0" cy="6449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5674EDA-E15B-646E-D955-B8ABCB4B4CD4}"/>
              </a:ext>
            </a:extLst>
          </p:cNvPr>
          <p:cNvCxnSpPr>
            <a:cxnSpLocks/>
          </p:cNvCxnSpPr>
          <p:nvPr/>
        </p:nvCxnSpPr>
        <p:spPr>
          <a:xfrm flipH="1" flipV="1">
            <a:off x="10867666" y="4952440"/>
            <a:ext cx="0" cy="12174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A904532-4275-C0D8-7420-BB48989A6502}"/>
              </a:ext>
            </a:extLst>
          </p:cNvPr>
          <p:cNvCxnSpPr>
            <a:cxnSpLocks/>
          </p:cNvCxnSpPr>
          <p:nvPr/>
        </p:nvCxnSpPr>
        <p:spPr>
          <a:xfrm flipH="1" flipV="1">
            <a:off x="11448033" y="5683773"/>
            <a:ext cx="0" cy="4860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C20029-D716-F7E9-F667-EEEBAA5CE92A}"/>
              </a:ext>
            </a:extLst>
          </p:cNvPr>
          <p:cNvSpPr/>
          <p:nvPr/>
        </p:nvSpPr>
        <p:spPr>
          <a:xfrm>
            <a:off x="6810958" y="4198059"/>
            <a:ext cx="1680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Output Current[mA]</a:t>
            </a:r>
            <a:endParaRPr lang="ko-KR" altLang="en-US" sz="1000" b="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EF496C1-F604-F1A6-E25B-975BF553CB3A}"/>
              </a:ext>
            </a:extLst>
          </p:cNvPr>
          <p:cNvCxnSpPr>
            <a:cxnSpLocks/>
          </p:cNvCxnSpPr>
          <p:nvPr/>
        </p:nvCxnSpPr>
        <p:spPr>
          <a:xfrm flipV="1">
            <a:off x="6868924" y="4171264"/>
            <a:ext cx="0" cy="24329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A974060-B974-D7CC-0098-113150483493}"/>
              </a:ext>
            </a:extLst>
          </p:cNvPr>
          <p:cNvSpPr txBox="1"/>
          <p:nvPr/>
        </p:nvSpPr>
        <p:spPr>
          <a:xfrm>
            <a:off x="4211982" y="4659906"/>
            <a:ext cx="117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2GHz</a:t>
            </a:r>
          </a:p>
          <a:p>
            <a:pPr algn="ctr"/>
            <a:r>
              <a:rPr lang="en-US" altLang="ko-KR" dirty="0"/>
              <a:t>14 bit DAC</a:t>
            </a:r>
            <a:endParaRPr lang="ko-KR" altLang="en-US" dirty="0"/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D47CDD5D-D4A3-33AD-8299-6BB2E4DD54B1}"/>
              </a:ext>
            </a:extLst>
          </p:cNvPr>
          <p:cNvSpPr/>
          <p:nvPr/>
        </p:nvSpPr>
        <p:spPr>
          <a:xfrm>
            <a:off x="5959647" y="5714277"/>
            <a:ext cx="254431" cy="36512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DBE94-8EAE-F272-9BA9-D095A10DAEAB}"/>
              </a:ext>
            </a:extLst>
          </p:cNvPr>
          <p:cNvSpPr/>
          <p:nvPr/>
        </p:nvSpPr>
        <p:spPr>
          <a:xfrm>
            <a:off x="922429" y="3862873"/>
            <a:ext cx="510085" cy="293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D9050-D5D6-6328-453D-5D79138FE47D}"/>
              </a:ext>
            </a:extLst>
          </p:cNvPr>
          <p:cNvSpPr/>
          <p:nvPr/>
        </p:nvSpPr>
        <p:spPr>
          <a:xfrm>
            <a:off x="146607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530651-188F-8244-2B3A-2C6A07E8F940}"/>
              </a:ext>
            </a:extLst>
          </p:cNvPr>
          <p:cNvSpPr/>
          <p:nvPr/>
        </p:nvSpPr>
        <p:spPr>
          <a:xfrm>
            <a:off x="200971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EC76C-F614-E9AA-DB9A-FD81A42AB2E1}"/>
              </a:ext>
            </a:extLst>
          </p:cNvPr>
          <p:cNvSpPr/>
          <p:nvPr/>
        </p:nvSpPr>
        <p:spPr>
          <a:xfrm>
            <a:off x="255335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BE3685-1067-68E6-1AE4-F7C0E504BF3D}"/>
              </a:ext>
            </a:extLst>
          </p:cNvPr>
          <p:cNvSpPr/>
          <p:nvPr/>
        </p:nvSpPr>
        <p:spPr>
          <a:xfrm>
            <a:off x="309699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E72EA-4422-70C9-DBD7-360039631CB1}"/>
              </a:ext>
            </a:extLst>
          </p:cNvPr>
          <p:cNvSpPr/>
          <p:nvPr/>
        </p:nvSpPr>
        <p:spPr>
          <a:xfrm>
            <a:off x="364063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705621-B6FE-ABA9-0BF3-0CD5A584E219}"/>
              </a:ext>
            </a:extLst>
          </p:cNvPr>
          <p:cNvSpPr/>
          <p:nvPr/>
        </p:nvSpPr>
        <p:spPr>
          <a:xfrm>
            <a:off x="4184275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I[9]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4233D9-B49A-40F6-69A2-CD495DED8E0F}"/>
              </a:ext>
            </a:extLst>
          </p:cNvPr>
          <p:cNvSpPr/>
          <p:nvPr/>
        </p:nvSpPr>
        <p:spPr>
          <a:xfrm>
            <a:off x="4727916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I[8]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4BC9B-1B23-00B4-25DC-AA26ACF69E15}"/>
              </a:ext>
            </a:extLst>
          </p:cNvPr>
          <p:cNvSpPr/>
          <p:nvPr/>
        </p:nvSpPr>
        <p:spPr>
          <a:xfrm>
            <a:off x="5271557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I[7]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E42E7D-568B-FC4F-EAD7-DE76231E0019}"/>
              </a:ext>
            </a:extLst>
          </p:cNvPr>
          <p:cNvSpPr/>
          <p:nvPr/>
        </p:nvSpPr>
        <p:spPr>
          <a:xfrm>
            <a:off x="5815198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I[6]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D8F45D-D7CD-68A0-4E71-EE43A75ED5F3}"/>
              </a:ext>
            </a:extLst>
          </p:cNvPr>
          <p:cNvSpPr/>
          <p:nvPr/>
        </p:nvSpPr>
        <p:spPr>
          <a:xfrm>
            <a:off x="6358839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I[5]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7AF1DC-C562-9279-C64F-E452B6AD5F16}"/>
              </a:ext>
            </a:extLst>
          </p:cNvPr>
          <p:cNvSpPr/>
          <p:nvPr/>
        </p:nvSpPr>
        <p:spPr>
          <a:xfrm>
            <a:off x="6902480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I[4]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9DFCF-0B67-3054-FA88-E74B411B0F93}"/>
              </a:ext>
            </a:extLst>
          </p:cNvPr>
          <p:cNvSpPr/>
          <p:nvPr/>
        </p:nvSpPr>
        <p:spPr>
          <a:xfrm>
            <a:off x="7446121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I[3]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E465E-CE72-DBF0-87D7-681F7255BD7F}"/>
              </a:ext>
            </a:extLst>
          </p:cNvPr>
          <p:cNvSpPr/>
          <p:nvPr/>
        </p:nvSpPr>
        <p:spPr>
          <a:xfrm>
            <a:off x="7989762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I[2]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0E3D01-E09C-AE46-0980-AE7DC0D66E7D}"/>
              </a:ext>
            </a:extLst>
          </p:cNvPr>
          <p:cNvSpPr/>
          <p:nvPr/>
        </p:nvSpPr>
        <p:spPr>
          <a:xfrm>
            <a:off x="8533403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I[1]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001F44-EFFF-55F7-70E5-DEC07AF5516A}"/>
              </a:ext>
            </a:extLst>
          </p:cNvPr>
          <p:cNvSpPr/>
          <p:nvPr/>
        </p:nvSpPr>
        <p:spPr>
          <a:xfrm>
            <a:off x="9077044" y="3862873"/>
            <a:ext cx="510085" cy="293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I[0]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3F4D64-C5DA-8C1F-C857-27FF30031FC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332085" y="3640741"/>
            <a:ext cx="0" cy="2221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EAF86C-838E-DD62-9581-616DA933282F}"/>
              </a:ext>
            </a:extLst>
          </p:cNvPr>
          <p:cNvCxnSpPr/>
          <p:nvPr/>
        </p:nvCxnSpPr>
        <p:spPr>
          <a:xfrm flipV="1">
            <a:off x="8257378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0DB77-2390-25EC-3DA7-2032D8182F2B}"/>
              </a:ext>
            </a:extLst>
          </p:cNvPr>
          <p:cNvCxnSpPr>
            <a:cxnSpLocks/>
          </p:cNvCxnSpPr>
          <p:nvPr/>
        </p:nvCxnSpPr>
        <p:spPr>
          <a:xfrm flipV="1">
            <a:off x="7151504" y="2722563"/>
            <a:ext cx="0" cy="1140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FAEFF-7B5A-8600-34C6-DD29C870F1B6}"/>
              </a:ext>
            </a:extLst>
          </p:cNvPr>
          <p:cNvCxnSpPr>
            <a:cxnSpLocks/>
          </p:cNvCxnSpPr>
          <p:nvPr/>
        </p:nvCxnSpPr>
        <p:spPr>
          <a:xfrm flipV="1">
            <a:off x="6064222" y="1684914"/>
            <a:ext cx="0" cy="2177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5582DDD-4E15-F374-F699-C2E67A7E308E}"/>
              </a:ext>
            </a:extLst>
          </p:cNvPr>
          <p:cNvCxnSpPr/>
          <p:nvPr/>
        </p:nvCxnSpPr>
        <p:spPr>
          <a:xfrm flipV="1">
            <a:off x="4988973" y="3357283"/>
            <a:ext cx="6016" cy="505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C8C7CC-E054-A841-2DA3-1059DF498C9B}"/>
              </a:ext>
            </a:extLst>
          </p:cNvPr>
          <p:cNvCxnSpPr>
            <a:cxnSpLocks/>
          </p:cNvCxnSpPr>
          <p:nvPr/>
        </p:nvCxnSpPr>
        <p:spPr>
          <a:xfrm flipV="1">
            <a:off x="3914266" y="3194026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E21BED1-06E6-4299-D51E-C44B0B8372FC}"/>
              </a:ext>
            </a:extLst>
          </p:cNvPr>
          <p:cNvCxnSpPr>
            <a:cxnSpLocks/>
          </p:cNvCxnSpPr>
          <p:nvPr/>
        </p:nvCxnSpPr>
        <p:spPr>
          <a:xfrm flipV="1">
            <a:off x="2808392" y="2654376"/>
            <a:ext cx="0" cy="1208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006C126-66C8-4762-CDC6-305C68E0EAED}"/>
              </a:ext>
            </a:extLst>
          </p:cNvPr>
          <p:cNvCxnSpPr>
            <a:cxnSpLocks/>
          </p:cNvCxnSpPr>
          <p:nvPr/>
        </p:nvCxnSpPr>
        <p:spPr>
          <a:xfrm flipV="1">
            <a:off x="1721110" y="2722565"/>
            <a:ext cx="0" cy="11403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CA6B62-8A10-8392-F2AA-E53ADCBC951D}"/>
              </a:ext>
            </a:extLst>
          </p:cNvPr>
          <p:cNvSpPr/>
          <p:nvPr/>
        </p:nvSpPr>
        <p:spPr>
          <a:xfrm>
            <a:off x="888882" y="3841721"/>
            <a:ext cx="8741952" cy="32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9528CD-FDD3-8DAC-A931-C9196C97744C}"/>
              </a:ext>
            </a:extLst>
          </p:cNvPr>
          <p:cNvCxnSpPr>
            <a:cxnSpLocks/>
          </p:cNvCxnSpPr>
          <p:nvPr/>
        </p:nvCxnSpPr>
        <p:spPr>
          <a:xfrm flipV="1">
            <a:off x="8793700" y="3546548"/>
            <a:ext cx="0" cy="3163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9EBD37-5B69-7E76-50F7-08DCBD33203F}"/>
              </a:ext>
            </a:extLst>
          </p:cNvPr>
          <p:cNvCxnSpPr>
            <a:cxnSpLocks/>
          </p:cNvCxnSpPr>
          <p:nvPr/>
        </p:nvCxnSpPr>
        <p:spPr>
          <a:xfrm flipV="1">
            <a:off x="7708385" y="3025286"/>
            <a:ext cx="0" cy="837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6E5057-402D-7EC8-E59C-A586B1C5E183}"/>
              </a:ext>
            </a:extLst>
          </p:cNvPr>
          <p:cNvCxnSpPr>
            <a:cxnSpLocks/>
          </p:cNvCxnSpPr>
          <p:nvPr/>
        </p:nvCxnSpPr>
        <p:spPr>
          <a:xfrm flipV="1">
            <a:off x="6613119" y="2082960"/>
            <a:ext cx="0" cy="17799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AE7C1B-FBDC-BB85-4C29-3C0D4F7B7BA1}"/>
              </a:ext>
            </a:extLst>
          </p:cNvPr>
          <p:cNvCxnSpPr>
            <a:cxnSpLocks/>
          </p:cNvCxnSpPr>
          <p:nvPr/>
        </p:nvCxnSpPr>
        <p:spPr>
          <a:xfrm flipV="1">
            <a:off x="5568946" y="1280005"/>
            <a:ext cx="0" cy="25828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89E2C99-EA33-A57F-6F19-98C31B5FB2AF}"/>
              </a:ext>
            </a:extLst>
          </p:cNvPr>
          <p:cNvCxnSpPr>
            <a:cxnSpLocks/>
          </p:cNvCxnSpPr>
          <p:nvPr/>
        </p:nvCxnSpPr>
        <p:spPr>
          <a:xfrm flipV="1">
            <a:off x="4439315" y="3528449"/>
            <a:ext cx="0" cy="3344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7C96C1-1EA7-721A-D6CC-3D81DA8CDE39}"/>
              </a:ext>
            </a:extLst>
          </p:cNvPr>
          <p:cNvCxnSpPr>
            <a:cxnSpLocks/>
          </p:cNvCxnSpPr>
          <p:nvPr/>
        </p:nvCxnSpPr>
        <p:spPr>
          <a:xfrm flipV="1">
            <a:off x="3352033" y="2975357"/>
            <a:ext cx="0" cy="887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69510D-1F92-F0A3-4145-794407BB6DC6}"/>
              </a:ext>
            </a:extLst>
          </p:cNvPr>
          <p:cNvCxnSpPr>
            <a:cxnSpLocks/>
          </p:cNvCxnSpPr>
          <p:nvPr/>
        </p:nvCxnSpPr>
        <p:spPr>
          <a:xfrm flipV="1">
            <a:off x="2274137" y="2187700"/>
            <a:ext cx="0" cy="16751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3620B3-2C14-292D-4488-DAFCE4B77583}"/>
              </a:ext>
            </a:extLst>
          </p:cNvPr>
          <p:cNvCxnSpPr>
            <a:cxnSpLocks/>
          </p:cNvCxnSpPr>
          <p:nvPr/>
        </p:nvCxnSpPr>
        <p:spPr>
          <a:xfrm flipV="1">
            <a:off x="1177469" y="3194024"/>
            <a:ext cx="0" cy="6688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C2D606-3063-7073-3251-F93265B8057B}"/>
              </a:ext>
            </a:extLst>
          </p:cNvPr>
          <p:cNvSpPr txBox="1"/>
          <p:nvPr/>
        </p:nvSpPr>
        <p:spPr>
          <a:xfrm>
            <a:off x="-19542" y="38676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256 bit</a:t>
            </a:r>
            <a:endParaRPr lang="ko-KR" altLang="en-US" b="1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61F450A-4752-13BA-794D-A728E9B5C4D8}"/>
              </a:ext>
            </a:extLst>
          </p:cNvPr>
          <p:cNvSpPr/>
          <p:nvPr/>
        </p:nvSpPr>
        <p:spPr>
          <a:xfrm>
            <a:off x="4482844" y="5353022"/>
            <a:ext cx="819737" cy="10876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DAC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17AD8F-D68E-D3D3-BDE2-E8ADCA59CAA6}"/>
              </a:ext>
            </a:extLst>
          </p:cNvPr>
          <p:cNvSpPr txBox="1"/>
          <p:nvPr/>
        </p:nvSpPr>
        <p:spPr>
          <a:xfrm>
            <a:off x="2531179" y="5436309"/>
            <a:ext cx="840295" cy="29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bit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DCF803-79C1-99EA-74A7-DD08B1A6C256}"/>
              </a:ext>
            </a:extLst>
          </p:cNvPr>
          <p:cNvSpPr/>
          <p:nvPr/>
        </p:nvSpPr>
        <p:spPr>
          <a:xfrm>
            <a:off x="673100" y="4584700"/>
            <a:ext cx="1651212" cy="18559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FIFO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DD3AD8-F10A-9572-E661-9FDD46DFA7E5}"/>
              </a:ext>
            </a:extLst>
          </p:cNvPr>
          <p:cNvSpPr/>
          <p:nvPr/>
        </p:nvSpPr>
        <p:spPr>
          <a:xfrm>
            <a:off x="736600" y="4659906"/>
            <a:ext cx="1537537" cy="159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3A17422-D842-3BBE-9B34-77302DD7B37F}"/>
              </a:ext>
            </a:extLst>
          </p:cNvPr>
          <p:cNvCxnSpPr>
            <a:cxnSpLocks/>
            <a:stCxn id="79" idx="3"/>
            <a:endCxn id="3" idx="1"/>
          </p:cNvCxnSpPr>
          <p:nvPr/>
        </p:nvCxnSpPr>
        <p:spPr>
          <a:xfrm>
            <a:off x="2274137" y="4739433"/>
            <a:ext cx="2208707" cy="11574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B1BAA59-1218-2337-2BC2-C46755EB3281}"/>
              </a:ext>
            </a:extLst>
          </p:cNvPr>
          <p:cNvCxnSpPr/>
          <p:nvPr/>
        </p:nvCxnSpPr>
        <p:spPr>
          <a:xfrm flipV="1">
            <a:off x="3096993" y="5257800"/>
            <a:ext cx="510085" cy="203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8A9B6F4C-D738-84E9-CD8E-65890805F14F}"/>
              </a:ext>
            </a:extLst>
          </p:cNvPr>
          <p:cNvSpPr/>
          <p:nvPr/>
        </p:nvSpPr>
        <p:spPr>
          <a:xfrm>
            <a:off x="741872" y="4157932"/>
            <a:ext cx="8890958" cy="494581"/>
          </a:xfrm>
          <a:custGeom>
            <a:avLst/>
            <a:gdLst>
              <a:gd name="connsiteX0" fmla="*/ 0 w 8890958"/>
              <a:gd name="connsiteY0" fmla="*/ 494581 h 494581"/>
              <a:gd name="connsiteX1" fmla="*/ 149524 w 8890958"/>
              <a:gd name="connsiteY1" fmla="*/ 17253 h 494581"/>
              <a:gd name="connsiteX2" fmla="*/ 8890958 w 8890958"/>
              <a:gd name="connsiteY2" fmla="*/ 0 h 494581"/>
              <a:gd name="connsiteX3" fmla="*/ 1524000 w 8890958"/>
              <a:gd name="connsiteY3" fmla="*/ 494581 h 494581"/>
              <a:gd name="connsiteX4" fmla="*/ 0 w 8890958"/>
              <a:gd name="connsiteY4" fmla="*/ 494581 h 49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958" h="494581">
                <a:moveTo>
                  <a:pt x="0" y="494581"/>
                </a:moveTo>
                <a:lnTo>
                  <a:pt x="149524" y="17253"/>
                </a:lnTo>
                <a:lnTo>
                  <a:pt x="8890958" y="0"/>
                </a:lnTo>
                <a:lnTo>
                  <a:pt x="1524000" y="494581"/>
                </a:lnTo>
                <a:lnTo>
                  <a:pt x="0" y="49458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0000"/>
                </a:schemeClr>
              </a:gs>
              <a:gs pos="68000">
                <a:schemeClr val="tx2">
                  <a:alpha val="65000"/>
                </a:schemeClr>
              </a:gs>
              <a:gs pos="37000">
                <a:srgbClr val="44546A">
                  <a:alpha val="50000"/>
                </a:srgbClr>
              </a:gs>
              <a:gs pos="16000">
                <a:schemeClr val="tx2">
                  <a:alpha val="30000"/>
                </a:schemeClr>
              </a:gs>
              <a:gs pos="83000">
                <a:srgbClr val="44546A">
                  <a:alpha val="85000"/>
                </a:srgbClr>
              </a:gs>
              <a:gs pos="55000">
                <a:schemeClr val="tx2">
                  <a:alpha val="60000"/>
                </a:schemeClr>
              </a:gs>
              <a:gs pos="100000">
                <a:schemeClr val="tx2">
                  <a:alpha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1059B78-1D3B-680E-7764-989A65A7D970}"/>
              </a:ext>
            </a:extLst>
          </p:cNvPr>
          <p:cNvCxnSpPr>
            <a:cxnSpLocks/>
          </p:cNvCxnSpPr>
          <p:nvPr/>
        </p:nvCxnSpPr>
        <p:spPr>
          <a:xfrm>
            <a:off x="7684408" y="1776007"/>
            <a:ext cx="43922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E48D06-FEE1-B7BA-DB1D-1AE7D5A52B8D}"/>
              </a:ext>
            </a:extLst>
          </p:cNvPr>
          <p:cNvCxnSpPr>
            <a:cxnSpLocks/>
          </p:cNvCxnSpPr>
          <p:nvPr/>
        </p:nvCxnSpPr>
        <p:spPr>
          <a:xfrm>
            <a:off x="7684408" y="2569833"/>
            <a:ext cx="43922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3959619C-22EA-30D7-7FB3-5A74E39FCAF4}"/>
              </a:ext>
            </a:extLst>
          </p:cNvPr>
          <p:cNvSpPr/>
          <p:nvPr/>
        </p:nvSpPr>
        <p:spPr>
          <a:xfrm>
            <a:off x="787590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84155646-2BFD-7516-1E28-6727066567F5}"/>
              </a:ext>
            </a:extLst>
          </p:cNvPr>
          <p:cNvSpPr/>
          <p:nvPr/>
        </p:nvSpPr>
        <p:spPr>
          <a:xfrm>
            <a:off x="814079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27FA1D51-C962-2932-56AE-55F0CCA2BFA4}"/>
              </a:ext>
            </a:extLst>
          </p:cNvPr>
          <p:cNvSpPr/>
          <p:nvPr/>
        </p:nvSpPr>
        <p:spPr>
          <a:xfrm>
            <a:off x="8384178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A00F37BC-3485-120B-A857-03BAA50D6F3B}"/>
              </a:ext>
            </a:extLst>
          </p:cNvPr>
          <p:cNvSpPr/>
          <p:nvPr/>
        </p:nvSpPr>
        <p:spPr>
          <a:xfrm>
            <a:off x="8639166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8ED4F97A-547E-19FC-C6FC-189E17E3D41C}"/>
              </a:ext>
            </a:extLst>
          </p:cNvPr>
          <p:cNvSpPr/>
          <p:nvPr/>
        </p:nvSpPr>
        <p:spPr>
          <a:xfrm>
            <a:off x="886534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9C6546A7-E992-B17B-A5F8-823A9A0651AC}"/>
              </a:ext>
            </a:extLst>
          </p:cNvPr>
          <p:cNvSpPr/>
          <p:nvPr/>
        </p:nvSpPr>
        <p:spPr>
          <a:xfrm>
            <a:off x="912033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5FBAF037-5D0C-2EA5-E98C-3FB8C8D94011}"/>
              </a:ext>
            </a:extLst>
          </p:cNvPr>
          <p:cNvSpPr/>
          <p:nvPr/>
        </p:nvSpPr>
        <p:spPr>
          <a:xfrm>
            <a:off x="9347123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D02D078A-98D8-DBF4-335B-390138188825}"/>
              </a:ext>
            </a:extLst>
          </p:cNvPr>
          <p:cNvSpPr/>
          <p:nvPr/>
        </p:nvSpPr>
        <p:spPr>
          <a:xfrm>
            <a:off x="9582101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0665E7FC-4E9A-FFF7-5662-49E9A469A1D4}"/>
              </a:ext>
            </a:extLst>
          </p:cNvPr>
          <p:cNvSpPr/>
          <p:nvPr/>
        </p:nvSpPr>
        <p:spPr>
          <a:xfrm>
            <a:off x="9828902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9D424EB6-87A1-0213-CEA9-15405645CA9C}"/>
              </a:ext>
            </a:extLst>
          </p:cNvPr>
          <p:cNvSpPr/>
          <p:nvPr/>
        </p:nvSpPr>
        <p:spPr>
          <a:xfrm>
            <a:off x="1008585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AE17306C-E1FF-159E-6B00-C40DF24E763D}"/>
              </a:ext>
            </a:extLst>
          </p:cNvPr>
          <p:cNvSpPr/>
          <p:nvPr/>
        </p:nvSpPr>
        <p:spPr>
          <a:xfrm>
            <a:off x="1032872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9D28DAE4-BDF2-9AFE-E7A0-B5FE57863588}"/>
              </a:ext>
            </a:extLst>
          </p:cNvPr>
          <p:cNvSpPr/>
          <p:nvPr/>
        </p:nvSpPr>
        <p:spPr>
          <a:xfrm>
            <a:off x="1057572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9A2039-C4AB-4A30-787E-4E810DA5DC59}"/>
              </a:ext>
            </a:extLst>
          </p:cNvPr>
          <p:cNvSpPr/>
          <p:nvPr/>
        </p:nvSpPr>
        <p:spPr>
          <a:xfrm>
            <a:off x="10818594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74C56D2C-24FE-DD83-DEA3-AB629B7D302C}"/>
              </a:ext>
            </a:extLst>
          </p:cNvPr>
          <p:cNvSpPr/>
          <p:nvPr/>
        </p:nvSpPr>
        <p:spPr>
          <a:xfrm>
            <a:off x="11049415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00D543B-B973-5B69-EE58-0F8AFC01D7E0}"/>
              </a:ext>
            </a:extLst>
          </p:cNvPr>
          <p:cNvSpPr/>
          <p:nvPr/>
        </p:nvSpPr>
        <p:spPr>
          <a:xfrm>
            <a:off x="11302309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5D291AB-C4E6-F390-91D4-E1C5474AA428}"/>
              </a:ext>
            </a:extLst>
          </p:cNvPr>
          <p:cNvSpPr/>
          <p:nvPr/>
        </p:nvSpPr>
        <p:spPr>
          <a:xfrm>
            <a:off x="11549237" y="2087157"/>
            <a:ext cx="298450" cy="488950"/>
          </a:xfrm>
          <a:custGeom>
            <a:avLst/>
            <a:gdLst>
              <a:gd name="connsiteX0" fmla="*/ 0 w 298450"/>
              <a:gd name="connsiteY0" fmla="*/ 488950 h 488950"/>
              <a:gd name="connsiteX1" fmla="*/ 0 w 298450"/>
              <a:gd name="connsiteY1" fmla="*/ 0 h 488950"/>
              <a:gd name="connsiteX2" fmla="*/ 120650 w 298450"/>
              <a:gd name="connsiteY2" fmla="*/ 0 h 488950"/>
              <a:gd name="connsiteX3" fmla="*/ 120650 w 298450"/>
              <a:gd name="connsiteY3" fmla="*/ 476250 h 488950"/>
              <a:gd name="connsiteX4" fmla="*/ 298450 w 298450"/>
              <a:gd name="connsiteY4" fmla="*/ 4762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50" h="488950">
                <a:moveTo>
                  <a:pt x="0" y="488950"/>
                </a:moveTo>
                <a:lnTo>
                  <a:pt x="0" y="0"/>
                </a:lnTo>
                <a:lnTo>
                  <a:pt x="120650" y="0"/>
                </a:lnTo>
                <a:lnTo>
                  <a:pt x="120650" y="476250"/>
                </a:lnTo>
                <a:lnTo>
                  <a:pt x="298450" y="4762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272F790-E19A-1C37-21C8-460FF5BF181A}"/>
              </a:ext>
            </a:extLst>
          </p:cNvPr>
          <p:cNvCxnSpPr>
            <a:cxnSpLocks/>
          </p:cNvCxnSpPr>
          <p:nvPr/>
        </p:nvCxnSpPr>
        <p:spPr>
          <a:xfrm>
            <a:off x="7684408" y="1743075"/>
            <a:ext cx="1914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D1D86BF-F3C6-C0DC-FB6E-64B3C08B67E3}"/>
              </a:ext>
            </a:extLst>
          </p:cNvPr>
          <p:cNvCxnSpPr>
            <a:cxnSpLocks/>
          </p:cNvCxnSpPr>
          <p:nvPr/>
        </p:nvCxnSpPr>
        <p:spPr>
          <a:xfrm>
            <a:off x="7855514" y="1280005"/>
            <a:ext cx="19827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398A08-FEC7-BEAB-8B76-D26DEF230528}"/>
              </a:ext>
            </a:extLst>
          </p:cNvPr>
          <p:cNvCxnSpPr>
            <a:cxnSpLocks/>
          </p:cNvCxnSpPr>
          <p:nvPr/>
        </p:nvCxnSpPr>
        <p:spPr>
          <a:xfrm flipV="1">
            <a:off x="7865039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3FB7E8E-09F5-51DB-1D5C-6968A1145F06}"/>
              </a:ext>
            </a:extLst>
          </p:cNvPr>
          <p:cNvCxnSpPr>
            <a:cxnSpLocks/>
          </p:cNvCxnSpPr>
          <p:nvPr/>
        </p:nvCxnSpPr>
        <p:spPr>
          <a:xfrm flipV="1">
            <a:off x="9838267" y="1280005"/>
            <a:ext cx="0" cy="4692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BC1EC19-2D6C-3DCE-56A0-A9663C00D0E8}"/>
              </a:ext>
            </a:extLst>
          </p:cNvPr>
          <p:cNvCxnSpPr>
            <a:cxnSpLocks/>
          </p:cNvCxnSpPr>
          <p:nvPr/>
        </p:nvCxnSpPr>
        <p:spPr>
          <a:xfrm>
            <a:off x="9835167" y="1743075"/>
            <a:ext cx="20125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4BAAA05-3982-E227-205C-5EA69BA4B744}"/>
              </a:ext>
            </a:extLst>
          </p:cNvPr>
          <p:cNvSpPr txBox="1"/>
          <p:nvPr/>
        </p:nvSpPr>
        <p:spPr>
          <a:xfrm>
            <a:off x="6868924" y="134450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125MHz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D77566-F689-8AA4-E3D2-E591ACF1B414}"/>
              </a:ext>
            </a:extLst>
          </p:cNvPr>
          <p:cNvSpPr txBox="1"/>
          <p:nvPr/>
        </p:nvSpPr>
        <p:spPr>
          <a:xfrm>
            <a:off x="6868924" y="214865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7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5C94-E47F-7972-33A2-017EC6A9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</a:t>
            </a:r>
            <a:r>
              <a:rPr lang="ko-KR" altLang="en-US"/>
              <a:t> </a:t>
            </a:r>
            <a:r>
              <a:rPr lang="en-US" altLang="ko-KR"/>
              <a:t>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F79A9-34C3-C0B4-BD1E-93CF87B4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5FAB04-E033-5AA5-557F-CE3C3DA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67" y="1154830"/>
            <a:ext cx="6163734" cy="53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77BB5-D17D-ABAB-16B7-8B79C6B6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54" y="1354403"/>
            <a:ext cx="2826665" cy="424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743ED-0FF8-F17E-3844-E2C9FBA72465}"/>
              </a:ext>
            </a:extLst>
          </p:cNvPr>
          <p:cNvSpPr txBox="1"/>
          <p:nvPr/>
        </p:nvSpPr>
        <p:spPr>
          <a:xfrm>
            <a:off x="1153968" y="5718077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Sandia did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3C5E0-EF59-6D73-A76E-D7A72560D787}"/>
              </a:ext>
            </a:extLst>
          </p:cNvPr>
          <p:cNvSpPr txBox="1"/>
          <p:nvPr/>
        </p:nvSpPr>
        <p:spPr>
          <a:xfrm>
            <a:off x="7633763" y="5718077"/>
            <a:ext cx="137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What we did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16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9C442-524D-BFDE-3D61-C3E378CE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Pipeline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43FA2-29B5-0A13-D493-4141F064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680748-F58F-E161-F0D8-FFB8573F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64" y="1261690"/>
            <a:ext cx="6074072" cy="5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Style(1)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86092"/>
            <a:ext cx="6176432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latin typeface="Lucida Console" panose="020B0609040504020204" pitchFamily="49" charset="0"/>
              </a:rPr>
              <a:t>  1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"RFSoC_Driver.h"</a:t>
            </a:r>
          </a:p>
          <a:p>
            <a:r>
              <a:rPr lang="en-US" altLang="ko-KR" sz="900">
                <a:latin typeface="Lucida Console" panose="020B0609040504020204" pitchFamily="49" charset="0"/>
              </a:rPr>
              <a:t>  2 #include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"malloc.h"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main(){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5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Raman_CH2;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DAC Raman_CH3;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900">
                <a:latin typeface="Lucida Console" panose="020B0609040504020204" pitchFamily="49" charset="0"/>
              </a:rPr>
              <a:t>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AOM_369;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EOM_14_7;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EOM_2_1;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TTL_out Raman_Global;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TimeController tc_0;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Raman_CH1.set_addr(XPAR_DAC_CONTROLLER_0_BASEADDR);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Raman_CH1.flush_fifo();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18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Raman_CH2.set_addr(XPAR_DAC_CONTROLLER_1_BASEADDR);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19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Raman_CH2.flush_fifo();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Raman_CH3.set_addr(XPAR_DAC_CONTROLLER_2_BASEADDR);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latin typeface="Lucida Console" panose="020B0609040504020204" pitchFamily="49" charset="0"/>
              </a:rPr>
              <a:t>21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Raman_CH3.flush_fifo();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23     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 ttl_set_0_ptr = 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*) malloc(sizeof(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24     AOM_369.set_addr(XPAR_TTL_OUT_0_BASEADDR,ttl_set_0_ptr,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25     EOM_14_7.set_addr(XPAR_TTL_OUT_0_BASEADDR,ttl_set_0_ptr,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26     EOM_2_1.set_addr(XPAR_TTL_OUT_0_BASEADDR,ttl_set_0_ptr,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27     Raman_Global.set_addr(XPAR_TTL_OUT_0_BASEADDR,ttl_set_0_ptr,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28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29     tc_0.set_addr(XPAR_TIMECONTROLLER_0_BASEADDR);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30     tc_0.auto_stop();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31     tc_0.reset();</a:t>
            </a:r>
          </a:p>
          <a:p>
            <a:endParaRPr lang="ko-KR" altLang="en-US" sz="9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ED780D-DA0E-8E65-DE14-EA1BD2E6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21" y="2476098"/>
            <a:ext cx="6665663" cy="2674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5F8F9-DE06-A1A7-CEE9-E447C96BDDE6}"/>
              </a:ext>
            </a:extLst>
          </p:cNvPr>
          <p:cNvSpPr txBox="1"/>
          <p:nvPr/>
        </p:nvSpPr>
        <p:spPr>
          <a:xfrm>
            <a:off x="7045162" y="5306237"/>
            <a:ext cx="31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TTL,</a:t>
            </a:r>
            <a:r>
              <a:rPr lang="ko-KR" altLang="en-US"/>
              <a:t> </a:t>
            </a:r>
            <a:r>
              <a:rPr lang="en-US" altLang="ko-KR"/>
              <a:t>TTLx8</a:t>
            </a:r>
            <a:r>
              <a:rPr lang="ko-KR" altLang="en-US"/>
              <a:t> </a:t>
            </a:r>
            <a:r>
              <a:rPr lang="en-US" altLang="ko-KR"/>
              <a:t>FIFO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6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4" y="1175066"/>
            <a:ext cx="86787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`b00010101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5741C7-A183-4A96-89AD-6E95008F9865}"/>
              </a:ext>
            </a:extLst>
          </p:cNvPr>
          <p:cNvCxnSpPr/>
          <p:nvPr/>
        </p:nvCxnSpPr>
        <p:spPr>
          <a:xfrm flipH="1">
            <a:off x="4370664" y="4778420"/>
            <a:ext cx="241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0AB95E-456F-4909-B45D-1E5E0C8E6F0A}"/>
              </a:ext>
            </a:extLst>
          </p:cNvPr>
          <p:cNvSpPr txBox="1"/>
          <p:nvPr/>
        </p:nvSpPr>
        <p:spPr>
          <a:xfrm>
            <a:off x="5041783" y="4711307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7 6 5 4 3 2 1 </a:t>
            </a:r>
            <a:r>
              <a:rPr lang="en-US" altLang="ko-KR"/>
              <a:t>0 channel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4EF4F2-C7E1-4E85-9E93-D418CBB51D3E}"/>
              </a:ext>
            </a:extLst>
          </p:cNvPr>
          <p:cNvSpPr/>
          <p:nvPr/>
        </p:nvSpPr>
        <p:spPr>
          <a:xfrm>
            <a:off x="2692866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03415-C9AF-4E65-A7D3-21A92C4C0827}"/>
              </a:ext>
            </a:extLst>
          </p:cNvPr>
          <p:cNvSpPr txBox="1"/>
          <p:nvPr/>
        </p:nvSpPr>
        <p:spPr>
          <a:xfrm>
            <a:off x="5272921" y="373135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538CF-AEA6-4D01-A6C8-AAF51919E5C7}"/>
              </a:ext>
            </a:extLst>
          </p:cNvPr>
          <p:cNvSpPr txBox="1"/>
          <p:nvPr/>
        </p:nvSpPr>
        <p:spPr>
          <a:xfrm>
            <a:off x="3010798" y="373135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timestamp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B6D2D1-2FCB-4658-B66F-D2C3E02ADE48}"/>
              </a:ext>
            </a:extLst>
          </p:cNvPr>
          <p:cNvSpPr/>
          <p:nvPr/>
        </p:nvSpPr>
        <p:spPr>
          <a:xfrm>
            <a:off x="4664279" y="4134246"/>
            <a:ext cx="1851259" cy="459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8`</a:t>
            </a:r>
            <a:r>
              <a:rPr lang="en-US" altLang="ko-KR"/>
              <a:t>b 0 </a:t>
            </a:r>
            <a:r>
              <a:rPr lang="en-US" altLang="ko-KR" dirty="0"/>
              <a:t>0 0 1 </a:t>
            </a:r>
            <a:r>
              <a:rPr lang="en-US" altLang="ko-KR"/>
              <a:t>0 1 0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E4CC70-5B0D-05AB-7527-E314E2CA08BE}"/>
              </a:ext>
            </a:extLst>
          </p:cNvPr>
          <p:cNvCxnSpPr/>
          <p:nvPr/>
        </p:nvCxnSpPr>
        <p:spPr>
          <a:xfrm>
            <a:off x="6515538" y="4134246"/>
            <a:ext cx="3409396" cy="1273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79ADC8-0DD1-E22F-09D5-C50454642418}"/>
              </a:ext>
            </a:extLst>
          </p:cNvPr>
          <p:cNvCxnSpPr>
            <a:cxnSpLocks/>
          </p:cNvCxnSpPr>
          <p:nvPr/>
        </p:nvCxnSpPr>
        <p:spPr>
          <a:xfrm flipV="1">
            <a:off x="6515538" y="4463143"/>
            <a:ext cx="3397719" cy="12576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2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22B87-CE32-C3BC-A9F9-B5F7B245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IonQ...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B5D96-E0CF-C6C4-54F2-C55C2F57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1664D-F0EE-8D9E-DEDC-5C24EA24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243471"/>
            <a:ext cx="10798630" cy="5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1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Without 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3877985" cy="3093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82F8CF-342B-41B3-879F-44D84795B2AF}"/>
              </a:ext>
            </a:extLst>
          </p:cNvPr>
          <p:cNvSpPr/>
          <p:nvPr/>
        </p:nvSpPr>
        <p:spPr>
          <a:xfrm>
            <a:off x="7051466" y="3997425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B8B50-BF30-4FA9-8491-3175547A8B7E}"/>
              </a:ext>
            </a:extLst>
          </p:cNvPr>
          <p:cNvSpPr/>
          <p:nvPr/>
        </p:nvSpPr>
        <p:spPr>
          <a:xfrm>
            <a:off x="8405770" y="3997425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14F3B4-9C4D-443B-B538-EB479D6E3E07}"/>
              </a:ext>
            </a:extLst>
          </p:cNvPr>
          <p:cNvSpPr/>
          <p:nvPr/>
        </p:nvSpPr>
        <p:spPr>
          <a:xfrm>
            <a:off x="7051466" y="3733243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9EB54-2696-4F9B-A8FF-FA34108DB5D7}"/>
              </a:ext>
            </a:extLst>
          </p:cNvPr>
          <p:cNvSpPr/>
          <p:nvPr/>
        </p:nvSpPr>
        <p:spPr>
          <a:xfrm>
            <a:off x="8405770" y="3733243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`b00000100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2B7BAB-D555-4EF5-B9C6-3F35AEE83911}"/>
              </a:ext>
            </a:extLst>
          </p:cNvPr>
          <p:cNvSpPr/>
          <p:nvPr/>
        </p:nvSpPr>
        <p:spPr>
          <a:xfrm>
            <a:off x="7051466" y="3469061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B49807-5811-429D-B07F-377FE8B5B394}"/>
              </a:ext>
            </a:extLst>
          </p:cNvPr>
          <p:cNvSpPr/>
          <p:nvPr/>
        </p:nvSpPr>
        <p:spPr>
          <a:xfrm>
            <a:off x="8405770" y="3469061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`b00000000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0C7EF6-1A79-4EAE-8568-B75F680423C7}"/>
              </a:ext>
            </a:extLst>
          </p:cNvPr>
          <p:cNvSpPr/>
          <p:nvPr/>
        </p:nvSpPr>
        <p:spPr>
          <a:xfrm>
            <a:off x="7051466" y="320108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79D785-D0DF-4B42-BA14-111D3FBC405C}"/>
              </a:ext>
            </a:extLst>
          </p:cNvPr>
          <p:cNvSpPr/>
          <p:nvPr/>
        </p:nvSpPr>
        <p:spPr>
          <a:xfrm>
            <a:off x="8405770" y="320108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`b00010000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0660-7208-4423-B69E-450D391351D4}"/>
              </a:ext>
            </a:extLst>
          </p:cNvPr>
          <p:cNvSpPr txBox="1"/>
          <p:nvPr/>
        </p:nvSpPr>
        <p:spPr>
          <a:xfrm>
            <a:off x="5176624" y="3602926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Timestamp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25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ch0.set(1);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44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ch1.set(0);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55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</a:t>
            </a:r>
            <a:r>
              <a:rPr lang="en-US" altLang="ko-KR">
                <a:solidFill>
                  <a:schemeClr val="bg1"/>
                </a:solidFill>
              </a:rPr>
              <a:t>00000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479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8`b0000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9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2C3C-A145-4A0E-9BFF-1E43C1F2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ADJ FIFO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7477C-5A38-4D47-8FA1-CAFF4F4F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3F1A9-DE63-4593-AAA5-FB68DD816D6E}"/>
              </a:ext>
            </a:extLst>
          </p:cNvPr>
          <p:cNvGrpSpPr/>
          <p:nvPr/>
        </p:nvGrpSpPr>
        <p:grpSpPr>
          <a:xfrm>
            <a:off x="6971251" y="1300081"/>
            <a:ext cx="3014201" cy="3204807"/>
            <a:chOff x="5041783" y="2539766"/>
            <a:chExt cx="3014201" cy="320480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C707F3-2296-4B13-A70E-F422F0FB223A}"/>
                </a:ext>
              </a:extLst>
            </p:cNvPr>
            <p:cNvSpPr/>
            <p:nvPr/>
          </p:nvSpPr>
          <p:spPr>
            <a:xfrm>
              <a:off x="5041783" y="2539766"/>
              <a:ext cx="3014201" cy="32048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ADJ_FIFO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4FDC2E-4FB8-4BA9-8286-EFC5784FFCC1}"/>
                </a:ext>
              </a:extLst>
            </p:cNvPr>
            <p:cNvSpPr/>
            <p:nvPr/>
          </p:nvSpPr>
          <p:spPr>
            <a:xfrm>
              <a:off x="5051553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1279A6-2A6F-42FD-BD45-A76CE4445913}"/>
                </a:ext>
              </a:extLst>
            </p:cNvPr>
            <p:cNvSpPr/>
            <p:nvPr/>
          </p:nvSpPr>
          <p:spPr>
            <a:xfrm>
              <a:off x="7056728" y="2691130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[9:0]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addr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EB7F69-3B03-4E93-9AB8-A9A9F86752A2}"/>
                </a:ext>
              </a:extLst>
            </p:cNvPr>
            <p:cNvSpPr/>
            <p:nvPr/>
          </p:nvSpPr>
          <p:spPr>
            <a:xfrm>
              <a:off x="7056728" y="2957141"/>
              <a:ext cx="998220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 err="1">
                  <a:solidFill>
                    <a:schemeClr val="tx1"/>
                  </a:solidFill>
                </a:rPr>
                <a:t>rd_en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F993FB-21E1-4285-B9DD-467EA2997266}"/>
                </a:ext>
              </a:extLst>
            </p:cNvPr>
            <p:cNvSpPr/>
            <p:nvPr/>
          </p:nvSpPr>
          <p:spPr>
            <a:xfrm>
              <a:off x="6870583" y="3221323"/>
              <a:ext cx="1184365" cy="20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b="1" dirty="0">
                  <a:solidFill>
                    <a:schemeClr val="tx1"/>
                  </a:solidFill>
                </a:rPr>
                <a:t>[7:0]data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9D078D-3FC5-4D7B-8CE1-CF59E40BABFF}"/>
              </a:ext>
            </a:extLst>
          </p:cNvPr>
          <p:cNvSpPr/>
          <p:nvPr/>
        </p:nvSpPr>
        <p:spPr>
          <a:xfrm>
            <a:off x="49146" y="1175066"/>
            <a:ext cx="69942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 * ttl_ptr = 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*) malloc(sizeof(</a:t>
            </a:r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uint64_t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ch0(ttl_ptr,0);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ch1(ttl_ptr,1);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ch2(ttl_ptr,2);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ch3(ttl_ptr,3);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ch4(ttl_ptr,4);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ch5(ttl_ptr,5);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ch6(ttl_ptr,6);	//TTL object</a:t>
            </a:r>
          </a:p>
          <a:p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TTL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_out</a:t>
            </a:r>
            <a:r>
              <a:rPr lang="ko-KR" altLang="en-US" sz="15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ch7(ttl_ptr,7);	//TTL object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ch0.set(1);	//Set TTL output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ch1.set(0); 	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ch2.set(1); </a:t>
            </a:r>
          </a:p>
          <a:p>
            <a:r>
              <a:rPr lang="en-US" altLang="ko-KR" sz="1500">
                <a:solidFill>
                  <a:prstClr val="black"/>
                </a:solidFill>
                <a:latin typeface="Lucida Console" panose="020B0609040504020204" pitchFamily="49" charset="0"/>
              </a:rPr>
              <a:t>ch3.set(0); </a:t>
            </a:r>
          </a:p>
          <a:p>
            <a:r>
              <a:rPr lang="en-US" altLang="ko-KR" sz="1500">
                <a:solidFill>
                  <a:srgbClr val="FF0000"/>
                </a:solidFill>
                <a:latin typeface="Lucida Console" panose="020B0609040504020204" pitchFamily="49" charset="0"/>
              </a:rPr>
              <a:t>ch4.set(1);</a:t>
            </a:r>
            <a:endParaRPr lang="ko-KR" altLang="en-US" sz="150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554F45-4E55-4DB4-96D3-3BF079C8576E}"/>
              </a:ext>
            </a:extLst>
          </p:cNvPr>
          <p:cNvSpPr/>
          <p:nvPr/>
        </p:nvSpPr>
        <p:spPr>
          <a:xfrm>
            <a:off x="7051466" y="4261607"/>
            <a:ext cx="1293786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184DD-EBE9-4021-8EF7-046BD13E40E7}"/>
              </a:ext>
            </a:extLst>
          </p:cNvPr>
          <p:cNvSpPr/>
          <p:nvPr/>
        </p:nvSpPr>
        <p:spPr>
          <a:xfrm>
            <a:off x="8405770" y="4261607"/>
            <a:ext cx="1519164" cy="2026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8</a:t>
            </a:r>
            <a:r>
              <a:rPr lang="en-US" altLang="ko-KR"/>
              <a:t>`b000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0101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8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4710A-E2F2-FB54-9E77-49E97BD95E65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6AE5D39F-98D2-BCD4-931D-0A03F39D8F8B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47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F2425172-DDC0-D717-3416-8E6E95F81174}"/>
              </a:ext>
            </a:extLst>
          </p:cNvPr>
          <p:cNvCxnSpPr>
            <a:cxnSpLocks/>
            <a:stCxn id="225" idx="0"/>
            <a:endCxn id="249" idx="3"/>
          </p:cNvCxnSpPr>
          <p:nvPr/>
        </p:nvCxnSpPr>
        <p:spPr>
          <a:xfrm>
            <a:off x="8673537" y="3743178"/>
            <a:ext cx="376615" cy="1308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434F3062-EE5B-BCF4-FBB4-1CCA8E0D24B3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2975363" y="3743178"/>
            <a:ext cx="6074789" cy="2025174"/>
          </a:xfrm>
          <a:prstGeom prst="curvedConnector3">
            <a:avLst>
              <a:gd name="adj1" fmla="val 12489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구부러짐 322">
            <a:extLst>
              <a:ext uri="{FF2B5EF4-FFF2-40B4-BE49-F238E27FC236}">
                <a16:creationId xmlns:a16="http://schemas.microsoft.com/office/drawing/2014/main" id="{CD9C7FA3-47B7-9E57-2CCC-16904865F4CF}"/>
              </a:ext>
            </a:extLst>
          </p:cNvPr>
          <p:cNvCxnSpPr>
            <a:cxnSpLocks/>
            <a:stCxn id="217" idx="0"/>
          </p:cNvCxnSpPr>
          <p:nvPr/>
        </p:nvCxnSpPr>
        <p:spPr>
          <a:xfrm>
            <a:off x="4123158" y="3743178"/>
            <a:ext cx="4947659" cy="2598744"/>
          </a:xfrm>
          <a:prstGeom prst="curvedConnector3">
            <a:avLst>
              <a:gd name="adj1" fmla="val 16264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4D8D54-F14F-E5D2-31F5-EFCA16D0E14A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86107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490AD895-E0C0-E5AA-4288-93E4C35E4108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3976541" cy="2025174"/>
          </a:xfrm>
          <a:prstGeom prst="curvedConnector3">
            <a:avLst>
              <a:gd name="adj1" fmla="val 3229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구부러짐 330">
            <a:extLst>
              <a:ext uri="{FF2B5EF4-FFF2-40B4-BE49-F238E27FC236}">
                <a16:creationId xmlns:a16="http://schemas.microsoft.com/office/drawing/2014/main" id="{A83FF4A8-AD29-4D1B-B65A-78C82C5391ED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2772043" cy="2593499"/>
          </a:xfrm>
          <a:prstGeom prst="curvedConnector3">
            <a:avLst>
              <a:gd name="adj1" fmla="val 27485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111F5-4D0D-16AC-C9F9-7D31324DDF1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0122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403951" y="4170557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912843" y="417062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467826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4870268E-87C0-4103-E0F6-E568FB0E8D2D}"/>
              </a:ext>
            </a:extLst>
          </p:cNvPr>
          <p:cNvSpPr/>
          <p:nvPr/>
        </p:nvSpPr>
        <p:spPr>
          <a:xfrm>
            <a:off x="7363563" y="3529014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Lucida Console" panose="020B0609040504020204" pitchFamily="49" charset="0"/>
              </a:rPr>
              <a:t>tc_0.auto_start();</a:t>
            </a:r>
            <a:endParaRPr lang="en-US" altLang="ko-KR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id="{A4F55E59-0FDB-57D6-AA48-0E35257953AD}"/>
              </a:ext>
            </a:extLst>
          </p:cNvPr>
          <p:cNvSpPr/>
          <p:nvPr/>
        </p:nvSpPr>
        <p:spPr>
          <a:xfrm>
            <a:off x="7363563" y="3551772"/>
            <a:ext cx="130997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40B943-2948-2EC1-9801-DEE0DBAEFFFA}"/>
              </a:ext>
            </a:extLst>
          </p:cNvPr>
          <p:cNvSpPr/>
          <p:nvPr/>
        </p:nvSpPr>
        <p:spPr>
          <a:xfrm>
            <a:off x="8690353" y="3522675"/>
            <a:ext cx="9348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delay(5000);</a:t>
            </a: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id="{30DE559D-5B00-986F-5141-ADEC6B755A6B}"/>
              </a:ext>
            </a:extLst>
          </p:cNvPr>
          <p:cNvSpPr/>
          <p:nvPr/>
        </p:nvSpPr>
        <p:spPr>
          <a:xfrm>
            <a:off x="8673537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279B2CD-1CF6-2BC9-DEBA-442F95F72BA3}"/>
              </a:ext>
            </a:extLst>
          </p:cNvPr>
          <p:cNvSpPr/>
          <p:nvPr/>
        </p:nvSpPr>
        <p:spPr>
          <a:xfrm>
            <a:off x="10418225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03904754-10E9-AD57-D964-92A3B2F8104E}"/>
              </a:ext>
            </a:extLst>
          </p:cNvPr>
          <p:cNvSpPr/>
          <p:nvPr/>
        </p:nvSpPr>
        <p:spPr>
          <a:xfrm>
            <a:off x="9897230" y="4191213"/>
            <a:ext cx="2148720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283CCCDF-01F4-A657-17C7-8237F07820EB}"/>
              </a:ext>
            </a:extLst>
          </p:cNvPr>
          <p:cNvCxnSpPr>
            <a:cxnSpLocks/>
            <a:stCxn id="227" idx="0"/>
            <a:endCxn id="229" idx="3"/>
          </p:cNvCxnSpPr>
          <p:nvPr/>
        </p:nvCxnSpPr>
        <p:spPr>
          <a:xfrm>
            <a:off x="9611809" y="3743178"/>
            <a:ext cx="285421" cy="63944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5541434" y="483994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1915615" y="4860525"/>
            <a:ext cx="71381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9050152" y="4856163"/>
            <a:ext cx="1107215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0157367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0356790" y="4839941"/>
            <a:ext cx="447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5000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1021379" y="4856163"/>
            <a:ext cx="659030" cy="387174"/>
            <a:chOff x="10798628" y="4856163"/>
            <a:chExt cx="504539" cy="387174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9050152" y="5540464"/>
            <a:ext cx="1107215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9050152" y="6103146"/>
            <a:ext cx="1107215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340C-F820-673B-E01A-335B57CF850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982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3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EEA66324-3EC4-3B6B-24D8-E781C15CECC6}"/>
              </a:ext>
            </a:extLst>
          </p:cNvPr>
          <p:cNvCxnSpPr>
            <a:cxnSpLocks/>
            <a:stCxn id="218" idx="0"/>
            <a:endCxn id="312" idx="1"/>
          </p:cNvCxnSpPr>
          <p:nvPr/>
        </p:nvCxnSpPr>
        <p:spPr>
          <a:xfrm>
            <a:off x="2975363" y="3743178"/>
            <a:ext cx="1661250" cy="191123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B66B6A3-7FBC-5515-BD48-138D25A82BD1}"/>
              </a:ext>
            </a:extLst>
          </p:cNvPr>
          <p:cNvCxnSpPr>
            <a:cxnSpLocks/>
            <a:stCxn id="217" idx="0"/>
            <a:endCxn id="313" idx="1"/>
          </p:cNvCxnSpPr>
          <p:nvPr/>
        </p:nvCxnSpPr>
        <p:spPr>
          <a:xfrm>
            <a:off x="4123158" y="3743178"/>
            <a:ext cx="518016" cy="2479356"/>
          </a:xfrm>
          <a:prstGeom prst="curvedConnector3">
            <a:avLst>
              <a:gd name="adj1" fmla="val 17778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C81473-93DA-CC14-05E6-4BBE1A78D9BD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345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4BDAE9F3-87D4-2120-C103-026C6827DB7F}"/>
              </a:ext>
            </a:extLst>
          </p:cNvPr>
          <p:cNvCxnSpPr>
            <a:cxnSpLocks/>
            <a:stCxn id="216" idx="0"/>
            <a:endCxn id="213" idx="3"/>
          </p:cNvCxnSpPr>
          <p:nvPr/>
        </p:nvCxnSpPr>
        <p:spPr>
          <a:xfrm>
            <a:off x="5061430" y="3743178"/>
            <a:ext cx="157531" cy="64788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2591C-7AE4-2583-9D98-2577BEC2C1AC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4431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28B9-9385-0CB4-2E40-B2055F7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Style(3)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F584D-CE6A-0D1A-105C-3F7158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21B3A0-2654-11C9-DE47-7F2E55B16C5F}"/>
              </a:ext>
            </a:extLst>
          </p:cNvPr>
          <p:cNvCxnSpPr>
            <a:cxnSpLocks/>
          </p:cNvCxnSpPr>
          <p:nvPr/>
        </p:nvCxnSpPr>
        <p:spPr>
          <a:xfrm>
            <a:off x="1898936" y="3735371"/>
            <a:ext cx="102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70B2EA-AD37-B04C-6B0D-286BDFF151B9}"/>
              </a:ext>
            </a:extLst>
          </p:cNvPr>
          <p:cNvCxnSpPr>
            <a:cxnSpLocks/>
          </p:cNvCxnSpPr>
          <p:nvPr/>
        </p:nvCxnSpPr>
        <p:spPr>
          <a:xfrm>
            <a:off x="1915615" y="4389107"/>
            <a:ext cx="1013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24116-3E8D-6B48-11AD-C02595397C8F}"/>
              </a:ext>
            </a:extLst>
          </p:cNvPr>
          <p:cNvSpPr txBox="1"/>
          <p:nvPr/>
        </p:nvSpPr>
        <p:spPr>
          <a:xfrm>
            <a:off x="1065399" y="3578272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AC182-EF47-1219-AF2A-6A4109BC1BCC}"/>
              </a:ext>
            </a:extLst>
          </p:cNvPr>
          <p:cNvSpPr txBox="1"/>
          <p:nvPr/>
        </p:nvSpPr>
        <p:spPr>
          <a:xfrm>
            <a:off x="571780" y="4239552"/>
            <a:ext cx="1494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Program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77ED9F-3A47-A22B-2E92-37F39FDA9E7B}"/>
              </a:ext>
            </a:extLst>
          </p:cNvPr>
          <p:cNvCxnSpPr>
            <a:cxnSpLocks/>
          </p:cNvCxnSpPr>
          <p:nvPr/>
        </p:nvCxnSpPr>
        <p:spPr>
          <a:xfrm>
            <a:off x="1898936" y="5768352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0516F-F104-791F-4F8F-5BBDB1294756}"/>
              </a:ext>
            </a:extLst>
          </p:cNvPr>
          <p:cNvSpPr txBox="1"/>
          <p:nvPr/>
        </p:nvSpPr>
        <p:spPr>
          <a:xfrm>
            <a:off x="815151" y="5618797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AOM_369</a:t>
            </a:r>
            <a:endParaRPr kumimoji="1" lang="ko-Kore-KR" altLang="en-US" sz="13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1F92A8-9D59-EBFC-E54D-7547A18B1838}"/>
              </a:ext>
            </a:extLst>
          </p:cNvPr>
          <p:cNvSpPr/>
          <p:nvPr/>
        </p:nvSpPr>
        <p:spPr>
          <a:xfrm>
            <a:off x="1915615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2C4EC6-C459-35B4-78C7-F4CEC6D487C4}"/>
              </a:ext>
            </a:extLst>
          </p:cNvPr>
          <p:cNvSpPr/>
          <p:nvPr/>
        </p:nvSpPr>
        <p:spPr>
          <a:xfrm>
            <a:off x="2963182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BC0C658-DC49-2380-DDB2-DBF918AC4AFA}"/>
              </a:ext>
            </a:extLst>
          </p:cNvPr>
          <p:cNvSpPr/>
          <p:nvPr/>
        </p:nvSpPr>
        <p:spPr>
          <a:xfrm>
            <a:off x="6371089" y="417055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6D5D2FC-C5E1-B7A1-DC77-B12F1A6580BB}"/>
              </a:ext>
            </a:extLst>
          </p:cNvPr>
          <p:cNvSpPr/>
          <p:nvPr/>
        </p:nvSpPr>
        <p:spPr>
          <a:xfrm>
            <a:off x="2781398" y="4170629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en-US" sz="1000">
                <a:latin typeface="Monaco" pitchFamily="2" charset="0"/>
              </a:rPr>
              <a:t>1000</a:t>
            </a:r>
            <a:r>
              <a:rPr kumimoji="1" lang="en-US" altLang="en-US" sz="1000" dirty="0">
                <a:latin typeface="Monaco" pitchFamily="2" charset="0"/>
              </a:rPr>
              <a:t>0</a:t>
            </a:r>
            <a:endParaRPr lang="ko-Kore-KR" altLang="en-US" sz="100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794D55-364D-D092-D673-BC4F516F54B5}"/>
              </a:ext>
            </a:extLst>
          </p:cNvPr>
          <p:cNvCxnSpPr>
            <a:cxnSpLocks/>
          </p:cNvCxnSpPr>
          <p:nvPr/>
        </p:nvCxnSpPr>
        <p:spPr>
          <a:xfrm>
            <a:off x="1898936" y="6340038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80D0A9D-E99B-CD2D-A22C-174342DA8FB3}"/>
              </a:ext>
            </a:extLst>
          </p:cNvPr>
          <p:cNvSpPr txBox="1"/>
          <p:nvPr/>
        </p:nvSpPr>
        <p:spPr>
          <a:xfrm>
            <a:off x="815151" y="6190483"/>
            <a:ext cx="997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EOM_14_7</a:t>
            </a:r>
            <a:endParaRPr kumimoji="1" lang="ko-Kore-KR" altLang="en-US" sz="13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4B9D59E-4AC1-29F2-BE6C-430DA18E5F29}"/>
              </a:ext>
            </a:extLst>
          </p:cNvPr>
          <p:cNvCxnSpPr>
            <a:cxnSpLocks/>
          </p:cNvCxnSpPr>
          <p:nvPr/>
        </p:nvCxnSpPr>
        <p:spPr>
          <a:xfrm>
            <a:off x="1898936" y="5035037"/>
            <a:ext cx="1014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98F9297-E14F-AD04-8E05-E9DDB076CA74}"/>
              </a:ext>
            </a:extLst>
          </p:cNvPr>
          <p:cNvSpPr txBox="1"/>
          <p:nvPr/>
        </p:nvSpPr>
        <p:spPr>
          <a:xfrm>
            <a:off x="585081" y="4885482"/>
            <a:ext cx="1286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TimeController</a:t>
            </a:r>
          </a:p>
          <a:p>
            <a:r>
              <a:rPr kumimoji="1" lang="en-US" altLang="ko-Kore-KR" sz="1300"/>
              <a:t>timestamp</a:t>
            </a:r>
            <a:endParaRPr kumimoji="1" lang="ko-Kore-KR" altLang="en-US" sz="1300" dirty="0"/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id="{E51773B3-F822-FBEF-654B-9EF40A497FD0}"/>
              </a:ext>
            </a:extLst>
          </p:cNvPr>
          <p:cNvSpPr/>
          <p:nvPr/>
        </p:nvSpPr>
        <p:spPr>
          <a:xfrm>
            <a:off x="5218961" y="4199654"/>
            <a:ext cx="667398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CBB0898-E66C-4A3A-4105-A6C87A163F00}"/>
              </a:ext>
            </a:extLst>
          </p:cNvPr>
          <p:cNvSpPr/>
          <p:nvPr/>
        </p:nvSpPr>
        <p:spPr>
          <a:xfrm>
            <a:off x="4139974" y="3522675"/>
            <a:ext cx="9973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delay(20000);</a:t>
            </a: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id="{6BB04B7B-C18B-92DE-D920-39F2F355EC2A}"/>
              </a:ext>
            </a:extLst>
          </p:cNvPr>
          <p:cNvSpPr/>
          <p:nvPr/>
        </p:nvSpPr>
        <p:spPr>
          <a:xfrm>
            <a:off x="4123158" y="3551772"/>
            <a:ext cx="938272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id="{6F3A3FB3-485E-B656-BDD3-4F9B77D80608}"/>
              </a:ext>
            </a:extLst>
          </p:cNvPr>
          <p:cNvSpPr/>
          <p:nvPr/>
        </p:nvSpPr>
        <p:spPr>
          <a:xfrm>
            <a:off x="2963182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id="{93F91777-A058-0B0C-3958-A131C5B0933D}"/>
              </a:ext>
            </a:extLst>
          </p:cNvPr>
          <p:cNvSpPr/>
          <p:nvPr/>
        </p:nvSpPr>
        <p:spPr>
          <a:xfrm>
            <a:off x="1915614" y="3551772"/>
            <a:ext cx="1059749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id="{EDF5B743-E22E-DC6A-64EF-18AC337F7BC9}"/>
              </a:ext>
            </a:extLst>
          </p:cNvPr>
          <p:cNvSpPr/>
          <p:nvPr/>
        </p:nvSpPr>
        <p:spPr>
          <a:xfrm>
            <a:off x="1915615" y="4191213"/>
            <a:ext cx="330334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8A2F052-9B4F-00DB-4BD4-48DC8877699E}"/>
              </a:ext>
            </a:extLst>
          </p:cNvPr>
          <p:cNvSpPr/>
          <p:nvPr/>
        </p:nvSpPr>
        <p:spPr>
          <a:xfrm>
            <a:off x="5105418" y="3529014"/>
            <a:ext cx="11224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AOM_369.set(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ko-Kore-KR" altLang="en-US" sz="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D431D78-F1E4-8134-B472-D15A8B7DC9EA}"/>
              </a:ext>
            </a:extLst>
          </p:cNvPr>
          <p:cNvSpPr/>
          <p:nvPr/>
        </p:nvSpPr>
        <p:spPr>
          <a:xfrm>
            <a:off x="6209224" y="352901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EOM_14_7.set(</a:t>
            </a:r>
            <a:r>
              <a:rPr lang="en-US" altLang="ko-KR" sz="8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id="{54D16AD6-FB06-C80B-9C91-EA1454CE8C7E}"/>
              </a:ext>
            </a:extLst>
          </p:cNvPr>
          <p:cNvSpPr/>
          <p:nvPr/>
        </p:nvSpPr>
        <p:spPr>
          <a:xfrm>
            <a:off x="6209224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id="{779D9A4E-981B-DE1C-FB9D-2F22593D2391}"/>
              </a:ext>
            </a:extLst>
          </p:cNvPr>
          <p:cNvSpPr/>
          <p:nvPr/>
        </p:nvSpPr>
        <p:spPr>
          <a:xfrm>
            <a:off x="5061430" y="3551772"/>
            <a:ext cx="1159976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EAC9A2E-C3AB-2FB3-6822-78AF1DA3F5F8}"/>
              </a:ext>
            </a:extLst>
          </p:cNvPr>
          <p:cNvSpPr txBox="1"/>
          <p:nvPr/>
        </p:nvSpPr>
        <p:spPr>
          <a:xfrm>
            <a:off x="8035" y="3962534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/>
              <a:t>CPU</a:t>
            </a:r>
            <a:endParaRPr kumimoji="1" lang="ko-Kore-KR" altLang="en-US" sz="13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C989973-9D65-39BD-A578-855FDF0BABA9}"/>
              </a:ext>
            </a:extLst>
          </p:cNvPr>
          <p:cNvSpPr txBox="1"/>
          <p:nvPr/>
        </p:nvSpPr>
        <p:spPr>
          <a:xfrm>
            <a:off x="8035" y="5326543"/>
            <a:ext cx="7469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300"/>
              <a:t>FPGA</a:t>
            </a:r>
            <a:endParaRPr kumimoji="1" lang="ko-Kore-KR" altLang="en-US" sz="13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28C66BD-A3C6-336F-FF79-53C922821226}"/>
              </a:ext>
            </a:extLst>
          </p:cNvPr>
          <p:cNvSpPr/>
          <p:nvPr/>
        </p:nvSpPr>
        <p:spPr>
          <a:xfrm>
            <a:off x="488092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10000</a:t>
            </a:r>
            <a:endParaRPr lang="ko-Kore-KR" altLang="en-US" sz="1000" dirty="0"/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id="{41D7F362-D764-89D9-A605-739E16E80DEA}"/>
              </a:ext>
            </a:extLst>
          </p:cNvPr>
          <p:cNvSpPr/>
          <p:nvPr/>
        </p:nvSpPr>
        <p:spPr>
          <a:xfrm>
            <a:off x="4583956" y="4860525"/>
            <a:ext cx="1107215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CE03E1E-33BD-D8C1-9D5E-3491F8B0A112}"/>
              </a:ext>
            </a:extLst>
          </p:cNvPr>
          <p:cNvGrpSpPr/>
          <p:nvPr/>
        </p:nvGrpSpPr>
        <p:grpSpPr>
          <a:xfrm>
            <a:off x="5691171" y="4856163"/>
            <a:ext cx="5354696" cy="387174"/>
            <a:chOff x="10798628" y="4856163"/>
            <a:chExt cx="1336627" cy="387174"/>
          </a:xfrm>
        </p:grpSpPr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50D6E0C6-685A-1B49-0A50-2A801B51C0FE}"/>
                </a:ext>
              </a:extLst>
            </p:cNvPr>
            <p:cNvSpPr/>
            <p:nvPr/>
          </p:nvSpPr>
          <p:spPr>
            <a:xfrm>
              <a:off x="10798628" y="4860525"/>
              <a:ext cx="1336627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[R] 81">
              <a:extLst>
                <a:ext uri="{FF2B5EF4-FFF2-40B4-BE49-F238E27FC236}">
                  <a16:creationId xmlns:a16="http://schemas.microsoft.com/office/drawing/2014/main" id="{782B8A9A-1B45-161B-A0B1-FD275B4D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3575" y="4856372"/>
              <a:ext cx="77762" cy="2347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[R] 83">
              <a:extLst>
                <a:ext uri="{FF2B5EF4-FFF2-40B4-BE49-F238E27FC236}">
                  <a16:creationId xmlns:a16="http://schemas.microsoft.com/office/drawing/2014/main" id="{620CEE6E-ECCD-D52F-D0BC-0DD14D887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409" y="4856372"/>
              <a:ext cx="115036" cy="325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[R] 82">
              <a:extLst>
                <a:ext uri="{FF2B5EF4-FFF2-40B4-BE49-F238E27FC236}">
                  <a16:creationId xmlns:a16="http://schemas.microsoft.com/office/drawing/2014/main" id="{90409989-FEB2-AA10-3017-77EA0C160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[R] 79">
              <a:extLst>
                <a:ext uri="{FF2B5EF4-FFF2-40B4-BE49-F238E27FC236}">
                  <a16:creationId xmlns:a16="http://schemas.microsoft.com/office/drawing/2014/main" id="{4C4EC37F-F33E-5E13-8CAE-7884EDD24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[R] 81">
              <a:extLst>
                <a:ext uri="{FF2B5EF4-FFF2-40B4-BE49-F238E27FC236}">
                  <a16:creationId xmlns:a16="http://schemas.microsoft.com/office/drawing/2014/main" id="{C3D8D0EF-9D99-6E0D-C181-B9233B4AC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[R] 83">
              <a:extLst>
                <a:ext uri="{FF2B5EF4-FFF2-40B4-BE49-F238E27FC236}">
                  <a16:creationId xmlns:a16="http://schemas.microsoft.com/office/drawing/2014/main" id="{8A42E144-3288-C86E-30DC-2217F5F5E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7588" y="4973638"/>
              <a:ext cx="101607" cy="26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[R] 82">
              <a:extLst>
                <a:ext uri="{FF2B5EF4-FFF2-40B4-BE49-F238E27FC236}">
                  <a16:creationId xmlns:a16="http://schemas.microsoft.com/office/drawing/2014/main" id="{B494E0C8-6ECE-1D23-F037-883155898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0741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[R] 79">
              <a:extLst>
                <a:ext uri="{FF2B5EF4-FFF2-40B4-BE49-F238E27FC236}">
                  <a16:creationId xmlns:a16="http://schemas.microsoft.com/office/drawing/2014/main" id="{AB3F2B52-BEC5-D873-4BD1-908F58877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27014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[R] 81">
              <a:extLst>
                <a:ext uri="{FF2B5EF4-FFF2-40B4-BE49-F238E27FC236}">
                  <a16:creationId xmlns:a16="http://schemas.microsoft.com/office/drawing/2014/main" id="{2A2B3EAA-16C2-A8AE-6DCE-2CC657301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9276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[R] 82">
              <a:extLst>
                <a:ext uri="{FF2B5EF4-FFF2-40B4-BE49-F238E27FC236}">
                  <a16:creationId xmlns:a16="http://schemas.microsoft.com/office/drawing/2014/main" id="{C8AC83D3-ACC8-9B41-667D-BF7800DA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0924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[R] 79">
              <a:extLst>
                <a:ext uri="{FF2B5EF4-FFF2-40B4-BE49-F238E27FC236}">
                  <a16:creationId xmlns:a16="http://schemas.microsoft.com/office/drawing/2014/main" id="{8B94D034-677A-A14D-7D73-46E013FA6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7197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[R] 81">
              <a:extLst>
                <a:ext uri="{FF2B5EF4-FFF2-40B4-BE49-F238E27FC236}">
                  <a16:creationId xmlns:a16="http://schemas.microsoft.com/office/drawing/2014/main" id="{32A46E2C-4FC2-D457-50A5-B82D463A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9459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[R] 82">
              <a:extLst>
                <a:ext uri="{FF2B5EF4-FFF2-40B4-BE49-F238E27FC236}">
                  <a16:creationId xmlns:a16="http://schemas.microsoft.com/office/drawing/2014/main" id="{4A6F7A84-8B06-D06C-5B78-AF23BD1DF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09489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[R] 79">
              <a:extLst>
                <a:ext uri="{FF2B5EF4-FFF2-40B4-BE49-F238E27FC236}">
                  <a16:creationId xmlns:a16="http://schemas.microsoft.com/office/drawing/2014/main" id="{FE7F298D-0F56-8353-346A-044066592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5762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[R] 81">
              <a:extLst>
                <a:ext uri="{FF2B5EF4-FFF2-40B4-BE49-F238E27FC236}">
                  <a16:creationId xmlns:a16="http://schemas.microsoft.com/office/drawing/2014/main" id="{6851F398-A63C-087F-F70A-26A2FC33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8024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[R] 82">
              <a:extLst>
                <a:ext uri="{FF2B5EF4-FFF2-40B4-BE49-F238E27FC236}">
                  <a16:creationId xmlns:a16="http://schemas.microsoft.com/office/drawing/2014/main" id="{B73973A9-DB1F-B8D4-4911-7ADD4EA99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3185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[R] 79">
              <a:extLst>
                <a:ext uri="{FF2B5EF4-FFF2-40B4-BE49-F238E27FC236}">
                  <a16:creationId xmlns:a16="http://schemas.microsoft.com/office/drawing/2014/main" id="{F13D50DC-AB06-B42F-5AA0-819B312D0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99458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육각형 272">
            <a:extLst>
              <a:ext uri="{FF2B5EF4-FFF2-40B4-BE49-F238E27FC236}">
                <a16:creationId xmlns:a16="http://schemas.microsoft.com/office/drawing/2014/main" id="{6F0A692C-54F1-0C66-C0C3-076B6444D4A0}"/>
              </a:ext>
            </a:extLst>
          </p:cNvPr>
          <p:cNvSpPr/>
          <p:nvPr/>
        </p:nvSpPr>
        <p:spPr>
          <a:xfrm>
            <a:off x="11027481" y="4860525"/>
            <a:ext cx="865464" cy="382812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F4FD90D-8158-8BB3-E2B4-B2914AC4F2B9}"/>
              </a:ext>
            </a:extLst>
          </p:cNvPr>
          <p:cNvSpPr/>
          <p:nvPr/>
        </p:nvSpPr>
        <p:spPr>
          <a:xfrm>
            <a:off x="11194043" y="4839941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sz="1000">
                <a:latin typeface="Monaco" pitchFamily="2" charset="0"/>
              </a:rPr>
              <a:t>30000</a:t>
            </a:r>
            <a:endParaRPr lang="ko-Kore-KR" altLang="en-US" sz="1000" dirty="0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F5F785D7-7F91-C7D9-7BBA-10247B1D8F73}"/>
              </a:ext>
            </a:extLst>
          </p:cNvPr>
          <p:cNvGrpSpPr/>
          <p:nvPr/>
        </p:nvGrpSpPr>
        <p:grpSpPr>
          <a:xfrm>
            <a:off x="1924578" y="4856163"/>
            <a:ext cx="2659377" cy="393170"/>
            <a:chOff x="10798628" y="4856163"/>
            <a:chExt cx="504539" cy="393170"/>
          </a:xfrm>
        </p:grpSpPr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B17CC034-D78C-727E-BFA7-6EC002A3FC9F}"/>
                </a:ext>
              </a:extLst>
            </p:cNvPr>
            <p:cNvSpPr/>
            <p:nvPr/>
          </p:nvSpPr>
          <p:spPr>
            <a:xfrm>
              <a:off x="10798628" y="4860525"/>
              <a:ext cx="504539" cy="382812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7" name="직선 연결선[R] 81">
              <a:extLst>
                <a:ext uri="{FF2B5EF4-FFF2-40B4-BE49-F238E27FC236}">
                  <a16:creationId xmlns:a16="http://schemas.microsoft.com/office/drawing/2014/main" id="{2C4F9F93-2A55-35C2-D695-1529F2191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428" y="4856372"/>
              <a:ext cx="90909" cy="274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[R] 83">
              <a:extLst>
                <a:ext uri="{FF2B5EF4-FFF2-40B4-BE49-F238E27FC236}">
                  <a16:creationId xmlns:a16="http://schemas.microsoft.com/office/drawing/2014/main" id="{06FB0B4F-5509-286D-0E16-77CBDD7D4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7922" y="4856372"/>
              <a:ext cx="131523" cy="392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[R] 82">
              <a:extLst>
                <a:ext uri="{FF2B5EF4-FFF2-40B4-BE49-F238E27FC236}">
                  <a16:creationId xmlns:a16="http://schemas.microsoft.com/office/drawing/2014/main" id="{CEEB37B2-7CCD-BB53-AA2B-5F4AE844B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927" y="4856163"/>
              <a:ext cx="141361" cy="38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[R] 79">
              <a:extLst>
                <a:ext uri="{FF2B5EF4-FFF2-40B4-BE49-F238E27FC236}">
                  <a16:creationId xmlns:a16="http://schemas.microsoft.com/office/drawing/2014/main" id="{27826909-C012-35A6-7D70-74B2DADB1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98200" y="4864784"/>
              <a:ext cx="136836" cy="377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[R] 81">
              <a:extLst>
                <a:ext uri="{FF2B5EF4-FFF2-40B4-BE49-F238E27FC236}">
                  <a16:creationId xmlns:a16="http://schemas.microsoft.com/office/drawing/2014/main" id="{64C57008-8FEE-EA74-5C5A-493D43CBA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0462" y="4864784"/>
              <a:ext cx="125842" cy="377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[R] 83">
              <a:extLst>
                <a:ext uri="{FF2B5EF4-FFF2-40B4-BE49-F238E27FC236}">
                  <a16:creationId xmlns:a16="http://schemas.microsoft.com/office/drawing/2014/main" id="{C93DA7E7-F810-0B49-82F4-A7B37366A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8531" y="4910667"/>
              <a:ext cx="125633" cy="3292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사다리꼴 311">
            <a:extLst>
              <a:ext uri="{FF2B5EF4-FFF2-40B4-BE49-F238E27FC236}">
                <a16:creationId xmlns:a16="http://schemas.microsoft.com/office/drawing/2014/main" id="{BFD0189A-B642-934C-6796-E6CD134FCA51}"/>
              </a:ext>
            </a:extLst>
          </p:cNvPr>
          <p:cNvSpPr/>
          <p:nvPr/>
        </p:nvSpPr>
        <p:spPr>
          <a:xfrm>
            <a:off x="4579324" y="5540464"/>
            <a:ext cx="6448157" cy="227888"/>
          </a:xfrm>
          <a:prstGeom prst="trapezoid">
            <a:avLst>
              <a:gd name="adj" fmla="val 502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3" name="사다리꼴 312">
            <a:extLst>
              <a:ext uri="{FF2B5EF4-FFF2-40B4-BE49-F238E27FC236}">
                <a16:creationId xmlns:a16="http://schemas.microsoft.com/office/drawing/2014/main" id="{BBEB356A-557F-400E-D085-8F28B64814F0}"/>
              </a:ext>
            </a:extLst>
          </p:cNvPr>
          <p:cNvSpPr/>
          <p:nvPr/>
        </p:nvSpPr>
        <p:spPr>
          <a:xfrm>
            <a:off x="4579324" y="6103146"/>
            <a:ext cx="6448157" cy="238776"/>
          </a:xfrm>
          <a:prstGeom prst="trapezoid">
            <a:avLst>
              <a:gd name="adj" fmla="val 518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prstClr val="black"/>
                </a:solidFill>
                <a:latin typeface="Lucida Console" panose="020B0609040504020204" pitchFamily="49" charset="0"/>
              </a:rPr>
              <a:t>ON</a:t>
            </a:r>
            <a:endParaRPr lang="ko-KR" altLang="en-US" sz="8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AB2E67E-987B-0912-7FCF-544F510C38D6}"/>
              </a:ext>
            </a:extLst>
          </p:cNvPr>
          <p:cNvCxnSpPr>
            <a:cxnSpLocks/>
            <a:stCxn id="223" idx="0"/>
          </p:cNvCxnSpPr>
          <p:nvPr/>
        </p:nvCxnSpPr>
        <p:spPr>
          <a:xfrm>
            <a:off x="6221406" y="3743178"/>
            <a:ext cx="4635951" cy="187575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007B2CF-DB8D-49AD-F344-0E94D6DD6BAE}"/>
              </a:ext>
            </a:extLst>
          </p:cNvPr>
          <p:cNvCxnSpPr>
            <a:cxnSpLocks/>
            <a:stCxn id="222" idx="0"/>
          </p:cNvCxnSpPr>
          <p:nvPr/>
        </p:nvCxnSpPr>
        <p:spPr>
          <a:xfrm>
            <a:off x="7369200" y="3743178"/>
            <a:ext cx="3488157" cy="244730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7F2B55-8C7E-EB63-7F31-CDC041C0D662}"/>
              </a:ext>
            </a:extLst>
          </p:cNvPr>
          <p:cNvSpPr txBox="1"/>
          <p:nvPr/>
        </p:nvSpPr>
        <p:spPr>
          <a:xfrm>
            <a:off x="85344" y="1142353"/>
            <a:ext cx="29040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01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02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03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04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05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06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07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EOM_14_7.set(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08     </a:t>
            </a:r>
            <a:r>
              <a:rPr lang="en-US" altLang="ko-KR" sz="900">
                <a:latin typeface="Lucida Console" panose="020B0609040504020204" pitchFamily="49" charset="0"/>
              </a:rPr>
              <a:t>tc_0.auto_start();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09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10</a:t>
            </a:r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   delay(5000);</a:t>
            </a:r>
          </a:p>
          <a:p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 11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12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13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ko-KR" altLang="en-US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15     delay(20000);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16     AOM_369.set(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sz="900">
                <a:solidFill>
                  <a:srgbClr val="F2F2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17     EOM_2_1.set(</a:t>
            </a:r>
            <a:r>
              <a:rPr lang="en-US" altLang="ko-KR" sz="900">
                <a:solidFill>
                  <a:srgbClr val="FF0000"/>
                </a:solidFill>
                <a:latin typeface="Lucida Console" panose="020B0609040504020204" pitchFamily="49" charset="0"/>
              </a:rPr>
              <a:t>0</a:t>
            </a:r>
            <a:r>
              <a:rPr lang="en-US" altLang="ko-KR" sz="90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5993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  <p:pic>
        <p:nvPicPr>
          <p:cNvPr id="5" name="그림 4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27639E3A-F118-7D59-C822-CDBAA41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5467644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431827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44" y="4795024"/>
            <a:ext cx="5677208" cy="1793602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224020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Vivado</a:t>
            </a:r>
            <a:r>
              <a:rPr lang="en-US" altLang="ko-KR" dirty="0"/>
              <a:t> in python</a:t>
            </a:r>
            <a:endParaRPr lang="ko-KR" altLang="en-US" dirty="0"/>
          </a:p>
        </p:txBody>
      </p:sp>
      <p:pic>
        <p:nvPicPr>
          <p:cNvPr id="3" name="그림 2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034CF8EA-5E6B-FFD4-4D21-E237ACA6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656" y="3062514"/>
            <a:ext cx="1370146" cy="1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DC7A-DFC3-98BE-8768-1DF9B038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AC7A-8010-FE86-EB12-4CB28997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94261D-5579-DF65-B4B3-69B7E6E1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0" y="1241325"/>
            <a:ext cx="2239151" cy="5144402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0842B76-FBFE-D1E9-AC64-0F966BA10288}"/>
              </a:ext>
            </a:extLst>
          </p:cNvPr>
          <p:cNvSpPr/>
          <p:nvPr/>
        </p:nvSpPr>
        <p:spPr>
          <a:xfrm rot="16200000">
            <a:off x="8150043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B7948C-6DFC-D206-B12A-2D1D1099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" y="1640115"/>
            <a:ext cx="7616176" cy="40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5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899B-483B-15AD-CF75-5DBE668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&amp; ToDo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E3540-F514-C93C-E256-EA282272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CFD375-1758-72B5-4506-A65F66B8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4950438"/>
          </a:xfrm>
        </p:spPr>
        <p:txBody>
          <a:bodyPr/>
          <a:lstStyle/>
          <a:p>
            <a:r>
              <a:rPr lang="en-US" altLang="ko-KR"/>
              <a:t>QuIQCL Zynq FPGA board -&gt; More IO Ports</a:t>
            </a:r>
          </a:p>
          <a:p>
            <a:r>
              <a:rPr lang="en-US" altLang="ko-KR"/>
              <a:t>Python to C or LLVM compiler</a:t>
            </a:r>
          </a:p>
          <a:p>
            <a:endParaRPr lang="en-US" altLang="ko-KR"/>
          </a:p>
          <a:p>
            <a:r>
              <a:rPr lang="en-US" altLang="ko-KR"/>
              <a:t>Separating Clock region?</a:t>
            </a:r>
          </a:p>
          <a:p>
            <a:r>
              <a:rPr lang="en-US" altLang="ko-KR"/>
              <a:t>Override Mode(Manual Mode)</a:t>
            </a:r>
          </a:p>
          <a:p>
            <a:r>
              <a:rPr lang="en-US" altLang="ko-KR"/>
              <a:t>Error Interrupt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82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3D73-6810-316D-9534-B394878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81D22-D118-AC81-FA4A-8E280C5A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program language do we use to program Experiment code?</a:t>
            </a:r>
          </a:p>
          <a:p>
            <a:r>
              <a:rPr lang="en-US" altLang="ko-KR"/>
              <a:t>Answer : * or *++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3A40-3EDD-6488-1100-E80A99DF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059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C91CD-F4C6-EA9F-3567-7D09CBE20AF6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84165"/>
              </p:ext>
            </p:extLst>
          </p:nvPr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36656-682C-3560-DA83-D7801C6C72C7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34938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FFCA6C-7615-EE91-9287-E049851284F2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0D3A0B6-ED6E-C9F1-B4F4-EC0B38CA23B6}"/>
              </a:ext>
            </a:extLst>
          </p:cNvPr>
          <p:cNvSpPr/>
          <p:nvPr/>
        </p:nvSpPr>
        <p:spPr>
          <a:xfrm>
            <a:off x="5326272" y="3692403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B12334-3EA1-041C-1603-3EC232ED1CCD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972D94-F64B-DE57-FCE5-0EA042F15C04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5BA4AC4-7137-51B3-6691-9DB9DE338897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D16AF5-5FBA-B671-6E29-C38BD843B2E8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4F7FBB-FD88-F1CE-8560-8B3AC517DF76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F70EE8-29D0-13E7-607B-B9F982DB572F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CF5286-F63D-ABA4-42CA-6797C12975F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굽음 47">
            <a:extLst>
              <a:ext uri="{FF2B5EF4-FFF2-40B4-BE49-F238E27FC236}">
                <a16:creationId xmlns:a16="http://schemas.microsoft.com/office/drawing/2014/main" id="{CE98FD52-7DFC-AAD2-C038-E1F2C06ACF53}"/>
              </a:ext>
            </a:extLst>
          </p:cNvPr>
          <p:cNvSpPr/>
          <p:nvPr/>
        </p:nvSpPr>
        <p:spPr>
          <a:xfrm rot="5400000">
            <a:off x="2529121" y="1468146"/>
            <a:ext cx="644054" cy="2806701"/>
          </a:xfrm>
          <a:prstGeom prst="bentArrow">
            <a:avLst>
              <a:gd name="adj1" fmla="val 19389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화살표: 굽음 48">
            <a:extLst>
              <a:ext uri="{FF2B5EF4-FFF2-40B4-BE49-F238E27FC236}">
                <a16:creationId xmlns:a16="http://schemas.microsoft.com/office/drawing/2014/main" id="{C7EC3191-1387-81B7-0D70-7DBC10243B67}"/>
              </a:ext>
            </a:extLst>
          </p:cNvPr>
          <p:cNvSpPr/>
          <p:nvPr/>
        </p:nvSpPr>
        <p:spPr>
          <a:xfrm rot="10800000" flipH="1">
            <a:off x="4012781" y="3259750"/>
            <a:ext cx="2385146" cy="923739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2730500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B3508CD-4E3B-AF3E-993E-5FDD1DF2FC8B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06460C-AB0C-8C16-BE88-61D748BFD182}"/>
              </a:ext>
            </a:extLst>
          </p:cNvPr>
          <p:cNvSpPr/>
          <p:nvPr/>
        </p:nvSpPr>
        <p:spPr>
          <a:xfrm>
            <a:off x="1543050" y="2336006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246A9E-83E7-1B55-61A3-200F406998EC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EB0BEE-594F-951C-A175-EF9E9C25CB3D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D26C0DE-416A-58E6-A59C-544E98A47B88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593904-1F2F-BB88-F6F4-F69D9D8BDB1C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038F9F-1940-D047-EE44-2E625FC18C9E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10ECD-956D-266D-2A5E-ED7579E8C485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86CE57-C8BD-0E84-C664-BAD26014C9DC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32E2EE9-DD54-B4C3-FCDF-B93AB248A5B6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EDE067-AB2B-1F6D-0052-F82D920D2B89}"/>
              </a:ext>
            </a:extLst>
          </p:cNvPr>
          <p:cNvSpPr/>
          <p:nvPr/>
        </p:nvSpPr>
        <p:spPr>
          <a:xfrm>
            <a:off x="5326272" y="406578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302C0-20E4-088F-4EA8-699D70AC4777}"/>
              </a:ext>
            </a:extLst>
          </p:cNvPr>
          <p:cNvSpPr/>
          <p:nvPr/>
        </p:nvSpPr>
        <p:spPr>
          <a:xfrm>
            <a:off x="4637587" y="3671288"/>
            <a:ext cx="1445605" cy="30801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1BD734-D80C-6776-6091-AA5CD19A8B3B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굽음 34">
            <a:extLst>
              <a:ext uri="{FF2B5EF4-FFF2-40B4-BE49-F238E27FC236}">
                <a16:creationId xmlns:a16="http://schemas.microsoft.com/office/drawing/2014/main" id="{7071AFD3-AC40-20CE-14D0-E3D237FBD23C}"/>
              </a:ext>
            </a:extLst>
          </p:cNvPr>
          <p:cNvSpPr/>
          <p:nvPr/>
        </p:nvSpPr>
        <p:spPr>
          <a:xfrm rot="16200000">
            <a:off x="4608506" y="2647036"/>
            <a:ext cx="772141" cy="2806701"/>
          </a:xfrm>
          <a:prstGeom prst="bentArrow">
            <a:avLst>
              <a:gd name="adj1" fmla="val 12810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화살표: 굽음 35">
            <a:extLst>
              <a:ext uri="{FF2B5EF4-FFF2-40B4-BE49-F238E27FC236}">
                <a16:creationId xmlns:a16="http://schemas.microsoft.com/office/drawing/2014/main" id="{D4FAFF69-8931-E896-66E7-DD0E0B9E369E}"/>
              </a:ext>
            </a:extLst>
          </p:cNvPr>
          <p:cNvSpPr/>
          <p:nvPr/>
        </p:nvSpPr>
        <p:spPr>
          <a:xfrm flipH="1">
            <a:off x="1447798" y="2875844"/>
            <a:ext cx="2385146" cy="844888"/>
          </a:xfrm>
          <a:prstGeom prst="bentArrow">
            <a:avLst>
              <a:gd name="adj1" fmla="val 14681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93D32-36D1-07AD-94E9-E5DD2A2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MMIO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A75A-B53A-00A4-E1A1-26CE104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0B22-7BC6-6938-48B6-ECDDD63A8223}"/>
              </a:ext>
            </a:extLst>
          </p:cNvPr>
          <p:cNvSpPr txBox="1"/>
          <p:nvPr/>
        </p:nvSpPr>
        <p:spPr>
          <a:xfrm>
            <a:off x="85343" y="1284178"/>
            <a:ext cx="10130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B050"/>
                </a:solidFill>
                <a:latin typeface="Lucida Console" panose="020B0609040504020204" pitchFamily="49" charset="0"/>
              </a:rPr>
              <a:t>volatile uint64_t 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 axi_addr = (</a:t>
            </a:r>
            <a:r>
              <a:rPr lang="en-US" altLang="ko-KR">
                <a:solidFill>
                  <a:srgbClr val="00B050"/>
                </a:solidFill>
                <a:latin typeface="Lucida Console" panose="020B0609040504020204" pitchFamily="49" charset="0"/>
              </a:rPr>
              <a:t>volatile uint64_t</a:t>
            </a:r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 *)0x1000;</a:t>
            </a:r>
          </a:p>
          <a:p>
            <a:r>
              <a:rPr lang="en-US" altLang="ko-KR" sz="1800">
                <a:solidFill>
                  <a:prstClr val="black"/>
                </a:solidFill>
                <a:latin typeface="Lucida Console" panose="020B0609040504020204" pitchFamily="49" charset="0"/>
              </a:rPr>
              <a:t>*(axi_addr) = 2024;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D23B2D-51B4-F5BA-910B-2F3F1DCD5F94}"/>
              </a:ext>
            </a:extLst>
          </p:cNvPr>
          <p:cNvSpPr/>
          <p:nvPr/>
        </p:nvSpPr>
        <p:spPr>
          <a:xfrm>
            <a:off x="350045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CPU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4746E4-ADCB-DCE4-0F5B-97FC0FAE82A9}"/>
              </a:ext>
            </a:extLst>
          </p:cNvPr>
          <p:cNvSpPr/>
          <p:nvPr/>
        </p:nvSpPr>
        <p:spPr>
          <a:xfrm>
            <a:off x="3769571" y="2336005"/>
            <a:ext cx="621506" cy="3857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 BUS</a:t>
            </a:r>
            <a:endParaRPr lang="ko-KR" altLang="en-US" b="1">
              <a:solidFill>
                <a:schemeClr val="tx1"/>
              </a:solidFill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8F6C69C-996F-49B9-0E2F-1F20294619D4}"/>
              </a:ext>
            </a:extLst>
          </p:cNvPr>
          <p:cNvGraphicFramePr>
            <a:graphicFrameLocks noGrp="1"/>
          </p:cNvGraphicFramePr>
          <p:nvPr/>
        </p:nvGraphicFramePr>
        <p:xfrm>
          <a:off x="8865878" y="1362495"/>
          <a:ext cx="1878322" cy="4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22">
                  <a:extLst>
                    <a:ext uri="{9D8B030D-6E8A-4147-A177-3AD203B41FA5}">
                      <a16:colId xmlns:a16="http://schemas.microsoft.com/office/drawing/2014/main" val="3674760496"/>
                    </a:ext>
                  </a:extLst>
                </a:gridCol>
              </a:tblGrid>
              <a:tr h="5069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Module0 0x0000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458380"/>
                  </a:ext>
                </a:extLst>
              </a:tr>
              <a:tr h="506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Module1 0x1000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043018"/>
                  </a:ext>
                </a:extLst>
              </a:tr>
              <a:tr h="3041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DRAM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2825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35D4FE-4E6D-DD69-E6DE-1709DDFDFECC}"/>
              </a:ext>
            </a:extLst>
          </p:cNvPr>
          <p:cNvSpPr txBox="1"/>
          <p:nvPr/>
        </p:nvSpPr>
        <p:spPr>
          <a:xfrm>
            <a:off x="10819210" y="1177829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0x0000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8FA83-1FD0-7BDA-522F-1733EE10D0D8}"/>
              </a:ext>
            </a:extLst>
          </p:cNvPr>
          <p:cNvSpPr txBox="1"/>
          <p:nvPr/>
        </p:nvSpPr>
        <p:spPr>
          <a:xfrm>
            <a:off x="10819210" y="167486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0x1000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5C1ACC-0922-9CF1-6E0D-5858A962B5B6}"/>
              </a:ext>
            </a:extLst>
          </p:cNvPr>
          <p:cNvSpPr txBox="1"/>
          <p:nvPr/>
        </p:nvSpPr>
        <p:spPr>
          <a:xfrm>
            <a:off x="10819210" y="2180138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0x2000</a:t>
            </a:r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A17722F-FF69-A684-DADD-855F6DD57F71}"/>
              </a:ext>
            </a:extLst>
          </p:cNvPr>
          <p:cNvSpPr/>
          <p:nvPr/>
        </p:nvSpPr>
        <p:spPr>
          <a:xfrm>
            <a:off x="2231735" y="3109714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2CB9C-F460-B807-6D19-56D715E5A389}"/>
              </a:ext>
            </a:extLst>
          </p:cNvPr>
          <p:cNvSpPr txBox="1"/>
          <p:nvPr/>
        </p:nvSpPr>
        <p:spPr>
          <a:xfrm>
            <a:off x="3066126" y="243153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valid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AC4C70-E856-52F2-5A81-9C0F8E06369F}"/>
              </a:ext>
            </a:extLst>
          </p:cNvPr>
          <p:cNvSpPr txBox="1"/>
          <p:nvPr/>
        </p:nvSpPr>
        <p:spPr>
          <a:xfrm>
            <a:off x="3066126" y="2807454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ready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9A10A-A16C-79AC-D969-AB0AAA54FDB1}"/>
              </a:ext>
            </a:extLst>
          </p:cNvPr>
          <p:cNvSpPr txBox="1"/>
          <p:nvPr/>
        </p:nvSpPr>
        <p:spPr>
          <a:xfrm>
            <a:off x="3066126" y="3191510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data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6BAE6D-160E-681F-3222-B5A763CCE1CE}"/>
              </a:ext>
            </a:extLst>
          </p:cNvPr>
          <p:cNvCxnSpPr/>
          <p:nvPr/>
        </p:nvCxnSpPr>
        <p:spPr>
          <a:xfrm>
            <a:off x="1543050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2EFEEE-F6F4-1915-24DC-D16360EDB563}"/>
              </a:ext>
            </a:extLst>
          </p:cNvPr>
          <p:cNvCxnSpPr/>
          <p:nvPr/>
        </p:nvCxnSpPr>
        <p:spPr>
          <a:xfrm>
            <a:off x="1543050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B09E47-29BD-B7EE-04CC-F088E1BD5B4C}"/>
              </a:ext>
            </a:extLst>
          </p:cNvPr>
          <p:cNvSpPr txBox="1"/>
          <p:nvPr/>
        </p:nvSpPr>
        <p:spPr>
          <a:xfrm>
            <a:off x="2017585" y="3079235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F5314-2B82-59EF-C9BA-0086F4C6324C}"/>
              </a:ext>
            </a:extLst>
          </p:cNvPr>
          <p:cNvCxnSpPr>
            <a:cxnSpLocks/>
          </p:cNvCxnSpPr>
          <p:nvPr/>
        </p:nvCxnSpPr>
        <p:spPr>
          <a:xfrm flipH="1">
            <a:off x="1543050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A5B2181-D619-2FC6-C830-1A2C1F592B00}"/>
              </a:ext>
            </a:extLst>
          </p:cNvPr>
          <p:cNvSpPr/>
          <p:nvPr/>
        </p:nvSpPr>
        <p:spPr>
          <a:xfrm flipH="1">
            <a:off x="1610225" y="2730500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3800046-AA10-D242-EF2B-9111CA97F7FC}"/>
              </a:ext>
            </a:extLst>
          </p:cNvPr>
          <p:cNvSpPr/>
          <p:nvPr/>
        </p:nvSpPr>
        <p:spPr>
          <a:xfrm flipH="1">
            <a:off x="1610227" y="2349383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44CCF2-94A2-8A77-E083-C658030EBDD1}"/>
              </a:ext>
            </a:extLst>
          </p:cNvPr>
          <p:cNvSpPr/>
          <p:nvPr/>
        </p:nvSpPr>
        <p:spPr>
          <a:xfrm>
            <a:off x="6397927" y="2336006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Module0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(0x0000)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AC2A6-7FCF-CE7A-39D3-BF0658D17F05}"/>
              </a:ext>
            </a:extLst>
          </p:cNvPr>
          <p:cNvSpPr/>
          <p:nvPr/>
        </p:nvSpPr>
        <p:spPr>
          <a:xfrm>
            <a:off x="6397927" y="3718320"/>
            <a:ext cx="1143000" cy="10929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Module1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(0x1000)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FDDAAD-94EB-E2D2-3F7E-42C7A20E2ECE}"/>
              </a:ext>
            </a:extLst>
          </p:cNvPr>
          <p:cNvCxnSpPr/>
          <p:nvPr/>
        </p:nvCxnSpPr>
        <p:spPr>
          <a:xfrm>
            <a:off x="4637587" y="2644023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523CD-95DC-E03A-23B3-7E1FCC92B6AA}"/>
              </a:ext>
            </a:extLst>
          </p:cNvPr>
          <p:cNvCxnSpPr>
            <a:cxnSpLocks/>
          </p:cNvCxnSpPr>
          <p:nvPr/>
        </p:nvCxnSpPr>
        <p:spPr>
          <a:xfrm flipH="1">
            <a:off x="4637587" y="3025140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D12EA3-5141-B8AE-41F0-33EA94D47B96}"/>
              </a:ext>
            </a:extLst>
          </p:cNvPr>
          <p:cNvCxnSpPr/>
          <p:nvPr/>
        </p:nvCxnSpPr>
        <p:spPr>
          <a:xfrm>
            <a:off x="4637587" y="3398520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09FB68-9E05-D4AF-C149-83E40EF29599}"/>
              </a:ext>
            </a:extLst>
          </p:cNvPr>
          <p:cNvCxnSpPr/>
          <p:nvPr/>
        </p:nvCxnSpPr>
        <p:spPr>
          <a:xfrm>
            <a:off x="4637587" y="3984385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1FC30-5F44-4A78-C1D0-219FE72456A7}"/>
              </a:ext>
            </a:extLst>
          </p:cNvPr>
          <p:cNvCxnSpPr>
            <a:cxnSpLocks/>
          </p:cNvCxnSpPr>
          <p:nvPr/>
        </p:nvCxnSpPr>
        <p:spPr>
          <a:xfrm flipH="1">
            <a:off x="4637587" y="4365502"/>
            <a:ext cx="14456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529EC-1EE2-DA82-8014-4E9A1CF71973}"/>
              </a:ext>
            </a:extLst>
          </p:cNvPr>
          <p:cNvCxnSpPr/>
          <p:nvPr/>
        </p:nvCxnSpPr>
        <p:spPr>
          <a:xfrm>
            <a:off x="4637587" y="4738882"/>
            <a:ext cx="15230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2BCD881-3C7C-19A0-4DDE-A934E978C4FA}"/>
              </a:ext>
            </a:extLst>
          </p:cNvPr>
          <p:cNvSpPr/>
          <p:nvPr/>
        </p:nvSpPr>
        <p:spPr>
          <a:xfrm flipH="1">
            <a:off x="4682017" y="4076882"/>
            <a:ext cx="621509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0DB49F1-7427-31A8-CFFB-D49A2D210D19}"/>
              </a:ext>
            </a:extLst>
          </p:cNvPr>
          <p:cNvSpPr/>
          <p:nvPr/>
        </p:nvSpPr>
        <p:spPr>
          <a:xfrm flipH="1">
            <a:off x="4682019" y="3695765"/>
            <a:ext cx="621507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BF734E5-11D2-CB4E-FDC7-8A11D5F71897}"/>
              </a:ext>
            </a:extLst>
          </p:cNvPr>
          <p:cNvSpPr/>
          <p:nvPr/>
        </p:nvSpPr>
        <p:spPr>
          <a:xfrm>
            <a:off x="5342652" y="4439162"/>
            <a:ext cx="756920" cy="299720"/>
          </a:xfrm>
          <a:custGeom>
            <a:avLst/>
            <a:gdLst>
              <a:gd name="connsiteX0" fmla="*/ 0 w 756920"/>
              <a:gd name="connsiteY0" fmla="*/ 299720 h 299720"/>
              <a:gd name="connsiteX1" fmla="*/ 116840 w 756920"/>
              <a:gd name="connsiteY1" fmla="*/ 0 h 299720"/>
              <a:gd name="connsiteX2" fmla="*/ 756920 w 756920"/>
              <a:gd name="connsiteY2" fmla="*/ 0 h 299720"/>
              <a:gd name="connsiteX3" fmla="*/ 756920 w 756920"/>
              <a:gd name="connsiteY3" fmla="*/ 289560 h 299720"/>
              <a:gd name="connsiteX4" fmla="*/ 0 w 756920"/>
              <a:gd name="connsiteY4" fmla="*/ 299720 h 2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6920" h="299720">
                <a:moveTo>
                  <a:pt x="0" y="299720"/>
                </a:moveTo>
                <a:lnTo>
                  <a:pt x="116840" y="0"/>
                </a:lnTo>
                <a:lnTo>
                  <a:pt x="756920" y="0"/>
                </a:lnTo>
                <a:lnTo>
                  <a:pt x="756920" y="289560"/>
                </a:lnTo>
                <a:lnTo>
                  <a:pt x="0" y="29972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12670-FC2A-0397-69FA-1F9E6FE68495}"/>
              </a:ext>
            </a:extLst>
          </p:cNvPr>
          <p:cNvSpPr txBox="1"/>
          <p:nvPr/>
        </p:nvSpPr>
        <p:spPr>
          <a:xfrm>
            <a:off x="5128502" y="4408683"/>
            <a:ext cx="128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2024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1CE65C-6A73-E263-1A25-3D83D61FD645}"/>
              </a:ext>
            </a:extLst>
          </p:cNvPr>
          <p:cNvSpPr/>
          <p:nvPr/>
        </p:nvSpPr>
        <p:spPr>
          <a:xfrm>
            <a:off x="97445" y="1575077"/>
            <a:ext cx="2738888" cy="3554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굽음 39">
            <a:extLst>
              <a:ext uri="{FF2B5EF4-FFF2-40B4-BE49-F238E27FC236}">
                <a16:creationId xmlns:a16="http://schemas.microsoft.com/office/drawing/2014/main" id="{D0B866B0-074A-4A61-40C7-36A67065B08E}"/>
              </a:ext>
            </a:extLst>
          </p:cNvPr>
          <p:cNvSpPr/>
          <p:nvPr/>
        </p:nvSpPr>
        <p:spPr>
          <a:xfrm rot="5400000">
            <a:off x="2465078" y="2334060"/>
            <a:ext cx="772141" cy="2806701"/>
          </a:xfrm>
          <a:prstGeom prst="bentArrow">
            <a:avLst>
              <a:gd name="adj1" fmla="val 13906"/>
              <a:gd name="adj2" fmla="val 20684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화살표: 굽음 40">
            <a:extLst>
              <a:ext uri="{FF2B5EF4-FFF2-40B4-BE49-F238E27FC236}">
                <a16:creationId xmlns:a16="http://schemas.microsoft.com/office/drawing/2014/main" id="{AA747A08-96FA-93BD-EB69-89C9BF29E452}"/>
              </a:ext>
            </a:extLst>
          </p:cNvPr>
          <p:cNvSpPr/>
          <p:nvPr/>
        </p:nvSpPr>
        <p:spPr>
          <a:xfrm rot="10800000" flipH="1">
            <a:off x="4012780" y="4087978"/>
            <a:ext cx="2385147" cy="835119"/>
          </a:xfrm>
          <a:prstGeom prst="bentArrow">
            <a:avLst>
              <a:gd name="adj1" fmla="val 12357"/>
              <a:gd name="adj2" fmla="val 17817"/>
              <a:gd name="adj3" fmla="val 17898"/>
              <a:gd name="adj4" fmla="val 23458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165A4-BB35-474D-6B8A-9C5A66E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30DFF-8FEC-764A-23A3-C9FEF955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DA4F9F-17E2-CCB4-1A4C-0EC4B986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24" y="1955928"/>
            <a:ext cx="5378533" cy="450131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934AAC-9687-203B-3AA0-6EF9C1E3FD78}"/>
              </a:ext>
            </a:extLst>
          </p:cNvPr>
          <p:cNvGrpSpPr/>
          <p:nvPr/>
        </p:nvGrpSpPr>
        <p:grpSpPr>
          <a:xfrm>
            <a:off x="421343" y="1777607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0377F808-4E77-238B-23F3-956BEB74A4E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.cpp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251082A-C1BD-46D4-DC58-D449650A9C89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628EA93-E835-1324-DB56-70C49E87B2B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2C7A99A-4A92-3A1D-60C3-769DBEEE2C5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3067E9-86F3-78CF-2AA5-7C7EB8ACC9F3}"/>
              </a:ext>
            </a:extLst>
          </p:cNvPr>
          <p:cNvGrpSpPr/>
          <p:nvPr/>
        </p:nvGrpSpPr>
        <p:grpSpPr>
          <a:xfrm>
            <a:off x="421343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C2DC96C6-3A87-D545-320C-E713A6FC0BF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linker.ld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EF2D5-1F7E-543B-F5CC-90A698FD9BF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850C-0E59-071C-D4CC-2AE0D20E5B8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108510C-B129-3E3F-63FE-57A6831557F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49DDF6-82F1-935F-21A3-46397E8E6624}"/>
              </a:ext>
            </a:extLst>
          </p:cNvPr>
          <p:cNvGrpSpPr/>
          <p:nvPr/>
        </p:nvGrpSpPr>
        <p:grpSpPr>
          <a:xfrm>
            <a:off x="421343" y="3843474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C950A3D3-8842-181A-45DA-F05620B0887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init.S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58B62C7-8F75-22EE-26E0-92F187F5F29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68CE085-E276-8CCF-9812-83E4ED78D62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F93909-8EDF-C408-FC6B-BAF4362F8FA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GNU 프로젝트 - 위키백과, 우리 모두의 백과사전">
            <a:extLst>
              <a:ext uri="{FF2B5EF4-FFF2-40B4-BE49-F238E27FC236}">
                <a16:creationId xmlns:a16="http://schemas.microsoft.com/office/drawing/2014/main" id="{69E6362C-BF92-7A13-F3E1-34040A08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91" y="1822234"/>
            <a:ext cx="2482732" cy="24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2FBE5B-5F11-C368-6AD6-5786027C8848}"/>
              </a:ext>
            </a:extLst>
          </p:cNvPr>
          <p:cNvGrpSpPr/>
          <p:nvPr/>
        </p:nvGrpSpPr>
        <p:grpSpPr>
          <a:xfrm>
            <a:off x="5241699" y="2804896"/>
            <a:ext cx="759724" cy="866400"/>
            <a:chOff x="1803216" y="4681679"/>
            <a:chExt cx="759724" cy="866400"/>
          </a:xfrm>
          <a:solidFill>
            <a:schemeClr val="bg1"/>
          </a:solidFill>
        </p:grpSpPr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E9399CF3-0794-6B26-7010-B0F149EDF5D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err="1">
                  <a:solidFill>
                    <a:schemeClr val="tx1"/>
                  </a:solidFill>
                </a:rPr>
                <a:t>exp</a:t>
              </a:r>
              <a:r>
                <a:rPr lang="en-US" altLang="ko-KR" sz="1200">
                  <a:solidFill>
                    <a:schemeClr val="tx1"/>
                  </a:solidFill>
                </a:rPr>
                <a:t>.elf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3CD9CD-DA72-9CA0-16D4-BFBAE0CE5F8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32A961-63A2-31F3-0D5F-4E0085AED90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CD5494-BCE2-1487-90E1-22A71C317E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grpFill/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D8A98B2B-AF46-4B8B-4E02-72E569EA9153}"/>
              </a:ext>
            </a:extLst>
          </p:cNvPr>
          <p:cNvSpPr/>
          <p:nvPr/>
        </p:nvSpPr>
        <p:spPr>
          <a:xfrm>
            <a:off x="1293250" y="1777607"/>
            <a:ext cx="309034" cy="2986304"/>
          </a:xfrm>
          <a:prstGeom prst="rightBrace">
            <a:avLst>
              <a:gd name="adj1" fmla="val 4675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FC908C-C71A-BD22-209B-7CF78F9ADAF6}"/>
              </a:ext>
            </a:extLst>
          </p:cNvPr>
          <p:cNvSpPr/>
          <p:nvPr/>
        </p:nvSpPr>
        <p:spPr>
          <a:xfrm>
            <a:off x="1714467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8969B11-FAC6-2C86-5520-2CBD6D768F39}"/>
              </a:ext>
            </a:extLst>
          </p:cNvPr>
          <p:cNvSpPr/>
          <p:nvPr/>
        </p:nvSpPr>
        <p:spPr>
          <a:xfrm>
            <a:off x="4536919" y="2947809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E54F22-D91A-B1F0-A212-4747D959809F}"/>
              </a:ext>
            </a:extLst>
          </p:cNvPr>
          <p:cNvGrpSpPr/>
          <p:nvPr/>
        </p:nvGrpSpPr>
        <p:grpSpPr>
          <a:xfrm>
            <a:off x="219638" y="4807944"/>
            <a:ext cx="1031623" cy="714375"/>
            <a:chOff x="1600200" y="5600700"/>
            <a:chExt cx="900113" cy="714375"/>
          </a:xfrm>
        </p:grpSpPr>
        <p:sp>
          <p:nvSpPr>
            <p:cNvPr id="33" name="사각형: 잘린 한쪽 모서리 32">
              <a:extLst>
                <a:ext uri="{FF2B5EF4-FFF2-40B4-BE49-F238E27FC236}">
                  <a16:creationId xmlns:a16="http://schemas.microsoft.com/office/drawing/2014/main" id="{CDE5EBEB-0870-896D-A623-2071B2A045B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D901AE-4AF0-3BE8-C19E-EC58B22B0DC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/xilinx_bsp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4D5CAE-06F4-26D3-71A3-929850BB524E}"/>
              </a:ext>
            </a:extLst>
          </p:cNvPr>
          <p:cNvGrpSpPr/>
          <p:nvPr/>
        </p:nvGrpSpPr>
        <p:grpSpPr>
          <a:xfrm>
            <a:off x="219638" y="5727151"/>
            <a:ext cx="1031623" cy="714375"/>
            <a:chOff x="1600200" y="5600700"/>
            <a:chExt cx="900113" cy="714375"/>
          </a:xfrm>
        </p:grpSpPr>
        <p:sp>
          <p:nvSpPr>
            <p:cNvPr id="36" name="사각형: 잘린 한쪽 모서리 35">
              <a:extLst>
                <a:ext uri="{FF2B5EF4-FFF2-40B4-BE49-F238E27FC236}">
                  <a16:creationId xmlns:a16="http://schemas.microsoft.com/office/drawing/2014/main" id="{26F1DCC9-C90D-CA21-2ADD-E19F5B5CEE25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9E3B9F6-E4AF-7E01-0B85-17F5020AC01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/rfsoc_driver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73FDBE-25F7-124B-C04D-89B8D0594FCC}"/>
              </a:ext>
            </a:extLst>
          </p:cNvPr>
          <p:cNvSpPr/>
          <p:nvPr/>
        </p:nvSpPr>
        <p:spPr>
          <a:xfrm>
            <a:off x="2789714" y="4525208"/>
            <a:ext cx="13126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/>
              <a:t>GNU</a:t>
            </a:r>
            <a:endParaRPr lang="ko-KR" altLang="en-US" sz="4000" b="1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2CD49A-A561-3631-5781-60F8B8F3B6B5}"/>
              </a:ext>
            </a:extLst>
          </p:cNvPr>
          <p:cNvSpPr/>
          <p:nvPr/>
        </p:nvSpPr>
        <p:spPr>
          <a:xfrm>
            <a:off x="6173957" y="2980472"/>
            <a:ext cx="425483" cy="580573"/>
          </a:xfrm>
          <a:prstGeom prst="rightArrow">
            <a:avLst>
              <a:gd name="adj1" fmla="val 48212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82E70-3549-DF39-594D-F593A4E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Structure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CB215-E48A-291A-6B3F-C221167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2024. 2. 5.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68B51-9003-966F-1FCC-D7B1F049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44" y="1177296"/>
            <a:ext cx="5837246" cy="52724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DC6FC6-D00F-E111-F036-95C81DBCF611}"/>
              </a:ext>
            </a:extLst>
          </p:cNvPr>
          <p:cNvSpPr/>
          <p:nvPr/>
        </p:nvSpPr>
        <p:spPr>
          <a:xfrm>
            <a:off x="1455600" y="3978140"/>
            <a:ext cx="859304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FIFO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71CC32-981F-3283-94B9-C58450826BAD}"/>
              </a:ext>
            </a:extLst>
          </p:cNvPr>
          <p:cNvSpPr/>
          <p:nvPr/>
        </p:nvSpPr>
        <p:spPr>
          <a:xfrm>
            <a:off x="219638" y="3978140"/>
            <a:ext cx="590972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CPU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904B60-22EB-B2D1-5C11-E4471EE963C4}"/>
              </a:ext>
            </a:extLst>
          </p:cNvPr>
          <p:cNvSpPr/>
          <p:nvPr/>
        </p:nvSpPr>
        <p:spPr>
          <a:xfrm>
            <a:off x="4159747" y="3978140"/>
            <a:ext cx="954648" cy="9690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IO Module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1C2397D-6E8A-B775-3A94-8CABEA1C2262}"/>
              </a:ext>
            </a:extLst>
          </p:cNvPr>
          <p:cNvSpPr/>
          <p:nvPr/>
        </p:nvSpPr>
        <p:spPr>
          <a:xfrm>
            <a:off x="945676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230C87-CD37-0039-5527-1C336DC97F6C}"/>
              </a:ext>
            </a:extLst>
          </p:cNvPr>
          <p:cNvSpPr/>
          <p:nvPr/>
        </p:nvSpPr>
        <p:spPr>
          <a:xfrm>
            <a:off x="810611" y="2124098"/>
            <a:ext cx="1504293" cy="177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b="1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kumimoji="1" lang="en-US" altLang="en-US" b="1">
                <a:solidFill>
                  <a:schemeClr val="tx1"/>
                </a:solidFill>
              </a:rPr>
              <a:t>Controller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9CADA3-B5E8-2E69-4556-8AB79F72B4E8}"/>
              </a:ext>
            </a:extLst>
          </p:cNvPr>
          <p:cNvSpPr/>
          <p:nvPr/>
        </p:nvSpPr>
        <p:spPr>
          <a:xfrm>
            <a:off x="2773449" y="4221912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=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42AC215-96A1-50F5-418A-8327BA9D9CB8}"/>
              </a:ext>
            </a:extLst>
          </p:cNvPr>
          <p:cNvSpPr/>
          <p:nvPr/>
        </p:nvSpPr>
        <p:spPr>
          <a:xfrm>
            <a:off x="2356748" y="4238352"/>
            <a:ext cx="374857" cy="2243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163860-0A38-20A3-0516-F3FC9310A761}"/>
              </a:ext>
            </a:extLst>
          </p:cNvPr>
          <p:cNvGrpSpPr/>
          <p:nvPr/>
        </p:nvGrpSpPr>
        <p:grpSpPr>
          <a:xfrm>
            <a:off x="2350338" y="3215760"/>
            <a:ext cx="678520" cy="924207"/>
            <a:chOff x="6239052" y="2581598"/>
            <a:chExt cx="1042570" cy="15043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249989-1FB7-91F4-16C7-270091C80E5F}"/>
                </a:ext>
              </a:extLst>
            </p:cNvPr>
            <p:cNvSpPr/>
            <p:nvPr/>
          </p:nvSpPr>
          <p:spPr>
            <a:xfrm>
              <a:off x="6239052" y="2581598"/>
              <a:ext cx="957846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9833AB7-A5FC-E368-3115-EBB136E4B84A}"/>
                </a:ext>
              </a:extLst>
            </p:cNvPr>
            <p:cNvSpPr/>
            <p:nvPr/>
          </p:nvSpPr>
          <p:spPr>
            <a:xfrm rot="5400000">
              <a:off x="6404057" y="3208338"/>
              <a:ext cx="1390005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406E9A-017A-B11C-E2FA-137A1F5FB5BD}"/>
              </a:ext>
            </a:extLst>
          </p:cNvPr>
          <p:cNvSpPr/>
          <p:nvPr/>
        </p:nvSpPr>
        <p:spPr>
          <a:xfrm>
            <a:off x="881220" y="3177986"/>
            <a:ext cx="681538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timestamp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539367-E805-404C-415E-498F728B5DC2}"/>
              </a:ext>
            </a:extLst>
          </p:cNvPr>
          <p:cNvGrpSpPr/>
          <p:nvPr/>
        </p:nvGrpSpPr>
        <p:grpSpPr>
          <a:xfrm>
            <a:off x="3517796" y="4238351"/>
            <a:ext cx="595137" cy="260814"/>
            <a:chOff x="8032891" y="4246040"/>
            <a:chExt cx="914449" cy="4245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75CDD7D-46CD-B5DA-2B52-B8639B6A7639}"/>
                </a:ext>
              </a:extLst>
            </p:cNvPr>
            <p:cNvSpPr/>
            <p:nvPr/>
          </p:nvSpPr>
          <p:spPr>
            <a:xfrm rot="16200000">
              <a:off x="7961981" y="4409150"/>
              <a:ext cx="332319" cy="1905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98C2FEA6-E518-B2C4-FC7D-B89DC7B82B14}"/>
                </a:ext>
              </a:extLst>
            </p:cNvPr>
            <p:cNvSpPr/>
            <p:nvPr/>
          </p:nvSpPr>
          <p:spPr>
            <a:xfrm>
              <a:off x="8147191" y="4246040"/>
              <a:ext cx="800149" cy="365125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D7246D-E400-0428-9C8C-E2108E30AEB3}"/>
              </a:ext>
            </a:extLst>
          </p:cNvPr>
          <p:cNvGrpSpPr/>
          <p:nvPr/>
        </p:nvGrpSpPr>
        <p:grpSpPr>
          <a:xfrm>
            <a:off x="2267811" y="5141622"/>
            <a:ext cx="2747929" cy="395070"/>
            <a:chOff x="6499768" y="4640856"/>
            <a:chExt cx="2060032" cy="4214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472E04E-BAC1-FF93-E058-0BEF82185D79}"/>
                </a:ext>
              </a:extLst>
            </p:cNvPr>
            <p:cNvSpPr/>
            <p:nvPr/>
          </p:nvSpPr>
          <p:spPr>
            <a:xfrm>
              <a:off x="6547393" y="4694421"/>
              <a:ext cx="1047207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timestamp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07B625-0B4F-25DF-E330-5B91BE149C74}"/>
                </a:ext>
              </a:extLst>
            </p:cNvPr>
            <p:cNvSpPr/>
            <p:nvPr/>
          </p:nvSpPr>
          <p:spPr>
            <a:xfrm>
              <a:off x="7673194" y="4696418"/>
              <a:ext cx="828146" cy="31116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data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C2F030-2EE7-1DA5-34C1-53446A77F7E1}"/>
                </a:ext>
              </a:extLst>
            </p:cNvPr>
            <p:cNvSpPr/>
            <p:nvPr/>
          </p:nvSpPr>
          <p:spPr>
            <a:xfrm>
              <a:off x="6499768" y="4640856"/>
              <a:ext cx="2060032" cy="42145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445F98B-043E-9E08-595F-F56175FCFE8A}"/>
              </a:ext>
            </a:extLst>
          </p:cNvPr>
          <p:cNvSpPr/>
          <p:nvPr/>
        </p:nvSpPr>
        <p:spPr>
          <a:xfrm>
            <a:off x="1783188" y="3144971"/>
            <a:ext cx="272458" cy="2572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8B4AC7-62AC-8027-71A4-5C48B1DFE6A3}"/>
              </a:ext>
            </a:extLst>
          </p:cNvPr>
          <p:cNvSpPr/>
          <p:nvPr/>
        </p:nvSpPr>
        <p:spPr>
          <a:xfrm rot="10800000">
            <a:off x="1225881" y="3747130"/>
            <a:ext cx="693511" cy="76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0F0E9D-BC58-37CC-0828-D29817C73B2C}"/>
              </a:ext>
            </a:extLst>
          </p:cNvPr>
          <p:cNvSpPr/>
          <p:nvPr/>
        </p:nvSpPr>
        <p:spPr>
          <a:xfrm rot="16200000">
            <a:off x="1105778" y="3540471"/>
            <a:ext cx="319678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B6155B-BB41-D2AE-F03E-8420702AF092}"/>
              </a:ext>
            </a:extLst>
          </p:cNvPr>
          <p:cNvSpPr/>
          <p:nvPr/>
        </p:nvSpPr>
        <p:spPr>
          <a:xfrm rot="16200000">
            <a:off x="1736846" y="3604445"/>
            <a:ext cx="356967" cy="80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AE02F82-D658-D388-5029-2438FA40D03D}"/>
              </a:ext>
            </a:extLst>
          </p:cNvPr>
          <p:cNvSpPr/>
          <p:nvPr/>
        </p:nvSpPr>
        <p:spPr>
          <a:xfrm>
            <a:off x="1598184" y="3200634"/>
            <a:ext cx="154529" cy="14587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FA832A-4690-3F31-3889-26472B389090}"/>
              </a:ext>
            </a:extLst>
          </p:cNvPr>
          <p:cNvSpPr/>
          <p:nvPr/>
        </p:nvSpPr>
        <p:spPr>
          <a:xfrm>
            <a:off x="1803212" y="2704427"/>
            <a:ext cx="224234" cy="19117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B7B3174-E08C-E060-08F0-A7C1F319EB3B}"/>
              </a:ext>
            </a:extLst>
          </p:cNvPr>
          <p:cNvSpPr/>
          <p:nvPr/>
        </p:nvSpPr>
        <p:spPr>
          <a:xfrm rot="5400000">
            <a:off x="1819742" y="2953649"/>
            <a:ext cx="191173" cy="15452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FEB3D3-0B51-D8FF-F740-3DECD2D42E1C}"/>
              </a:ext>
            </a:extLst>
          </p:cNvPr>
          <p:cNvSpPr/>
          <p:nvPr/>
        </p:nvSpPr>
        <p:spPr>
          <a:xfrm>
            <a:off x="1562757" y="4433416"/>
            <a:ext cx="664414" cy="108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2C4302-D912-5CAE-2464-E02140B9DD4C}"/>
              </a:ext>
            </a:extLst>
          </p:cNvPr>
          <p:cNvCxnSpPr>
            <a:cxnSpLocks/>
          </p:cNvCxnSpPr>
          <p:nvPr/>
        </p:nvCxnSpPr>
        <p:spPr>
          <a:xfrm>
            <a:off x="1559581" y="4540246"/>
            <a:ext cx="704093" cy="10117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7A76439-4E84-B33A-F4D9-03847780A05C}"/>
              </a:ext>
            </a:extLst>
          </p:cNvPr>
          <p:cNvCxnSpPr>
            <a:cxnSpLocks/>
          </p:cNvCxnSpPr>
          <p:nvPr/>
        </p:nvCxnSpPr>
        <p:spPr>
          <a:xfrm>
            <a:off x="1559581" y="4429455"/>
            <a:ext cx="695897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8EFD160-C7CC-F94E-FD3C-B5E544897B1C}"/>
              </a:ext>
            </a:extLst>
          </p:cNvPr>
          <p:cNvCxnSpPr>
            <a:cxnSpLocks/>
          </p:cNvCxnSpPr>
          <p:nvPr/>
        </p:nvCxnSpPr>
        <p:spPr>
          <a:xfrm>
            <a:off x="2220452" y="4429455"/>
            <a:ext cx="2795288" cy="696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A639EB-F029-54D9-E5A6-D6938C50272A}"/>
              </a:ext>
            </a:extLst>
          </p:cNvPr>
          <p:cNvSpPr txBox="1"/>
          <p:nvPr/>
        </p:nvSpPr>
        <p:spPr>
          <a:xfrm>
            <a:off x="2684269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ECBFB-0482-D1C2-F4B3-FA3721A6DC47}"/>
              </a:ext>
            </a:extLst>
          </p:cNvPr>
          <p:cNvSpPr txBox="1"/>
          <p:nvPr/>
        </p:nvSpPr>
        <p:spPr>
          <a:xfrm>
            <a:off x="4019771" y="551935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64 </a:t>
            </a:r>
            <a:r>
              <a:rPr lang="en-US" altLang="ko-KR" b="1" dirty="0"/>
              <a:t>bit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59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7330</Words>
  <Application>Microsoft Office PowerPoint</Application>
  <PresentationFormat>와이드스크린</PresentationFormat>
  <Paragraphs>1455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Monaco</vt:lpstr>
      <vt:lpstr>Arial</vt:lpstr>
      <vt:lpstr>Calibri</vt:lpstr>
      <vt:lpstr>Calibri Light</vt:lpstr>
      <vt:lpstr>Lucida Console</vt:lpstr>
      <vt:lpstr>Tahoma</vt:lpstr>
      <vt:lpstr>Verdana</vt:lpstr>
      <vt:lpstr>Office 테마</vt:lpstr>
      <vt:lpstr>QuIQCL LabSeminar</vt:lpstr>
      <vt:lpstr>Contents</vt:lpstr>
      <vt:lpstr>IonQ...</vt:lpstr>
      <vt:lpstr>MMIO</vt:lpstr>
      <vt:lpstr>MMIO</vt:lpstr>
      <vt:lpstr>MMIO</vt:lpstr>
      <vt:lpstr>MMIO</vt:lpstr>
      <vt:lpstr>Compiler</vt:lpstr>
      <vt:lpstr>Current Structure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DAC example</vt:lpstr>
      <vt:lpstr>DDS Structure</vt:lpstr>
      <vt:lpstr>DDS Pipeline</vt:lpstr>
      <vt:lpstr>Program Style(1)</vt:lpstr>
      <vt:lpstr>ADJ FIFO</vt:lpstr>
      <vt:lpstr>Without ADJ FIFO</vt:lpstr>
      <vt:lpstr>ADJ FIFO</vt:lpstr>
      <vt:lpstr>ADJ FIFO</vt:lpstr>
      <vt:lpstr>ADJ FIFO</vt:lpstr>
      <vt:lpstr>ADJ FIFO</vt:lpstr>
      <vt:lpstr>ADJ FIFO</vt:lpstr>
      <vt:lpstr>Program Style(2)</vt:lpstr>
      <vt:lpstr>Program Style(2)</vt:lpstr>
      <vt:lpstr>Program Style(2)</vt:lpstr>
      <vt:lpstr>Program Style(2)</vt:lpstr>
      <vt:lpstr>Program Style(3)</vt:lpstr>
      <vt:lpstr>Program Style(3)</vt:lpstr>
      <vt:lpstr>Program Style(3)</vt:lpstr>
      <vt:lpstr>Vivado TCL Control</vt:lpstr>
      <vt:lpstr>Custom IP Creation</vt:lpstr>
      <vt:lpstr>Block Design Creation</vt:lpstr>
      <vt:lpstr>Example</vt:lpstr>
      <vt:lpstr>Future &amp; ToDo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Jeonghyun Park</cp:lastModifiedBy>
  <cp:revision>1361</cp:revision>
  <dcterms:created xsi:type="dcterms:W3CDTF">2020-03-24T05:37:31Z</dcterms:created>
  <dcterms:modified xsi:type="dcterms:W3CDTF">2024-02-05T01:17:13Z</dcterms:modified>
</cp:coreProperties>
</file>