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4" r:id="rId5"/>
    <p:sldId id="310" r:id="rId6"/>
    <p:sldId id="311" r:id="rId7"/>
    <p:sldId id="270" r:id="rId8"/>
    <p:sldId id="312" r:id="rId9"/>
    <p:sldId id="313" r:id="rId10"/>
    <p:sldId id="314" r:id="rId11"/>
    <p:sldId id="315" r:id="rId12"/>
    <p:sldId id="316" r:id="rId13"/>
    <p:sldId id="309" r:id="rId14"/>
  </p:sldIdLst>
  <p:sldSz cx="18288000" cy="10287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96969"/>
    <a:srgbClr val="595959"/>
    <a:srgbClr val="BCBCBC"/>
    <a:srgbClr val="0C8BCA"/>
    <a:srgbClr val="21AFBF"/>
    <a:srgbClr val="DCF0FA"/>
    <a:srgbClr val="838383"/>
    <a:srgbClr val="169D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0047" autoAdjust="0"/>
  </p:normalViewPr>
  <p:slideViewPr>
    <p:cSldViewPr>
      <p:cViewPr>
        <p:scale>
          <a:sx n="50" d="100"/>
          <a:sy n="50" d="100"/>
        </p:scale>
        <p:origin x="1080" y="90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2"/>
          </a:xfrm>
          <a:prstGeom prst="rect">
            <a:avLst/>
          </a:prstGeom>
        </p:spPr>
        <p:txBody>
          <a:bodyPr vert="horz" lIns="53584" tIns="26792" rIns="53584" bIns="26792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363" y="1"/>
            <a:ext cx="2949787" cy="498692"/>
          </a:xfrm>
          <a:prstGeom prst="rect">
            <a:avLst/>
          </a:prstGeom>
        </p:spPr>
        <p:txBody>
          <a:bodyPr vert="horz" lIns="53584" tIns="26792" rIns="53584" bIns="26792" rtlCol="0"/>
          <a:lstStyle>
            <a:lvl1pPr algn="r">
              <a:defRPr sz="700"/>
            </a:lvl1pPr>
          </a:lstStyle>
          <a:p>
            <a:fld id="{34E4C35A-306F-4259-AF87-BD17805680A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3584" tIns="26792" rIns="53584" bIns="2679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53584" tIns="26792" rIns="53584" bIns="26792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509"/>
            <a:ext cx="2949787" cy="497829"/>
          </a:xfrm>
          <a:prstGeom prst="rect">
            <a:avLst/>
          </a:prstGeom>
        </p:spPr>
        <p:txBody>
          <a:bodyPr vert="horz" lIns="53584" tIns="26792" rIns="53584" bIns="26792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363" y="9441509"/>
            <a:ext cx="2949787" cy="497829"/>
          </a:xfrm>
          <a:prstGeom prst="rect">
            <a:avLst/>
          </a:prstGeom>
        </p:spPr>
        <p:txBody>
          <a:bodyPr vert="horz" lIns="53584" tIns="26792" rIns="53584" bIns="26792" rtlCol="0" anchor="b"/>
          <a:lstStyle>
            <a:lvl1pPr algn="r">
              <a:defRPr sz="700"/>
            </a:lvl1pPr>
          </a:lstStyle>
          <a:p>
            <a:fld id="{447C4E5D-1352-4F4E-842C-965D6C74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3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9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56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7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8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9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6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1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4E5D-1352-4F4E-842C-965D6C744F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6">
            <a:extLst>
              <a:ext uri="{FF2B5EF4-FFF2-40B4-BE49-F238E27FC236}">
                <a16:creationId xmlns:a16="http://schemas.microsoft.com/office/drawing/2014/main" id="{BEE15824-72BC-4136-A878-60DC744C258E}"/>
              </a:ext>
            </a:extLst>
          </p:cNvPr>
          <p:cNvGrpSpPr/>
          <p:nvPr userDrawn="1"/>
        </p:nvGrpSpPr>
        <p:grpSpPr>
          <a:xfrm>
            <a:off x="0" y="0"/>
            <a:ext cx="18288000" cy="10287000"/>
            <a:chOff x="1245714" y="2830794"/>
            <a:chExt cx="7809524" cy="819048"/>
          </a:xfrm>
        </p:grpSpPr>
        <p:pic>
          <p:nvPicPr>
            <p:cNvPr id="8" name="Object 17">
              <a:extLst>
                <a:ext uri="{FF2B5EF4-FFF2-40B4-BE49-F238E27FC236}">
                  <a16:creationId xmlns:a16="http://schemas.microsoft.com/office/drawing/2014/main" id="{617ABF0A-9D37-4BEA-B32A-49C58C43C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714" y="2830794"/>
              <a:ext cx="7809524" cy="819048"/>
            </a:xfrm>
            <a:prstGeom prst="rect">
              <a:avLst/>
            </a:prstGeom>
          </p:spPr>
        </p:pic>
      </p:grp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A1FA4E21-BACA-4F2F-96EB-B0F239A0AB1B}"/>
              </a:ext>
            </a:extLst>
          </p:cNvPr>
          <p:cNvGrpSpPr/>
          <p:nvPr userDrawn="1"/>
        </p:nvGrpSpPr>
        <p:grpSpPr>
          <a:xfrm>
            <a:off x="-40871" y="7785417"/>
            <a:ext cx="18341571" cy="2539683"/>
            <a:chOff x="-53571" y="7746032"/>
            <a:chExt cx="18392857" cy="2539683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92A84F31-DB4A-40E2-B48D-1F5B0AD27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571" y="7746032"/>
              <a:ext cx="18392857" cy="25396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7643BD-EF3C-45BD-8B2D-CFFE55D778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342900"/>
            <a:ext cx="1993908" cy="646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DB9A18-930A-4610-ABC9-1730FF149E01}"/>
              </a:ext>
            </a:extLst>
          </p:cNvPr>
          <p:cNvSpPr txBox="1">
            <a:spLocks/>
          </p:cNvSpPr>
          <p:nvPr userDrawn="1"/>
        </p:nvSpPr>
        <p:spPr>
          <a:xfrm>
            <a:off x="8077200" y="99309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fld id="{B1393E5F-521B-4CAD-9D3A-AE923D912DCE}" type="slidenum">
              <a:rPr lang="en-US" sz="1800" b="0" smtClean="0">
                <a:solidFill>
                  <a:schemeClr val="tx1"/>
                </a:solidFill>
                <a:latin typeface="맑은 고딕" panose="020B0503020000020004" pitchFamily="50" charset="-127"/>
              </a:rPr>
              <a:pPr algn="ctr"/>
              <a:t>‹#›</a:t>
            </a:fld>
            <a:r>
              <a:rPr lang="en-US" sz="18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-</a:t>
            </a:r>
            <a:endParaRPr lang="en-US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290A2-3358-45CD-B656-9A3011E62A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342900"/>
            <a:ext cx="1993908" cy="646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6">
            <a:extLst>
              <a:ext uri="{FF2B5EF4-FFF2-40B4-BE49-F238E27FC236}">
                <a16:creationId xmlns:a16="http://schemas.microsoft.com/office/drawing/2014/main" id="{B70F5583-7BF8-427C-9D9D-831877462546}"/>
              </a:ext>
            </a:extLst>
          </p:cNvPr>
          <p:cNvGrpSpPr/>
          <p:nvPr userDrawn="1"/>
        </p:nvGrpSpPr>
        <p:grpSpPr>
          <a:xfrm>
            <a:off x="-12701" y="0"/>
            <a:ext cx="6664035" cy="10325100"/>
            <a:chOff x="1245714" y="2830794"/>
            <a:chExt cx="7809524" cy="819048"/>
          </a:xfrm>
        </p:grpSpPr>
        <p:pic>
          <p:nvPicPr>
            <p:cNvPr id="8" name="Object 17">
              <a:extLst>
                <a:ext uri="{FF2B5EF4-FFF2-40B4-BE49-F238E27FC236}">
                  <a16:creationId xmlns:a16="http://schemas.microsoft.com/office/drawing/2014/main" id="{898BB551-F4F2-464A-BA3D-2E8E1B97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714" y="2830794"/>
              <a:ext cx="7809524" cy="81904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143781E-3EDF-412B-B267-D51ECC588B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342900"/>
            <a:ext cx="1993908" cy="646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>
            <a:extLst>
              <a:ext uri="{FF2B5EF4-FFF2-40B4-BE49-F238E27FC236}">
                <a16:creationId xmlns:a16="http://schemas.microsoft.com/office/drawing/2014/main" id="{E3DEE3D4-0A62-4353-8436-99EC83E0AE76}"/>
              </a:ext>
            </a:extLst>
          </p:cNvPr>
          <p:cNvGrpSpPr/>
          <p:nvPr userDrawn="1"/>
        </p:nvGrpSpPr>
        <p:grpSpPr>
          <a:xfrm>
            <a:off x="1238095" y="1181100"/>
            <a:ext cx="15809524" cy="14286"/>
            <a:chOff x="1238095" y="1253300"/>
            <a:chExt cx="15809524" cy="14286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22037616-BB46-402B-843D-BB860AF6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1253300"/>
              <a:ext cx="15809524" cy="14286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135F639A-BEB4-4B00-9C65-B99EC3FD3D27}"/>
              </a:ext>
            </a:extLst>
          </p:cNvPr>
          <p:cNvGrpSpPr/>
          <p:nvPr userDrawn="1"/>
        </p:nvGrpSpPr>
        <p:grpSpPr>
          <a:xfrm>
            <a:off x="1238095" y="2217291"/>
            <a:ext cx="15809524" cy="14286"/>
            <a:chOff x="1238095" y="2289491"/>
            <a:chExt cx="15809524" cy="14286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E0CFB859-91B7-4684-A830-2C13D897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2289491"/>
              <a:ext cx="15809524" cy="14286"/>
            </a:xfrm>
            <a:prstGeom prst="rect">
              <a:avLst/>
            </a:prstGeom>
          </p:spPr>
        </p:pic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1FB5A2-4ABE-4F8C-AA87-3D926C3600D9}"/>
              </a:ext>
            </a:extLst>
          </p:cNvPr>
          <p:cNvSpPr txBox="1">
            <a:spLocks/>
          </p:cNvSpPr>
          <p:nvPr userDrawn="1"/>
        </p:nvSpPr>
        <p:spPr>
          <a:xfrm>
            <a:off x="8077200" y="99309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fld id="{B1393E5F-521B-4CAD-9D3A-AE923D912DCE}" type="slidenum">
              <a:rPr lang="en-US" sz="1800" smtClean="0">
                <a:solidFill>
                  <a:schemeClr val="tx1"/>
                </a:solidFill>
                <a:latin typeface="맑은 고딕" panose="020B0503020000020004" pitchFamily="50" charset="-127"/>
              </a:rPr>
              <a:pPr algn="ctr"/>
              <a:t>‹#›</a:t>
            </a:fld>
            <a:r>
              <a:rPr 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-</a:t>
            </a:r>
            <a:endParaRPr lang="en-US" sz="14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204FE7-4700-403D-8CF9-F7E16CF51D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342900"/>
            <a:ext cx="1993908" cy="646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16F7FC-5FCD-40ED-B188-B7840308A193}"/>
              </a:ext>
            </a:extLst>
          </p:cNvPr>
          <p:cNvSpPr txBox="1">
            <a:spLocks/>
          </p:cNvSpPr>
          <p:nvPr userDrawn="1"/>
        </p:nvSpPr>
        <p:spPr>
          <a:xfrm>
            <a:off x="8077200" y="99309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393E5F-521B-4CAD-9D3A-AE923D912DCE}" type="slidenum">
              <a:rPr lang="en-US" sz="1600" smtClean="0">
                <a:latin typeface="맑은 고딕" panose="020B0503020000020004" pitchFamily="50" charset="-127"/>
              </a:rPr>
              <a:pPr algn="ctr"/>
              <a:t>‹#›</a:t>
            </a:fld>
            <a:endParaRPr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38095" y="9576190"/>
            <a:ext cx="3200718" cy="14286"/>
            <a:chOff x="1238095" y="9576190"/>
            <a:chExt cx="3200718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9576190"/>
              <a:ext cx="3200718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8937785"/>
            <a:ext cx="3200718" cy="14286"/>
            <a:chOff x="1238095" y="8937785"/>
            <a:chExt cx="3200718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8937785"/>
              <a:ext cx="3200718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38095" y="2400300"/>
            <a:ext cx="1165635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200" b="1" dirty="0" err="1">
                <a:solidFill>
                  <a:srgbClr val="FFFFFF"/>
                </a:solidFill>
                <a:latin typeface="+mj-ea"/>
                <a:ea typeface="+mj-ea"/>
              </a:rPr>
              <a:t>주제명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8094" y="9079675"/>
            <a:ext cx="7220105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팀명</a:t>
            </a:r>
            <a:r>
              <a:rPr lang="en-US" altLang="ko-KR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:                 (</a:t>
            </a:r>
            <a:r>
              <a:rPr lang="ko-KR" altLang="en-US" sz="23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팀원명</a:t>
            </a:r>
            <a:r>
              <a:rPr lang="ko-KR" altLang="en-US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r>
              <a:rPr lang="en-US" altLang="ko-KR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|</a:t>
            </a:r>
            <a:r>
              <a:rPr lang="ko-KR" altLang="en-US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○ </a:t>
            </a:r>
            <a:r>
              <a:rPr lang="en-US" altLang="ko-KR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| </a:t>
            </a:r>
            <a:r>
              <a:rPr lang="ko-KR" altLang="en-US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○</a:t>
            </a:r>
            <a:r>
              <a:rPr lang="en-US" altLang="ko-KR" sz="2300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) </a:t>
            </a: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09334AA4-8A37-4F73-8D2E-061605CCBE63}"/>
              </a:ext>
            </a:extLst>
          </p:cNvPr>
          <p:cNvSpPr txBox="1"/>
          <p:nvPr/>
        </p:nvSpPr>
        <p:spPr>
          <a:xfrm>
            <a:off x="1238095" y="8419080"/>
            <a:ext cx="3685714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2025. </a:t>
            </a:r>
            <a:r>
              <a:rPr lang="ko-KR" altLang="en-US" sz="23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○</a:t>
            </a:r>
            <a:r>
              <a:rPr lang="en-US" sz="23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3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○</a:t>
            </a:r>
            <a:r>
              <a:rPr lang="en-US" sz="23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Ⅲ.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적용 및 확대 방안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 핵심 내용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53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Ⅲ.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적용 및 확대 방안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구체적인 아이디어 구현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실행방안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정책 적용 가능성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92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Ⅲ.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적용 및 확대 방안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4" y="1375200"/>
            <a:ext cx="1682130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인프라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/AI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/AI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협력 요소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예상되는 리스크 및 대응방안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40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38095" y="2453160"/>
            <a:ext cx="1165635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+mj-ea"/>
                <a:ea typeface="+mj-ea"/>
                <a:cs typeface="Pretendard" pitchFamily="34" charset="0"/>
              </a:rPr>
              <a:t>End of Document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84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8">
            <a:extLst>
              <a:ext uri="{FF2B5EF4-FFF2-40B4-BE49-F238E27FC236}">
                <a16:creationId xmlns:a16="http://schemas.microsoft.com/office/drawing/2014/main" id="{4146E757-571A-4807-8C5F-AA69200F9D21}"/>
              </a:ext>
            </a:extLst>
          </p:cNvPr>
          <p:cNvSpPr txBox="1"/>
          <p:nvPr/>
        </p:nvSpPr>
        <p:spPr>
          <a:xfrm>
            <a:off x="1192924" y="876300"/>
            <a:ext cx="374285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목차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048095" y="876300"/>
            <a:ext cx="7428571" cy="13572"/>
            <a:chOff x="1238095" y="3567943"/>
            <a:chExt cx="7428571" cy="135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3567943"/>
              <a:ext cx="7428571" cy="135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8095" y="1918039"/>
            <a:ext cx="7428571" cy="13572"/>
            <a:chOff x="1238095" y="5602095"/>
            <a:chExt cx="7428571" cy="135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5602095"/>
              <a:ext cx="7428571" cy="1357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00476" y="1104900"/>
            <a:ext cx="597142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D46B19CA-932B-440A-8CB3-52E3B2F191D5}"/>
              </a:ext>
            </a:extLst>
          </p:cNvPr>
          <p:cNvSpPr txBox="1"/>
          <p:nvPr/>
        </p:nvSpPr>
        <p:spPr>
          <a:xfrm>
            <a:off x="5048095" y="1104900"/>
            <a:ext cx="64006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7AB6BA4-358A-4DA8-936F-E53FA5EB491E}"/>
              </a:ext>
            </a:extLst>
          </p:cNvPr>
          <p:cNvSpPr txBox="1"/>
          <p:nvPr/>
        </p:nvSpPr>
        <p:spPr>
          <a:xfrm>
            <a:off x="5840562" y="2097731"/>
            <a:ext cx="8942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1.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서비스명</a:t>
            </a:r>
            <a:endParaRPr lang="en-US" dirty="0">
              <a:latin typeface="+mn-ea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ABDA2625-F568-4C85-8BD7-C7D24D13F74B}"/>
              </a:ext>
            </a:extLst>
          </p:cNvPr>
          <p:cNvSpPr txBox="1"/>
          <p:nvPr/>
        </p:nvSpPr>
        <p:spPr>
          <a:xfrm>
            <a:off x="5840562" y="2664644"/>
            <a:ext cx="8942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2.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 요약 설명</a:t>
            </a:r>
            <a:endParaRPr lang="en-US" dirty="0">
              <a:latin typeface="+mn-e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8095" y="4080349"/>
            <a:ext cx="10285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1AFBF"/>
                </a:solidFill>
                <a:latin typeface="+mn-ea"/>
                <a:cs typeface="Pretendard" pitchFamily="34" charset="0"/>
              </a:rPr>
              <a:t>Ⅱ</a:t>
            </a:r>
            <a:endParaRPr lang="en-US" dirty="0">
              <a:solidFill>
                <a:srgbClr val="21AFBF"/>
              </a:solidFill>
              <a:latin typeface="+mn-e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0476" y="4080349"/>
            <a:ext cx="597142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제안 배경</a:t>
            </a:r>
            <a:endParaRPr lang="en-US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C0F220F8-CB3C-405F-B82A-BA6DE8A609CB}"/>
              </a:ext>
            </a:extLst>
          </p:cNvPr>
          <p:cNvGrpSpPr/>
          <p:nvPr/>
        </p:nvGrpSpPr>
        <p:grpSpPr>
          <a:xfrm>
            <a:off x="5071904" y="4913995"/>
            <a:ext cx="7428571" cy="13572"/>
            <a:chOff x="1238095" y="3567943"/>
            <a:chExt cx="7428571" cy="13572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6DD1D79E-2CC2-43F4-B3D2-6CAEFAFFF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3567943"/>
              <a:ext cx="7428571" cy="13572"/>
            </a:xfrm>
            <a:prstGeom prst="rect">
              <a:avLst/>
            </a:prstGeom>
          </p:spPr>
        </p:pic>
      </p:grpSp>
      <p:sp>
        <p:nvSpPr>
          <p:cNvPr id="17" name="Object 21">
            <a:extLst>
              <a:ext uri="{FF2B5EF4-FFF2-40B4-BE49-F238E27FC236}">
                <a16:creationId xmlns:a16="http://schemas.microsoft.com/office/drawing/2014/main" id="{130A1C45-DB06-4C85-AFC8-F2CC0BB48A34}"/>
              </a:ext>
            </a:extLst>
          </p:cNvPr>
          <p:cNvSpPr txBox="1"/>
          <p:nvPr/>
        </p:nvSpPr>
        <p:spPr>
          <a:xfrm>
            <a:off x="5800476" y="5070949"/>
            <a:ext cx="597142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적용 및 확대 방안</a:t>
            </a:r>
            <a:endParaRPr 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0D1B33EE-28DE-4F59-993B-A27E3E00C2DF}"/>
              </a:ext>
            </a:extLst>
          </p:cNvPr>
          <p:cNvSpPr txBox="1"/>
          <p:nvPr/>
        </p:nvSpPr>
        <p:spPr>
          <a:xfrm>
            <a:off x="5048095" y="5070949"/>
            <a:ext cx="64006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1AFB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Ⅲ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E5A2DF98-577C-43E8-AFD0-E45AED125E9B}"/>
              </a:ext>
            </a:extLst>
          </p:cNvPr>
          <p:cNvSpPr txBox="1"/>
          <p:nvPr/>
        </p:nvSpPr>
        <p:spPr>
          <a:xfrm>
            <a:off x="5840562" y="5642571"/>
            <a:ext cx="8942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 핵심 내용</a:t>
            </a:r>
            <a:endParaRPr lang="en-US" dirty="0">
              <a:latin typeface="+mn-ea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86B7AA58-F761-45B6-9019-FEF2E79BF72B}"/>
              </a:ext>
            </a:extLst>
          </p:cNvPr>
          <p:cNvSpPr txBox="1"/>
          <p:nvPr/>
        </p:nvSpPr>
        <p:spPr>
          <a:xfrm>
            <a:off x="5840562" y="6209484"/>
            <a:ext cx="8942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2.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구체적인 아이디어 구현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실행 방안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정책 적용 가능성</a:t>
            </a:r>
            <a:endParaRPr 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F9D69-EAFF-49F1-A9AC-858030B3FAAD}"/>
              </a:ext>
            </a:extLst>
          </p:cNvPr>
          <p:cNvGrpSpPr/>
          <p:nvPr/>
        </p:nvGrpSpPr>
        <p:grpSpPr>
          <a:xfrm>
            <a:off x="5196338" y="7562386"/>
            <a:ext cx="7449999" cy="656510"/>
            <a:chOff x="5048095" y="6823549"/>
            <a:chExt cx="7449999" cy="656510"/>
          </a:xfrm>
        </p:grpSpPr>
        <p:grpSp>
          <p:nvGrpSpPr>
            <p:cNvPr id="16" name="그룹 1002">
              <a:extLst>
                <a:ext uri="{FF2B5EF4-FFF2-40B4-BE49-F238E27FC236}">
                  <a16:creationId xmlns:a16="http://schemas.microsoft.com/office/drawing/2014/main" id="{F6ECC75A-1BBB-471C-BBF6-75657CCAE4F2}"/>
                </a:ext>
              </a:extLst>
            </p:cNvPr>
            <p:cNvGrpSpPr/>
            <p:nvPr/>
          </p:nvGrpSpPr>
          <p:grpSpPr>
            <a:xfrm>
              <a:off x="5069523" y="6823549"/>
              <a:ext cx="7428571" cy="13572"/>
              <a:chOff x="1238095" y="5602095"/>
              <a:chExt cx="7428571" cy="13572"/>
            </a:xfrm>
          </p:grpSpPr>
          <p:pic>
            <p:nvPicPr>
              <p:cNvPr id="26" name="Object 5">
                <a:extLst>
                  <a:ext uri="{FF2B5EF4-FFF2-40B4-BE49-F238E27FC236}">
                    <a16:creationId xmlns:a16="http://schemas.microsoft.com/office/drawing/2014/main" id="{E33CFDF6-B5CD-48CB-936A-5CA9A3977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8095" y="5602095"/>
                <a:ext cx="7428571" cy="13572"/>
              </a:xfrm>
              <a:prstGeom prst="rect">
                <a:avLst/>
              </a:prstGeom>
            </p:spPr>
          </p:pic>
        </p:grp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DC513600-A560-4B77-9F0D-1508483502C0}"/>
                </a:ext>
              </a:extLst>
            </p:cNvPr>
            <p:cNvSpPr txBox="1"/>
            <p:nvPr/>
          </p:nvSpPr>
          <p:spPr>
            <a:xfrm>
              <a:off x="5048095" y="6956839"/>
              <a:ext cx="1028571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800" dirty="0">
                  <a:solidFill>
                    <a:srgbClr val="21A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Ⅳ</a:t>
              </a:r>
              <a:endParaRPr lang="en-US" dirty="0">
                <a:solidFill>
                  <a:srgbClr val="21AFBF"/>
                </a:solidFill>
                <a:latin typeface="+mn-ea"/>
              </a:endParaRPr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45281357-466D-4224-AC4E-780D94ED0852}"/>
                </a:ext>
              </a:extLst>
            </p:cNvPr>
            <p:cNvSpPr txBox="1"/>
            <p:nvPr/>
          </p:nvSpPr>
          <p:spPr>
            <a:xfrm>
              <a:off x="5800476" y="6956839"/>
              <a:ext cx="5971429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기대효과</a:t>
              </a:r>
              <a:endParaRPr lang="en-US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3A4506C3-7E5C-4600-9707-50E0615BFF63}"/>
              </a:ext>
            </a:extLst>
          </p:cNvPr>
          <p:cNvSpPr txBox="1"/>
          <p:nvPr/>
        </p:nvSpPr>
        <p:spPr>
          <a:xfrm>
            <a:off x="5840562" y="3212689"/>
            <a:ext cx="8942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3.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팀 구성 및 역할</a:t>
            </a:r>
            <a:endParaRPr lang="en-US" dirty="0">
              <a:latin typeface="+mn-ea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CB1723BC-457A-41FD-AEDA-92CBFB1C7B33}"/>
              </a:ext>
            </a:extLst>
          </p:cNvPr>
          <p:cNvSpPr txBox="1"/>
          <p:nvPr/>
        </p:nvSpPr>
        <p:spPr>
          <a:xfrm>
            <a:off x="5840562" y="6840928"/>
            <a:ext cx="10085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3.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필요 인프라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/AI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기술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/AI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도구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협력 요소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,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예상되는 리스크 및 대응 방안</a:t>
            </a:r>
            <a:endParaRPr lang="en-US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0">
            <a:extLst>
              <a:ext uri="{FF2B5EF4-FFF2-40B4-BE49-F238E27FC236}">
                <a16:creationId xmlns:a16="http://schemas.microsoft.com/office/drawing/2014/main" id="{4A3444BF-E272-4BFA-BDA4-36A6B8CE6FCC}"/>
              </a:ext>
            </a:extLst>
          </p:cNvPr>
          <p:cNvSpPr txBox="1"/>
          <p:nvPr/>
        </p:nvSpPr>
        <p:spPr>
          <a:xfrm>
            <a:off x="1238095" y="3467100"/>
            <a:ext cx="11140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ea"/>
                <a:ea typeface="+mj-ea"/>
                <a:cs typeface="Pretendard" pitchFamily="34" charset="0"/>
              </a:rPr>
              <a:t>Ⅰ.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37AB52F9-156F-4B4F-8D12-FD5DE0C8FF27}"/>
              </a:ext>
            </a:extLst>
          </p:cNvPr>
          <p:cNvSpPr txBox="1"/>
          <p:nvPr/>
        </p:nvSpPr>
        <p:spPr>
          <a:xfrm>
            <a:off x="1990476" y="3467104"/>
            <a:ext cx="46389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개요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69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Ⅰ.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개요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서비스명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Ⅰ.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개요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/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서비스 요약설명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5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Ⅰ.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개요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팀 구성 및 역할</a:t>
            </a:r>
            <a:endParaRPr lang="en-US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73F5F-B43E-42E2-A71A-1878FEE1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94285"/>
              </p:ext>
            </p:extLst>
          </p:nvPr>
        </p:nvGraphicFramePr>
        <p:xfrm>
          <a:off x="1905000" y="3238500"/>
          <a:ext cx="1333500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431">
                  <a:extLst>
                    <a:ext uri="{9D8B030D-6E8A-4147-A177-3AD203B41FA5}">
                      <a16:colId xmlns:a16="http://schemas.microsoft.com/office/drawing/2014/main" val="2410881260"/>
                    </a:ext>
                  </a:extLst>
                </a:gridCol>
                <a:gridCol w="2119979">
                  <a:extLst>
                    <a:ext uri="{9D8B030D-6E8A-4147-A177-3AD203B41FA5}">
                      <a16:colId xmlns:a16="http://schemas.microsoft.com/office/drawing/2014/main" val="1569602164"/>
                    </a:ext>
                  </a:extLst>
                </a:gridCol>
                <a:gridCol w="2585908">
                  <a:extLst>
                    <a:ext uri="{9D8B030D-6E8A-4147-A177-3AD203B41FA5}">
                      <a16:colId xmlns:a16="http://schemas.microsoft.com/office/drawing/2014/main" val="3922298448"/>
                    </a:ext>
                  </a:extLst>
                </a:gridCol>
                <a:gridCol w="6235683">
                  <a:extLst>
                    <a:ext uri="{9D8B030D-6E8A-4147-A177-3AD203B41FA5}">
                      <a16:colId xmlns:a16="http://schemas.microsoft.com/office/drawing/2014/main" val="392511606"/>
                    </a:ext>
                  </a:extLst>
                </a:gridCol>
              </a:tblGrid>
              <a:tr h="127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3623"/>
                  </a:ext>
                </a:extLst>
              </a:tr>
              <a:tr h="127635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88419"/>
                  </a:ext>
                </a:extLst>
              </a:tr>
              <a:tr h="1276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91327"/>
                  </a:ext>
                </a:extLst>
              </a:tr>
              <a:tr h="1276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95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0">
            <a:extLst>
              <a:ext uri="{FF2B5EF4-FFF2-40B4-BE49-F238E27FC236}">
                <a16:creationId xmlns:a16="http://schemas.microsoft.com/office/drawing/2014/main" id="{4A3444BF-E272-4BFA-BDA4-36A6B8CE6FCC}"/>
              </a:ext>
            </a:extLst>
          </p:cNvPr>
          <p:cNvSpPr txBox="1"/>
          <p:nvPr/>
        </p:nvSpPr>
        <p:spPr>
          <a:xfrm>
            <a:off x="1238095" y="3467100"/>
            <a:ext cx="11140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ea"/>
                <a:ea typeface="+mj-ea"/>
                <a:cs typeface="Pretendard" pitchFamily="34" charset="0"/>
              </a:rPr>
              <a:t>Ⅱ.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37AB52F9-156F-4B4F-8D12-FD5DE0C8FF27}"/>
              </a:ext>
            </a:extLst>
          </p:cNvPr>
          <p:cNvSpPr txBox="1"/>
          <p:nvPr/>
        </p:nvSpPr>
        <p:spPr>
          <a:xfrm>
            <a:off x="1990476" y="3467104"/>
            <a:ext cx="64677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제안 배경 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38095" y="694603"/>
            <a:ext cx="52389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Ⅱ. </a:t>
            </a:r>
            <a:r>
              <a:rPr lang="ko-KR" altLang="en-US" sz="2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제안 배경</a:t>
            </a:r>
            <a:endParaRPr lang="en-US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5" y="1375200"/>
            <a:ext cx="1220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제안 배경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99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0">
            <a:extLst>
              <a:ext uri="{FF2B5EF4-FFF2-40B4-BE49-F238E27FC236}">
                <a16:creationId xmlns:a16="http://schemas.microsoft.com/office/drawing/2014/main" id="{4A3444BF-E272-4BFA-BDA4-36A6B8CE6FCC}"/>
              </a:ext>
            </a:extLst>
          </p:cNvPr>
          <p:cNvSpPr txBox="1"/>
          <p:nvPr/>
        </p:nvSpPr>
        <p:spPr>
          <a:xfrm>
            <a:off x="1238095" y="3467100"/>
            <a:ext cx="11140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ea"/>
                <a:ea typeface="+mj-ea"/>
                <a:cs typeface="Pretendard" pitchFamily="34" charset="0"/>
              </a:rPr>
              <a:t>Ⅲ.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37AB52F9-156F-4B4F-8D12-FD5DE0C8FF27}"/>
              </a:ext>
            </a:extLst>
          </p:cNvPr>
          <p:cNvSpPr txBox="1"/>
          <p:nvPr/>
        </p:nvSpPr>
        <p:spPr>
          <a:xfrm>
            <a:off x="1990476" y="3467104"/>
            <a:ext cx="646772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아이디어 적용 및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확대방안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19294</TotalTime>
  <Words>200</Words>
  <Application>Microsoft Office PowerPoint</Application>
  <PresentationFormat>사용자 지정</PresentationFormat>
  <Paragraphs>57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?? ??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이재영</cp:lastModifiedBy>
  <cp:revision>4269</cp:revision>
  <cp:lastPrinted>2024-08-08T04:39:18Z</cp:lastPrinted>
  <dcterms:created xsi:type="dcterms:W3CDTF">2024-03-12T13:31:03Z</dcterms:created>
  <dcterms:modified xsi:type="dcterms:W3CDTF">2025-09-23T01:07:55Z</dcterms:modified>
</cp:coreProperties>
</file>