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1"/>
  </p:notesMasterIdLst>
  <p:sldIdLst>
    <p:sldId id="262" r:id="rId3"/>
    <p:sldId id="447" r:id="rId4"/>
    <p:sldId id="475" r:id="rId5"/>
    <p:sldId id="490" r:id="rId6"/>
    <p:sldId id="491" r:id="rId7"/>
    <p:sldId id="492" r:id="rId8"/>
    <p:sldId id="493" r:id="rId9"/>
    <p:sldId id="495" r:id="rId10"/>
    <p:sldId id="496" r:id="rId11"/>
    <p:sldId id="497" r:id="rId12"/>
    <p:sldId id="498" r:id="rId13"/>
    <p:sldId id="499" r:id="rId14"/>
    <p:sldId id="500" r:id="rId15"/>
    <p:sldId id="501" r:id="rId16"/>
    <p:sldId id="502" r:id="rId17"/>
    <p:sldId id="452" r:id="rId18"/>
    <p:sldId id="494" r:id="rId19"/>
    <p:sldId id="489" r:id="rId20"/>
  </p:sldIdLst>
  <p:sldSz cx="9906000" cy="6858000" type="A4"/>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1">
          <p15:clr>
            <a:srgbClr val="A4A3A4"/>
          </p15:clr>
        </p15:guide>
        <p15:guide id="3" orient="horz" pos="3906">
          <p15:clr>
            <a:srgbClr val="A4A3A4"/>
          </p15:clr>
        </p15:guide>
        <p15:guide id="4" pos="3120">
          <p15:clr>
            <a:srgbClr val="A4A3A4"/>
          </p15:clr>
        </p15:guide>
        <p15:guide id="5" pos="172">
          <p15:clr>
            <a:srgbClr val="A4A3A4"/>
          </p15:clr>
        </p15:guide>
        <p15:guide id="6" pos="60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00585" initials="1" lastIdx="3" clrIdx="0">
    <p:extLst>
      <p:ext uri="{19B8F6BF-5375-455C-9EA6-DF929625EA0E}">
        <p15:presenceInfo xmlns:p15="http://schemas.microsoft.com/office/powerpoint/2012/main" userId="1200585" providerId="None"/>
      </p:ext>
    </p:extLst>
  </p:cmAuthor>
  <p:cmAuthor id="2" name="宮本 幸一" initials="宮本" lastIdx="6" clrIdx="1">
    <p:extLst>
      <p:ext uri="{19B8F6BF-5375-455C-9EA6-DF929625EA0E}">
        <p15:presenceInfo xmlns:p15="http://schemas.microsoft.com/office/powerpoint/2012/main" userId="宮本 幸一" providerId="None"/>
      </p:ext>
    </p:extLst>
  </p:cmAuthor>
  <p:cmAuthor id="3" name="Windows ユーザー" initials="Wユ" lastIdx="13" clrIdx="2">
    <p:extLst>
      <p:ext uri="{19B8F6BF-5375-455C-9EA6-DF929625EA0E}">
        <p15:presenceInfo xmlns:p15="http://schemas.microsoft.com/office/powerpoint/2012/main" userId="Windows ユーザー"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8" autoAdjust="0"/>
    <p:restoredTop sz="96391" autoAdjust="0"/>
  </p:normalViewPr>
  <p:slideViewPr>
    <p:cSldViewPr showGuides="1">
      <p:cViewPr varScale="1">
        <p:scale>
          <a:sx n="102" d="100"/>
          <a:sy n="102" d="100"/>
        </p:scale>
        <p:origin x="1170" y="102"/>
      </p:cViewPr>
      <p:guideLst>
        <p:guide orient="horz" pos="2160"/>
        <p:guide orient="horz" pos="391"/>
        <p:guide orient="horz" pos="3906"/>
        <p:guide pos="3120"/>
        <p:guide pos="172"/>
        <p:guide pos="6068"/>
      </p:guideLst>
    </p:cSldViewPr>
  </p:slideViewPr>
  <p:outlineViewPr>
    <p:cViewPr>
      <p:scale>
        <a:sx n="33" d="100"/>
        <a:sy n="33" d="100"/>
      </p:scale>
      <p:origin x="0" y="-369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3078428" cy="511731"/>
          </a:xfrm>
          <a:prstGeom prst="rect">
            <a:avLst/>
          </a:prstGeom>
        </p:spPr>
        <p:txBody>
          <a:bodyPr vert="horz" lIns="94662" tIns="47331" rIns="94662" bIns="47331" rtlCol="0"/>
          <a:lstStyle>
            <a:lvl1pPr algn="l">
              <a:defRPr sz="1200"/>
            </a:lvl1pPr>
          </a:lstStyle>
          <a:p>
            <a:endParaRPr kumimoji="1" lang="ja-JP" altLang="en-US"/>
          </a:p>
        </p:txBody>
      </p:sp>
      <p:sp>
        <p:nvSpPr>
          <p:cNvPr id="3" name="日付プレースホルダ 2"/>
          <p:cNvSpPr>
            <a:spLocks noGrp="1"/>
          </p:cNvSpPr>
          <p:nvPr>
            <p:ph type="dt" idx="1"/>
          </p:nvPr>
        </p:nvSpPr>
        <p:spPr>
          <a:xfrm>
            <a:off x="4023993" y="1"/>
            <a:ext cx="3078428" cy="511731"/>
          </a:xfrm>
          <a:prstGeom prst="rect">
            <a:avLst/>
          </a:prstGeom>
        </p:spPr>
        <p:txBody>
          <a:bodyPr vert="horz" lIns="94662" tIns="47331" rIns="94662" bIns="47331" rtlCol="0"/>
          <a:lstStyle>
            <a:lvl1pPr algn="r">
              <a:defRPr sz="1200"/>
            </a:lvl1pPr>
          </a:lstStyle>
          <a:p>
            <a:fld id="{3046175C-C1F4-4B08-A11E-D5731BF3818C}" type="datetimeFigureOut">
              <a:rPr kumimoji="1" lang="ja-JP" altLang="en-US" smtClean="0"/>
              <a:pPr/>
              <a:t>2020/10/16</a:t>
            </a:fld>
            <a:endParaRPr kumimoji="1" lang="ja-JP" altLang="en-US"/>
          </a:p>
        </p:txBody>
      </p:sp>
      <p:sp>
        <p:nvSpPr>
          <p:cNvPr id="4" name="スライド イメージ プレースホルダ 3"/>
          <p:cNvSpPr>
            <a:spLocks noGrp="1" noRot="1" noChangeAspect="1"/>
          </p:cNvSpPr>
          <p:nvPr>
            <p:ph type="sldImg" idx="2"/>
          </p:nvPr>
        </p:nvSpPr>
        <p:spPr>
          <a:xfrm>
            <a:off x="781050" y="768350"/>
            <a:ext cx="5541963" cy="3836988"/>
          </a:xfrm>
          <a:prstGeom prst="rect">
            <a:avLst/>
          </a:prstGeom>
          <a:noFill/>
          <a:ln w="12700">
            <a:solidFill>
              <a:prstClr val="black"/>
            </a:solidFill>
          </a:ln>
        </p:spPr>
        <p:txBody>
          <a:bodyPr vert="horz" lIns="94662" tIns="47331" rIns="94662" bIns="47331" rtlCol="0" anchor="ctr"/>
          <a:lstStyle/>
          <a:p>
            <a:endParaRPr lang="ja-JP" altLang="en-US"/>
          </a:p>
        </p:txBody>
      </p:sp>
      <p:sp>
        <p:nvSpPr>
          <p:cNvPr id="5" name="ノート プレースホルダ 4"/>
          <p:cNvSpPr>
            <a:spLocks noGrp="1"/>
          </p:cNvSpPr>
          <p:nvPr>
            <p:ph type="body" sz="quarter" idx="3"/>
          </p:nvPr>
        </p:nvSpPr>
        <p:spPr>
          <a:xfrm>
            <a:off x="710407" y="4861442"/>
            <a:ext cx="5683250" cy="4605576"/>
          </a:xfrm>
          <a:prstGeom prst="rect">
            <a:avLst/>
          </a:prstGeom>
        </p:spPr>
        <p:txBody>
          <a:bodyPr vert="horz" lIns="94662" tIns="47331" rIns="94662" bIns="4733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9721107"/>
            <a:ext cx="3078428" cy="511731"/>
          </a:xfrm>
          <a:prstGeom prst="rect">
            <a:avLst/>
          </a:prstGeom>
        </p:spPr>
        <p:txBody>
          <a:bodyPr vert="horz" lIns="94662" tIns="47331" rIns="94662" bIns="47331"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3993" y="9721107"/>
            <a:ext cx="3078428" cy="511731"/>
          </a:xfrm>
          <a:prstGeom prst="rect">
            <a:avLst/>
          </a:prstGeom>
        </p:spPr>
        <p:txBody>
          <a:bodyPr vert="horz" lIns="94662" tIns="47331" rIns="94662" bIns="47331" rtlCol="0" anchor="b"/>
          <a:lstStyle>
            <a:lvl1pPr algn="r">
              <a:defRPr sz="1200"/>
            </a:lvl1pPr>
          </a:lstStyle>
          <a:p>
            <a:fld id="{B94215F9-C108-4C41-852B-16E432823472}"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 つのコンテンツ">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タイトル 1"/>
          <p:cNvSpPr>
            <a:spLocks noGrp="1"/>
          </p:cNvSpPr>
          <p:nvPr>
            <p:ph type="title"/>
          </p:nvPr>
        </p:nvSpPr>
        <p:spPr>
          <a:xfrm>
            <a:off x="273050" y="142830"/>
            <a:ext cx="9072563" cy="395287"/>
          </a:xfrm>
          <a:prstGeom prst="rect">
            <a:avLst/>
          </a:prstGeom>
        </p:spPr>
        <p:txBody>
          <a:bodyPr/>
          <a:lstStyle/>
          <a:p>
            <a:r>
              <a:rPr lang="ja-JP" altLang="en-US" smtClean="0"/>
              <a:t>マスタ タイトルの書式設定</a:t>
            </a:r>
            <a:endParaRPr lang="ja-JP" altLang="en-US"/>
          </a:p>
        </p:txBody>
      </p:sp>
      <p:sp>
        <p:nvSpPr>
          <p:cNvPr id="7" name="スライド番号プレースホルダ 2"/>
          <p:cNvSpPr>
            <a:spLocks noGrp="1"/>
          </p:cNvSpPr>
          <p:nvPr>
            <p:ph type="sldNum" sz="quarter" idx="10"/>
          </p:nvPr>
        </p:nvSpPr>
        <p:spPr>
          <a:ln/>
        </p:spPr>
        <p:txBody>
          <a:bodyPr/>
          <a:lstStyle>
            <a:lvl1pPr>
              <a:defRPr/>
            </a:lvl1pPr>
          </a:lstStyle>
          <a:p>
            <a:pPr>
              <a:defRPr/>
            </a:pPr>
            <a:fld id="{4457F146-AFE2-44C5-B562-7571E2B33D54}" type="slidenum">
              <a:rPr lang="ja-JP" altLang="en-US"/>
              <a:pPr>
                <a:defRPr/>
              </a:pPr>
              <a:t>‹#›</a:t>
            </a:fld>
            <a:endParaRPr lang="ja-JP" altLang="en-US" dirty="0"/>
          </a:p>
        </p:txBody>
      </p:sp>
    </p:spTree>
    <p:extLst>
      <p:ext uri="{BB962C8B-B14F-4D97-AF65-F5344CB8AC3E}">
        <p14:creationId xmlns:p14="http://schemas.microsoft.com/office/powerpoint/2010/main" val="2383958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273050" y="142830"/>
            <a:ext cx="9072563" cy="395287"/>
          </a:xfrm>
          <a:prstGeom prst="rect">
            <a:avLst/>
          </a:prstGeom>
        </p:spPr>
        <p:txBody>
          <a:bodyPr/>
          <a:lstStyle/>
          <a:p>
            <a:r>
              <a:rPr lang="ja-JP" altLang="en-US" dirty="0" smtClean="0"/>
              <a:t>マスタ タイトルの書式設定</a:t>
            </a:r>
            <a:endParaRPr lang="ja-JP" altLang="en-US" dirty="0"/>
          </a:p>
        </p:txBody>
      </p:sp>
      <p:sp>
        <p:nvSpPr>
          <p:cNvPr id="3" name="スライド番号プレースホルダ 2"/>
          <p:cNvSpPr>
            <a:spLocks noGrp="1"/>
          </p:cNvSpPr>
          <p:nvPr>
            <p:ph type="sldNum" sz="quarter" idx="10"/>
          </p:nvPr>
        </p:nvSpPr>
        <p:spPr>
          <a:ln/>
        </p:spPr>
        <p:txBody>
          <a:bodyPr/>
          <a:lstStyle>
            <a:lvl1pPr>
              <a:defRPr/>
            </a:lvl1pPr>
          </a:lstStyle>
          <a:p>
            <a:pPr>
              <a:defRPr/>
            </a:pPr>
            <a:fld id="{73F2AFB8-3787-4E72-A5B5-4B69A7FD9050}" type="slidenum">
              <a:rPr lang="ja-JP" altLang="en-US"/>
              <a:pPr>
                <a:defRPr/>
              </a:pPr>
              <a:t>‹#›</a:t>
            </a:fld>
            <a:endParaRPr lang="ja-JP" altLang="en-US" dirty="0"/>
          </a:p>
        </p:txBody>
      </p:sp>
    </p:spTree>
    <p:extLst>
      <p:ext uri="{BB962C8B-B14F-4D97-AF65-F5344CB8AC3E}">
        <p14:creationId xmlns:p14="http://schemas.microsoft.com/office/powerpoint/2010/main" val="42076261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タイトル 1"/>
          <p:cNvSpPr>
            <a:spLocks noGrp="1"/>
          </p:cNvSpPr>
          <p:nvPr>
            <p:ph type="title"/>
          </p:nvPr>
        </p:nvSpPr>
        <p:spPr>
          <a:xfrm>
            <a:off x="273050" y="142830"/>
            <a:ext cx="9072563" cy="395287"/>
          </a:xfrm>
          <a:prstGeom prst="rect">
            <a:avLst/>
          </a:prstGeom>
        </p:spPr>
        <p:txBody>
          <a:bodyPr/>
          <a:lstStyle/>
          <a:p>
            <a:r>
              <a:rPr lang="ja-JP" altLang="en-US" smtClean="0"/>
              <a:t>マスタ タイトルの書式設定</a:t>
            </a:r>
            <a:endParaRPr lang="ja-JP" altLang="en-US"/>
          </a:p>
        </p:txBody>
      </p:sp>
      <p:sp>
        <p:nvSpPr>
          <p:cNvPr id="4" name="スライド番号プレースホルダ 2"/>
          <p:cNvSpPr>
            <a:spLocks noGrp="1"/>
          </p:cNvSpPr>
          <p:nvPr>
            <p:ph type="sldNum" sz="quarter" idx="10"/>
          </p:nvPr>
        </p:nvSpPr>
        <p:spPr>
          <a:ln/>
        </p:spPr>
        <p:txBody>
          <a:bodyPr/>
          <a:lstStyle>
            <a:lvl1pPr>
              <a:defRPr/>
            </a:lvl1pPr>
          </a:lstStyle>
          <a:p>
            <a:pPr>
              <a:defRPr/>
            </a:pPr>
            <a:fld id="{B92FC42E-AE17-428E-860E-29488C5A17F8}" type="slidenum">
              <a:rPr lang="ja-JP" altLang="en-US"/>
              <a:pPr>
                <a:defRPr/>
              </a:pPr>
              <a:t>‹#›</a:t>
            </a:fld>
            <a:endParaRPr lang="ja-JP" altLang="en-US" dirty="0"/>
          </a:p>
        </p:txBody>
      </p:sp>
    </p:spTree>
    <p:extLst>
      <p:ext uri="{BB962C8B-B14F-4D97-AF65-F5344CB8AC3E}">
        <p14:creationId xmlns:p14="http://schemas.microsoft.com/office/powerpoint/2010/main" val="2824879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a:prstGeom prst="rect">
            <a:avLst/>
          </a:prstGeom>
        </p:spPr>
        <p:txBody>
          <a:bodyPr anchor="b"/>
          <a:lstStyle>
            <a:lvl1pPr algn="l">
              <a:defRPr sz="2000" b="1"/>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スライド番号プレースホルダ 2"/>
          <p:cNvSpPr>
            <a:spLocks noGrp="1"/>
          </p:cNvSpPr>
          <p:nvPr>
            <p:ph type="sldNum" sz="quarter" idx="10"/>
          </p:nvPr>
        </p:nvSpPr>
        <p:spPr>
          <a:ln/>
        </p:spPr>
        <p:txBody>
          <a:bodyPr/>
          <a:lstStyle>
            <a:lvl1pPr>
              <a:defRPr/>
            </a:lvl1pPr>
          </a:lstStyle>
          <a:p>
            <a:pPr>
              <a:defRPr/>
            </a:pPr>
            <a:fld id="{B1419AA5-BDEB-429E-88EE-B881B17894B6}" type="slidenum">
              <a:rPr lang="ja-JP" altLang="en-US"/>
              <a:pPr>
                <a:defRPr/>
              </a:pPr>
              <a:t>‹#›</a:t>
            </a:fld>
            <a:endParaRPr lang="ja-JP" altLang="en-US" dirty="0"/>
          </a:p>
        </p:txBody>
      </p:sp>
    </p:spTree>
    <p:extLst>
      <p:ext uri="{BB962C8B-B14F-4D97-AF65-F5344CB8AC3E}">
        <p14:creationId xmlns:p14="http://schemas.microsoft.com/office/powerpoint/2010/main" val="5716259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a:prstGeom prst="rect">
            <a:avLst/>
          </a:prstGeo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スライド番号プレースホルダ 2"/>
          <p:cNvSpPr>
            <a:spLocks noGrp="1"/>
          </p:cNvSpPr>
          <p:nvPr>
            <p:ph type="sldNum" sz="quarter" idx="10"/>
          </p:nvPr>
        </p:nvSpPr>
        <p:spPr>
          <a:ln/>
        </p:spPr>
        <p:txBody>
          <a:bodyPr/>
          <a:lstStyle>
            <a:lvl1pPr>
              <a:defRPr/>
            </a:lvl1pPr>
          </a:lstStyle>
          <a:p>
            <a:pPr>
              <a:defRPr/>
            </a:pPr>
            <a:fld id="{DE350E9E-171F-4DAB-AAFA-FF50DA87029F}" type="slidenum">
              <a:rPr lang="ja-JP" altLang="en-US"/>
              <a:pPr>
                <a:defRPr/>
              </a:pPr>
              <a:t>‹#›</a:t>
            </a:fld>
            <a:endParaRPr lang="ja-JP" altLang="en-US" dirty="0"/>
          </a:p>
        </p:txBody>
      </p:sp>
    </p:spTree>
    <p:extLst>
      <p:ext uri="{BB962C8B-B14F-4D97-AF65-F5344CB8AC3E}">
        <p14:creationId xmlns:p14="http://schemas.microsoft.com/office/powerpoint/2010/main" val="40912534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273050" y="142830"/>
            <a:ext cx="9072563" cy="395287"/>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1600200"/>
            <a:ext cx="8915400" cy="4525963"/>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2"/>
          <p:cNvSpPr>
            <a:spLocks noGrp="1"/>
          </p:cNvSpPr>
          <p:nvPr>
            <p:ph type="sldNum" sz="quarter" idx="10"/>
          </p:nvPr>
        </p:nvSpPr>
        <p:spPr>
          <a:ln/>
        </p:spPr>
        <p:txBody>
          <a:bodyPr/>
          <a:lstStyle>
            <a:lvl1pPr>
              <a:defRPr/>
            </a:lvl1pPr>
          </a:lstStyle>
          <a:p>
            <a:pPr>
              <a:defRPr/>
            </a:pPr>
            <a:fld id="{F673F7DA-E1D2-435B-B7B7-9EBF8A925EF5}" type="slidenum">
              <a:rPr lang="ja-JP" altLang="en-US"/>
              <a:pPr>
                <a:defRPr/>
              </a:pPr>
              <a:t>‹#›</a:t>
            </a:fld>
            <a:endParaRPr lang="ja-JP" altLang="en-US" dirty="0"/>
          </a:p>
        </p:txBody>
      </p:sp>
    </p:spTree>
    <p:extLst>
      <p:ext uri="{BB962C8B-B14F-4D97-AF65-F5344CB8AC3E}">
        <p14:creationId xmlns:p14="http://schemas.microsoft.com/office/powerpoint/2010/main" val="295119950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a:prstGeom prst="rect">
            <a:avLst/>
          </a:prstGeo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273050" y="188913"/>
            <a:ext cx="6700838" cy="5937250"/>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2"/>
          <p:cNvSpPr>
            <a:spLocks noGrp="1"/>
          </p:cNvSpPr>
          <p:nvPr>
            <p:ph type="sldNum" sz="quarter" idx="10"/>
          </p:nvPr>
        </p:nvSpPr>
        <p:spPr>
          <a:ln/>
        </p:spPr>
        <p:txBody>
          <a:bodyPr/>
          <a:lstStyle>
            <a:lvl1pPr>
              <a:defRPr/>
            </a:lvl1pPr>
          </a:lstStyle>
          <a:p>
            <a:pPr>
              <a:defRPr/>
            </a:pPr>
            <a:fld id="{47BD4FC2-6449-4F9A-B633-34838F7BD471}" type="slidenum">
              <a:rPr lang="ja-JP" altLang="en-US"/>
              <a:pPr>
                <a:defRPr/>
              </a:pPr>
              <a:t>‹#›</a:t>
            </a:fld>
            <a:endParaRPr lang="ja-JP" altLang="en-US" dirty="0"/>
          </a:p>
        </p:txBody>
      </p:sp>
    </p:spTree>
    <p:extLst>
      <p:ext uri="{BB962C8B-B14F-4D97-AF65-F5344CB8AC3E}">
        <p14:creationId xmlns:p14="http://schemas.microsoft.com/office/powerpoint/2010/main" val="325155663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273050" y="142830"/>
            <a:ext cx="9072563" cy="395287"/>
          </a:xfrm>
          <a:prstGeom prst="rect">
            <a:avLst/>
          </a:prstGeom>
        </p:spPr>
        <p:txBody>
          <a:bodyPr/>
          <a:lstStyle/>
          <a:p>
            <a:r>
              <a:rPr lang="ja-JP" altLang="en-US" dirty="0" smtClean="0"/>
              <a:t>マスタ タイトルの書式設定</a:t>
            </a:r>
            <a:endParaRPr lang="ja-JP" altLang="en-US" dirty="0"/>
          </a:p>
        </p:txBody>
      </p:sp>
      <p:sp>
        <p:nvSpPr>
          <p:cNvPr id="3" name="表プレースホルダ 2"/>
          <p:cNvSpPr>
            <a:spLocks noGrp="1"/>
          </p:cNvSpPr>
          <p:nvPr>
            <p:ph type="tbl" idx="1"/>
          </p:nvPr>
        </p:nvSpPr>
        <p:spPr>
          <a:xfrm>
            <a:off x="495300" y="1600200"/>
            <a:ext cx="8915400" cy="4525963"/>
          </a:xfrm>
          <a:prstGeom prst="rect">
            <a:avLst/>
          </a:prstGeom>
        </p:spPr>
        <p:txBody>
          <a:bodyPr/>
          <a:lstStyle/>
          <a:p>
            <a:pPr lvl="0"/>
            <a:endParaRPr lang="ja-JP" altLang="en-US" noProof="0" dirty="0" smtClean="0"/>
          </a:p>
        </p:txBody>
      </p:sp>
      <p:sp>
        <p:nvSpPr>
          <p:cNvPr id="4" name="スライド番号プレースホルダ 2"/>
          <p:cNvSpPr>
            <a:spLocks noGrp="1"/>
          </p:cNvSpPr>
          <p:nvPr>
            <p:ph type="sldNum" sz="quarter" idx="10"/>
          </p:nvPr>
        </p:nvSpPr>
        <p:spPr>
          <a:ln/>
        </p:spPr>
        <p:txBody>
          <a:bodyPr/>
          <a:lstStyle>
            <a:lvl1pPr>
              <a:defRPr/>
            </a:lvl1pPr>
          </a:lstStyle>
          <a:p>
            <a:pPr>
              <a:defRPr/>
            </a:pPr>
            <a:fld id="{FB031AEA-1B8F-4428-B2DB-EDC7424E7DA3}" type="slidenum">
              <a:rPr lang="ja-JP" altLang="en-US"/>
              <a:pPr>
                <a:defRPr/>
              </a:pPr>
              <a:t>‹#›</a:t>
            </a:fld>
            <a:endParaRPr lang="ja-JP" altLang="en-US" dirty="0"/>
          </a:p>
        </p:txBody>
      </p:sp>
    </p:spTree>
    <p:extLst>
      <p:ext uri="{BB962C8B-B14F-4D97-AF65-F5344CB8AC3E}">
        <p14:creationId xmlns:p14="http://schemas.microsoft.com/office/powerpoint/2010/main" val="21073837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スライド番号プレースホルダ 2"/>
          <p:cNvSpPr>
            <a:spLocks noGrp="1"/>
          </p:cNvSpPr>
          <p:nvPr>
            <p:ph type="sldNum" sz="quarter" idx="10"/>
          </p:nvPr>
        </p:nvSpPr>
        <p:spPr>
          <a:ln/>
        </p:spPr>
        <p:txBody>
          <a:bodyPr/>
          <a:lstStyle>
            <a:lvl1pPr>
              <a:defRPr/>
            </a:lvl1pPr>
          </a:lstStyle>
          <a:p>
            <a:pPr>
              <a:defRPr/>
            </a:pPr>
            <a:fld id="{11A3062A-5C7F-4A08-8C63-8D63726E3732}" type="slidenum">
              <a:rPr lang="ja-JP" altLang="en-US"/>
              <a:pPr>
                <a:defRPr/>
              </a:pPr>
              <a:t>‹#›</a:t>
            </a:fld>
            <a:endParaRPr lang="ja-JP" altLang="en-US" dirty="0"/>
          </a:p>
        </p:txBody>
      </p:sp>
    </p:spTree>
    <p:extLst>
      <p:ext uri="{BB962C8B-B14F-4D97-AF65-F5344CB8AC3E}">
        <p14:creationId xmlns:p14="http://schemas.microsoft.com/office/powerpoint/2010/main" val="403572328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白紙">
    <p:spTree>
      <p:nvGrpSpPr>
        <p:cNvPr id="1" name=""/>
        <p:cNvGrpSpPr/>
        <p:nvPr/>
      </p:nvGrpSpPr>
      <p:grpSpPr>
        <a:xfrm>
          <a:off x="0" y="0"/>
          <a:ext cx="0" cy="0"/>
          <a:chOff x="0" y="0"/>
          <a:chExt cx="0" cy="0"/>
        </a:xfrm>
      </p:grpSpPr>
      <p:sp>
        <p:nvSpPr>
          <p:cNvPr id="3" name="タイトル 1"/>
          <p:cNvSpPr>
            <a:spLocks noGrp="1"/>
          </p:cNvSpPr>
          <p:nvPr>
            <p:ph type="title"/>
          </p:nvPr>
        </p:nvSpPr>
        <p:spPr>
          <a:xfrm>
            <a:off x="273050" y="142830"/>
            <a:ext cx="9072563" cy="395287"/>
          </a:xfrm>
          <a:prstGeom prst="rect">
            <a:avLst/>
          </a:prstGeom>
        </p:spPr>
        <p:txBody>
          <a:bodyPr/>
          <a:lstStyle>
            <a:lvl1pPr>
              <a:defRPr sz="2400" baseline="0">
                <a:solidFill>
                  <a:schemeClr val="tx1"/>
                </a:solidFill>
              </a:defRPr>
            </a:lvl1pPr>
          </a:lstStyle>
          <a:p>
            <a:r>
              <a:rPr lang="ja-JP" altLang="en-US" dirty="0" smtClean="0"/>
              <a:t>マスタ タイトルの書式設定</a:t>
            </a:r>
            <a:endParaRPr lang="ja-JP" altLang="en-US" dirty="0"/>
          </a:p>
        </p:txBody>
      </p:sp>
      <p:sp>
        <p:nvSpPr>
          <p:cNvPr id="6" name="コンテンツ プレースホルダ 5"/>
          <p:cNvSpPr>
            <a:spLocks noGrp="1"/>
          </p:cNvSpPr>
          <p:nvPr>
            <p:ph sz="quarter" idx="11"/>
          </p:nvPr>
        </p:nvSpPr>
        <p:spPr>
          <a:xfrm>
            <a:off x="272480" y="728700"/>
            <a:ext cx="9469052" cy="5400600"/>
          </a:xfrm>
          <a:prstGeom prst="rect">
            <a:avLst/>
          </a:prstGeom>
        </p:spPr>
        <p:txBody>
          <a:bodyPr/>
          <a:lstStyle>
            <a:lvl1pPr>
              <a:lnSpc>
                <a:spcPct val="100000"/>
              </a:lnSpc>
              <a:spcBef>
                <a:spcPts val="0"/>
              </a:spcBef>
              <a:spcAft>
                <a:spcPts val="1200"/>
              </a:spcAft>
              <a:buFontTx/>
              <a:buBlip>
                <a:blip r:embed="rId2"/>
              </a:buBlip>
              <a:defRPr sz="2200">
                <a:latin typeface="+mj-ea"/>
                <a:ea typeface="+mj-ea"/>
              </a:defRPr>
            </a:lvl1pPr>
            <a:lvl2pPr>
              <a:lnSpc>
                <a:spcPct val="100000"/>
              </a:lnSpc>
              <a:spcBef>
                <a:spcPts val="0"/>
              </a:spcBef>
              <a:spcAft>
                <a:spcPts val="600"/>
              </a:spcAft>
              <a:buFontTx/>
              <a:buBlip>
                <a:blip r:embed="rId3"/>
              </a:buBlip>
              <a:defRPr sz="2000">
                <a:latin typeface="Arial" pitchFamily="34" charset="0"/>
                <a:cs typeface="Arial" pitchFamily="34" charset="0"/>
              </a:defRPr>
            </a:lvl2pPr>
            <a:lvl3pPr>
              <a:lnSpc>
                <a:spcPct val="100000"/>
              </a:lnSpc>
              <a:spcBef>
                <a:spcPts val="0"/>
              </a:spcBef>
              <a:spcAft>
                <a:spcPts val="600"/>
              </a:spcAft>
              <a:buFont typeface="Wingdings" pitchFamily="2" charset="2"/>
              <a:buChar char="Ø"/>
              <a:defRPr sz="1800"/>
            </a:lvl3pPr>
            <a:lvl4pPr>
              <a:lnSpc>
                <a:spcPct val="100000"/>
              </a:lnSpc>
              <a:spcBef>
                <a:spcPts val="0"/>
              </a:spcBef>
              <a:spcAft>
                <a:spcPts val="600"/>
              </a:spcAft>
              <a:defRPr sz="1400">
                <a:latin typeface="Arial" pitchFamily="34" charset="0"/>
                <a:cs typeface="Arial" pitchFamily="34" charset="0"/>
              </a:defRPr>
            </a:lvl4pPr>
            <a:lvl5pPr>
              <a:spcBef>
                <a:spcPts val="0"/>
              </a:spcBef>
              <a:spcAft>
                <a:spcPts val="600"/>
              </a:spcAft>
              <a:defRPr sz="8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 2"/>
          <p:cNvSpPr>
            <a:spLocks noGrp="1"/>
          </p:cNvSpPr>
          <p:nvPr>
            <p:ph type="sldNum" sz="quarter" idx="12"/>
          </p:nvPr>
        </p:nvSpPr>
        <p:spPr>
          <a:ln/>
        </p:spPr>
        <p:txBody>
          <a:bodyPr/>
          <a:lstStyle>
            <a:lvl1pPr>
              <a:defRPr/>
            </a:lvl1pPr>
          </a:lstStyle>
          <a:p>
            <a:pPr>
              <a:defRPr/>
            </a:pPr>
            <a:fld id="{3B20CDCE-7713-4454-A019-B92339E25DF3}" type="slidenum">
              <a:rPr lang="ja-JP" altLang="en-US"/>
              <a:pPr>
                <a:defRPr/>
              </a:pPr>
              <a:t>‹#›</a:t>
            </a:fld>
            <a:endParaRPr lang="ja-JP" altLang="en-US" dirty="0"/>
          </a:p>
        </p:txBody>
      </p:sp>
    </p:spTree>
    <p:extLst>
      <p:ext uri="{BB962C8B-B14F-4D97-AF65-F5344CB8AC3E}">
        <p14:creationId xmlns:p14="http://schemas.microsoft.com/office/powerpoint/2010/main" val="20230649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ブランドロゴ">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73050" y="220603"/>
            <a:ext cx="1718740" cy="400110"/>
          </a:xfrm>
          <a:prstGeom prst="rect">
            <a:avLst/>
          </a:prstGeom>
        </p:spPr>
        <p:txBody>
          <a:bodyPr wrap="none">
            <a:spAutoFit/>
          </a:bodyPr>
          <a:lstStyle>
            <a:lvl1pPr algn="l">
              <a:defRPr sz="2000" b="1">
                <a:solidFill>
                  <a:schemeClr val="tx1"/>
                </a:solidFill>
                <a:latin typeface="+mj-ea"/>
                <a:ea typeface="+mj-ea"/>
              </a:defRPr>
            </a:lvl1pPr>
          </a:lstStyle>
          <a:p>
            <a:r>
              <a:rPr kumimoji="1" lang="en-US" altLang="ja-JP" dirty="0" smtClean="0"/>
              <a:t>0.</a:t>
            </a:r>
            <a:r>
              <a:rPr kumimoji="1" lang="ja-JP" altLang="en-US" dirty="0" smtClean="0"/>
              <a:t>目次タイトル</a:t>
            </a:r>
            <a:endParaRPr kumimoji="1" lang="ja-JP" altLang="en-US" dirty="0"/>
          </a:p>
        </p:txBody>
      </p:sp>
      <p:sp>
        <p:nvSpPr>
          <p:cNvPr id="6" name="スライド番号プレースホルダ 5"/>
          <p:cNvSpPr>
            <a:spLocks noGrp="1"/>
          </p:cNvSpPr>
          <p:nvPr>
            <p:ph type="sldNum" sz="quarter" idx="12"/>
          </p:nvPr>
        </p:nvSpPr>
        <p:spPr>
          <a:xfrm>
            <a:off x="7321550" y="6356351"/>
            <a:ext cx="2311400" cy="365125"/>
          </a:xfrm>
          <a:prstGeom prst="rect">
            <a:avLst/>
          </a:prstGeom>
        </p:spPr>
        <p:txBody>
          <a:bodyPr anchor="ctr"/>
          <a:lstStyle>
            <a:lvl1pPr algn="r">
              <a:defRPr sz="1200">
                <a:latin typeface="+mn-ea"/>
                <a:ea typeface="+mn-ea"/>
              </a:defRPr>
            </a:lvl1pPr>
          </a:lstStyle>
          <a:p>
            <a:fld id="{ED858BF9-642D-4D92-AE3A-4ABBB79756BC}" type="slidenum">
              <a:rPr lang="ja-JP" altLang="en-US" smtClean="0"/>
              <a:pPr/>
              <a:t>‹#›</a:t>
            </a:fld>
            <a:endParaRPr lang="ja-JP" altLang="en-US"/>
          </a:p>
        </p:txBody>
      </p:sp>
      <p:pic>
        <p:nvPicPr>
          <p:cNvPr id="8" name="Picture 13" descr="C:\Users\yoshida.yu\Desktop\みずほFG\デザイン\書き出し\グループロゴ＿青.png"/>
          <p:cNvPicPr>
            <a:picLocks noChangeAspect="1" noChangeArrowheads="1"/>
          </p:cNvPicPr>
          <p:nvPr userDrawn="1"/>
        </p:nvPicPr>
        <p:blipFill>
          <a:blip r:embed="rId2"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
        <p:nvSpPr>
          <p:cNvPr id="4" name="コンテンツ プレースホルダー 3"/>
          <p:cNvSpPr>
            <a:spLocks noGrp="1"/>
          </p:cNvSpPr>
          <p:nvPr>
            <p:ph sz="quarter" idx="13"/>
          </p:nvPr>
        </p:nvSpPr>
        <p:spPr>
          <a:xfrm>
            <a:off x="146050" y="728700"/>
            <a:ext cx="9613900" cy="5003800"/>
          </a:xfrm>
          <a:prstGeom prst="rect">
            <a:avLst/>
          </a:prstGeom>
        </p:spPr>
        <p:txBody>
          <a:bodyPr/>
          <a:lstStyle>
            <a:lvl1pPr marL="342900" indent="-342900">
              <a:buClr>
                <a:schemeClr val="tx2">
                  <a:lumMod val="75000"/>
                </a:schemeClr>
              </a:buClr>
              <a:buFont typeface="Wingdings" panose="05000000000000000000" pitchFamily="2" charset="2"/>
              <a:buChar char="n"/>
              <a:defRPr sz="2400"/>
            </a:lvl1pPr>
            <a:lvl2pPr marL="742950" indent="-285750">
              <a:buFont typeface="Wingdings" panose="05000000000000000000" pitchFamily="2" charset="2"/>
              <a:buChar char="Ø"/>
              <a:defRPr sz="2200"/>
            </a:lvl2pPr>
            <a:lvl3pPr marL="1143000" indent="-228600">
              <a:buFont typeface="Wingdings" panose="05000000000000000000" pitchFamily="2" charset="2"/>
              <a:buChar char="ü"/>
              <a:defRPr sz="2000"/>
            </a:lvl3pPr>
            <a:lvl4pPr>
              <a:defRPr sz="1800"/>
            </a:lvl4pPr>
            <a:lvl5pPr>
              <a:defRPr sz="16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ブランドロゴ">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2"/>
          </p:nvPr>
        </p:nvSpPr>
        <p:spPr>
          <a:xfrm>
            <a:off x="7321550" y="6356351"/>
            <a:ext cx="2311400" cy="365125"/>
          </a:xfrm>
          <a:prstGeom prst="rect">
            <a:avLst/>
          </a:prstGeom>
        </p:spPr>
        <p:txBody>
          <a:bodyPr anchor="ctr"/>
          <a:lstStyle>
            <a:lvl1pPr algn="r">
              <a:defRPr sz="2000" b="1">
                <a:solidFill>
                  <a:srgbClr val="000066"/>
                </a:solidFill>
                <a:latin typeface="メイリオ" pitchFamily="50" charset="-128"/>
                <a:ea typeface="メイリオ" pitchFamily="50" charset="-128"/>
                <a:cs typeface="メイリオ" pitchFamily="50" charset="-128"/>
              </a:defRPr>
            </a:lvl1pPr>
          </a:lstStyle>
          <a:p>
            <a:fld id="{ED858BF9-642D-4D92-AE3A-4ABBB79756BC}" type="slidenum">
              <a:rPr lang="ja-JP" altLang="en-US" smtClean="0"/>
              <a:pPr/>
              <a:t>‹#›</a:t>
            </a:fld>
            <a:endParaRPr lang="ja-JP" altLang="en-US" dirty="0"/>
          </a:p>
        </p:txBody>
      </p:sp>
      <p:pic>
        <p:nvPicPr>
          <p:cNvPr id="8" name="Picture 13" descr="C:\Users\yoshida.yu\Desktop\みずほFG\デザイン\書き出し\グループロゴ＿青.png"/>
          <p:cNvPicPr>
            <a:picLocks noChangeAspect="1" noChangeArrowheads="1"/>
          </p:cNvPicPr>
          <p:nvPr userDrawn="1"/>
        </p:nvPicPr>
        <p:blipFill>
          <a:blip r:embed="rId2"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Tree>
    <p:extLst>
      <p:ext uri="{BB962C8B-B14F-4D97-AF65-F5344CB8AC3E}">
        <p14:creationId xmlns:p14="http://schemas.microsoft.com/office/powerpoint/2010/main" val="877369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ブランドロゴ">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73050" y="220603"/>
            <a:ext cx="1718740" cy="400110"/>
          </a:xfrm>
          <a:prstGeom prst="rect">
            <a:avLst/>
          </a:prstGeom>
        </p:spPr>
        <p:txBody>
          <a:bodyPr wrap="none">
            <a:spAutoFit/>
          </a:bodyPr>
          <a:lstStyle>
            <a:lvl1pPr algn="l">
              <a:defRPr sz="2000" b="1">
                <a:solidFill>
                  <a:schemeClr val="tx1"/>
                </a:solidFill>
                <a:latin typeface="+mj-ea"/>
                <a:ea typeface="+mj-ea"/>
              </a:defRPr>
            </a:lvl1pPr>
          </a:lstStyle>
          <a:p>
            <a:r>
              <a:rPr kumimoji="1" lang="en-US" altLang="ja-JP" dirty="0" smtClean="0"/>
              <a:t>0.</a:t>
            </a:r>
            <a:r>
              <a:rPr kumimoji="1" lang="ja-JP" altLang="en-US" dirty="0" smtClean="0"/>
              <a:t>目次タイトル</a:t>
            </a:r>
            <a:endParaRPr kumimoji="1" lang="ja-JP" altLang="en-US" dirty="0"/>
          </a:p>
        </p:txBody>
      </p:sp>
      <p:sp>
        <p:nvSpPr>
          <p:cNvPr id="6" name="スライド番号プレースホルダ 5"/>
          <p:cNvSpPr>
            <a:spLocks noGrp="1"/>
          </p:cNvSpPr>
          <p:nvPr>
            <p:ph type="sldNum" sz="quarter" idx="12"/>
          </p:nvPr>
        </p:nvSpPr>
        <p:spPr>
          <a:xfrm>
            <a:off x="7321550" y="6356351"/>
            <a:ext cx="2311400" cy="365125"/>
          </a:xfrm>
          <a:prstGeom prst="rect">
            <a:avLst/>
          </a:prstGeom>
        </p:spPr>
        <p:txBody>
          <a:bodyPr anchor="ctr"/>
          <a:lstStyle>
            <a:lvl1pPr algn="r">
              <a:defRPr sz="1200">
                <a:latin typeface="+mn-ea"/>
                <a:ea typeface="+mn-ea"/>
              </a:defRPr>
            </a:lvl1pPr>
          </a:lstStyle>
          <a:p>
            <a:fld id="{ED858BF9-642D-4D92-AE3A-4ABBB79756BC}" type="slidenum">
              <a:rPr lang="ja-JP" altLang="en-US" smtClean="0"/>
              <a:pPr/>
              <a:t>‹#›</a:t>
            </a:fld>
            <a:endParaRPr lang="ja-JP" altLang="en-US"/>
          </a:p>
        </p:txBody>
      </p:sp>
      <p:pic>
        <p:nvPicPr>
          <p:cNvPr id="8" name="Picture 13" descr="C:\Users\yoshida.yu\Desktop\みずほFG\デザイン\書き出し\グループロゴ＿青.png"/>
          <p:cNvPicPr>
            <a:picLocks noChangeAspect="1" noChangeArrowheads="1"/>
          </p:cNvPicPr>
          <p:nvPr userDrawn="1"/>
        </p:nvPicPr>
        <p:blipFill>
          <a:blip r:embed="rId2"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
        <p:nvSpPr>
          <p:cNvPr id="4" name="コンテンツ プレースホルダー 3"/>
          <p:cNvSpPr>
            <a:spLocks noGrp="1"/>
          </p:cNvSpPr>
          <p:nvPr>
            <p:ph sz="quarter" idx="13"/>
          </p:nvPr>
        </p:nvSpPr>
        <p:spPr>
          <a:xfrm>
            <a:off x="146050" y="728700"/>
            <a:ext cx="9613900" cy="5003800"/>
          </a:xfrm>
          <a:prstGeom prst="rect">
            <a:avLst/>
          </a:prstGeom>
        </p:spPr>
        <p:txBody>
          <a:bodyPr/>
          <a:lstStyle>
            <a:lvl1pPr marL="342900" indent="-342900">
              <a:buClr>
                <a:schemeClr val="tx2">
                  <a:lumMod val="75000"/>
                </a:schemeClr>
              </a:buClr>
              <a:buFont typeface="Wingdings" panose="05000000000000000000" pitchFamily="2" charset="2"/>
              <a:buChar char="n"/>
              <a:defRPr sz="2400"/>
            </a:lvl1pPr>
            <a:lvl2pPr marL="742950" indent="-285750">
              <a:buFont typeface="Wingdings" panose="05000000000000000000" pitchFamily="2" charset="2"/>
              <a:buChar char="Ø"/>
              <a:defRPr sz="2200"/>
            </a:lvl2pPr>
            <a:lvl3pPr marL="1143000" indent="-228600">
              <a:buFont typeface="Wingdings" panose="05000000000000000000" pitchFamily="2" charset="2"/>
              <a:buChar char="ü"/>
              <a:defRPr sz="2000"/>
            </a:lvl3pPr>
            <a:lvl4pPr>
              <a:defRPr sz="1800"/>
            </a:lvl4pPr>
            <a:lvl5pPr>
              <a:defRPr sz="16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2563895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ブランドロゴ＋社名ロゴ">
    <p:spTree>
      <p:nvGrpSpPr>
        <p:cNvPr id="1" name=""/>
        <p:cNvGrpSpPr/>
        <p:nvPr/>
      </p:nvGrpSpPr>
      <p:grpSpPr>
        <a:xfrm>
          <a:off x="0" y="0"/>
          <a:ext cx="0" cy="0"/>
          <a:chOff x="0" y="0"/>
          <a:chExt cx="0" cy="0"/>
        </a:xfrm>
      </p:grpSpPr>
      <p:pic>
        <p:nvPicPr>
          <p:cNvPr id="11" name="Picture 7" descr="C:\Users\yoshida.yu\Desktop\みずほFG\デザイン\書き出し\社名＿日本語＿青＿FG.png"/>
          <p:cNvPicPr>
            <a:picLocks noChangeAspect="1" noChangeArrowheads="1"/>
          </p:cNvPicPr>
          <p:nvPr userDrawn="1"/>
        </p:nvPicPr>
        <p:blipFill>
          <a:blip r:embed="rId2" cstate="print"/>
          <a:srcRect/>
          <a:stretch>
            <a:fillRect/>
          </a:stretch>
        </p:blipFill>
        <p:spPr bwMode="auto">
          <a:xfrm>
            <a:off x="1168400" y="6453188"/>
            <a:ext cx="1944688" cy="150812"/>
          </a:xfrm>
          <a:prstGeom prst="rect">
            <a:avLst/>
          </a:prstGeom>
          <a:noFill/>
          <a:ln w="9525">
            <a:noFill/>
            <a:miter lim="800000"/>
            <a:headEnd/>
            <a:tailEnd/>
          </a:ln>
        </p:spPr>
      </p:pic>
      <p:sp>
        <p:nvSpPr>
          <p:cNvPr id="2" name="タイトル 1"/>
          <p:cNvSpPr>
            <a:spLocks noGrp="1"/>
          </p:cNvSpPr>
          <p:nvPr>
            <p:ph type="ctrTitle" hasCustomPrompt="1"/>
          </p:nvPr>
        </p:nvSpPr>
        <p:spPr>
          <a:xfrm>
            <a:off x="273050" y="220603"/>
            <a:ext cx="1718740" cy="400110"/>
          </a:xfrm>
          <a:prstGeom prst="rect">
            <a:avLst/>
          </a:prstGeom>
        </p:spPr>
        <p:txBody>
          <a:bodyPr wrap="none">
            <a:spAutoFit/>
          </a:bodyPr>
          <a:lstStyle>
            <a:lvl1pPr algn="l">
              <a:defRPr sz="2000" b="1">
                <a:solidFill>
                  <a:schemeClr val="tx1"/>
                </a:solidFill>
                <a:latin typeface="+mj-ea"/>
                <a:ea typeface="+mj-ea"/>
              </a:defRPr>
            </a:lvl1pPr>
          </a:lstStyle>
          <a:p>
            <a:r>
              <a:rPr kumimoji="1" lang="en-US" altLang="ja-JP" dirty="0" smtClean="0"/>
              <a:t>0.</a:t>
            </a:r>
            <a:r>
              <a:rPr kumimoji="1" lang="ja-JP" altLang="en-US" dirty="0" smtClean="0"/>
              <a:t>目次タイトル</a:t>
            </a:r>
            <a:endParaRPr kumimoji="1" lang="ja-JP" altLang="en-US" dirty="0"/>
          </a:p>
        </p:txBody>
      </p:sp>
      <p:sp>
        <p:nvSpPr>
          <p:cNvPr id="6" name="スライド番号プレースホルダ 5"/>
          <p:cNvSpPr>
            <a:spLocks noGrp="1"/>
          </p:cNvSpPr>
          <p:nvPr>
            <p:ph type="sldNum" sz="quarter" idx="12"/>
          </p:nvPr>
        </p:nvSpPr>
        <p:spPr>
          <a:xfrm>
            <a:off x="7321550" y="6356351"/>
            <a:ext cx="2311400" cy="365125"/>
          </a:xfrm>
          <a:prstGeom prst="rect">
            <a:avLst/>
          </a:prstGeom>
        </p:spPr>
        <p:txBody>
          <a:bodyPr anchor="ctr"/>
          <a:lstStyle>
            <a:lvl1pPr algn="r">
              <a:defRPr sz="1200">
                <a:latin typeface="+mn-ea"/>
                <a:ea typeface="+mn-ea"/>
              </a:defRPr>
            </a:lvl1pPr>
          </a:lstStyle>
          <a:p>
            <a:fld id="{ED858BF9-642D-4D92-AE3A-4ABBB79756BC}" type="slidenum">
              <a:rPr lang="ja-JP" altLang="en-US" smtClean="0"/>
              <a:pPr/>
              <a:t>‹#›</a:t>
            </a:fld>
            <a:endParaRPr lang="ja-JP" altLang="en-US"/>
          </a:p>
        </p:txBody>
      </p:sp>
      <p:pic>
        <p:nvPicPr>
          <p:cNvPr id="8" name="Picture 13" descr="C:\Users\yoshida.yu\Desktop\みずほFG\デザイン\書き出し\グループロゴ＿青.png"/>
          <p:cNvPicPr>
            <a:picLocks noChangeAspect="1" noChangeArrowheads="1"/>
          </p:cNvPicPr>
          <p:nvPr userDrawn="1"/>
        </p:nvPicPr>
        <p:blipFill>
          <a:blip r:embed="rId3"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ブランドロゴ＋機密表記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73050" y="220603"/>
            <a:ext cx="1718740" cy="400110"/>
          </a:xfrm>
          <a:prstGeom prst="rect">
            <a:avLst/>
          </a:prstGeom>
        </p:spPr>
        <p:txBody>
          <a:bodyPr wrap="none">
            <a:spAutoFit/>
          </a:bodyPr>
          <a:lstStyle>
            <a:lvl1pPr algn="l">
              <a:defRPr sz="2000" b="1">
                <a:solidFill>
                  <a:schemeClr val="tx1"/>
                </a:solidFill>
                <a:latin typeface="+mj-ea"/>
                <a:ea typeface="+mj-ea"/>
              </a:defRPr>
            </a:lvl1pPr>
          </a:lstStyle>
          <a:p>
            <a:r>
              <a:rPr kumimoji="1" lang="en-US" altLang="ja-JP" dirty="0" smtClean="0"/>
              <a:t>0.</a:t>
            </a:r>
            <a:r>
              <a:rPr kumimoji="1" lang="ja-JP" altLang="en-US" dirty="0" smtClean="0"/>
              <a:t>目次タイトル</a:t>
            </a:r>
            <a:endParaRPr kumimoji="1" lang="ja-JP" altLang="en-US" dirty="0"/>
          </a:p>
        </p:txBody>
      </p:sp>
      <p:sp>
        <p:nvSpPr>
          <p:cNvPr id="6" name="スライド番号プレースホルダ 5"/>
          <p:cNvSpPr>
            <a:spLocks noGrp="1"/>
          </p:cNvSpPr>
          <p:nvPr>
            <p:ph type="sldNum" sz="quarter" idx="12"/>
          </p:nvPr>
        </p:nvSpPr>
        <p:spPr>
          <a:xfrm>
            <a:off x="3797300" y="6356351"/>
            <a:ext cx="2311400" cy="365125"/>
          </a:xfrm>
          <a:prstGeom prst="rect">
            <a:avLst/>
          </a:prstGeom>
        </p:spPr>
        <p:txBody>
          <a:bodyPr anchor="ctr"/>
          <a:lstStyle>
            <a:lvl1pPr algn="ctr">
              <a:defRPr sz="1200">
                <a:latin typeface="+mn-ea"/>
                <a:ea typeface="+mn-ea"/>
              </a:defRPr>
            </a:lvl1pPr>
          </a:lstStyle>
          <a:p>
            <a:fld id="{ED858BF9-642D-4D92-AE3A-4ABBB79756BC}" type="slidenum">
              <a:rPr lang="ja-JP" altLang="en-US" smtClean="0"/>
              <a:pPr/>
              <a:t>‹#›</a:t>
            </a:fld>
            <a:endParaRPr lang="ja-JP" altLang="en-US"/>
          </a:p>
        </p:txBody>
      </p:sp>
      <p:pic>
        <p:nvPicPr>
          <p:cNvPr id="8" name="Picture 13" descr="C:\Users\yoshida.yu\Desktop\みずほFG\デザイン\書き出し\グループロゴ＿青.png"/>
          <p:cNvPicPr>
            <a:picLocks noChangeAspect="1" noChangeArrowheads="1"/>
          </p:cNvPicPr>
          <p:nvPr userDrawn="1"/>
        </p:nvPicPr>
        <p:blipFill>
          <a:blip r:embed="rId2"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
        <p:nvSpPr>
          <p:cNvPr id="11" name="テキスト ボックス 14"/>
          <p:cNvSpPr txBox="1">
            <a:spLocks noChangeArrowheads="1"/>
          </p:cNvSpPr>
          <p:nvPr userDrawn="1"/>
        </p:nvSpPr>
        <p:spPr bwMode="auto">
          <a:xfrm>
            <a:off x="8135424" y="269848"/>
            <a:ext cx="1497526" cy="350865"/>
          </a:xfrm>
          <a:prstGeom prst="rect">
            <a:avLst/>
          </a:prstGeom>
          <a:noFill/>
          <a:ln w="9525">
            <a:noFill/>
            <a:miter lim="800000"/>
            <a:headEnd/>
            <a:tailEnd/>
          </a:ln>
        </p:spPr>
        <p:txBody>
          <a:bodyPr wrap="none" anchor="ctr">
            <a:spAutoFit/>
          </a:bodyPr>
          <a:lstStyle/>
          <a:p>
            <a:pPr algn="ctr">
              <a:lnSpc>
                <a:spcPct val="140000"/>
              </a:lnSpc>
              <a:spcBef>
                <a:spcPct val="10000"/>
              </a:spcBef>
              <a:spcAft>
                <a:spcPct val="0"/>
              </a:spcAft>
            </a:pPr>
            <a:r>
              <a:rPr lang="en-US" altLang="ja-JP" sz="1200" b="0" dirty="0">
                <a:solidFill>
                  <a:srgbClr val="FF0000"/>
                </a:solidFill>
                <a:latin typeface="Arial" charset="0"/>
              </a:rPr>
              <a:t>Strictly Confidential</a:t>
            </a:r>
            <a:endParaRPr lang="ja-JP" altLang="en-US" sz="1200" b="0" dirty="0">
              <a:solidFill>
                <a:srgbClr val="4D4D4D"/>
              </a:solidFill>
              <a:latin typeface="Arial" charset="0"/>
              <a:ea typeface="メイリオ" pitchFamily="50" charset="-128"/>
              <a:cs typeface="メイリオ" pitchFamily="50" charset="-128"/>
            </a:endParaRPr>
          </a:p>
        </p:txBody>
      </p:sp>
      <p:sp>
        <p:nvSpPr>
          <p:cNvPr id="12" name="テキスト ボックス 20"/>
          <p:cNvSpPr txBox="1">
            <a:spLocks noChangeArrowheads="1"/>
          </p:cNvSpPr>
          <p:nvPr userDrawn="1"/>
        </p:nvSpPr>
        <p:spPr bwMode="auto">
          <a:xfrm>
            <a:off x="6556467" y="6416444"/>
            <a:ext cx="3076483" cy="244939"/>
          </a:xfrm>
          <a:prstGeom prst="rect">
            <a:avLst/>
          </a:prstGeom>
          <a:noFill/>
          <a:ln w="9525">
            <a:noFill/>
            <a:prstDash val="dash"/>
            <a:miter lim="800000"/>
            <a:headEnd/>
            <a:tailEnd/>
          </a:ln>
        </p:spPr>
        <p:txBody>
          <a:bodyPr wrap="none">
            <a:spAutoFit/>
          </a:bodyPr>
          <a:lstStyle/>
          <a:p>
            <a:pPr>
              <a:lnSpc>
                <a:spcPct val="140000"/>
              </a:lnSpc>
              <a:spcBef>
                <a:spcPct val="10000"/>
              </a:spcBef>
              <a:spcAft>
                <a:spcPct val="0"/>
              </a:spcAft>
            </a:pPr>
            <a:r>
              <a:rPr lang="en-US" altLang="ja-JP" sz="800" b="0" dirty="0">
                <a:solidFill>
                  <a:srgbClr val="000000"/>
                </a:solidFill>
                <a:latin typeface="Arial" charset="0"/>
                <a:ea typeface="メイリオ" pitchFamily="50" charset="-128"/>
                <a:cs typeface="メイリオ" pitchFamily="50" charset="-128"/>
              </a:rPr>
              <a:t>Copyright (c) Mizuho Financial Group, Inc. All Rights Reserved.</a:t>
            </a:r>
            <a:endParaRPr lang="ja-JP" altLang="en-US" sz="800" b="0" dirty="0">
              <a:solidFill>
                <a:srgbClr val="000000"/>
              </a:solidFill>
              <a:latin typeface="Arial" charset="0"/>
              <a:ea typeface="メイリオ" pitchFamily="50" charset="-128"/>
              <a:cs typeface="メイリオ" pitchFamily="50" charset="-128"/>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ブランドロゴ＋社名ロゴ＋機密表記等">
    <p:spTree>
      <p:nvGrpSpPr>
        <p:cNvPr id="1" name=""/>
        <p:cNvGrpSpPr/>
        <p:nvPr/>
      </p:nvGrpSpPr>
      <p:grpSpPr>
        <a:xfrm>
          <a:off x="0" y="0"/>
          <a:ext cx="0" cy="0"/>
          <a:chOff x="0" y="0"/>
          <a:chExt cx="0" cy="0"/>
        </a:xfrm>
      </p:grpSpPr>
      <p:pic>
        <p:nvPicPr>
          <p:cNvPr id="13" name="Picture 7" descr="C:\Users\yoshida.yu\Desktop\みずほFG\デザイン\書き出し\社名＿日本語＿青＿FG.png"/>
          <p:cNvPicPr>
            <a:picLocks noChangeAspect="1" noChangeArrowheads="1"/>
          </p:cNvPicPr>
          <p:nvPr userDrawn="1"/>
        </p:nvPicPr>
        <p:blipFill>
          <a:blip r:embed="rId2" cstate="print"/>
          <a:srcRect/>
          <a:stretch>
            <a:fillRect/>
          </a:stretch>
        </p:blipFill>
        <p:spPr bwMode="auto">
          <a:xfrm>
            <a:off x="1168400" y="6453188"/>
            <a:ext cx="1944688" cy="150812"/>
          </a:xfrm>
          <a:prstGeom prst="rect">
            <a:avLst/>
          </a:prstGeom>
          <a:noFill/>
          <a:ln w="9525">
            <a:noFill/>
            <a:miter lim="800000"/>
            <a:headEnd/>
            <a:tailEnd/>
          </a:ln>
        </p:spPr>
      </p:pic>
      <p:sp>
        <p:nvSpPr>
          <p:cNvPr id="2" name="タイトル 1"/>
          <p:cNvSpPr>
            <a:spLocks noGrp="1"/>
          </p:cNvSpPr>
          <p:nvPr>
            <p:ph type="ctrTitle" hasCustomPrompt="1"/>
          </p:nvPr>
        </p:nvSpPr>
        <p:spPr>
          <a:xfrm>
            <a:off x="273050" y="220603"/>
            <a:ext cx="1718740" cy="400110"/>
          </a:xfrm>
          <a:prstGeom prst="rect">
            <a:avLst/>
          </a:prstGeom>
        </p:spPr>
        <p:txBody>
          <a:bodyPr wrap="none">
            <a:spAutoFit/>
          </a:bodyPr>
          <a:lstStyle>
            <a:lvl1pPr algn="l">
              <a:defRPr sz="2000" b="1">
                <a:solidFill>
                  <a:schemeClr val="tx1"/>
                </a:solidFill>
                <a:latin typeface="+mj-ea"/>
                <a:ea typeface="+mj-ea"/>
              </a:defRPr>
            </a:lvl1pPr>
          </a:lstStyle>
          <a:p>
            <a:r>
              <a:rPr kumimoji="1" lang="en-US" altLang="ja-JP" dirty="0" smtClean="0"/>
              <a:t>0.</a:t>
            </a:r>
            <a:r>
              <a:rPr kumimoji="1" lang="ja-JP" altLang="en-US" dirty="0" smtClean="0"/>
              <a:t>目次タイトル</a:t>
            </a:r>
            <a:endParaRPr kumimoji="1" lang="ja-JP" altLang="en-US" dirty="0"/>
          </a:p>
        </p:txBody>
      </p:sp>
      <p:sp>
        <p:nvSpPr>
          <p:cNvPr id="6" name="スライド番号プレースホルダ 5"/>
          <p:cNvSpPr>
            <a:spLocks noGrp="1"/>
          </p:cNvSpPr>
          <p:nvPr>
            <p:ph type="sldNum" sz="quarter" idx="12"/>
          </p:nvPr>
        </p:nvSpPr>
        <p:spPr>
          <a:xfrm>
            <a:off x="3797300" y="6356351"/>
            <a:ext cx="2311400" cy="365125"/>
          </a:xfrm>
          <a:prstGeom prst="rect">
            <a:avLst/>
          </a:prstGeom>
        </p:spPr>
        <p:txBody>
          <a:bodyPr anchor="ctr"/>
          <a:lstStyle>
            <a:lvl1pPr algn="ctr">
              <a:defRPr sz="1200">
                <a:latin typeface="+mn-ea"/>
                <a:ea typeface="+mn-ea"/>
              </a:defRPr>
            </a:lvl1pPr>
          </a:lstStyle>
          <a:p>
            <a:fld id="{ED858BF9-642D-4D92-AE3A-4ABBB79756BC}" type="slidenum">
              <a:rPr lang="ja-JP" altLang="en-US" smtClean="0"/>
              <a:pPr/>
              <a:t>‹#›</a:t>
            </a:fld>
            <a:endParaRPr lang="ja-JP" altLang="en-US"/>
          </a:p>
        </p:txBody>
      </p:sp>
      <p:pic>
        <p:nvPicPr>
          <p:cNvPr id="8" name="Picture 13" descr="C:\Users\yoshida.yu\Desktop\みずほFG\デザイン\書き出し\グループロゴ＿青.png"/>
          <p:cNvPicPr>
            <a:picLocks noChangeAspect="1" noChangeArrowheads="1"/>
          </p:cNvPicPr>
          <p:nvPr userDrawn="1"/>
        </p:nvPicPr>
        <p:blipFill>
          <a:blip r:embed="rId3" cstate="print"/>
          <a:srcRect l="4350"/>
          <a:stretch>
            <a:fillRect/>
          </a:stretch>
        </p:blipFill>
        <p:spPr bwMode="auto">
          <a:xfrm>
            <a:off x="265113" y="6424613"/>
            <a:ext cx="792162" cy="233362"/>
          </a:xfrm>
          <a:prstGeom prst="rect">
            <a:avLst/>
          </a:prstGeom>
          <a:noFill/>
          <a:ln w="9525">
            <a:noFill/>
            <a:miter lim="800000"/>
            <a:headEnd/>
            <a:tailEnd/>
          </a:ln>
        </p:spPr>
      </p:pic>
      <p:cxnSp>
        <p:nvCxnSpPr>
          <p:cNvPr id="9" name="直線コネクタ 6"/>
          <p:cNvCxnSpPr>
            <a:cxnSpLocks noChangeShapeType="1"/>
          </p:cNvCxnSpPr>
          <p:nvPr userDrawn="1"/>
        </p:nvCxnSpPr>
        <p:spPr bwMode="auto">
          <a:xfrm flipV="1">
            <a:off x="0" y="620713"/>
            <a:ext cx="9906000" cy="0"/>
          </a:xfrm>
          <a:prstGeom prst="line">
            <a:avLst/>
          </a:prstGeom>
          <a:noFill/>
          <a:ln w="19050" algn="ctr">
            <a:solidFill>
              <a:schemeClr val="tx1"/>
            </a:solidFill>
            <a:round/>
            <a:headEnd/>
            <a:tailEnd/>
          </a:ln>
        </p:spPr>
      </p:cxnSp>
      <p:cxnSp>
        <p:nvCxnSpPr>
          <p:cNvPr id="10" name="直線コネクタ 7"/>
          <p:cNvCxnSpPr>
            <a:cxnSpLocks noChangeShapeType="1"/>
          </p:cNvCxnSpPr>
          <p:nvPr userDrawn="1"/>
        </p:nvCxnSpPr>
        <p:spPr bwMode="auto">
          <a:xfrm flipV="1">
            <a:off x="0" y="6203950"/>
            <a:ext cx="9906000" cy="0"/>
          </a:xfrm>
          <a:prstGeom prst="line">
            <a:avLst/>
          </a:prstGeom>
          <a:noFill/>
          <a:ln w="19050" algn="ctr">
            <a:solidFill>
              <a:schemeClr val="tx1"/>
            </a:solidFill>
            <a:round/>
            <a:headEnd/>
            <a:tailEnd/>
          </a:ln>
        </p:spPr>
      </p:cxnSp>
      <p:sp>
        <p:nvSpPr>
          <p:cNvPr id="11" name="テキスト ボックス 14"/>
          <p:cNvSpPr txBox="1">
            <a:spLocks noChangeArrowheads="1"/>
          </p:cNvSpPr>
          <p:nvPr userDrawn="1"/>
        </p:nvSpPr>
        <p:spPr bwMode="auto">
          <a:xfrm>
            <a:off x="8135424" y="269848"/>
            <a:ext cx="1497526" cy="350865"/>
          </a:xfrm>
          <a:prstGeom prst="rect">
            <a:avLst/>
          </a:prstGeom>
          <a:noFill/>
          <a:ln w="9525">
            <a:noFill/>
            <a:miter lim="800000"/>
            <a:headEnd/>
            <a:tailEnd/>
          </a:ln>
        </p:spPr>
        <p:txBody>
          <a:bodyPr wrap="none" anchor="ctr">
            <a:spAutoFit/>
          </a:bodyPr>
          <a:lstStyle/>
          <a:p>
            <a:pPr algn="ctr">
              <a:lnSpc>
                <a:spcPct val="140000"/>
              </a:lnSpc>
              <a:spcBef>
                <a:spcPct val="10000"/>
              </a:spcBef>
              <a:spcAft>
                <a:spcPct val="0"/>
              </a:spcAft>
            </a:pPr>
            <a:r>
              <a:rPr lang="en-US" altLang="ja-JP" sz="1200" b="0" dirty="0">
                <a:solidFill>
                  <a:srgbClr val="FF0000"/>
                </a:solidFill>
                <a:latin typeface="Arial" charset="0"/>
              </a:rPr>
              <a:t>Strictly Confidential</a:t>
            </a:r>
            <a:endParaRPr lang="ja-JP" altLang="en-US" sz="1200" b="0" dirty="0">
              <a:solidFill>
                <a:srgbClr val="4D4D4D"/>
              </a:solidFill>
              <a:latin typeface="Arial" charset="0"/>
              <a:ea typeface="メイリオ" pitchFamily="50" charset="-128"/>
              <a:cs typeface="メイリオ" pitchFamily="50" charset="-128"/>
            </a:endParaRPr>
          </a:p>
        </p:txBody>
      </p:sp>
      <p:sp>
        <p:nvSpPr>
          <p:cNvPr id="12" name="テキスト ボックス 20"/>
          <p:cNvSpPr txBox="1">
            <a:spLocks noChangeArrowheads="1"/>
          </p:cNvSpPr>
          <p:nvPr userDrawn="1"/>
        </p:nvSpPr>
        <p:spPr bwMode="auto">
          <a:xfrm>
            <a:off x="6556467" y="6416444"/>
            <a:ext cx="3076483" cy="244939"/>
          </a:xfrm>
          <a:prstGeom prst="rect">
            <a:avLst/>
          </a:prstGeom>
          <a:noFill/>
          <a:ln w="9525">
            <a:noFill/>
            <a:prstDash val="dash"/>
            <a:miter lim="800000"/>
            <a:headEnd/>
            <a:tailEnd/>
          </a:ln>
        </p:spPr>
        <p:txBody>
          <a:bodyPr wrap="none">
            <a:spAutoFit/>
          </a:bodyPr>
          <a:lstStyle/>
          <a:p>
            <a:pPr>
              <a:lnSpc>
                <a:spcPct val="140000"/>
              </a:lnSpc>
              <a:spcBef>
                <a:spcPct val="10000"/>
              </a:spcBef>
              <a:spcAft>
                <a:spcPct val="0"/>
              </a:spcAft>
            </a:pPr>
            <a:r>
              <a:rPr lang="en-US" altLang="ja-JP" sz="800" b="0" dirty="0">
                <a:solidFill>
                  <a:srgbClr val="000000"/>
                </a:solidFill>
                <a:latin typeface="Arial" charset="0"/>
                <a:ea typeface="メイリオ" pitchFamily="50" charset="-128"/>
                <a:cs typeface="メイリオ" pitchFamily="50" charset="-128"/>
              </a:rPr>
              <a:t>Copyright (c) Mizuho Financial Group, Inc. All Rights Reserved.</a:t>
            </a:r>
            <a:endParaRPr lang="ja-JP" altLang="en-US" sz="800" b="0" dirty="0">
              <a:solidFill>
                <a:srgbClr val="000000"/>
              </a:solidFill>
              <a:latin typeface="Arial" charset="0"/>
              <a:ea typeface="メイリオ" pitchFamily="50" charset="-128"/>
              <a:cs typeface="メイリオ" pitchFamily="50"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a:prstGeom prst="rect">
            <a:avLst/>
          </a:prstGeo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スライド番号プレースホルダ 2"/>
          <p:cNvSpPr>
            <a:spLocks noGrp="1"/>
          </p:cNvSpPr>
          <p:nvPr>
            <p:ph type="sldNum" sz="quarter" idx="10"/>
          </p:nvPr>
        </p:nvSpPr>
        <p:spPr>
          <a:ln/>
        </p:spPr>
        <p:txBody>
          <a:bodyPr/>
          <a:lstStyle>
            <a:lvl1pPr>
              <a:defRPr/>
            </a:lvl1pPr>
          </a:lstStyle>
          <a:p>
            <a:pPr>
              <a:defRPr/>
            </a:pPr>
            <a:fld id="{A70D983C-2391-4E24-A421-1D8CB5CEA266}" type="slidenum">
              <a:rPr lang="ja-JP" altLang="en-US"/>
              <a:pPr>
                <a:defRPr/>
              </a:pPr>
              <a:t>‹#›</a:t>
            </a:fld>
            <a:endParaRPr lang="ja-JP" altLang="en-US" dirty="0"/>
          </a:p>
        </p:txBody>
      </p:sp>
    </p:spTree>
    <p:extLst>
      <p:ext uri="{BB962C8B-B14F-4D97-AF65-F5344CB8AC3E}">
        <p14:creationId xmlns:p14="http://schemas.microsoft.com/office/powerpoint/2010/main" val="26710702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3050" y="142830"/>
            <a:ext cx="9072563" cy="395287"/>
          </a:xfrm>
          <a:prstGeom prst="rect">
            <a:avLst/>
          </a:prstGeo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495300" y="1600200"/>
            <a:ext cx="8915400" cy="4525963"/>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2"/>
          <p:cNvSpPr>
            <a:spLocks noGrp="1"/>
          </p:cNvSpPr>
          <p:nvPr>
            <p:ph type="sldNum" sz="quarter" idx="10"/>
          </p:nvPr>
        </p:nvSpPr>
        <p:spPr>
          <a:ln/>
        </p:spPr>
        <p:txBody>
          <a:bodyPr/>
          <a:lstStyle>
            <a:lvl1pPr>
              <a:defRPr/>
            </a:lvl1pPr>
          </a:lstStyle>
          <a:p>
            <a:pPr>
              <a:defRPr/>
            </a:pPr>
            <a:fld id="{6CE81FE9-E40A-4EE3-AFD5-61CF0F522D5B}" type="slidenum">
              <a:rPr lang="ja-JP" altLang="en-US"/>
              <a:pPr>
                <a:defRPr/>
              </a:pPr>
              <a:t>‹#›</a:t>
            </a:fld>
            <a:endParaRPr lang="ja-JP" altLang="en-US" dirty="0"/>
          </a:p>
        </p:txBody>
      </p:sp>
    </p:spTree>
    <p:extLst>
      <p:ext uri="{BB962C8B-B14F-4D97-AF65-F5344CB8AC3E}">
        <p14:creationId xmlns:p14="http://schemas.microsoft.com/office/powerpoint/2010/main" val="13360904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a:prstGeom prst="rect">
            <a:avLst/>
          </a:prstGeo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スライド番号プレースホルダ 2"/>
          <p:cNvSpPr>
            <a:spLocks noGrp="1"/>
          </p:cNvSpPr>
          <p:nvPr>
            <p:ph type="sldNum" sz="quarter" idx="10"/>
          </p:nvPr>
        </p:nvSpPr>
        <p:spPr>
          <a:ln/>
        </p:spPr>
        <p:txBody>
          <a:bodyPr/>
          <a:lstStyle>
            <a:lvl1pPr>
              <a:defRPr/>
            </a:lvl1pPr>
          </a:lstStyle>
          <a:p>
            <a:pPr>
              <a:defRPr/>
            </a:pPr>
            <a:fld id="{0E341201-9487-41D7-8880-F4B8F1C377CE}" type="slidenum">
              <a:rPr lang="ja-JP" altLang="en-US"/>
              <a:pPr>
                <a:defRPr/>
              </a:pPr>
              <a:t>‹#›</a:t>
            </a:fld>
            <a:endParaRPr lang="ja-JP" altLang="en-US" dirty="0"/>
          </a:p>
        </p:txBody>
      </p:sp>
    </p:spTree>
    <p:extLst>
      <p:ext uri="{BB962C8B-B14F-4D97-AF65-F5344CB8AC3E}">
        <p14:creationId xmlns:p14="http://schemas.microsoft.com/office/powerpoint/2010/main" val="34105750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3050" y="142830"/>
            <a:ext cx="9072563" cy="395287"/>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 2"/>
          <p:cNvSpPr>
            <a:spLocks noGrp="1"/>
          </p:cNvSpPr>
          <p:nvPr>
            <p:ph type="sldNum" sz="quarter" idx="10"/>
          </p:nvPr>
        </p:nvSpPr>
        <p:spPr>
          <a:ln/>
        </p:spPr>
        <p:txBody>
          <a:bodyPr/>
          <a:lstStyle>
            <a:lvl1pPr>
              <a:defRPr/>
            </a:lvl1pPr>
          </a:lstStyle>
          <a:p>
            <a:pPr>
              <a:defRPr/>
            </a:pPr>
            <a:fld id="{5DFAE413-59D0-41DF-ADD9-03777C970CC0}" type="slidenum">
              <a:rPr lang="ja-JP" altLang="en-US"/>
              <a:pPr>
                <a:defRPr/>
              </a:pPr>
              <a:t>‹#›</a:t>
            </a:fld>
            <a:endParaRPr lang="ja-JP" altLang="en-US" dirty="0"/>
          </a:p>
        </p:txBody>
      </p:sp>
    </p:spTree>
    <p:extLst>
      <p:ext uri="{BB962C8B-B14F-4D97-AF65-F5344CB8AC3E}">
        <p14:creationId xmlns:p14="http://schemas.microsoft.com/office/powerpoint/2010/main" val="18330955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49" r:id="rId2"/>
    <p:sldLayoutId id="2147483660" r:id="rId3"/>
    <p:sldLayoutId id="2147483661" r:id="rId4"/>
    <p:sldLayoutId id="2147483662" r:id="rId5"/>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9" descr="C:\Users\yoshida.yu\Desktop\みずほFG\デザイン\画像素材\ロゴ付き＿みずほ銀行.png"/>
          <p:cNvPicPr>
            <a:picLocks noChangeAspect="1" noChangeArrowheads="1"/>
          </p:cNvPicPr>
          <p:nvPr/>
        </p:nvPicPr>
        <p:blipFill>
          <a:blip r:embed="rId18" cstate="print"/>
          <a:srcRect b="-2779"/>
          <a:stretch>
            <a:fillRect/>
          </a:stretch>
        </p:blipFill>
        <p:spPr bwMode="auto">
          <a:xfrm>
            <a:off x="230188" y="6424613"/>
            <a:ext cx="977900" cy="244475"/>
          </a:xfrm>
          <a:prstGeom prst="rect">
            <a:avLst/>
          </a:prstGeom>
          <a:noFill/>
          <a:ln w="9525">
            <a:noFill/>
            <a:miter lim="800000"/>
            <a:headEnd/>
            <a:tailEnd/>
          </a:ln>
        </p:spPr>
      </p:pic>
      <p:cxnSp>
        <p:nvCxnSpPr>
          <p:cNvPr id="5123" name="直線コネクタ 6"/>
          <p:cNvCxnSpPr>
            <a:cxnSpLocks noChangeShapeType="1"/>
          </p:cNvCxnSpPr>
          <p:nvPr/>
        </p:nvCxnSpPr>
        <p:spPr bwMode="auto">
          <a:xfrm flipV="1">
            <a:off x="0" y="620713"/>
            <a:ext cx="9906000" cy="0"/>
          </a:xfrm>
          <a:prstGeom prst="line">
            <a:avLst/>
          </a:prstGeom>
          <a:noFill/>
          <a:ln w="19050" algn="ctr">
            <a:solidFill>
              <a:schemeClr val="tx1"/>
            </a:solidFill>
            <a:round/>
            <a:headEnd/>
            <a:tailEnd/>
          </a:ln>
        </p:spPr>
      </p:cxnSp>
      <p:cxnSp>
        <p:nvCxnSpPr>
          <p:cNvPr id="5124" name="直線コネクタ 7"/>
          <p:cNvCxnSpPr>
            <a:cxnSpLocks noChangeShapeType="1"/>
          </p:cNvCxnSpPr>
          <p:nvPr/>
        </p:nvCxnSpPr>
        <p:spPr bwMode="auto">
          <a:xfrm flipV="1">
            <a:off x="0" y="6203950"/>
            <a:ext cx="9906000" cy="0"/>
          </a:xfrm>
          <a:prstGeom prst="line">
            <a:avLst/>
          </a:prstGeom>
          <a:noFill/>
          <a:ln w="19050" algn="ctr">
            <a:solidFill>
              <a:schemeClr val="tx1"/>
            </a:solidFill>
            <a:round/>
            <a:headEnd/>
            <a:tailEnd/>
          </a:ln>
        </p:spPr>
      </p:cxnSp>
      <p:sp>
        <p:nvSpPr>
          <p:cNvPr id="7" name="スライド番号プレースホルダ 2"/>
          <p:cNvSpPr>
            <a:spLocks noGrp="1"/>
          </p:cNvSpPr>
          <p:nvPr>
            <p:ph type="sldNum" sz="quarter" idx="4"/>
          </p:nvPr>
        </p:nvSpPr>
        <p:spPr>
          <a:xfrm>
            <a:off x="7099300" y="6356350"/>
            <a:ext cx="2311400" cy="365125"/>
          </a:xfrm>
          <a:prstGeom prst="rect">
            <a:avLst/>
          </a:prstGeom>
          <a:ln>
            <a:noFill/>
          </a:ln>
        </p:spPr>
        <p:txBody>
          <a:bodyPr vert="horz" lIns="91440" tIns="45720" rIns="91440" bIns="45720" rtlCol="0" anchor="ctr"/>
          <a:lstStyle>
            <a:lvl1pPr algn="r">
              <a:defRPr sz="1200">
                <a:solidFill>
                  <a:schemeClr val="tx1"/>
                </a:solidFill>
              </a:defRPr>
            </a:lvl1pPr>
          </a:lstStyle>
          <a:p>
            <a:pPr>
              <a:defRPr/>
            </a:pPr>
            <a:fld id="{5ACF6148-C508-43B2-9F7D-D494AC50C8A1}" type="slidenum">
              <a:rPr lang="ja-JP" altLang="en-US"/>
              <a:pPr>
                <a:defRPr/>
              </a:pPr>
              <a:t>‹#›</a:t>
            </a:fld>
            <a:endParaRPr lang="ja-JP" altLang="en-US" dirty="0"/>
          </a:p>
        </p:txBody>
      </p:sp>
    </p:spTree>
    <p:extLst>
      <p:ext uri="{BB962C8B-B14F-4D97-AF65-F5344CB8AC3E}">
        <p14:creationId xmlns:p14="http://schemas.microsoft.com/office/powerpoint/2010/main" val="324733018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ransition/>
  <p:hf hdr="0" ftr="0" dt="0"/>
  <p:txStyles>
    <p:titleStyle>
      <a:lvl1pPr algn="l" rtl="0" eaLnBrk="0" fontAlgn="base" hangingPunct="0">
        <a:spcBef>
          <a:spcPct val="0"/>
        </a:spcBef>
        <a:spcAft>
          <a:spcPct val="0"/>
        </a:spcAft>
        <a:defRPr kumimoji="1" sz="2200">
          <a:solidFill>
            <a:srgbClr val="5A5A5A"/>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2200">
          <a:solidFill>
            <a:srgbClr val="5A5A5A"/>
          </a:solidFill>
          <a:latin typeface="ＭＳ Ｐゴシック" pitchFamily="50" charset="-128"/>
          <a:ea typeface="ＭＳ Ｐゴシック" pitchFamily="50" charset="-128"/>
          <a:cs typeface="ＭＳ Ｐゴシック" pitchFamily="50" charset="-128"/>
        </a:defRPr>
      </a:lvl2pPr>
      <a:lvl3pPr algn="l" rtl="0" eaLnBrk="0" fontAlgn="base" hangingPunct="0">
        <a:spcBef>
          <a:spcPct val="0"/>
        </a:spcBef>
        <a:spcAft>
          <a:spcPct val="0"/>
        </a:spcAft>
        <a:defRPr kumimoji="1" sz="2200">
          <a:solidFill>
            <a:srgbClr val="5A5A5A"/>
          </a:solidFill>
          <a:latin typeface="ＭＳ Ｐゴシック" pitchFamily="50" charset="-128"/>
          <a:ea typeface="ＭＳ Ｐゴシック" pitchFamily="50" charset="-128"/>
          <a:cs typeface="ＭＳ Ｐゴシック" pitchFamily="50" charset="-128"/>
        </a:defRPr>
      </a:lvl3pPr>
      <a:lvl4pPr algn="l" rtl="0" eaLnBrk="0" fontAlgn="base" hangingPunct="0">
        <a:spcBef>
          <a:spcPct val="0"/>
        </a:spcBef>
        <a:spcAft>
          <a:spcPct val="0"/>
        </a:spcAft>
        <a:defRPr kumimoji="1" sz="2200">
          <a:solidFill>
            <a:srgbClr val="5A5A5A"/>
          </a:solidFill>
          <a:latin typeface="ＭＳ Ｐゴシック" pitchFamily="50" charset="-128"/>
          <a:ea typeface="ＭＳ Ｐゴシック" pitchFamily="50" charset="-128"/>
          <a:cs typeface="ＭＳ Ｐゴシック" pitchFamily="50" charset="-128"/>
        </a:defRPr>
      </a:lvl4pPr>
      <a:lvl5pPr algn="l" rtl="0" eaLnBrk="0" fontAlgn="base" hangingPunct="0">
        <a:spcBef>
          <a:spcPct val="0"/>
        </a:spcBef>
        <a:spcAft>
          <a:spcPct val="0"/>
        </a:spcAft>
        <a:defRPr kumimoji="1" sz="2200">
          <a:solidFill>
            <a:srgbClr val="5A5A5A"/>
          </a:solidFill>
          <a:latin typeface="ＭＳ Ｐゴシック" pitchFamily="50" charset="-128"/>
          <a:ea typeface="ＭＳ Ｐゴシック" pitchFamily="50" charset="-128"/>
          <a:cs typeface="ＭＳ Ｐゴシック" pitchFamily="50" charset="-128"/>
        </a:defRPr>
      </a:lvl5pPr>
      <a:lvl6pPr marL="457200" algn="l" rtl="0" fontAlgn="base">
        <a:spcBef>
          <a:spcPct val="0"/>
        </a:spcBef>
        <a:spcAft>
          <a:spcPct val="0"/>
        </a:spcAft>
        <a:defRPr kumimoji="1" sz="2200">
          <a:solidFill>
            <a:srgbClr val="5F5F5F"/>
          </a:solidFill>
          <a:latin typeface="メイリオ" pitchFamily="50" charset="-128"/>
          <a:ea typeface="メイリオ" pitchFamily="50" charset="-128"/>
          <a:cs typeface="ＭＳ Ｐゴシック" pitchFamily="50" charset="-128"/>
        </a:defRPr>
      </a:lvl6pPr>
      <a:lvl7pPr marL="914400" algn="l" rtl="0" fontAlgn="base">
        <a:spcBef>
          <a:spcPct val="0"/>
        </a:spcBef>
        <a:spcAft>
          <a:spcPct val="0"/>
        </a:spcAft>
        <a:defRPr kumimoji="1" sz="2200">
          <a:solidFill>
            <a:srgbClr val="5F5F5F"/>
          </a:solidFill>
          <a:latin typeface="メイリオ" pitchFamily="50" charset="-128"/>
          <a:ea typeface="メイリオ" pitchFamily="50" charset="-128"/>
          <a:cs typeface="ＭＳ Ｐゴシック" pitchFamily="50" charset="-128"/>
        </a:defRPr>
      </a:lvl7pPr>
      <a:lvl8pPr marL="1371600" algn="l" rtl="0" fontAlgn="base">
        <a:spcBef>
          <a:spcPct val="0"/>
        </a:spcBef>
        <a:spcAft>
          <a:spcPct val="0"/>
        </a:spcAft>
        <a:defRPr kumimoji="1" sz="2200">
          <a:solidFill>
            <a:srgbClr val="5F5F5F"/>
          </a:solidFill>
          <a:latin typeface="メイリオ" pitchFamily="50" charset="-128"/>
          <a:ea typeface="メイリオ" pitchFamily="50" charset="-128"/>
          <a:cs typeface="ＭＳ Ｐゴシック" pitchFamily="50" charset="-128"/>
        </a:defRPr>
      </a:lvl8pPr>
      <a:lvl9pPr marL="1828800" algn="l" rtl="0" fontAlgn="base">
        <a:spcBef>
          <a:spcPct val="0"/>
        </a:spcBef>
        <a:spcAft>
          <a:spcPct val="0"/>
        </a:spcAft>
        <a:defRPr kumimoji="1" sz="2200">
          <a:solidFill>
            <a:srgbClr val="5F5F5F"/>
          </a:solidFill>
          <a:latin typeface="メイリオ" pitchFamily="50" charset="-128"/>
          <a:ea typeface="メイリオ" pitchFamily="50" charset="-128"/>
          <a:cs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7.png"/><Relationship Id="rId1" Type="http://schemas.openxmlformats.org/officeDocument/2006/relationships/slideLayout" Target="../slideLayouts/slideLayout2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20" descr="C:\Users\yoshida.yu\Desktop\みずほFG\デザイン\書き出し\ブランドリボン＿青.png"/>
          <p:cNvPicPr>
            <a:picLocks noChangeAspect="1" noChangeArrowheads="1"/>
          </p:cNvPicPr>
          <p:nvPr/>
        </p:nvPicPr>
        <p:blipFill>
          <a:blip r:embed="rId2" cstate="print"/>
          <a:srcRect/>
          <a:stretch>
            <a:fillRect/>
          </a:stretch>
        </p:blipFill>
        <p:spPr bwMode="auto">
          <a:xfrm>
            <a:off x="0" y="0"/>
            <a:ext cx="9906000" cy="717550"/>
          </a:xfrm>
          <a:prstGeom prst="rect">
            <a:avLst/>
          </a:prstGeom>
          <a:noFill/>
          <a:ln w="9525">
            <a:noFill/>
            <a:miter lim="800000"/>
            <a:headEnd/>
            <a:tailEnd/>
          </a:ln>
        </p:spPr>
      </p:pic>
      <p:sp>
        <p:nvSpPr>
          <p:cNvPr id="3074" name="Rectangle 2"/>
          <p:cNvSpPr>
            <a:spLocks noGrp="1" noChangeArrowheads="1"/>
          </p:cNvSpPr>
          <p:nvPr>
            <p:ph type="title" idx="4294967295"/>
          </p:nvPr>
        </p:nvSpPr>
        <p:spPr>
          <a:xfrm>
            <a:off x="273050" y="2456892"/>
            <a:ext cx="9359900" cy="1116124"/>
          </a:xfrm>
          <a:prstGeom prst="rect">
            <a:avLst/>
          </a:prstGeom>
          <a:noFill/>
        </p:spPr>
        <p:txBody>
          <a:bodyPr lIns="0" anchor="ctr"/>
          <a:lstStyle/>
          <a:p>
            <a:pPr algn="l">
              <a:lnSpc>
                <a:spcPct val="120000"/>
              </a:lnSpc>
            </a:pPr>
            <a:r>
              <a:rPr lang="en-US" altLang="ja-JP" sz="2400" b="1" dirty="0">
                <a:solidFill>
                  <a:srgbClr val="000000"/>
                </a:solidFill>
                <a:latin typeface="ＭＳ Ｐゴシック" charset="-128"/>
                <a:ea typeface="ＭＳ Ｐゴシック" charset="-128"/>
              </a:rPr>
              <a:t>Quantum Pricing with a Smile: Implementation of Local Volatility Model on Quantum </a:t>
            </a:r>
            <a:r>
              <a:rPr lang="en-US" altLang="ja-JP" sz="2400" b="1" dirty="0" smtClean="0">
                <a:solidFill>
                  <a:srgbClr val="000000"/>
                </a:solidFill>
                <a:latin typeface="ＭＳ Ｐゴシック" charset="-128"/>
                <a:ea typeface="ＭＳ Ｐゴシック" charset="-128"/>
              </a:rPr>
              <a:t>Computer</a:t>
            </a:r>
            <a:br>
              <a:rPr lang="en-US" altLang="ja-JP" sz="2400" b="1" dirty="0" smtClean="0">
                <a:solidFill>
                  <a:srgbClr val="000000"/>
                </a:solidFill>
                <a:latin typeface="ＭＳ Ｐゴシック" charset="-128"/>
                <a:ea typeface="ＭＳ Ｐゴシック" charset="-128"/>
              </a:rPr>
            </a:br>
            <a:r>
              <a:rPr lang="en-US" altLang="ja-JP" sz="2000" dirty="0" smtClean="0">
                <a:solidFill>
                  <a:srgbClr val="000000"/>
                </a:solidFill>
                <a:latin typeface="ＭＳ Ｐゴシック" charset="-128"/>
                <a:ea typeface="ＭＳ Ｐゴシック" charset="-128"/>
              </a:rPr>
              <a:t>arXiv:2007.01467 [quant-</a:t>
            </a:r>
            <a:r>
              <a:rPr lang="en-US" altLang="ja-JP" sz="2000" dirty="0" err="1" smtClean="0">
                <a:solidFill>
                  <a:srgbClr val="000000"/>
                </a:solidFill>
                <a:latin typeface="ＭＳ Ｐゴシック" charset="-128"/>
                <a:ea typeface="ＭＳ Ｐゴシック" charset="-128"/>
              </a:rPr>
              <a:t>ph</a:t>
            </a:r>
            <a:r>
              <a:rPr lang="en-US" altLang="ja-JP" sz="2000" dirty="0" smtClean="0">
                <a:solidFill>
                  <a:srgbClr val="000000"/>
                </a:solidFill>
                <a:latin typeface="ＭＳ Ｐゴシック" charset="-128"/>
                <a:ea typeface="ＭＳ Ｐゴシック" charset="-128"/>
              </a:rPr>
              <a:t>]</a:t>
            </a:r>
            <a:endParaRPr lang="ja-JP" altLang="en-US" sz="2000" dirty="0" smtClean="0">
              <a:solidFill>
                <a:srgbClr val="000000"/>
              </a:solidFill>
              <a:latin typeface="ＭＳ Ｐゴシック" charset="-128"/>
              <a:ea typeface="ＭＳ Ｐゴシック" charset="-128"/>
            </a:endParaRPr>
          </a:p>
        </p:txBody>
      </p:sp>
      <p:sp>
        <p:nvSpPr>
          <p:cNvPr id="8" name="Rectangle 2"/>
          <p:cNvSpPr txBox="1">
            <a:spLocks noChangeArrowheads="1"/>
          </p:cNvSpPr>
          <p:nvPr/>
        </p:nvSpPr>
        <p:spPr bwMode="auto">
          <a:xfrm>
            <a:off x="273050" y="3788717"/>
            <a:ext cx="1943100" cy="360363"/>
          </a:xfrm>
          <a:prstGeom prst="rect">
            <a:avLst/>
          </a:prstGeom>
          <a:noFill/>
          <a:ln w="9525">
            <a:noFill/>
            <a:miter lim="800000"/>
            <a:headEnd/>
            <a:tailEnd/>
          </a:ln>
          <a:effectLst/>
        </p:spPr>
        <p:txBody>
          <a:bodyPr lIns="0" tIns="0" rIns="0" bIns="0" anchor="ctr"/>
          <a:lstStyle/>
          <a:p>
            <a:pPr>
              <a:lnSpc>
                <a:spcPct val="120000"/>
              </a:lnSpc>
              <a:spcBef>
                <a:spcPct val="0"/>
              </a:spcBef>
              <a:defRPr/>
            </a:pPr>
            <a:r>
              <a:rPr lang="en-US" altLang="ja-JP" sz="2000" kern="0" dirty="0" smtClean="0">
                <a:solidFill>
                  <a:srgbClr val="000000"/>
                </a:solidFill>
                <a:latin typeface="Arial" pitchFamily="34" charset="0"/>
                <a:ea typeface="ＭＳ Ｐゴシック" pitchFamily="50" charset="-128"/>
                <a:cs typeface="Arial" pitchFamily="34" charset="0"/>
              </a:rPr>
              <a:t>2020.10.16</a:t>
            </a:r>
            <a:endParaRPr lang="ja-JP" altLang="en-US" sz="2000" kern="0" dirty="0">
              <a:solidFill>
                <a:srgbClr val="000000"/>
              </a:solidFill>
              <a:latin typeface="Arial" pitchFamily="34" charset="0"/>
              <a:ea typeface="ＭＳ Ｐゴシック" pitchFamily="50" charset="-128"/>
              <a:cs typeface="Arial" pitchFamily="34" charset="0"/>
            </a:endParaRPr>
          </a:p>
        </p:txBody>
      </p:sp>
      <p:cxnSp>
        <p:nvCxnSpPr>
          <p:cNvPr id="3077" name="直線コネクタ 13"/>
          <p:cNvCxnSpPr>
            <a:cxnSpLocks noChangeShapeType="1"/>
          </p:cNvCxnSpPr>
          <p:nvPr/>
        </p:nvCxnSpPr>
        <p:spPr bwMode="auto">
          <a:xfrm flipV="1">
            <a:off x="273050" y="2384425"/>
            <a:ext cx="9359900" cy="36513"/>
          </a:xfrm>
          <a:prstGeom prst="line">
            <a:avLst/>
          </a:prstGeom>
          <a:noFill/>
          <a:ln w="19050" algn="ctr">
            <a:solidFill>
              <a:schemeClr val="tx2"/>
            </a:solidFill>
            <a:round/>
            <a:headEnd/>
            <a:tailEnd/>
          </a:ln>
        </p:spPr>
      </p:cxnSp>
      <p:sp>
        <p:nvSpPr>
          <p:cNvPr id="10" name="Rectangle 2"/>
          <p:cNvSpPr txBox="1">
            <a:spLocks noChangeArrowheads="1"/>
          </p:cNvSpPr>
          <p:nvPr/>
        </p:nvSpPr>
        <p:spPr bwMode="auto">
          <a:xfrm>
            <a:off x="273049" y="4437062"/>
            <a:ext cx="6480151" cy="972157"/>
          </a:xfrm>
          <a:prstGeom prst="rect">
            <a:avLst/>
          </a:prstGeom>
          <a:noFill/>
          <a:ln w="9525">
            <a:noFill/>
            <a:miter lim="800000"/>
            <a:headEnd/>
            <a:tailEnd/>
          </a:ln>
          <a:effectLst/>
        </p:spPr>
        <p:txBody>
          <a:bodyPr lIns="0" tIns="0" rIns="0" bIns="0" anchor="ctr"/>
          <a:lstStyle/>
          <a:p>
            <a:pPr>
              <a:lnSpc>
                <a:spcPct val="120000"/>
              </a:lnSpc>
              <a:spcBef>
                <a:spcPct val="0"/>
              </a:spcBef>
              <a:defRPr/>
            </a:pPr>
            <a:r>
              <a:rPr lang="ja-JP" altLang="en-US" sz="2000" kern="0" dirty="0" smtClean="0">
                <a:solidFill>
                  <a:srgbClr val="000000"/>
                </a:solidFill>
                <a:ea typeface="ＭＳ Ｐゴシック" pitchFamily="50" charset="-128"/>
                <a:cs typeface="+mj-cs"/>
              </a:rPr>
              <a:t>みずほ第一フィナンシャルテクノロジー株式会社</a:t>
            </a:r>
            <a:endParaRPr lang="en-US" altLang="ja-JP" sz="2000" kern="0" dirty="0" smtClean="0">
              <a:solidFill>
                <a:srgbClr val="000000"/>
              </a:solidFill>
              <a:ea typeface="ＭＳ Ｐゴシック" pitchFamily="50" charset="-128"/>
              <a:cs typeface="+mj-cs"/>
            </a:endParaRPr>
          </a:p>
          <a:p>
            <a:pPr>
              <a:lnSpc>
                <a:spcPct val="120000"/>
              </a:lnSpc>
              <a:spcBef>
                <a:spcPct val="0"/>
              </a:spcBef>
              <a:defRPr/>
            </a:pPr>
            <a:r>
              <a:rPr lang="ja-JP" altLang="en-US" sz="2000" kern="0" dirty="0" smtClean="0">
                <a:solidFill>
                  <a:srgbClr val="000000"/>
                </a:solidFill>
              </a:rPr>
              <a:t>宮本幸一 （共著者：金子和哉、武田直幸、吉野一慶）</a:t>
            </a:r>
            <a:endParaRPr lang="ja-JP" altLang="en-US" sz="2000" kern="0" dirty="0">
              <a:solidFill>
                <a:srgbClr val="000000"/>
              </a:solidFill>
            </a:endParaRPr>
          </a:p>
        </p:txBody>
      </p:sp>
      <p:sp>
        <p:nvSpPr>
          <p:cNvPr id="15" name="Rectangle 2"/>
          <p:cNvSpPr txBox="1">
            <a:spLocks noChangeArrowheads="1"/>
          </p:cNvSpPr>
          <p:nvPr/>
        </p:nvSpPr>
        <p:spPr bwMode="auto">
          <a:xfrm>
            <a:off x="8502650" y="944563"/>
            <a:ext cx="1116013" cy="180975"/>
          </a:xfrm>
          <a:prstGeom prst="rect">
            <a:avLst/>
          </a:prstGeom>
          <a:noFill/>
          <a:ln w="9525">
            <a:solidFill>
              <a:srgbClr val="FC0019"/>
            </a:solidFill>
            <a:miter lim="800000"/>
            <a:headEnd/>
            <a:tailEnd/>
          </a:ln>
          <a:effectLst/>
        </p:spPr>
        <p:txBody>
          <a:bodyPr lIns="0" tIns="0" rIns="0" bIns="0" anchor="ctr"/>
          <a:lstStyle/>
          <a:p>
            <a:pPr algn="ctr">
              <a:lnSpc>
                <a:spcPct val="120000"/>
              </a:lnSpc>
              <a:spcBef>
                <a:spcPct val="0"/>
              </a:spcBef>
              <a:defRPr/>
            </a:pPr>
            <a:r>
              <a:rPr lang="en-US" altLang="ja-JP" sz="800" kern="0" dirty="0">
                <a:solidFill>
                  <a:srgbClr val="FF0000"/>
                </a:solidFill>
                <a:latin typeface="Arial" pitchFamily="34" charset="0"/>
                <a:ea typeface="ＭＳ Ｐゴシック" pitchFamily="50" charset="-128"/>
                <a:cs typeface="Arial" pitchFamily="34" charset="0"/>
              </a:rPr>
              <a:t>Strictly Confidential</a:t>
            </a:r>
          </a:p>
        </p:txBody>
      </p:sp>
      <p:pic>
        <p:nvPicPr>
          <p:cNvPr id="3085" name="Picture 26" descr="C:\Users\yoshida.yu\Desktop\みずほFG\デザイン\書き出し\ONEMIZUHO＿日本語＿青.png"/>
          <p:cNvPicPr>
            <a:picLocks noChangeAspect="1" noChangeArrowheads="1"/>
          </p:cNvPicPr>
          <p:nvPr/>
        </p:nvPicPr>
        <p:blipFill>
          <a:blip r:embed="rId3" cstate="print"/>
          <a:srcRect/>
          <a:stretch>
            <a:fillRect/>
          </a:stretch>
        </p:blipFill>
        <p:spPr bwMode="auto">
          <a:xfrm>
            <a:off x="273050" y="5603875"/>
            <a:ext cx="1584325" cy="596900"/>
          </a:xfrm>
          <a:prstGeom prst="rect">
            <a:avLst/>
          </a:prstGeom>
          <a:noFill/>
          <a:ln w="9525">
            <a:noFill/>
            <a:miter lim="800000"/>
            <a:headEnd/>
            <a:tailEnd/>
          </a:ln>
        </p:spPr>
      </p:pic>
      <p:sp>
        <p:nvSpPr>
          <p:cNvPr id="13" name="Rectangle 4"/>
          <p:cNvSpPr txBox="1">
            <a:spLocks noChangeArrowheads="1"/>
          </p:cNvSpPr>
          <p:nvPr/>
        </p:nvSpPr>
        <p:spPr bwMode="auto">
          <a:xfrm>
            <a:off x="5683150" y="6416675"/>
            <a:ext cx="3949800" cy="138499"/>
          </a:xfrm>
          <a:prstGeom prst="rect">
            <a:avLst/>
          </a:prstGeom>
          <a:noFill/>
          <a:ln w="9525">
            <a:noFill/>
            <a:miter lim="800000"/>
            <a:headEnd/>
            <a:tailEnd/>
          </a:ln>
          <a:effectLst/>
        </p:spPr>
        <p:txBody>
          <a:bodyPr wrap="none" lIns="0" tIns="0" rIns="0" bIns="0">
            <a:spAutoFit/>
          </a:bodyPr>
          <a:lstStyle>
            <a:lvl1pPr algn="r">
              <a:lnSpc>
                <a:spcPct val="100000"/>
              </a:lnSpc>
              <a:spcBef>
                <a:spcPct val="0"/>
              </a:spcBef>
              <a:defRPr kumimoji="0" sz="1000">
                <a:solidFill>
                  <a:srgbClr val="5A5A5A"/>
                </a:solidFill>
                <a:latin typeface="+mj-lt"/>
              </a:defRPr>
            </a:lvl1pPr>
          </a:lstStyle>
          <a:p>
            <a:pPr>
              <a:defRPr/>
            </a:pPr>
            <a:r>
              <a:rPr lang="en-US" altLang="ja-JP" sz="900" dirty="0" smtClean="0">
                <a:solidFill>
                  <a:srgbClr val="000000"/>
                </a:solidFill>
                <a:latin typeface="Arial" pitchFamily="34" charset="0"/>
                <a:cs typeface="Arial" pitchFamily="34" charset="0"/>
              </a:rPr>
              <a:t>Copyright (c) Mizuho-DL Financial Technology, </a:t>
            </a:r>
            <a:r>
              <a:rPr lang="en-US" altLang="ja-JP" sz="900" dirty="0">
                <a:solidFill>
                  <a:srgbClr val="000000"/>
                </a:solidFill>
                <a:latin typeface="Arial" pitchFamily="34" charset="0"/>
                <a:cs typeface="Arial" pitchFamily="34" charset="0"/>
              </a:rPr>
              <a:t>C</a:t>
            </a:r>
            <a:r>
              <a:rPr lang="en-US" altLang="ja-JP" sz="900" dirty="0" smtClean="0">
                <a:solidFill>
                  <a:srgbClr val="000000"/>
                </a:solidFill>
                <a:latin typeface="Arial" pitchFamily="34" charset="0"/>
                <a:cs typeface="Arial" pitchFamily="34" charset="0"/>
              </a:rPr>
              <a:t>o., Ltd. All Rights Reserved.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10</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31486" cy="5364596"/>
              </a:xfrm>
            </p:spPr>
            <p:txBody>
              <a:bodyPr/>
              <a:lstStyle/>
              <a:p>
                <a:r>
                  <a:rPr lang="en-US" altLang="ja-JP" sz="1800" dirty="0" smtClean="0"/>
                  <a:t>PRN-on-a-register</a:t>
                </a:r>
                <a:r>
                  <a:rPr lang="ja-JP" altLang="en-US" sz="1800" dirty="0" smtClean="0"/>
                  <a:t>方式の回路</a:t>
                </a:r>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pPr marL="0" indent="0">
                  <a:buNone/>
                </a:pPr>
                <a:endParaRPr lang="en-US" altLang="ja-JP" sz="1800" dirty="0"/>
              </a:p>
              <a:p>
                <a:pPr marL="57150" indent="0">
                  <a:buNone/>
                </a:pPr>
                <a:r>
                  <a:rPr lang="en-US" altLang="ja-JP" sz="1600" dirty="0" smtClean="0"/>
                  <a:t>※ LV</a:t>
                </a:r>
                <a:r>
                  <a:rPr lang="ja-JP" altLang="en-US" sz="1600" dirty="0"/>
                  <a:t>の</a:t>
                </a:r>
                <a:r>
                  <a:rPr lang="ja-JP" altLang="en-US" sz="1600" dirty="0" smtClean="0"/>
                  <a:t>関数形は</a:t>
                </a:r>
                <a:r>
                  <a:rPr lang="en-US" altLang="ja-JP" sz="1600" dirty="0" smtClean="0"/>
                  <a:t>piecewise linear</a:t>
                </a:r>
                <a:r>
                  <a:rPr lang="ja-JP" altLang="en-US" sz="1600" dirty="0" smtClean="0"/>
                  <a:t>とする</a:t>
                </a:r>
                <a:r>
                  <a:rPr lang="en-US" altLang="ja-JP" sz="1600" dirty="0" smtClean="0"/>
                  <a:t/>
                </a:r>
                <a:br>
                  <a:rPr lang="en-US" altLang="ja-JP" sz="1600" dirty="0" smtClean="0"/>
                </a:br>
                <a:r>
                  <a:rPr lang="en-US" altLang="ja-JP" sz="1600" dirty="0" smtClean="0"/>
                  <a:t>     </a:t>
                </a:r>
                <a14:m>
                  <m:oMath xmlns:m="http://schemas.openxmlformats.org/officeDocument/2006/math">
                    <m:r>
                      <a:rPr lang="en-US" altLang="ja-JP" sz="1600" i="1">
                        <a:latin typeface="Cambria Math" panose="02040503050406030204" pitchFamily="18" charset="0"/>
                      </a:rPr>
                      <m:t>𝜎</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𝑆</m:t>
                        </m:r>
                      </m:e>
                    </m:d>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𝑗</m:t>
                        </m:r>
                      </m:sub>
                    </m:sSub>
                    <m:r>
                      <a:rPr lang="en-US" altLang="ja-JP" sz="1600" i="1">
                        <a:latin typeface="Cambria Math" panose="02040503050406030204" pitchFamily="18" charset="0"/>
                      </a:rPr>
                      <m:t>𝑆</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𝑡</m:t>
                        </m:r>
                      </m:e>
                      <m:sub>
                        <m:r>
                          <a:rPr lang="en-US" altLang="ja-JP" sz="1600" i="1">
                            <a:latin typeface="Cambria Math" panose="02040503050406030204" pitchFamily="18" charset="0"/>
                          </a:rPr>
                          <m:t>𝑖</m:t>
                        </m:r>
                        <m:r>
                          <a:rPr lang="en-US" altLang="ja-JP" sz="1600" i="1">
                            <a:latin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&lt;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𝑡</m:t>
                        </m:r>
                      </m:e>
                      <m:sub>
                        <m:r>
                          <a:rPr lang="en-US" altLang="ja-JP" sz="1600" i="1">
                            <a:latin typeface="Cambria Math" panose="02040503050406030204" pitchFamily="18" charset="0"/>
                            <a:ea typeface="Cambria Math" panose="02040503050406030204" pitchFamily="18" charset="0"/>
                          </a:rPr>
                          <m:t>𝑖</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𝑠</m:t>
                        </m:r>
                      </m:e>
                      <m:sub>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𝑆</m:t>
                    </m:r>
                    <m:r>
                      <a:rPr lang="en-US" altLang="ja-JP" sz="1600" i="1">
                        <a:latin typeface="Cambria Math" panose="02040503050406030204" pitchFamily="18" charset="0"/>
                        <a:ea typeface="Cambria Math" panose="02040503050406030204" pitchFamily="18" charset="0"/>
                      </a:rPr>
                      <m:t>&lt;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𝑠</m:t>
                        </m:r>
                      </m:e>
                      <m:sub>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oMath>
                </a14:m>
                <a:r>
                  <a:rPr lang="en-US" altLang="ja-JP" sz="1600" dirty="0" smtClean="0"/>
                  <a:t> </a:t>
                </a:r>
                <a:r>
                  <a:rPr lang="ja-JP" altLang="en-US" sz="1600" dirty="0" smtClean="0"/>
                  <a:t>（</a:t>
                </a: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𝑡</m:t>
                        </m:r>
                      </m:e>
                      <m:sub>
                        <m:r>
                          <a:rPr lang="en-US" altLang="ja-JP" sz="1600" i="1">
                            <a:latin typeface="Cambria Math" panose="02040503050406030204" pitchFamily="18" charset="0"/>
                            <a:ea typeface="Cambria Math" panose="02040503050406030204" pitchFamily="18" charset="0"/>
                          </a:rPr>
                          <m:t>𝑖</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𝑠</m:t>
                        </m:r>
                      </m:e>
                      <m:sub>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oMath>
                </a14:m>
                <a:r>
                  <a:rPr lang="ja-JP" altLang="en-US" sz="1600" dirty="0"/>
                  <a:t>：時間・原資産価格のグリッド点、</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𝑗</m:t>
                        </m:r>
                      </m:sub>
                    </m:sSub>
                  </m:oMath>
                </a14:m>
                <a:r>
                  <a:rPr lang="ja-JP" altLang="en-US" sz="1600" dirty="0" smtClean="0"/>
                  <a:t>：定数）</a:t>
                </a:r>
                <a:endParaRPr lang="en-US" altLang="ja-JP" sz="1600" dirty="0" smtClean="0"/>
              </a:p>
              <a:p>
                <a:pPr marL="715963" lvl="2"/>
                <a:r>
                  <a:rPr lang="ja-JP" altLang="en-US" sz="1600" dirty="0"/>
                  <a:t>スマイルにキャリブレーションするのに十分な自由度</a:t>
                </a:r>
                <a:endParaRPr lang="en-US" altLang="ja-JP" sz="1600" dirty="0"/>
              </a:p>
              <a:p>
                <a:pPr marL="715963" lvl="2"/>
                <a:r>
                  <a:rPr lang="ja-JP" altLang="en-US" sz="1600" dirty="0" smtClean="0"/>
                  <a:t>実務上</a:t>
                </a:r>
                <a:r>
                  <a:rPr lang="ja-JP" altLang="en-US" sz="1600" dirty="0"/>
                  <a:t>もよくある</a:t>
                </a:r>
                <a:r>
                  <a:rPr lang="ja-JP" altLang="en-US" sz="1600" dirty="0" smtClean="0"/>
                  <a:t>チョイス</a:t>
                </a:r>
                <a:endParaRPr lang="en-US" altLang="ja-JP" sz="16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31486" cy="5364596"/>
              </a:xfrm>
              <a:blipFill>
                <a:blip r:embed="rId2"/>
                <a:stretch>
                  <a:fillRect l="-443" t="-1023" b="-2955"/>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5843266" cy="400110"/>
          </a:xfrm>
        </p:spPr>
        <p:txBody>
          <a:bodyPr/>
          <a:lstStyle/>
          <a:p>
            <a:r>
              <a:rPr lang="en-US" altLang="ja-JP" dirty="0" smtClean="0"/>
              <a:t>LV</a:t>
            </a:r>
            <a:r>
              <a:rPr lang="ja-JP" altLang="en-US" dirty="0" smtClean="0"/>
              <a:t>モデルの原資産価格発展のための量子回路設計</a:t>
            </a:r>
            <a:endParaRPr kumimoji="1" lang="ja-JP" altLang="en-US" dirty="0"/>
          </a:p>
        </p:txBody>
      </p:sp>
      <p:pic>
        <p:nvPicPr>
          <p:cNvPr id="11" name="図 10"/>
          <p:cNvPicPr>
            <a:picLocks noChangeAspect="1"/>
          </p:cNvPicPr>
          <p:nvPr/>
        </p:nvPicPr>
        <p:blipFill>
          <a:blip r:embed="rId3"/>
          <a:stretch>
            <a:fillRect/>
          </a:stretch>
        </p:blipFill>
        <p:spPr>
          <a:xfrm>
            <a:off x="789627" y="1601733"/>
            <a:ext cx="4631425" cy="1552457"/>
          </a:xfrm>
          <a:prstGeom prst="rect">
            <a:avLst/>
          </a:prstGeom>
        </p:spPr>
      </p:pic>
      <p:pic>
        <p:nvPicPr>
          <p:cNvPr id="12" name="図 11"/>
          <p:cNvPicPr>
            <a:picLocks noChangeAspect="1"/>
          </p:cNvPicPr>
          <p:nvPr/>
        </p:nvPicPr>
        <p:blipFill>
          <a:blip r:embed="rId4"/>
          <a:stretch>
            <a:fillRect/>
          </a:stretch>
        </p:blipFill>
        <p:spPr>
          <a:xfrm>
            <a:off x="872673" y="3327276"/>
            <a:ext cx="4152335" cy="1429889"/>
          </a:xfrm>
          <a:prstGeom prst="rect">
            <a:avLst/>
          </a:prstGeom>
        </p:spPr>
      </p:pic>
      <p:sp>
        <p:nvSpPr>
          <p:cNvPr id="13" name="正方形/長方形 12"/>
          <p:cNvSpPr/>
          <p:nvPr/>
        </p:nvSpPr>
        <p:spPr>
          <a:xfrm>
            <a:off x="344488" y="1074825"/>
            <a:ext cx="1156983" cy="369332"/>
          </a:xfrm>
          <a:prstGeom prst="rect">
            <a:avLst/>
          </a:prstGeom>
        </p:spPr>
        <p:txBody>
          <a:bodyPr wrap="none">
            <a:spAutoFit/>
          </a:bodyPr>
          <a:lstStyle/>
          <a:p>
            <a:r>
              <a:rPr lang="ja-JP" altLang="en-US" dirty="0" smtClean="0"/>
              <a:t>・</a:t>
            </a:r>
            <a:r>
              <a:rPr lang="en-US" altLang="ja-JP" dirty="0" smtClean="0"/>
              <a:t>overview</a:t>
            </a:r>
            <a:endParaRPr lang="en-US" altLang="ja-JP" dirty="0"/>
          </a:p>
        </p:txBody>
      </p:sp>
      <p:sp>
        <p:nvSpPr>
          <p:cNvPr id="14" name="左中かっこ 13"/>
          <p:cNvSpPr/>
          <p:nvPr/>
        </p:nvSpPr>
        <p:spPr bwMode="auto">
          <a:xfrm rot="5400000">
            <a:off x="2299316" y="893485"/>
            <a:ext cx="164572" cy="1265917"/>
          </a:xfrm>
          <a:prstGeom prst="leftBrac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
        <p:nvSpPr>
          <p:cNvPr id="15" name="正方形/長方形 14"/>
          <p:cNvSpPr/>
          <p:nvPr/>
        </p:nvSpPr>
        <p:spPr>
          <a:xfrm>
            <a:off x="1506023" y="1124736"/>
            <a:ext cx="1853392" cy="307777"/>
          </a:xfrm>
          <a:prstGeom prst="rect">
            <a:avLst/>
          </a:prstGeom>
        </p:spPr>
        <p:txBody>
          <a:bodyPr wrap="none">
            <a:spAutoFit/>
          </a:bodyPr>
          <a:lstStyle/>
          <a:p>
            <a:r>
              <a:rPr lang="ja-JP" altLang="en-US" sz="1400" dirty="0" smtClean="0"/>
              <a:t>疑似乱数初期値セット</a:t>
            </a:r>
            <a:endParaRPr lang="en-US" altLang="ja-JP" sz="1400" dirty="0"/>
          </a:p>
        </p:txBody>
      </p:sp>
      <p:cxnSp>
        <p:nvCxnSpPr>
          <p:cNvPr id="16" name="直線矢印コネクタ 15"/>
          <p:cNvCxnSpPr/>
          <p:nvPr/>
        </p:nvCxnSpPr>
        <p:spPr bwMode="auto">
          <a:xfrm flipH="1">
            <a:off x="3332167" y="1580180"/>
            <a:ext cx="701079" cy="481469"/>
          </a:xfrm>
          <a:prstGeom prst="straightConnector1">
            <a:avLst/>
          </a:prstGeom>
          <a:noFill/>
          <a:ln w="19050"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4322176" y="1578636"/>
            <a:ext cx="607827" cy="506111"/>
          </a:xfrm>
          <a:prstGeom prst="straightConnector1">
            <a:avLst/>
          </a:prstGeom>
          <a:noFill/>
          <a:ln w="19050" cap="flat" cmpd="sng" algn="ctr">
            <a:solidFill>
              <a:schemeClr val="tx1"/>
            </a:solidFill>
            <a:prstDash val="solid"/>
            <a:round/>
            <a:headEnd type="none" w="med" len="med"/>
            <a:tailEnd type="triangle"/>
          </a:ln>
          <a:effectLst/>
        </p:spPr>
      </p:cxnSp>
      <p:sp>
        <p:nvSpPr>
          <p:cNvPr id="18" name="正方形/長方形 17"/>
          <p:cNvSpPr/>
          <p:nvPr/>
        </p:nvSpPr>
        <p:spPr>
          <a:xfrm>
            <a:off x="3332167" y="1293956"/>
            <a:ext cx="2494594" cy="307777"/>
          </a:xfrm>
          <a:prstGeom prst="rect">
            <a:avLst/>
          </a:prstGeom>
        </p:spPr>
        <p:txBody>
          <a:bodyPr wrap="none">
            <a:spAutoFit/>
          </a:bodyPr>
          <a:lstStyle/>
          <a:p>
            <a:r>
              <a:rPr lang="ja-JP" altLang="en-US" sz="1400" dirty="0" smtClean="0">
                <a:solidFill>
                  <a:prstClr val="black"/>
                </a:solidFill>
              </a:rPr>
              <a:t>時間発展の離散ステップ</a:t>
            </a:r>
            <a:r>
              <a:rPr lang="en-US" altLang="ja-JP" sz="1400" dirty="0" smtClean="0">
                <a:solidFill>
                  <a:prstClr val="black"/>
                </a:solidFill>
              </a:rPr>
              <a:t>1</a:t>
            </a:r>
            <a:r>
              <a:rPr lang="ja-JP" altLang="en-US" sz="1400" dirty="0" smtClean="0">
                <a:solidFill>
                  <a:prstClr val="black"/>
                </a:solidFill>
              </a:rPr>
              <a:t>つ分</a:t>
            </a:r>
            <a:endParaRPr lang="ja-JP" altLang="en-US" dirty="0"/>
          </a:p>
        </p:txBody>
      </p:sp>
      <mc:AlternateContent xmlns:mc="http://schemas.openxmlformats.org/markup-compatibility/2006" xmlns:a14="http://schemas.microsoft.com/office/drawing/2010/main">
        <mc:Choice Requires="a14">
          <p:sp>
            <p:nvSpPr>
              <p:cNvPr id="19" name="正方形/長方形 18"/>
              <p:cNvSpPr/>
              <p:nvPr/>
            </p:nvSpPr>
            <p:spPr>
              <a:xfrm>
                <a:off x="344487" y="3261241"/>
                <a:ext cx="518027" cy="391646"/>
              </a:xfrm>
              <a:prstGeom prst="rect">
                <a:avLst/>
              </a:prstGeom>
            </p:spPr>
            <p:txBody>
              <a:bodyPr wrap="none">
                <a:spAutoFit/>
              </a:bodyPr>
              <a:lstStyle/>
              <a:p>
                <a:r>
                  <a:rPr lang="ja-JP" altLang="en-US" dirty="0" smtClean="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𝑈</m:t>
                        </m:r>
                      </m:e>
                      <m:sub>
                        <m:r>
                          <a:rPr lang="en-US" altLang="ja-JP" b="0" i="1" smtClean="0">
                            <a:latin typeface="Cambria Math" panose="02040503050406030204" pitchFamily="18" charset="0"/>
                          </a:rPr>
                          <m:t>𝑗</m:t>
                        </m:r>
                      </m:sub>
                    </m:sSub>
                  </m:oMath>
                </a14:m>
                <a:endParaRPr lang="en-US" altLang="ja-JP"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344487" y="3261241"/>
                <a:ext cx="518027" cy="391646"/>
              </a:xfrm>
              <a:prstGeom prst="rect">
                <a:avLst/>
              </a:prstGeom>
              <a:blipFill>
                <a:blip r:embed="rId5"/>
                <a:stretch>
                  <a:fillRect l="-10714" t="-14063" b="-14063"/>
                </a:stretch>
              </a:blipFill>
            </p:spPr>
            <p:txBody>
              <a:bodyPr/>
              <a:lstStyle/>
              <a:p>
                <a:r>
                  <a:rPr lang="ja-JP" altLang="en-US">
                    <a:noFill/>
                  </a:rPr>
                  <a:t> </a:t>
                </a:r>
              </a:p>
            </p:txBody>
          </p:sp>
        </mc:Fallback>
      </mc:AlternateContent>
      <p:cxnSp>
        <p:nvCxnSpPr>
          <p:cNvPr id="20" name="直線矢印コネクタ 19"/>
          <p:cNvCxnSpPr/>
          <p:nvPr/>
        </p:nvCxnSpPr>
        <p:spPr bwMode="auto">
          <a:xfrm flipH="1">
            <a:off x="4579464" y="3783629"/>
            <a:ext cx="330642" cy="144360"/>
          </a:xfrm>
          <a:prstGeom prst="straightConnector1">
            <a:avLst/>
          </a:prstGeom>
          <a:noFill/>
          <a:ln w="19050" cap="flat" cmpd="sng" algn="ctr">
            <a:solidFill>
              <a:schemeClr val="tx1"/>
            </a:solidFill>
            <a:prstDash val="solid"/>
            <a:round/>
            <a:headEnd type="none" w="med" len="med"/>
            <a:tailEnd type="triangle"/>
          </a:ln>
          <a:effectLst/>
        </p:spPr>
      </p:cxnSp>
      <p:sp>
        <p:nvSpPr>
          <p:cNvPr id="22" name="正方形/長方形 21"/>
          <p:cNvSpPr/>
          <p:nvPr/>
        </p:nvSpPr>
        <p:spPr>
          <a:xfrm>
            <a:off x="4865010" y="3621847"/>
            <a:ext cx="1773242" cy="307777"/>
          </a:xfrm>
          <a:prstGeom prst="rect">
            <a:avLst/>
          </a:prstGeom>
        </p:spPr>
        <p:txBody>
          <a:bodyPr wrap="none">
            <a:spAutoFit/>
          </a:bodyPr>
          <a:lstStyle/>
          <a:p>
            <a:r>
              <a:rPr lang="ja-JP" altLang="en-US" sz="1400" dirty="0" smtClean="0">
                <a:solidFill>
                  <a:prstClr val="black"/>
                </a:solidFill>
              </a:rPr>
              <a:t>キャッシュフロー計算</a:t>
            </a:r>
            <a:endParaRPr lang="ja-JP" altLang="en-US" dirty="0"/>
          </a:p>
        </p:txBody>
      </p:sp>
      <p:cxnSp>
        <p:nvCxnSpPr>
          <p:cNvPr id="23" name="直線矢印コネクタ 22"/>
          <p:cNvCxnSpPr/>
          <p:nvPr/>
        </p:nvCxnSpPr>
        <p:spPr bwMode="auto">
          <a:xfrm flipH="1">
            <a:off x="4497809" y="3351251"/>
            <a:ext cx="383183" cy="90354"/>
          </a:xfrm>
          <a:prstGeom prst="straightConnector1">
            <a:avLst/>
          </a:prstGeom>
          <a:noFill/>
          <a:ln w="19050" cap="flat" cmpd="sng" algn="ctr">
            <a:solidFill>
              <a:schemeClr val="tx1"/>
            </a:solidFill>
            <a:prstDash val="solid"/>
            <a:round/>
            <a:headEnd type="none" w="med" len="med"/>
            <a:tailEnd type="triangle"/>
          </a:ln>
          <a:effectLst/>
        </p:spPr>
      </p:cxnSp>
      <p:sp>
        <p:nvSpPr>
          <p:cNvPr id="24" name="正方形/長方形 23"/>
          <p:cNvSpPr/>
          <p:nvPr/>
        </p:nvSpPr>
        <p:spPr>
          <a:xfrm>
            <a:off x="4812330" y="3197362"/>
            <a:ext cx="1414170" cy="307777"/>
          </a:xfrm>
          <a:prstGeom prst="rect">
            <a:avLst/>
          </a:prstGeom>
        </p:spPr>
        <p:txBody>
          <a:bodyPr wrap="none">
            <a:spAutoFit/>
          </a:bodyPr>
          <a:lstStyle/>
          <a:p>
            <a:r>
              <a:rPr lang="ja-JP" altLang="en-US" sz="1400" dirty="0" smtClean="0">
                <a:solidFill>
                  <a:prstClr val="black"/>
                </a:solidFill>
              </a:rPr>
              <a:t>疑似乱数進める</a:t>
            </a:r>
            <a:endParaRPr lang="ja-JP" altLang="en-US" dirty="0"/>
          </a:p>
        </p:txBody>
      </p:sp>
      <p:cxnSp>
        <p:nvCxnSpPr>
          <p:cNvPr id="25" name="直線矢印コネクタ 24"/>
          <p:cNvCxnSpPr/>
          <p:nvPr/>
        </p:nvCxnSpPr>
        <p:spPr bwMode="auto">
          <a:xfrm flipH="1" flipV="1">
            <a:off x="2095454" y="4239431"/>
            <a:ext cx="252831" cy="429964"/>
          </a:xfrm>
          <a:prstGeom prst="straightConnector1">
            <a:avLst/>
          </a:prstGeom>
          <a:noFill/>
          <a:ln w="19050" cap="flat" cmpd="sng" algn="ctr">
            <a:solidFill>
              <a:schemeClr val="tx1"/>
            </a:solidFill>
            <a:prstDash val="solid"/>
            <a:round/>
            <a:headEnd type="none" w="med" len="med"/>
            <a:tailEnd type="triangle"/>
          </a:ln>
          <a:effectLst/>
        </p:spPr>
      </p:cxnSp>
      <p:cxnSp>
        <p:nvCxnSpPr>
          <p:cNvPr id="26" name="直線矢印コネクタ 25"/>
          <p:cNvCxnSpPr/>
          <p:nvPr/>
        </p:nvCxnSpPr>
        <p:spPr bwMode="auto">
          <a:xfrm flipV="1">
            <a:off x="3030809" y="4232823"/>
            <a:ext cx="369521" cy="436572"/>
          </a:xfrm>
          <a:prstGeom prst="straightConnector1">
            <a:avLst/>
          </a:prstGeom>
          <a:noFill/>
          <a:ln w="19050" cap="flat" cmpd="sng" algn="ctr">
            <a:solidFill>
              <a:schemeClr val="tx1"/>
            </a:solidFill>
            <a:prstDash val="solid"/>
            <a:round/>
            <a:headEnd type="none" w="med" len="med"/>
            <a:tailEnd type="triangle"/>
          </a:ln>
          <a:effectLst/>
        </p:spPr>
      </p:cxnSp>
      <p:sp>
        <p:nvSpPr>
          <p:cNvPr id="29" name="正方形/長方形 28"/>
          <p:cNvSpPr/>
          <p:nvPr/>
        </p:nvSpPr>
        <p:spPr>
          <a:xfrm>
            <a:off x="1928664" y="4669395"/>
            <a:ext cx="1595245" cy="307777"/>
          </a:xfrm>
          <a:prstGeom prst="rect">
            <a:avLst/>
          </a:prstGeom>
        </p:spPr>
        <p:txBody>
          <a:bodyPr wrap="none">
            <a:spAutoFit/>
          </a:bodyPr>
          <a:lstStyle/>
          <a:p>
            <a:r>
              <a:rPr lang="en-US" altLang="ja-JP" sz="1400" dirty="0" smtClean="0">
                <a:solidFill>
                  <a:prstClr val="black"/>
                </a:solidFill>
              </a:rPr>
              <a:t>LV</a:t>
            </a:r>
            <a:r>
              <a:rPr lang="ja-JP" altLang="en-US" sz="1400" dirty="0" smtClean="0">
                <a:solidFill>
                  <a:prstClr val="black"/>
                </a:solidFill>
              </a:rPr>
              <a:t>の各区間に対応</a:t>
            </a:r>
            <a:endParaRPr lang="ja-JP" altLang="en-US" dirty="0"/>
          </a:p>
        </p:txBody>
      </p:sp>
    </p:spTree>
    <p:extLst>
      <p:ext uri="{BB962C8B-B14F-4D97-AF65-F5344CB8AC3E}">
        <p14:creationId xmlns:p14="http://schemas.microsoft.com/office/powerpoint/2010/main" val="202819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88504" y="1361899"/>
            <a:ext cx="9062988" cy="5230774"/>
          </a:xfrm>
          <a:prstGeom prst="rect">
            <a:avLst/>
          </a:prstGeom>
        </p:spPr>
      </p:pic>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11</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r>
              <a:rPr lang="en-US" altLang="ja-JP" sz="1800" dirty="0" smtClean="0"/>
              <a:t>PRN-on-a-register</a:t>
            </a:r>
            <a:r>
              <a:rPr lang="ja-JP" altLang="en-US" sz="1800" dirty="0" smtClean="0"/>
              <a:t>方式の回路</a:t>
            </a:r>
            <a:endParaRPr lang="en-US" altLang="ja-JP" sz="1800" dirty="0"/>
          </a:p>
        </p:txBody>
      </p:sp>
      <p:sp>
        <p:nvSpPr>
          <p:cNvPr id="8" name="タイトル 3"/>
          <p:cNvSpPr>
            <a:spLocks noGrp="1"/>
          </p:cNvSpPr>
          <p:nvPr>
            <p:ph type="ctrTitle"/>
          </p:nvPr>
        </p:nvSpPr>
        <p:spPr>
          <a:xfrm>
            <a:off x="273050" y="220603"/>
            <a:ext cx="5843266" cy="400110"/>
          </a:xfrm>
        </p:spPr>
        <p:txBody>
          <a:bodyPr/>
          <a:lstStyle/>
          <a:p>
            <a:r>
              <a:rPr lang="en-US" altLang="ja-JP" dirty="0" smtClean="0"/>
              <a:t>LV</a:t>
            </a:r>
            <a:r>
              <a:rPr lang="ja-JP" altLang="en-US" dirty="0" smtClean="0"/>
              <a:t>モデルの原資産価格発展のための量子回路設計</a:t>
            </a:r>
            <a:endParaRPr kumimoji="1" lang="ja-JP" altLang="en-US" dirty="0"/>
          </a:p>
        </p:txBody>
      </p:sp>
      <mc:AlternateContent xmlns:mc="http://schemas.openxmlformats.org/markup-compatibility/2006" xmlns:a14="http://schemas.microsoft.com/office/drawing/2010/main">
        <mc:Choice Requires="a14">
          <p:sp>
            <p:nvSpPr>
              <p:cNvPr id="13" name="正方形/長方形 12"/>
              <p:cNvSpPr/>
              <p:nvPr/>
            </p:nvSpPr>
            <p:spPr>
              <a:xfrm>
                <a:off x="344488" y="1134572"/>
                <a:ext cx="742126" cy="445507"/>
              </a:xfrm>
              <a:prstGeom prst="rect">
                <a:avLst/>
              </a:prstGeom>
            </p:spPr>
            <p:txBody>
              <a:bodyPr wrap="none">
                <a:spAutoFit/>
              </a:bodyPr>
              <a:lstStyle/>
              <a:p>
                <a:r>
                  <a:rPr lang="ja-JP" altLang="en-US" dirty="0" smtClean="0"/>
                  <a:t>・</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m:t>
                        </m:r>
                      </m:sub>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e>
                        </m:d>
                      </m:sup>
                    </m:sSubSup>
                    <m:r>
                      <a:rPr lang="en-US" altLang="ja-JP" b="0" i="1" smtClean="0">
                        <a:latin typeface="Cambria Math" panose="02040503050406030204" pitchFamily="18" charset="0"/>
                      </a:rPr>
                      <m:t> </m:t>
                    </m:r>
                  </m:oMath>
                </a14:m>
                <a:endParaRPr lang="en-US" altLang="ja-JP"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44488" y="1134572"/>
                <a:ext cx="742126" cy="445507"/>
              </a:xfrm>
              <a:prstGeom prst="rect">
                <a:avLst/>
              </a:prstGeom>
              <a:blipFill>
                <a:blip r:embed="rId3"/>
                <a:stretch>
                  <a:fillRect l="-7438" b="-12329"/>
                </a:stretch>
              </a:blipFill>
            </p:spPr>
            <p:txBody>
              <a:bodyPr/>
              <a:lstStyle/>
              <a:p>
                <a:r>
                  <a:rPr lang="ja-JP" altLang="en-US">
                    <a:noFill/>
                  </a:rPr>
                  <a:t> </a:t>
                </a:r>
              </a:p>
            </p:txBody>
          </p:sp>
        </mc:Fallback>
      </mc:AlternateContent>
      <p:cxnSp>
        <p:nvCxnSpPr>
          <p:cNvPr id="27" name="直線矢印コネクタ 26"/>
          <p:cNvCxnSpPr/>
          <p:nvPr/>
        </p:nvCxnSpPr>
        <p:spPr bwMode="auto">
          <a:xfrm flipH="1">
            <a:off x="2171194" y="1412776"/>
            <a:ext cx="81506" cy="216000"/>
          </a:xfrm>
          <a:prstGeom prst="straightConnector1">
            <a:avLst/>
          </a:prstGeom>
          <a:no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8" name="正方形/長方形 27"/>
              <p:cNvSpPr/>
              <p:nvPr/>
            </p:nvSpPr>
            <p:spPr>
              <a:xfrm>
                <a:off x="1230630" y="1127175"/>
                <a:ext cx="3210302" cy="307777"/>
              </a:xfrm>
              <a:prstGeom prst="rect">
                <a:avLst/>
              </a:prstGeom>
            </p:spPr>
            <p:txBody>
              <a:bodyPr wrap="none">
                <a:spAutoFit/>
              </a:bodyPr>
              <a:lstStyle/>
              <a:p>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smtClean="0">
                            <a:solidFill>
                              <a:prstClr val="black"/>
                            </a:solidFill>
                            <a:latin typeface="Cambria Math" panose="02040503050406030204" pitchFamily="18" charset="0"/>
                          </a:rPr>
                          <m:t>𝑆</m:t>
                        </m:r>
                      </m:e>
                      <m:sub>
                        <m:r>
                          <a:rPr lang="en-US" altLang="ja-JP" sz="1400" b="0" i="1" smtClean="0">
                            <a:solidFill>
                              <a:prstClr val="black"/>
                            </a:solidFill>
                            <a:latin typeface="Cambria Math" panose="02040503050406030204" pitchFamily="18" charset="0"/>
                          </a:rPr>
                          <m:t>𝑡</m:t>
                        </m:r>
                      </m:sub>
                    </m:sSub>
                  </m:oMath>
                </a14:m>
                <a:r>
                  <a:rPr lang="ja-JP" altLang="en-US" sz="1400" dirty="0" smtClean="0">
                    <a:solidFill>
                      <a:prstClr val="black"/>
                    </a:solidFill>
                  </a:rPr>
                  <a:t>が</a:t>
                </a:r>
                <a14:m>
                  <m:oMath xmlns:m="http://schemas.openxmlformats.org/officeDocument/2006/math">
                    <m:r>
                      <a:rPr lang="en-US" altLang="ja-JP" sz="1400" b="0" i="1" dirty="0" smtClean="0">
                        <a:solidFill>
                          <a:prstClr val="black"/>
                        </a:solidFill>
                        <a:latin typeface="Cambria Math" panose="02040503050406030204" pitchFamily="18" charset="0"/>
                      </a:rPr>
                      <m:t>𝑖</m:t>
                    </m:r>
                  </m:oMath>
                </a14:m>
                <a:r>
                  <a:rPr lang="ja-JP" altLang="en-US" sz="1400" dirty="0" smtClean="0">
                    <a:solidFill>
                      <a:prstClr val="black"/>
                    </a:solidFill>
                  </a:rPr>
                  <a:t>番目の区間に入っているかチェック</a:t>
                </a:r>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1230630" y="1127175"/>
                <a:ext cx="3210302" cy="307777"/>
              </a:xfrm>
              <a:prstGeom prst="rect">
                <a:avLst/>
              </a:prstGeom>
              <a:blipFill>
                <a:blip r:embed="rId4"/>
                <a:stretch>
                  <a:fillRect t="-8000" b="-16000"/>
                </a:stretch>
              </a:blipFill>
            </p:spPr>
            <p:txBody>
              <a:bodyPr/>
              <a:lstStyle/>
              <a:p>
                <a:r>
                  <a:rPr lang="ja-JP" altLang="en-US">
                    <a:noFill/>
                  </a:rPr>
                  <a:t> </a:t>
                </a:r>
              </a:p>
            </p:txBody>
          </p:sp>
        </mc:Fallback>
      </mc:AlternateContent>
      <p:cxnSp>
        <p:nvCxnSpPr>
          <p:cNvPr id="30" name="直線矢印コネクタ 29"/>
          <p:cNvCxnSpPr/>
          <p:nvPr/>
        </p:nvCxnSpPr>
        <p:spPr bwMode="auto">
          <a:xfrm flipH="1">
            <a:off x="3575350" y="2276872"/>
            <a:ext cx="81506" cy="216000"/>
          </a:xfrm>
          <a:prstGeom prst="straightConnector1">
            <a:avLst/>
          </a:prstGeom>
          <a:noFill/>
          <a:ln w="19050" cap="flat" cmpd="sng" algn="ctr">
            <a:solidFill>
              <a:schemeClr val="tx1"/>
            </a:solidFill>
            <a:prstDash val="solid"/>
            <a:round/>
            <a:headEnd type="none" w="med" len="med"/>
            <a:tailEnd type="triangle"/>
          </a:ln>
          <a:effectLst/>
        </p:spPr>
      </p:cxnSp>
      <p:sp>
        <p:nvSpPr>
          <p:cNvPr id="31" name="左中かっこ 30"/>
          <p:cNvSpPr/>
          <p:nvPr/>
        </p:nvSpPr>
        <p:spPr bwMode="auto">
          <a:xfrm rot="5400000">
            <a:off x="6401203" y="-598372"/>
            <a:ext cx="191926" cy="4112468"/>
          </a:xfrm>
          <a:prstGeom prst="leftBrac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
        <p:nvSpPr>
          <p:cNvPr id="9" name="正方形/長方形 8"/>
          <p:cNvSpPr/>
          <p:nvPr/>
        </p:nvSpPr>
        <p:spPr>
          <a:xfrm>
            <a:off x="5628979" y="1094084"/>
            <a:ext cx="1736373" cy="307777"/>
          </a:xfrm>
          <a:prstGeom prst="rect">
            <a:avLst/>
          </a:prstGeom>
        </p:spPr>
        <p:txBody>
          <a:bodyPr wrap="none">
            <a:spAutoFit/>
          </a:bodyPr>
          <a:lstStyle/>
          <a:p>
            <a:r>
              <a:rPr lang="ja-JP" altLang="en-US" sz="1400" dirty="0" smtClean="0">
                <a:solidFill>
                  <a:prstClr val="black"/>
                </a:solidFill>
              </a:rPr>
              <a:t>チェック結果のクリア</a:t>
            </a:r>
            <a:endParaRPr lang="ja-JP" altLang="en-US" sz="1400" dirty="0"/>
          </a:p>
        </p:txBody>
      </p:sp>
      <mc:AlternateContent xmlns:mc="http://schemas.openxmlformats.org/markup-compatibility/2006" xmlns:a14="http://schemas.microsoft.com/office/drawing/2010/main">
        <mc:Choice Requires="a14">
          <p:sp>
            <p:nvSpPr>
              <p:cNvPr id="21" name="正方形/長方形 20"/>
              <p:cNvSpPr/>
              <p:nvPr/>
            </p:nvSpPr>
            <p:spPr>
              <a:xfrm>
                <a:off x="2908473" y="1810380"/>
                <a:ext cx="2097049" cy="540533"/>
              </a:xfrm>
              <a:prstGeom prst="rect">
                <a:avLst/>
              </a:prstGeom>
            </p:spPr>
            <p:txBody>
              <a:bodyPr wrap="none">
                <a:spAutoFit/>
              </a:bodyPr>
              <a:lstStyle/>
              <a:p>
                <a:r>
                  <a:rPr lang="ja-JP" altLang="en-US" sz="1400" dirty="0" smtClean="0">
                    <a:solidFill>
                      <a:prstClr val="black"/>
                    </a:solidFill>
                  </a:rPr>
                  <a:t>入っていれば当該区間の</a:t>
                </a:r>
                <a:endParaRPr lang="en-US" altLang="ja-JP" sz="1400" dirty="0" smtClean="0">
                  <a:solidFill>
                    <a:prstClr val="black"/>
                  </a:solidFill>
                </a:endParaRPr>
              </a:p>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sub>
                    </m:sSub>
                  </m:oMath>
                </a14:m>
                <a:r>
                  <a:rPr lang="ja-JP" altLang="en-US" sz="1400" dirty="0" smtClean="0"/>
                  <a:t>を用いて</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𝑆</m:t>
                        </m:r>
                      </m:e>
                      <m:sub>
                        <m:r>
                          <a:rPr lang="en-US" altLang="ja-JP" sz="1400" i="1">
                            <a:solidFill>
                              <a:prstClr val="black"/>
                            </a:solidFill>
                            <a:latin typeface="Cambria Math" panose="02040503050406030204" pitchFamily="18" charset="0"/>
                          </a:rPr>
                          <m:t>𝑡</m:t>
                        </m:r>
                      </m:sub>
                    </m:sSub>
                  </m:oMath>
                </a14:m>
                <a:r>
                  <a:rPr lang="ja-JP" altLang="en-US" sz="1400" dirty="0" smtClean="0"/>
                  <a:t>を更新</a:t>
                </a:r>
                <a:endParaRPr lang="ja-JP" altLang="en-US" sz="1400"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2908473" y="1810380"/>
                <a:ext cx="2097049" cy="540533"/>
              </a:xfrm>
              <a:prstGeom prst="rect">
                <a:avLst/>
              </a:prstGeom>
              <a:blipFill>
                <a:blip r:embed="rId5"/>
                <a:stretch>
                  <a:fillRect l="-872" t="-4494" b="-4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2075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12</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r>
              <a:rPr lang="en-US" altLang="ja-JP" sz="1800" dirty="0" smtClean="0"/>
              <a:t>register-per-RN</a:t>
            </a:r>
            <a:r>
              <a:rPr lang="ja-JP" altLang="en-US" sz="1800" dirty="0" smtClean="0"/>
              <a:t>方式の回路</a:t>
            </a:r>
            <a:endParaRPr lang="en-US" altLang="ja-JP" sz="1800" dirty="0"/>
          </a:p>
        </p:txBody>
      </p:sp>
      <p:sp>
        <p:nvSpPr>
          <p:cNvPr id="8" name="タイトル 3"/>
          <p:cNvSpPr>
            <a:spLocks noGrp="1"/>
          </p:cNvSpPr>
          <p:nvPr>
            <p:ph type="ctrTitle"/>
          </p:nvPr>
        </p:nvSpPr>
        <p:spPr>
          <a:xfrm>
            <a:off x="273050" y="220603"/>
            <a:ext cx="5843266" cy="400110"/>
          </a:xfrm>
        </p:spPr>
        <p:txBody>
          <a:bodyPr/>
          <a:lstStyle/>
          <a:p>
            <a:r>
              <a:rPr lang="en-US" altLang="ja-JP" dirty="0" smtClean="0"/>
              <a:t>LV</a:t>
            </a:r>
            <a:r>
              <a:rPr lang="ja-JP" altLang="en-US" dirty="0" smtClean="0"/>
              <a:t>モデルの原資産価格発展のための量子回路設計</a:t>
            </a:r>
            <a:endParaRPr kumimoji="1" lang="ja-JP" altLang="en-US" dirty="0"/>
          </a:p>
        </p:txBody>
      </p:sp>
      <p:sp>
        <p:nvSpPr>
          <p:cNvPr id="13" name="正方形/長方形 12"/>
          <p:cNvSpPr/>
          <p:nvPr/>
        </p:nvSpPr>
        <p:spPr>
          <a:xfrm>
            <a:off x="344488" y="1134572"/>
            <a:ext cx="1156983" cy="369332"/>
          </a:xfrm>
          <a:prstGeom prst="rect">
            <a:avLst/>
          </a:prstGeom>
        </p:spPr>
        <p:txBody>
          <a:bodyPr wrap="none">
            <a:spAutoFit/>
          </a:bodyPr>
          <a:lstStyle/>
          <a:p>
            <a:r>
              <a:rPr lang="ja-JP" altLang="en-US" dirty="0" smtClean="0"/>
              <a:t>・</a:t>
            </a:r>
            <a:r>
              <a:rPr lang="en-US" altLang="ja-JP" dirty="0" smtClean="0"/>
              <a:t>overview</a:t>
            </a:r>
            <a:endParaRPr lang="en-US" altLang="ja-JP" dirty="0"/>
          </a:p>
        </p:txBody>
      </p:sp>
      <p:pic>
        <p:nvPicPr>
          <p:cNvPr id="5" name="図 4"/>
          <p:cNvPicPr>
            <a:picLocks noChangeAspect="1"/>
          </p:cNvPicPr>
          <p:nvPr/>
        </p:nvPicPr>
        <p:blipFill>
          <a:blip r:embed="rId2"/>
          <a:stretch>
            <a:fillRect/>
          </a:stretch>
        </p:blipFill>
        <p:spPr>
          <a:xfrm>
            <a:off x="2487564" y="1150542"/>
            <a:ext cx="3644193" cy="5572472"/>
          </a:xfrm>
          <a:prstGeom prst="rect">
            <a:avLst/>
          </a:prstGeom>
        </p:spPr>
      </p:pic>
      <p:cxnSp>
        <p:nvCxnSpPr>
          <p:cNvPr id="27" name="直線矢印コネクタ 26"/>
          <p:cNvCxnSpPr/>
          <p:nvPr/>
        </p:nvCxnSpPr>
        <p:spPr bwMode="auto">
          <a:xfrm flipV="1">
            <a:off x="2360712" y="1772816"/>
            <a:ext cx="1080120" cy="1508476"/>
          </a:xfrm>
          <a:prstGeom prst="straightConnector1">
            <a:avLst/>
          </a:prstGeom>
          <a:noFill/>
          <a:ln w="19050" cap="flat" cmpd="sng" algn="ctr">
            <a:solidFill>
              <a:schemeClr val="tx1"/>
            </a:solidFill>
            <a:prstDash val="solid"/>
            <a:round/>
            <a:headEnd type="none" w="med" len="med"/>
            <a:tailEnd type="triangle"/>
          </a:ln>
          <a:effectLst/>
        </p:spPr>
      </p:cxnSp>
      <p:cxnSp>
        <p:nvCxnSpPr>
          <p:cNvPr id="28" name="直線矢印コネクタ 27"/>
          <p:cNvCxnSpPr/>
          <p:nvPr/>
        </p:nvCxnSpPr>
        <p:spPr bwMode="auto">
          <a:xfrm flipV="1">
            <a:off x="2360712" y="3212976"/>
            <a:ext cx="1008112" cy="288032"/>
          </a:xfrm>
          <a:prstGeom prst="straightConnector1">
            <a:avLst/>
          </a:prstGeom>
          <a:noFill/>
          <a:ln w="19050" cap="flat" cmpd="sng" algn="ctr">
            <a:solidFill>
              <a:schemeClr val="tx1"/>
            </a:solidFill>
            <a:prstDash val="solid"/>
            <a:round/>
            <a:headEnd type="none" w="med" len="med"/>
            <a:tailEnd type="triangle"/>
          </a:ln>
          <a:effectLst/>
        </p:spPr>
      </p:cxnSp>
      <p:cxnSp>
        <p:nvCxnSpPr>
          <p:cNvPr id="30" name="直線矢印コネクタ 29"/>
          <p:cNvCxnSpPr/>
          <p:nvPr/>
        </p:nvCxnSpPr>
        <p:spPr bwMode="auto">
          <a:xfrm>
            <a:off x="2348930" y="3718496"/>
            <a:ext cx="1110734" cy="1618716"/>
          </a:xfrm>
          <a:prstGeom prst="straightConnector1">
            <a:avLst/>
          </a:prstGeom>
          <a:noFill/>
          <a:ln w="19050" cap="flat" cmpd="sng" algn="ctr">
            <a:solidFill>
              <a:schemeClr val="tx1"/>
            </a:solidFill>
            <a:prstDash val="solid"/>
            <a:round/>
            <a:headEnd type="none" w="med" len="med"/>
            <a:tailEnd type="triangle"/>
          </a:ln>
          <a:effectLst/>
        </p:spPr>
      </p:cxnSp>
      <p:sp>
        <p:nvSpPr>
          <p:cNvPr id="31" name="正方形/長方形 30"/>
          <p:cNvSpPr/>
          <p:nvPr/>
        </p:nvSpPr>
        <p:spPr>
          <a:xfrm>
            <a:off x="228038" y="3132275"/>
            <a:ext cx="2220480" cy="646331"/>
          </a:xfrm>
          <a:prstGeom prst="rect">
            <a:avLst/>
          </a:prstGeom>
        </p:spPr>
        <p:txBody>
          <a:bodyPr wrap="none">
            <a:spAutoFit/>
          </a:bodyPr>
          <a:lstStyle/>
          <a:p>
            <a:r>
              <a:rPr lang="ja-JP" altLang="en-US" dirty="0" smtClean="0"/>
              <a:t>標準正規乱数に</a:t>
            </a:r>
            <a:endParaRPr lang="en-US" altLang="ja-JP" dirty="0" smtClean="0"/>
          </a:p>
          <a:p>
            <a:r>
              <a:rPr lang="ja-JP" altLang="en-US" dirty="0"/>
              <a:t>対応</a:t>
            </a:r>
            <a:r>
              <a:rPr lang="ja-JP" altLang="en-US" dirty="0" smtClean="0"/>
              <a:t>する状態の生成</a:t>
            </a:r>
            <a:endParaRPr lang="en-US" altLang="ja-JP" dirty="0"/>
          </a:p>
        </p:txBody>
      </p:sp>
      <p:cxnSp>
        <p:nvCxnSpPr>
          <p:cNvPr id="32" name="直線矢印コネクタ 31"/>
          <p:cNvCxnSpPr/>
          <p:nvPr/>
        </p:nvCxnSpPr>
        <p:spPr bwMode="auto">
          <a:xfrm flipH="1" flipV="1">
            <a:off x="4171488" y="1809297"/>
            <a:ext cx="2098903" cy="717757"/>
          </a:xfrm>
          <a:prstGeom prst="straightConnector1">
            <a:avLst/>
          </a:prstGeom>
          <a:noFill/>
          <a:ln w="19050" cap="flat" cmpd="sng" algn="ctr">
            <a:solidFill>
              <a:schemeClr val="tx1"/>
            </a:solidFill>
            <a:prstDash val="solid"/>
            <a:round/>
            <a:headEnd type="none" w="med" len="med"/>
            <a:tailEnd type="triangle"/>
          </a:ln>
          <a:effectLst/>
        </p:spPr>
      </p:cxnSp>
      <p:cxnSp>
        <p:nvCxnSpPr>
          <p:cNvPr id="34" name="直線矢印コネクタ 33"/>
          <p:cNvCxnSpPr/>
          <p:nvPr/>
        </p:nvCxnSpPr>
        <p:spPr bwMode="auto">
          <a:xfrm flipH="1">
            <a:off x="4534035" y="2708920"/>
            <a:ext cx="1696120" cy="343200"/>
          </a:xfrm>
          <a:prstGeom prst="straightConnector1">
            <a:avLst/>
          </a:prstGeom>
          <a:noFill/>
          <a:ln w="19050" cap="flat" cmpd="sng" algn="ctr">
            <a:solidFill>
              <a:schemeClr val="tx1"/>
            </a:solidFill>
            <a:prstDash val="solid"/>
            <a:round/>
            <a:headEnd type="none" w="med" len="med"/>
            <a:tailEnd type="triangle"/>
          </a:ln>
          <a:effectLst/>
        </p:spPr>
      </p:cxnSp>
      <p:cxnSp>
        <p:nvCxnSpPr>
          <p:cNvPr id="36" name="直線矢印コネクタ 35"/>
          <p:cNvCxnSpPr/>
          <p:nvPr/>
        </p:nvCxnSpPr>
        <p:spPr bwMode="auto">
          <a:xfrm flipH="1">
            <a:off x="5625430" y="2880520"/>
            <a:ext cx="644961" cy="1875461"/>
          </a:xfrm>
          <a:prstGeom prst="straightConnector1">
            <a:avLst/>
          </a:prstGeom>
          <a:noFill/>
          <a:ln w="19050" cap="flat" cmpd="sng" algn="ctr">
            <a:solidFill>
              <a:schemeClr val="tx1"/>
            </a:solidFill>
            <a:prstDash val="solid"/>
            <a:round/>
            <a:headEnd type="none" w="med" len="med"/>
            <a:tailEnd type="triangle"/>
          </a:ln>
          <a:effectLst/>
        </p:spPr>
      </p:cxnSp>
      <p:sp>
        <p:nvSpPr>
          <p:cNvPr id="38" name="正方形/長方形 37"/>
          <p:cNvSpPr/>
          <p:nvPr/>
        </p:nvSpPr>
        <p:spPr>
          <a:xfrm>
            <a:off x="6207489" y="2477829"/>
            <a:ext cx="3155031" cy="369332"/>
          </a:xfrm>
          <a:prstGeom prst="rect">
            <a:avLst/>
          </a:prstGeom>
        </p:spPr>
        <p:txBody>
          <a:bodyPr wrap="none">
            <a:spAutoFit/>
          </a:bodyPr>
          <a:lstStyle/>
          <a:p>
            <a:r>
              <a:rPr lang="ja-JP" altLang="en-US" dirty="0">
                <a:solidFill>
                  <a:prstClr val="black"/>
                </a:solidFill>
              </a:rPr>
              <a:t>時間発展の離散ステップ</a:t>
            </a:r>
            <a:r>
              <a:rPr lang="en-US" altLang="ja-JP" dirty="0">
                <a:solidFill>
                  <a:prstClr val="black"/>
                </a:solidFill>
              </a:rPr>
              <a:t>1</a:t>
            </a:r>
            <a:r>
              <a:rPr lang="ja-JP" altLang="en-US" dirty="0">
                <a:solidFill>
                  <a:prstClr val="black"/>
                </a:solidFill>
              </a:rPr>
              <a:t>つ</a:t>
            </a:r>
            <a:r>
              <a:rPr lang="ja-JP" altLang="en-US" dirty="0" smtClean="0">
                <a:solidFill>
                  <a:prstClr val="black"/>
                </a:solidFill>
              </a:rPr>
              <a:t>分</a:t>
            </a:r>
            <a:endParaRPr lang="ja-JP" altLang="en-US" dirty="0"/>
          </a:p>
        </p:txBody>
      </p:sp>
    </p:spTree>
    <p:extLst>
      <p:ext uri="{BB962C8B-B14F-4D97-AF65-F5344CB8AC3E}">
        <p14:creationId xmlns:p14="http://schemas.microsoft.com/office/powerpoint/2010/main" val="102089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13</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r>
              <a:rPr lang="en-US" altLang="ja-JP" sz="1800" dirty="0" smtClean="0"/>
              <a:t>register-per-RN</a:t>
            </a:r>
            <a:r>
              <a:rPr lang="ja-JP" altLang="en-US" sz="1800" dirty="0" smtClean="0"/>
              <a:t>方式の回路</a:t>
            </a:r>
            <a:endParaRPr lang="en-US" altLang="ja-JP" sz="1800" dirty="0"/>
          </a:p>
        </p:txBody>
      </p:sp>
      <p:sp>
        <p:nvSpPr>
          <p:cNvPr id="8" name="タイトル 3"/>
          <p:cNvSpPr>
            <a:spLocks noGrp="1"/>
          </p:cNvSpPr>
          <p:nvPr>
            <p:ph type="ctrTitle"/>
          </p:nvPr>
        </p:nvSpPr>
        <p:spPr>
          <a:xfrm>
            <a:off x="273050" y="220603"/>
            <a:ext cx="5843266" cy="400110"/>
          </a:xfrm>
        </p:spPr>
        <p:txBody>
          <a:bodyPr/>
          <a:lstStyle/>
          <a:p>
            <a:r>
              <a:rPr lang="en-US" altLang="ja-JP" dirty="0" smtClean="0"/>
              <a:t>LV</a:t>
            </a:r>
            <a:r>
              <a:rPr lang="ja-JP" altLang="en-US" dirty="0" smtClean="0"/>
              <a:t>モデルの原資産価格発展のための量子回路設計</a:t>
            </a:r>
            <a:endParaRPr kumimoji="1" lang="ja-JP" altLang="en-US" dirty="0"/>
          </a:p>
        </p:txBody>
      </p:sp>
      <mc:AlternateContent xmlns:mc="http://schemas.openxmlformats.org/markup-compatibility/2006" xmlns:a14="http://schemas.microsoft.com/office/drawing/2010/main">
        <mc:Choice Requires="a14">
          <p:sp>
            <p:nvSpPr>
              <p:cNvPr id="13" name="正方形/長方形 12"/>
              <p:cNvSpPr/>
              <p:nvPr/>
            </p:nvSpPr>
            <p:spPr>
              <a:xfrm>
                <a:off x="344488" y="1134572"/>
                <a:ext cx="518027" cy="391646"/>
              </a:xfrm>
              <a:prstGeom prst="rect">
                <a:avLst/>
              </a:prstGeom>
            </p:spPr>
            <p:txBody>
              <a:bodyPr wrap="none">
                <a:spAutoFit/>
              </a:bodyPr>
              <a:lstStyle/>
              <a:p>
                <a:r>
                  <a:rPr lang="ja-JP" altLang="en-US"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𝑈</m:t>
                        </m:r>
                      </m:e>
                      <m:sub>
                        <m:r>
                          <a:rPr lang="en-US" altLang="ja-JP" i="1">
                            <a:latin typeface="Cambria Math" panose="02040503050406030204" pitchFamily="18" charset="0"/>
                          </a:rPr>
                          <m:t>𝑗</m:t>
                        </m:r>
                      </m:sub>
                    </m:sSub>
                  </m:oMath>
                </a14:m>
                <a:endParaRPr lang="en-US" altLang="ja-JP"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44488" y="1134572"/>
                <a:ext cx="518027" cy="391646"/>
              </a:xfrm>
              <a:prstGeom prst="rect">
                <a:avLst/>
              </a:prstGeom>
              <a:blipFill>
                <a:blip r:embed="rId2"/>
                <a:stretch>
                  <a:fillRect l="-10714" t="-12500" b="-14063"/>
                </a:stretch>
              </a:blipFill>
            </p:spPr>
            <p:txBody>
              <a:bodyPr/>
              <a:lstStyle/>
              <a:p>
                <a:r>
                  <a:rPr lang="ja-JP" altLang="en-US">
                    <a:noFill/>
                  </a:rPr>
                  <a:t> </a:t>
                </a:r>
              </a:p>
            </p:txBody>
          </p:sp>
        </mc:Fallback>
      </mc:AlternateContent>
      <p:pic>
        <p:nvPicPr>
          <p:cNvPr id="2" name="図 1"/>
          <p:cNvPicPr>
            <a:picLocks noChangeAspect="1"/>
          </p:cNvPicPr>
          <p:nvPr/>
        </p:nvPicPr>
        <p:blipFill>
          <a:blip r:embed="rId3"/>
          <a:stretch>
            <a:fillRect/>
          </a:stretch>
        </p:blipFill>
        <p:spPr>
          <a:xfrm>
            <a:off x="1488895" y="1487584"/>
            <a:ext cx="8028322" cy="5233892"/>
          </a:xfrm>
          <a:prstGeom prst="rect">
            <a:avLst/>
          </a:prstGeom>
        </p:spPr>
      </p:pic>
      <p:sp>
        <p:nvSpPr>
          <p:cNvPr id="16" name="左中かっこ 15"/>
          <p:cNvSpPr/>
          <p:nvPr/>
        </p:nvSpPr>
        <p:spPr bwMode="auto">
          <a:xfrm rot="5400000">
            <a:off x="5048743" y="-1085240"/>
            <a:ext cx="106542" cy="5534621"/>
          </a:xfrm>
          <a:prstGeom prst="leftBrac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
        <p:nvSpPr>
          <p:cNvPr id="17" name="正方形/長方形 16"/>
          <p:cNvSpPr/>
          <p:nvPr/>
        </p:nvSpPr>
        <p:spPr>
          <a:xfrm>
            <a:off x="3584848" y="1104134"/>
            <a:ext cx="3111686" cy="523220"/>
          </a:xfrm>
          <a:prstGeom prst="rect">
            <a:avLst/>
          </a:prstGeom>
        </p:spPr>
        <p:txBody>
          <a:bodyPr wrap="none">
            <a:spAutoFit/>
          </a:bodyPr>
          <a:lstStyle/>
          <a:p>
            <a:pPr algn="ctr"/>
            <a:r>
              <a:rPr lang="en-US" altLang="ja-JP" sz="1400" dirty="0" smtClean="0">
                <a:solidFill>
                  <a:prstClr val="black"/>
                </a:solidFill>
              </a:rPr>
              <a:t>LV</a:t>
            </a:r>
            <a:r>
              <a:rPr lang="ja-JP" altLang="en-US" sz="1400" dirty="0" smtClean="0">
                <a:solidFill>
                  <a:prstClr val="black"/>
                </a:solidFill>
              </a:rPr>
              <a:t>計算</a:t>
            </a:r>
            <a:endParaRPr lang="en-US" altLang="ja-JP" sz="1400" dirty="0" smtClean="0">
              <a:solidFill>
                <a:prstClr val="black"/>
              </a:solidFill>
            </a:endParaRPr>
          </a:p>
          <a:p>
            <a:pPr algn="ctr"/>
            <a:r>
              <a:rPr lang="ja-JP" altLang="en-US" sz="1400" dirty="0" smtClean="0">
                <a:solidFill>
                  <a:prstClr val="black"/>
                </a:solidFill>
              </a:rPr>
              <a:t>（</a:t>
            </a:r>
            <a:r>
              <a:rPr lang="en-US" altLang="ja-JP" sz="1400" dirty="0" smtClean="0">
                <a:solidFill>
                  <a:prstClr val="black"/>
                </a:solidFill>
              </a:rPr>
              <a:t>LV</a:t>
            </a:r>
            <a:r>
              <a:rPr lang="ja-JP" altLang="en-US" sz="1400" dirty="0" smtClean="0">
                <a:solidFill>
                  <a:prstClr val="black"/>
                </a:solidFill>
              </a:rPr>
              <a:t>区間数だけ同様の計算の繰り返し）</a:t>
            </a:r>
            <a:endParaRPr lang="ja-JP" altLang="en-US" sz="1400" dirty="0"/>
          </a:p>
        </p:txBody>
      </p:sp>
      <p:cxnSp>
        <p:nvCxnSpPr>
          <p:cNvPr id="18" name="直線矢印コネクタ 17"/>
          <p:cNvCxnSpPr/>
          <p:nvPr/>
        </p:nvCxnSpPr>
        <p:spPr bwMode="auto">
          <a:xfrm>
            <a:off x="8036472" y="1330395"/>
            <a:ext cx="256539" cy="769257"/>
          </a:xfrm>
          <a:prstGeom prst="straightConnector1">
            <a:avLst/>
          </a:prstGeom>
          <a:no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0" name="正方形/長方形 9"/>
              <p:cNvSpPr/>
              <p:nvPr/>
            </p:nvSpPr>
            <p:spPr>
              <a:xfrm>
                <a:off x="7634926" y="1016732"/>
                <a:ext cx="852990" cy="307777"/>
              </a:xfrm>
              <a:prstGeom prst="rect">
                <a:avLst/>
              </a:prstGeom>
            </p:spPr>
            <p:txBody>
              <a:bodyPr wrap="none">
                <a:spAutoFit/>
              </a:bodyPr>
              <a:lstStyle/>
              <a:p>
                <a:pPr lvl="0"/>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𝑆</m:t>
                        </m:r>
                      </m:e>
                      <m:sub>
                        <m:r>
                          <a:rPr lang="en-US" altLang="ja-JP" sz="1400" i="1">
                            <a:solidFill>
                              <a:prstClr val="black"/>
                            </a:solidFill>
                            <a:latin typeface="Cambria Math" panose="02040503050406030204" pitchFamily="18" charset="0"/>
                          </a:rPr>
                          <m:t>𝑡</m:t>
                        </m:r>
                      </m:sub>
                    </m:sSub>
                  </m:oMath>
                </a14:m>
                <a:r>
                  <a:rPr lang="ja-JP" altLang="en-US" sz="1400" dirty="0">
                    <a:solidFill>
                      <a:prstClr val="black"/>
                    </a:solidFill>
                  </a:rPr>
                  <a:t>を更新</a:t>
                </a:r>
              </a:p>
            </p:txBody>
          </p:sp>
        </mc:Choice>
        <mc:Fallback xmlns="">
          <p:sp>
            <p:nvSpPr>
              <p:cNvPr id="10" name="正方形/長方形 9"/>
              <p:cNvSpPr>
                <a:spLocks noRot="1" noChangeAspect="1" noMove="1" noResize="1" noEditPoints="1" noAdjustHandles="1" noChangeArrowheads="1" noChangeShapeType="1" noTextEdit="1"/>
              </p:cNvSpPr>
              <p:nvPr/>
            </p:nvSpPr>
            <p:spPr>
              <a:xfrm>
                <a:off x="7634926" y="1016732"/>
                <a:ext cx="852990" cy="307777"/>
              </a:xfrm>
              <a:prstGeom prst="rect">
                <a:avLst/>
              </a:prstGeom>
              <a:blipFill>
                <a:blip r:embed="rId4"/>
                <a:stretch>
                  <a:fillRect t="-8000" r="-714" b="-16000"/>
                </a:stretch>
              </a:blipFill>
            </p:spPr>
            <p:txBody>
              <a:bodyPr/>
              <a:lstStyle/>
              <a:p>
                <a:r>
                  <a:rPr lang="ja-JP" altLang="en-US">
                    <a:noFill/>
                  </a:rPr>
                  <a:t> </a:t>
                </a:r>
              </a:p>
            </p:txBody>
          </p:sp>
        </mc:Fallback>
      </mc:AlternateContent>
      <p:cxnSp>
        <p:nvCxnSpPr>
          <p:cNvPr id="23" name="直線矢印コネクタ 22"/>
          <p:cNvCxnSpPr/>
          <p:nvPr/>
        </p:nvCxnSpPr>
        <p:spPr bwMode="auto">
          <a:xfrm>
            <a:off x="8843969" y="981115"/>
            <a:ext cx="256539" cy="769257"/>
          </a:xfrm>
          <a:prstGeom prst="straightConnector1">
            <a:avLst/>
          </a:prstGeom>
          <a:noFill/>
          <a:ln w="19050" cap="flat" cmpd="sng" algn="ctr">
            <a:solidFill>
              <a:schemeClr val="tx1"/>
            </a:solidFill>
            <a:prstDash val="solid"/>
            <a:round/>
            <a:headEnd type="none" w="med" len="med"/>
            <a:tailEnd type="triangle"/>
          </a:ln>
          <a:effectLst/>
        </p:spPr>
      </p:cxnSp>
      <p:sp>
        <p:nvSpPr>
          <p:cNvPr id="24" name="正方形/長方形 23"/>
          <p:cNvSpPr/>
          <p:nvPr/>
        </p:nvSpPr>
        <p:spPr>
          <a:xfrm>
            <a:off x="7857773" y="635502"/>
            <a:ext cx="1773242" cy="307777"/>
          </a:xfrm>
          <a:prstGeom prst="rect">
            <a:avLst/>
          </a:prstGeom>
        </p:spPr>
        <p:txBody>
          <a:bodyPr wrap="none">
            <a:spAutoFit/>
          </a:bodyPr>
          <a:lstStyle/>
          <a:p>
            <a:r>
              <a:rPr lang="ja-JP" altLang="en-US" sz="1400" dirty="0" smtClean="0">
                <a:solidFill>
                  <a:prstClr val="black"/>
                </a:solidFill>
              </a:rPr>
              <a:t>キャッシュフロー計算</a:t>
            </a:r>
            <a:endParaRPr lang="ja-JP" altLang="en-US" dirty="0"/>
          </a:p>
        </p:txBody>
      </p:sp>
    </p:spTree>
    <p:extLst>
      <p:ext uri="{BB962C8B-B14F-4D97-AF65-F5344CB8AC3E}">
        <p14:creationId xmlns:p14="http://schemas.microsoft.com/office/powerpoint/2010/main" val="312757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14</a:t>
            </a:fld>
            <a:endParaRPr lang="ja-JP" altLang="en-US" dirty="0"/>
          </a:p>
        </p:txBody>
      </p:sp>
      <p:sp>
        <p:nvSpPr>
          <p:cNvPr id="8" name="タイトル 3"/>
          <p:cNvSpPr>
            <a:spLocks noGrp="1"/>
          </p:cNvSpPr>
          <p:nvPr>
            <p:ph type="ctrTitle"/>
          </p:nvPr>
        </p:nvSpPr>
        <p:spPr>
          <a:xfrm>
            <a:off x="273050" y="220603"/>
            <a:ext cx="2494594" cy="400110"/>
          </a:xfrm>
        </p:spPr>
        <p:txBody>
          <a:bodyPr/>
          <a:lstStyle/>
          <a:p>
            <a:r>
              <a:rPr lang="ja-JP" altLang="en-US" dirty="0" smtClean="0"/>
              <a:t>所要リソース見積もり</a:t>
            </a:r>
            <a:endParaRPr kumimoji="1"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221230654"/>
                  </p:ext>
                </p:extLst>
              </p:nvPr>
            </p:nvGraphicFramePr>
            <p:xfrm>
              <a:off x="92460" y="692696"/>
              <a:ext cx="9756144" cy="1947101"/>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3403180812"/>
                        </a:ext>
                      </a:extLst>
                    </a:gridCol>
                    <a:gridCol w="2160240">
                      <a:extLst>
                        <a:ext uri="{9D8B030D-6E8A-4147-A177-3AD203B41FA5}">
                          <a16:colId xmlns:a16="http://schemas.microsoft.com/office/drawing/2014/main" val="1630722626"/>
                        </a:ext>
                      </a:extLst>
                    </a:gridCol>
                    <a:gridCol w="2772308">
                      <a:extLst>
                        <a:ext uri="{9D8B030D-6E8A-4147-A177-3AD203B41FA5}">
                          <a16:colId xmlns:a16="http://schemas.microsoft.com/office/drawing/2014/main" val="3549478601"/>
                        </a:ext>
                      </a:extLst>
                    </a:gridCol>
                    <a:gridCol w="3707472">
                      <a:extLst>
                        <a:ext uri="{9D8B030D-6E8A-4147-A177-3AD203B41FA5}">
                          <a16:colId xmlns:a16="http://schemas.microsoft.com/office/drawing/2014/main" val="356842271"/>
                        </a:ext>
                      </a:extLst>
                    </a:gridCol>
                  </a:tblGrid>
                  <a:tr h="370840">
                    <a:tc>
                      <a:txBody>
                        <a:bodyPr/>
                        <a:lstStyle/>
                        <a:p>
                          <a:r>
                            <a:rPr kumimoji="1" lang="ja-JP" altLang="en-US" dirty="0" smtClean="0"/>
                            <a:t>方式</a:t>
                          </a:r>
                          <a:endParaRPr kumimoji="1" lang="ja-JP" altLang="en-US" dirty="0"/>
                        </a:p>
                      </a:txBody>
                      <a:tcPr/>
                    </a:tc>
                    <a:tc>
                      <a:txBody>
                        <a:bodyPr/>
                        <a:lstStyle/>
                        <a:p>
                          <a:r>
                            <a:rPr kumimoji="1" lang="ja-JP" altLang="en-US" dirty="0" smtClean="0"/>
                            <a:t>量子ビット数</a:t>
                          </a:r>
                          <a:endParaRPr kumimoji="1" lang="ja-JP" altLang="en-US" dirty="0"/>
                        </a:p>
                      </a:txBody>
                      <a:tcPr/>
                    </a:tc>
                    <a:tc>
                      <a:txBody>
                        <a:bodyPr/>
                        <a:lstStyle/>
                        <a:p>
                          <a:r>
                            <a:rPr kumimoji="1" lang="en-US" altLang="ja-JP" dirty="0" smtClean="0"/>
                            <a:t>T-count</a:t>
                          </a:r>
                          <a:endParaRPr kumimoji="1" lang="ja-JP" altLang="en-US" dirty="0"/>
                        </a:p>
                      </a:txBody>
                      <a:tcPr/>
                    </a:tc>
                    <a:tc>
                      <a:txBody>
                        <a:bodyPr/>
                        <a:lstStyle/>
                        <a:p>
                          <a:r>
                            <a:rPr kumimoji="1" lang="ja-JP" altLang="en-US" dirty="0" smtClean="0"/>
                            <a:t>ボトルネック</a:t>
                          </a:r>
                          <a:endParaRPr kumimoji="1" lang="ja-JP" altLang="en-US" dirty="0"/>
                        </a:p>
                      </a:txBody>
                      <a:tcPr/>
                    </a:tc>
                    <a:extLst>
                      <a:ext uri="{0D108BD9-81ED-4DB2-BD59-A6C34878D82A}">
                        <a16:rowId xmlns:a16="http://schemas.microsoft.com/office/drawing/2014/main" val="3597957540"/>
                      </a:ext>
                    </a:extLst>
                  </a:tr>
                  <a:tr h="370840">
                    <a:tc>
                      <a:txBody>
                        <a:bodyPr/>
                        <a:lstStyle/>
                        <a:p>
                          <a:r>
                            <a:rPr lang="en-US" altLang="ja-JP" sz="1800" dirty="0" smtClean="0"/>
                            <a:t>PRN-on-a-register</a:t>
                          </a:r>
                          <a:endParaRPr kumimoji="1" lang="ja-JP" altLang="en-US" dirty="0"/>
                        </a:p>
                      </a:txBody>
                      <a:tcPr/>
                    </a:tc>
                    <a:tc>
                      <a:txBody>
                        <a:bodyPr/>
                        <a:lstStyle/>
                        <a:p>
                          <a:pPr/>
                          <a14:m>
                            <m:oMathPara xmlns:m="http://schemas.openxmlformats.org/officeDocument/2006/math">
                              <m:oMathParaPr>
                                <m:jc m:val="left"/>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𝑠𝑎𝑚𝑝</m:t>
                                    </m:r>
                                  </m:sub>
                                </m:sSub>
                                <m:r>
                                  <a:rPr kumimoji="1" lang="en-US" altLang="ja-JP" sz="1600" b="0" i="1" smtClean="0">
                                    <a:latin typeface="Cambria Math" panose="02040503050406030204" pitchFamily="18" charset="0"/>
                                  </a:rPr>
                                  <m:t>+2</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𝑃𝑅𝑁</m:t>
                                    </m:r>
                                  </m:sub>
                                </m:sSub>
                                <m:r>
                                  <a:rPr kumimoji="1" lang="en-US" altLang="ja-JP" sz="1600" b="0" i="1" smtClean="0">
                                    <a:latin typeface="Cambria Math" panose="02040503050406030204" pitchFamily="18" charset="0"/>
                                  </a:rPr>
                                  <m:t>+</m:t>
                                </m:r>
                                <m:func>
                                  <m:funcPr>
                                    <m:ctrlPr>
                                      <a:rPr kumimoji="1" lang="en-US" altLang="ja-JP" sz="1600" b="0" i="1" smtClean="0">
                                        <a:latin typeface="Cambria Math" panose="02040503050406030204" pitchFamily="18" charset="0"/>
                                      </a:rPr>
                                    </m:ctrlPr>
                                  </m:funcPr>
                                  <m:fName>
                                    <m:r>
                                      <m:rPr>
                                        <m:sty m:val="p"/>
                                      </m:rPr>
                                      <a:rPr kumimoji="1" lang="en-US" altLang="ja-JP" sz="1600" b="0" i="0" smtClean="0">
                                        <a:latin typeface="Cambria Math" panose="02040503050406030204" pitchFamily="18" charset="0"/>
                                      </a:rPr>
                                      <m:t>max</m:t>
                                    </m:r>
                                  </m:fName>
                                  <m:e>
                                    <m:r>
                                      <a:rPr kumimoji="1" lang="en-US" altLang="ja-JP" sz="1600" b="0" i="1" smtClean="0">
                                        <a:latin typeface="Cambria Math" panose="02040503050406030204" pitchFamily="18" charset="0"/>
                                      </a:rPr>
                                      <m:t>{2</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𝑃𝑅𝑁</m:t>
                                        </m:r>
                                      </m:sub>
                                    </m:sSub>
                                    <m:r>
                                      <a:rPr kumimoji="1" lang="en-US" altLang="ja-JP" sz="1600" b="0" i="1" smtClean="0">
                                        <a:latin typeface="Cambria Math" panose="02040503050406030204" pitchFamily="18" charset="0"/>
                                      </a:rPr>
                                      <m:t>,7</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r>
                                      <a:rPr kumimoji="1" lang="en-US" altLang="ja-JP" sz="1600" b="0" i="1" smtClean="0">
                                        <a:latin typeface="Cambria Math" panose="02040503050406030204" pitchFamily="18" charset="0"/>
                                      </a:rPr>
                                      <m:t>}</m:t>
                                    </m:r>
                                  </m:e>
                                </m:func>
                              </m:oMath>
                            </m:oMathPara>
                          </a14:m>
                          <a:endParaRPr kumimoji="1" lang="en-US" altLang="ja-JP" sz="1600" dirty="0" smtClean="0"/>
                        </a:p>
                      </a:txBody>
                      <a:tcPr/>
                    </a:tc>
                    <a:tc>
                      <a:txBody>
                        <a:bodyPr/>
                        <a:lstStyle/>
                        <a:p>
                          <a:pPr/>
                          <a14:m>
                            <m:oMathPara xmlns:m="http://schemas.openxmlformats.org/officeDocument/2006/math">
                              <m:oMathParaPr>
                                <m:jc m:val="left"/>
                              </m:oMathParaPr>
                              <m:oMath xmlns:m="http://schemas.openxmlformats.org/officeDocument/2006/math">
                                <m:d>
                                  <m:d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245</m:t>
                                    </m:r>
                                    <m:sSubSup>
                                      <m:sSub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𝑑𝑖𝑔</m:t>
                                        </m:r>
                                      </m:sub>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m:t>
                                        </m:r>
                                      </m:sub>
                                    </m:s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+140</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𝑃𝑅𝑁</m:t>
                                        </m:r>
                                      </m:sub>
                                      <m:sup>
                                        <m:r>
                                          <a:rPr kumimoji="1" lang="en-US" altLang="ja-JP" sz="1600" b="0" i="1" smtClean="0">
                                            <a:latin typeface="Cambria Math" panose="02040503050406030204" pitchFamily="18" charset="0"/>
                                          </a:rPr>
                                          <m:t>2</m:t>
                                        </m:r>
                                      </m:sup>
                                    </m:sSubSup>
                                    <m:r>
                                      <a:rPr kumimoji="1" lang="en-US" altLang="ja-JP" sz="1600" b="0" i="1" smtClean="0">
                                        <a:latin typeface="Cambria Math" panose="02040503050406030204" pitchFamily="18" charset="0"/>
                                      </a:rPr>
                                      <m:t>+</m:t>
                                    </m:r>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210</m:t>
                                    </m:r>
                                    <m:sSubSup>
                                      <m:sSub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𝑑𝑖𝑔</m:t>
                                        </m:r>
                                      </m:sub>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+56</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𝐼𝐶𝐷𝐹</m:t>
                                        </m:r>
                                      </m:sub>
                                    </m:sSub>
                                  </m:e>
                                </m:d>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oMath>
                            </m:oMathPara>
                          </a14:m>
                          <a:endParaRPr kumimoji="1" lang="ja-JP" altLang="en-US" dirty="0"/>
                        </a:p>
                      </a:txBody>
                      <a:tcPr/>
                    </a:tc>
                    <a:tc>
                      <a:txBody>
                        <a:bodyPr/>
                        <a:lstStyle/>
                        <a:p>
                          <a:r>
                            <a:rPr kumimoji="1" lang="ja-JP" altLang="en-US" dirty="0" smtClean="0"/>
                            <a:t>・ </a:t>
                          </a:r>
                          <a:r>
                            <a:rPr kumimoji="1" lang="en-US" altLang="ja-JP" dirty="0" smtClean="0"/>
                            <a:t>PCG</a:t>
                          </a:r>
                          <a:r>
                            <a:rPr kumimoji="1" lang="ja-JP" altLang="en-US" dirty="0" err="1" smtClean="0"/>
                            <a:t>の漸化</a:t>
                          </a:r>
                          <a:r>
                            <a:rPr kumimoji="1" lang="ja-JP" altLang="en-US" dirty="0" smtClean="0"/>
                            <a:t>式の中の乗算（</a:t>
                          </a:r>
                          <a:r>
                            <a:rPr kumimoji="1" lang="en-US" altLang="ja-JP" dirty="0" smtClean="0"/>
                            <a:t>mod</a:t>
                          </a:r>
                          <a:r>
                            <a:rPr kumimoji="1" lang="ja-JP" altLang="en-US" dirty="0" smtClean="0"/>
                            <a:t>）</a:t>
                          </a:r>
                          <a:endParaRPr kumimoji="1" lang="en-US" altLang="ja-JP" dirty="0" smtClean="0"/>
                        </a:p>
                        <a:p>
                          <a:r>
                            <a:rPr kumimoji="1" lang="ja-JP" altLang="en-US" dirty="0" smtClean="0"/>
                            <a:t>・ </a:t>
                          </a:r>
                          <a:r>
                            <a:rPr kumimoji="1" lang="en-US" altLang="ja-JP" dirty="0" smtClean="0"/>
                            <a:t>LV</a:t>
                          </a:r>
                          <a:r>
                            <a:rPr kumimoji="1" lang="ja-JP" altLang="en-US" dirty="0" smtClean="0"/>
                            <a:t>計算の中の乗算・除算（途中結果クリアのため負荷増加）</a:t>
                          </a:r>
                          <a:endParaRPr kumimoji="1" lang="ja-JP" altLang="en-US" dirty="0"/>
                        </a:p>
                      </a:txBody>
                      <a:tcPr/>
                    </a:tc>
                    <a:extLst>
                      <a:ext uri="{0D108BD9-81ED-4DB2-BD59-A6C34878D82A}">
                        <a16:rowId xmlns:a16="http://schemas.microsoft.com/office/drawing/2014/main" val="1281574632"/>
                      </a:ext>
                    </a:extLst>
                  </a:tr>
                  <a:tr h="370840">
                    <a:tc>
                      <a:txBody>
                        <a:bodyPr/>
                        <a:lstStyle/>
                        <a:p>
                          <a:r>
                            <a:rPr lang="en-US" altLang="ja-JP" sz="1800" dirty="0" smtClean="0"/>
                            <a:t>register-per-RN</a:t>
                          </a:r>
                          <a:endParaRPr kumimoji="1" lang="ja-JP" altLang="en-US" dirty="0"/>
                        </a:p>
                      </a:txBody>
                      <a:tcPr/>
                    </a:tc>
                    <a:tc>
                      <a:txBody>
                        <a:bodyPr/>
                        <a:lstStyle/>
                        <a:p>
                          <a:pPr/>
                          <a14:m>
                            <m:oMathPara xmlns:m="http://schemas.openxmlformats.org/officeDocument/2006/math">
                              <m:oMathParaPr>
                                <m:jc m:val="left"/>
                              </m:oMathParaPr>
                              <m:oMath xmlns:m="http://schemas.openxmlformats.org/officeDocument/2006/math">
                                <m:d>
                                  <m:d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SubSup>
                                      <m:sSub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𝑑𝑖𝑔</m:t>
                                        </m:r>
                                      </m:sub>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+111</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e>
                                </m:d>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𝑡</m:t>
                                    </m:r>
                                  </m:sub>
                                </m:sSub>
                              </m:oMath>
                            </m:oMathPara>
                          </a14:m>
                          <a:endParaRPr kumimoji="1" lang="ja-JP" altLang="en-US" dirty="0"/>
                        </a:p>
                      </a:txBody>
                      <a:tcPr anchor="ctr"/>
                    </a:tc>
                    <a:tc>
                      <a:txBody>
                        <a:bodyPr/>
                        <a:lstStyle/>
                        <a:p>
                          <a:pPr/>
                          <a14:m>
                            <m:oMathPara xmlns:m="http://schemas.openxmlformats.org/officeDocument/2006/math">
                              <m:oMathParaPr>
                                <m:jc m:val="left"/>
                              </m:oMathParaPr>
                              <m:oMath xmlns:m="http://schemas.openxmlformats.org/officeDocument/2006/math">
                                <m:d>
                                  <m:d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7</m:t>
                                    </m:r>
                                    <m:sSubSup>
                                      <m:sSub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𝑑𝑖𝑔</m:t>
                                        </m:r>
                                      </m:sub>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m:t>
                                        </m:r>
                                      </m:sub>
                                    </m:s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+63</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+28</m:t>
                                    </m:r>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m:t>
                                        </m:r>
                                      </m:sub>
                                    </m:s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+3.4</m:t>
                                    </m:r>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m:t>
                                        </m:r>
                                      </m:sup>
                                    </m:sSup>
                                  </m:e>
                                </m:d>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𝑑𝑖𝑔</m:t>
                                    </m:r>
                                  </m:sub>
                                </m:sSub>
                                <m:sSub>
                                  <m:sSub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oMath>
                            </m:oMathPara>
                          </a14:m>
                          <a:endParaRPr kumimoji="1" lang="ja-JP" altLang="en-US" dirty="0"/>
                        </a:p>
                      </a:txBody>
                      <a:tcPr/>
                    </a:tc>
                    <a:tc>
                      <a:txBody>
                        <a:bodyPr/>
                        <a:lstStyle/>
                        <a:p>
                          <a:r>
                            <a:rPr kumimoji="1" lang="ja-JP" altLang="en-US" dirty="0" smtClean="0"/>
                            <a:t>・ </a:t>
                          </a:r>
                          <a14:m>
                            <m:oMath xmlns:m="http://schemas.openxmlformats.org/officeDocument/2006/math">
                              <m:d>
                                <m:dPr>
                                  <m:begChr m:val=""/>
                                  <m:endChr m:val="⟩"/>
                                  <m:ctrlPr>
                                    <a:rPr lang="ja-JP" altLang="en-US" i="1" smtClean="0">
                                      <a:latin typeface="Cambria Math" panose="02040503050406030204" pitchFamily="18" charset="0"/>
                                    </a:rPr>
                                  </m:ctrlPr>
                                </m:dPr>
                                <m:e>
                                  <m:r>
                                    <a:rPr lang="en-US" altLang="ja-JP" b="0" i="1" smtClean="0">
                                      <a:latin typeface="Cambria Math" panose="02040503050406030204" pitchFamily="18" charset="0"/>
                                    </a:rPr>
                                    <m:t>|</m:t>
                                  </m:r>
                                  <m:r>
                                    <a:rPr lang="en-US" altLang="ja-JP" b="0" i="1" smtClean="0">
                                      <a:latin typeface="Cambria Math" panose="02040503050406030204" pitchFamily="18" charset="0"/>
                                    </a:rPr>
                                    <m:t>𝑆𝑁</m:t>
                                  </m:r>
                                </m:e>
                              </m:d>
                            </m:oMath>
                          </a14:m>
                          <a:r>
                            <a:rPr kumimoji="1" lang="ja-JP" altLang="en-US" dirty="0" smtClean="0"/>
                            <a:t>の生成に含まれる</a:t>
                          </a:r>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arccos</m:t>
                                  </m:r>
                                </m:fName>
                                <m:e>
                                  <m:r>
                                    <a:rPr kumimoji="1" lang="en-US" altLang="ja-JP" b="0" i="1" smtClean="0">
                                      <a:latin typeface="Cambria Math" panose="02040503050406030204" pitchFamily="18" charset="0"/>
                                    </a:rPr>
                                    <m:t> </m:t>
                                  </m:r>
                                </m:e>
                              </m:func>
                            </m:oMath>
                          </a14:m>
                          <a:r>
                            <a:rPr kumimoji="1" lang="en-US" altLang="ja-JP" dirty="0" smtClean="0"/>
                            <a:t>[15]</a:t>
                          </a:r>
                        </a:p>
                        <a:p>
                          <a:r>
                            <a:rPr kumimoji="1" lang="ja-JP" altLang="en-US" dirty="0" smtClean="0"/>
                            <a:t>・ </a:t>
                          </a:r>
                          <a:r>
                            <a:rPr kumimoji="1" lang="en-US" altLang="ja-JP" dirty="0" smtClean="0"/>
                            <a:t>LV</a:t>
                          </a:r>
                          <a:r>
                            <a:rPr kumimoji="1" lang="ja-JP" altLang="en-US" dirty="0" smtClean="0"/>
                            <a:t>計算の中の乗算・除算</a:t>
                          </a:r>
                          <a:endParaRPr kumimoji="1" lang="ja-JP" altLang="en-US" dirty="0"/>
                        </a:p>
                      </a:txBody>
                      <a:tcPr/>
                    </a:tc>
                    <a:extLst>
                      <a:ext uri="{0D108BD9-81ED-4DB2-BD59-A6C34878D82A}">
                        <a16:rowId xmlns:a16="http://schemas.microsoft.com/office/drawing/2014/main" val="2585034072"/>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221230654"/>
                  </p:ext>
                </p:extLst>
              </p:nvPr>
            </p:nvGraphicFramePr>
            <p:xfrm>
              <a:off x="92460" y="692696"/>
              <a:ext cx="9756144" cy="1947101"/>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3403180812"/>
                        </a:ext>
                      </a:extLst>
                    </a:gridCol>
                    <a:gridCol w="2160240">
                      <a:extLst>
                        <a:ext uri="{9D8B030D-6E8A-4147-A177-3AD203B41FA5}">
                          <a16:colId xmlns:a16="http://schemas.microsoft.com/office/drawing/2014/main" val="1630722626"/>
                        </a:ext>
                      </a:extLst>
                    </a:gridCol>
                    <a:gridCol w="2772308">
                      <a:extLst>
                        <a:ext uri="{9D8B030D-6E8A-4147-A177-3AD203B41FA5}">
                          <a16:colId xmlns:a16="http://schemas.microsoft.com/office/drawing/2014/main" val="3549478601"/>
                        </a:ext>
                      </a:extLst>
                    </a:gridCol>
                    <a:gridCol w="3707472">
                      <a:extLst>
                        <a:ext uri="{9D8B030D-6E8A-4147-A177-3AD203B41FA5}">
                          <a16:colId xmlns:a16="http://schemas.microsoft.com/office/drawing/2014/main" val="356842271"/>
                        </a:ext>
                      </a:extLst>
                    </a:gridCol>
                  </a:tblGrid>
                  <a:tr h="370840">
                    <a:tc>
                      <a:txBody>
                        <a:bodyPr/>
                        <a:lstStyle/>
                        <a:p>
                          <a:r>
                            <a:rPr kumimoji="1" lang="ja-JP" altLang="en-US" dirty="0" smtClean="0"/>
                            <a:t>方式</a:t>
                          </a:r>
                          <a:endParaRPr kumimoji="1" lang="ja-JP" altLang="en-US" dirty="0"/>
                        </a:p>
                      </a:txBody>
                      <a:tcPr/>
                    </a:tc>
                    <a:tc>
                      <a:txBody>
                        <a:bodyPr/>
                        <a:lstStyle/>
                        <a:p>
                          <a:r>
                            <a:rPr kumimoji="1" lang="ja-JP" altLang="en-US" dirty="0" smtClean="0"/>
                            <a:t>量子ビット数</a:t>
                          </a:r>
                          <a:endParaRPr kumimoji="1" lang="ja-JP" altLang="en-US" dirty="0"/>
                        </a:p>
                      </a:txBody>
                      <a:tcPr/>
                    </a:tc>
                    <a:tc>
                      <a:txBody>
                        <a:bodyPr/>
                        <a:lstStyle/>
                        <a:p>
                          <a:r>
                            <a:rPr kumimoji="1" lang="en-US" altLang="ja-JP" dirty="0" smtClean="0"/>
                            <a:t>T-count</a:t>
                          </a:r>
                          <a:endParaRPr kumimoji="1" lang="ja-JP" altLang="en-US" dirty="0"/>
                        </a:p>
                      </a:txBody>
                      <a:tcPr/>
                    </a:tc>
                    <a:tc>
                      <a:txBody>
                        <a:bodyPr/>
                        <a:lstStyle/>
                        <a:p>
                          <a:r>
                            <a:rPr kumimoji="1" lang="ja-JP" altLang="en-US" dirty="0" smtClean="0"/>
                            <a:t>ボトルネック</a:t>
                          </a:r>
                          <a:endParaRPr kumimoji="1" lang="ja-JP" altLang="en-US" dirty="0"/>
                        </a:p>
                      </a:txBody>
                      <a:tcPr/>
                    </a:tc>
                    <a:extLst>
                      <a:ext uri="{0D108BD9-81ED-4DB2-BD59-A6C34878D82A}">
                        <a16:rowId xmlns:a16="http://schemas.microsoft.com/office/drawing/2014/main" val="3597957540"/>
                      </a:ext>
                    </a:extLst>
                  </a:tr>
                  <a:tr h="914400">
                    <a:tc>
                      <a:txBody>
                        <a:bodyPr/>
                        <a:lstStyle/>
                        <a:p>
                          <a:r>
                            <a:rPr lang="en-US" altLang="ja-JP" sz="1800" dirty="0" smtClean="0"/>
                            <a:t>PRN-on-a-register</a:t>
                          </a:r>
                          <a:endParaRPr kumimoji="1" lang="ja-JP" altLang="en-US" dirty="0"/>
                        </a:p>
                      </a:txBody>
                      <a:tcPr/>
                    </a:tc>
                    <a:tc>
                      <a:txBody>
                        <a:bodyPr/>
                        <a:lstStyle/>
                        <a:p>
                          <a:endParaRPr lang="ja-JP"/>
                        </a:p>
                      </a:txBody>
                      <a:tcPr>
                        <a:blipFill>
                          <a:blip r:embed="rId2"/>
                          <a:stretch>
                            <a:fillRect l="-51831" t="-57616" r="-300563" b="-158940"/>
                          </a:stretch>
                        </a:blipFill>
                      </a:tcPr>
                    </a:tc>
                    <a:tc>
                      <a:txBody>
                        <a:bodyPr/>
                        <a:lstStyle/>
                        <a:p>
                          <a:endParaRPr lang="ja-JP"/>
                        </a:p>
                      </a:txBody>
                      <a:tcPr>
                        <a:blipFill>
                          <a:blip r:embed="rId2"/>
                          <a:stretch>
                            <a:fillRect l="-118462" t="-57616" r="-134505" b="-158940"/>
                          </a:stretch>
                        </a:blipFill>
                      </a:tcPr>
                    </a:tc>
                    <a:tc>
                      <a:txBody>
                        <a:bodyPr/>
                        <a:lstStyle/>
                        <a:p>
                          <a:r>
                            <a:rPr kumimoji="1" lang="ja-JP" altLang="en-US" dirty="0" smtClean="0"/>
                            <a:t>・ </a:t>
                          </a:r>
                          <a:r>
                            <a:rPr kumimoji="1" lang="en-US" altLang="ja-JP" dirty="0" smtClean="0"/>
                            <a:t>PCG</a:t>
                          </a:r>
                          <a:r>
                            <a:rPr kumimoji="1" lang="ja-JP" altLang="en-US" dirty="0" err="1" smtClean="0"/>
                            <a:t>の漸化</a:t>
                          </a:r>
                          <a:r>
                            <a:rPr kumimoji="1" lang="ja-JP" altLang="en-US" dirty="0" smtClean="0"/>
                            <a:t>式の中の乗算（</a:t>
                          </a:r>
                          <a:r>
                            <a:rPr kumimoji="1" lang="en-US" altLang="ja-JP" dirty="0" smtClean="0"/>
                            <a:t>mod</a:t>
                          </a:r>
                          <a:r>
                            <a:rPr kumimoji="1" lang="ja-JP" altLang="en-US" dirty="0" smtClean="0"/>
                            <a:t>）</a:t>
                          </a:r>
                          <a:endParaRPr kumimoji="1" lang="en-US" altLang="ja-JP" dirty="0" smtClean="0"/>
                        </a:p>
                        <a:p>
                          <a:r>
                            <a:rPr kumimoji="1" lang="ja-JP" altLang="en-US" dirty="0" smtClean="0"/>
                            <a:t>・ </a:t>
                          </a:r>
                          <a:r>
                            <a:rPr kumimoji="1" lang="en-US" altLang="ja-JP" dirty="0" smtClean="0"/>
                            <a:t>LV</a:t>
                          </a:r>
                          <a:r>
                            <a:rPr kumimoji="1" lang="ja-JP" altLang="en-US" dirty="0" smtClean="0"/>
                            <a:t>計算の中の乗算・除算（途中結果クリアのため負荷増加）</a:t>
                          </a:r>
                          <a:endParaRPr kumimoji="1" lang="ja-JP" altLang="en-US" dirty="0"/>
                        </a:p>
                      </a:txBody>
                      <a:tcPr/>
                    </a:tc>
                    <a:extLst>
                      <a:ext uri="{0D108BD9-81ED-4DB2-BD59-A6C34878D82A}">
                        <a16:rowId xmlns:a16="http://schemas.microsoft.com/office/drawing/2014/main" val="1281574632"/>
                      </a:ext>
                    </a:extLst>
                  </a:tr>
                  <a:tr h="661861">
                    <a:tc>
                      <a:txBody>
                        <a:bodyPr/>
                        <a:lstStyle/>
                        <a:p>
                          <a:r>
                            <a:rPr lang="en-US" altLang="ja-JP" sz="1800" dirty="0" smtClean="0"/>
                            <a:t>register-per-RN</a:t>
                          </a:r>
                          <a:endParaRPr kumimoji="1" lang="ja-JP" altLang="en-US" dirty="0"/>
                        </a:p>
                      </a:txBody>
                      <a:tcPr/>
                    </a:tc>
                    <a:tc>
                      <a:txBody>
                        <a:bodyPr/>
                        <a:lstStyle/>
                        <a:p>
                          <a:endParaRPr lang="ja-JP"/>
                        </a:p>
                      </a:txBody>
                      <a:tcPr anchor="ctr">
                        <a:blipFill>
                          <a:blip r:embed="rId2"/>
                          <a:stretch>
                            <a:fillRect l="-51831" t="-218349" r="-300563" b="-120183"/>
                          </a:stretch>
                        </a:blipFill>
                      </a:tcPr>
                    </a:tc>
                    <a:tc>
                      <a:txBody>
                        <a:bodyPr/>
                        <a:lstStyle/>
                        <a:p>
                          <a:endParaRPr lang="ja-JP"/>
                        </a:p>
                      </a:txBody>
                      <a:tcPr>
                        <a:blipFill>
                          <a:blip r:embed="rId2"/>
                          <a:stretch>
                            <a:fillRect l="-118462" t="-218349" r="-134505" b="-120183"/>
                          </a:stretch>
                        </a:blipFill>
                      </a:tcPr>
                    </a:tc>
                    <a:tc>
                      <a:txBody>
                        <a:bodyPr/>
                        <a:lstStyle/>
                        <a:p>
                          <a:endParaRPr lang="ja-JP"/>
                        </a:p>
                      </a:txBody>
                      <a:tcPr>
                        <a:blipFill>
                          <a:blip r:embed="rId2"/>
                          <a:stretch>
                            <a:fillRect l="-163487" t="-218349" r="-658" b="-120183"/>
                          </a:stretch>
                        </a:blipFill>
                      </a:tcPr>
                    </a:tc>
                    <a:extLst>
                      <a:ext uri="{0D108BD9-81ED-4DB2-BD59-A6C34878D82A}">
                        <a16:rowId xmlns:a16="http://schemas.microsoft.com/office/drawing/2014/main" val="2585034072"/>
                      </a:ext>
                    </a:extLst>
                  </a:tr>
                </a:tbl>
              </a:graphicData>
            </a:graphic>
          </p:graphicFrame>
        </mc:Fallback>
      </mc:AlternateContent>
      <mc:AlternateContent xmlns:mc="http://schemas.openxmlformats.org/markup-compatibility/2006" xmlns:a14="http://schemas.microsoft.com/office/drawing/2010/main">
        <mc:Choice Requires="a14">
          <p:sp>
            <p:nvSpPr>
              <p:cNvPr id="9" name="コンテンツ プレースホルダー 3"/>
              <p:cNvSpPr>
                <a:spLocks noGrp="1"/>
              </p:cNvSpPr>
              <p:nvPr>
                <p:ph sz="quarter" idx="13"/>
              </p:nvPr>
            </p:nvSpPr>
            <p:spPr>
              <a:xfrm>
                <a:off x="56456" y="2672916"/>
                <a:ext cx="9813540" cy="3071167"/>
              </a:xfrm>
            </p:spPr>
            <p:txBody>
              <a:bodyPr/>
              <a:lstStyle/>
              <a:p>
                <a:pPr marL="0" indent="0">
                  <a:buNone/>
                </a:pPr>
                <a:r>
                  <a:rPr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𝑛</m:t>
                        </m:r>
                      </m:e>
                      <m:sub>
                        <m:r>
                          <a:rPr lang="en-US" altLang="ja-JP" sz="1600" i="1">
                            <a:latin typeface="Cambria Math" panose="02040503050406030204" pitchFamily="18" charset="0"/>
                          </a:rPr>
                          <m:t>𝑃𝑅𝑁</m:t>
                        </m:r>
                      </m:sub>
                    </m:sSub>
                  </m:oMath>
                </a14:m>
                <a:r>
                  <a:rPr lang="ja-JP" altLang="en-US" sz="1600" dirty="0" smtClean="0"/>
                  <a:t>：疑似乱数</a:t>
                </a:r>
                <a:r>
                  <a:rPr lang="en-US" altLang="ja-JP" sz="1600" dirty="0" smtClean="0"/>
                  <a:t>PCG</a:t>
                </a:r>
                <a:r>
                  <a:rPr lang="ja-JP" altLang="en-US" sz="1600" dirty="0" smtClean="0"/>
                  <a:t>のビット数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𝑛</m:t>
                        </m:r>
                      </m:e>
                      <m:sub>
                        <m:r>
                          <a:rPr lang="en-US" altLang="ja-JP" sz="1600" i="1">
                            <a:latin typeface="Cambria Math" panose="02040503050406030204" pitchFamily="18" charset="0"/>
                          </a:rPr>
                          <m:t>𝑑𝑖𝑔</m:t>
                        </m:r>
                      </m:sub>
                    </m:sSub>
                  </m:oMath>
                </a14:m>
                <a:r>
                  <a:rPr lang="ja-JP" altLang="en-US" sz="1600" dirty="0" smtClean="0"/>
                  <a:t>：（疑似乱数以外の）数値を保持するレジスタのビット数</a:t>
                </a:r>
                <a:r>
                  <a:rPr lang="en-US" altLang="ja-JP" sz="1600" dirty="0" smtClean="0"/>
                  <a:t/>
                </a:r>
                <a:br>
                  <a:rPr lang="en-US" altLang="ja-JP" sz="1600" dirty="0" smtClean="0"/>
                </a:br>
                <a:r>
                  <a:rPr lang="ja-JP" altLang="en-US" sz="1600" dirty="0" smtClean="0"/>
                  <a:t>　　</a:t>
                </a:r>
                <a14:m>
                  <m:oMath xmlns:m="http://schemas.openxmlformats.org/officeDocument/2006/math">
                    <m:sSub>
                      <m:sSubPr>
                        <m:ctrlPr>
                          <a:rPr lang="en-US" altLang="ja-JP" sz="1600" i="1" kern="1200">
                            <a:solidFill>
                              <a:prstClr val="black"/>
                            </a:solidFill>
                            <a:latin typeface="Cambria Math" panose="02040503050406030204" pitchFamily="18" charset="0"/>
                          </a:rPr>
                        </m:ctrlPr>
                      </m:sSubPr>
                      <m:e>
                        <m:r>
                          <a:rPr lang="en-US" altLang="ja-JP" sz="1600" i="1" kern="1200">
                            <a:solidFill>
                              <a:prstClr val="black"/>
                            </a:solidFill>
                            <a:latin typeface="Cambria Math" panose="02040503050406030204" pitchFamily="18" charset="0"/>
                          </a:rPr>
                          <m:t>𝑛</m:t>
                        </m:r>
                      </m:e>
                      <m:sub>
                        <m:r>
                          <a:rPr lang="en-US" altLang="ja-JP" sz="1600" i="1" kern="1200">
                            <a:solidFill>
                              <a:prstClr val="black"/>
                            </a:solidFill>
                            <a:latin typeface="Cambria Math" panose="02040503050406030204" pitchFamily="18" charset="0"/>
                          </a:rPr>
                          <m:t>𝑡</m:t>
                        </m:r>
                      </m:sub>
                    </m:sSub>
                  </m:oMath>
                </a14:m>
                <a:r>
                  <a:rPr lang="ja-JP" altLang="en-US" sz="1600" dirty="0" smtClean="0"/>
                  <a:t>：時間発展の離散ステップ数　　</a:t>
                </a:r>
                <a14:m>
                  <m:oMath xmlns:m="http://schemas.openxmlformats.org/officeDocument/2006/math">
                    <m:sSub>
                      <m:sSubPr>
                        <m:ctrlPr>
                          <a:rPr lang="en-US" altLang="ja-JP" sz="1600" i="1" kern="1200">
                            <a:solidFill>
                              <a:prstClr val="black"/>
                            </a:solidFill>
                            <a:latin typeface="Cambria Math" panose="02040503050406030204" pitchFamily="18" charset="0"/>
                          </a:rPr>
                        </m:ctrlPr>
                      </m:sSubPr>
                      <m:e>
                        <m:r>
                          <a:rPr lang="en-US" altLang="ja-JP" sz="1600" i="1" kern="1200">
                            <a:solidFill>
                              <a:prstClr val="black"/>
                            </a:solidFill>
                            <a:latin typeface="Cambria Math" panose="02040503050406030204" pitchFamily="18" charset="0"/>
                          </a:rPr>
                          <m:t>𝑛</m:t>
                        </m:r>
                      </m:e>
                      <m:sub>
                        <m:r>
                          <a:rPr lang="en-US" altLang="ja-JP" sz="1600" i="1" kern="1200">
                            <a:solidFill>
                              <a:prstClr val="black"/>
                            </a:solidFill>
                            <a:latin typeface="Cambria Math" panose="02040503050406030204" pitchFamily="18" charset="0"/>
                          </a:rPr>
                          <m:t>𝑆</m:t>
                        </m:r>
                      </m:sub>
                    </m:sSub>
                  </m:oMath>
                </a14:m>
                <a:r>
                  <a:rPr lang="ja-JP" altLang="en-US" sz="1600" dirty="0" smtClean="0"/>
                  <a:t>：</a:t>
                </a:r>
                <a:r>
                  <a:rPr lang="en-US" altLang="ja-JP" sz="1600" dirty="0" smtClean="0"/>
                  <a:t>piecewise-linear</a:t>
                </a:r>
                <a:r>
                  <a:rPr lang="ja-JP" altLang="en-US" sz="1600" dirty="0" smtClean="0"/>
                  <a:t>な</a:t>
                </a:r>
                <a:r>
                  <a:rPr lang="en-US" altLang="ja-JP" sz="1600" dirty="0" smtClean="0"/>
                  <a:t>LV</a:t>
                </a:r>
                <a:r>
                  <a:rPr lang="ja-JP" altLang="en-US" sz="1600" dirty="0" smtClean="0"/>
                  <a:t>の区間数</a:t>
                </a:r>
                <a:r>
                  <a:rPr lang="ja-JP" altLang="en-US" sz="1600" dirty="0"/>
                  <a:t>　</a:t>
                </a:r>
                <a:r>
                  <a:rPr lang="ja-JP" altLang="en-US"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𝑛</m:t>
                        </m:r>
                      </m:e>
                      <m:sub>
                        <m:r>
                          <a:rPr lang="en-US" altLang="ja-JP" sz="1600" i="1">
                            <a:latin typeface="Cambria Math" panose="02040503050406030204" pitchFamily="18" charset="0"/>
                          </a:rPr>
                          <m:t>𝑠𝑎𝑚𝑝</m:t>
                        </m:r>
                      </m:sub>
                    </m:sSub>
                  </m:oMath>
                </a14:m>
                <a:r>
                  <a:rPr lang="ja-JP" altLang="en-US" sz="1600" dirty="0" smtClean="0"/>
                  <a:t>：</a:t>
                </a:r>
                <a14:m>
                  <m:oMath xmlns:m="http://schemas.openxmlformats.org/officeDocument/2006/math">
                    <m:func>
                      <m:funcPr>
                        <m:ctrlPr>
                          <a:rPr lang="en-US" altLang="ja-JP" sz="1600" b="0" i="1" dirty="0" smtClean="0">
                            <a:latin typeface="Cambria Math" panose="02040503050406030204" pitchFamily="18" charset="0"/>
                          </a:rPr>
                        </m:ctrlPr>
                      </m:funcPr>
                      <m:fName>
                        <m:sSub>
                          <m:sSubPr>
                            <m:ctrlPr>
                              <a:rPr lang="en-US" altLang="ja-JP" sz="1600" b="0" i="1" dirty="0" smtClean="0">
                                <a:latin typeface="Cambria Math" panose="02040503050406030204" pitchFamily="18" charset="0"/>
                              </a:rPr>
                            </m:ctrlPr>
                          </m:sSubPr>
                          <m:e>
                            <m:r>
                              <m:rPr>
                                <m:sty m:val="p"/>
                              </m:rPr>
                              <a:rPr lang="en-US" altLang="ja-JP" sz="1600" b="0" i="0" dirty="0" smtClean="0">
                                <a:latin typeface="Cambria Math" panose="02040503050406030204" pitchFamily="18" charset="0"/>
                              </a:rPr>
                              <m:t>log</m:t>
                            </m:r>
                          </m:e>
                          <m:sub>
                            <m:r>
                              <a:rPr lang="en-US" altLang="ja-JP" sz="1600" b="0" i="1" dirty="0" smtClean="0">
                                <a:latin typeface="Cambria Math" panose="02040503050406030204" pitchFamily="18" charset="0"/>
                              </a:rPr>
                              <m:t>2</m:t>
                            </m:r>
                          </m:sub>
                        </m:sSub>
                      </m:fName>
                      <m:e>
                        <m:r>
                          <a:rPr lang="en-US" altLang="ja-JP" sz="1600" b="0" i="1" dirty="0" smtClean="0">
                            <a:latin typeface="Cambria Math" panose="02040503050406030204" pitchFamily="18" charset="0"/>
                          </a:rPr>
                          <m:t>(</m:t>
                        </m:r>
                        <m:r>
                          <m:rPr>
                            <m:nor/>
                          </m:rPr>
                          <a:rPr lang="ja-JP" altLang="en-US" sz="1600" dirty="0"/>
                          <m:t>原資産のパス数</m:t>
                        </m:r>
                        <m:r>
                          <a:rPr lang="en-US" altLang="ja-JP" sz="1600" b="0" i="1" dirty="0" smtClean="0">
                            <a:latin typeface="Cambria Math" panose="02040503050406030204" pitchFamily="18" charset="0"/>
                          </a:rPr>
                          <m:t>)</m:t>
                        </m:r>
                      </m:e>
                    </m:func>
                  </m:oMath>
                </a14:m>
                <a:endParaRPr lang="en-US" altLang="ja-JP" sz="1600" dirty="0" smtClean="0"/>
              </a:p>
              <a:p>
                <a:pPr marL="0" indent="0">
                  <a:buNone/>
                </a:pPr>
                <a:r>
                  <a:rPr lang="ja-JP" altLang="en-US" sz="1600" dirty="0"/>
                  <a:t>　</a:t>
                </a:r>
                <a:r>
                  <a:rPr lang="ja-JP" altLang="en-US" sz="1600" dirty="0" smtClean="0"/>
                  <a:t>　</a:t>
                </a:r>
                <a14:m>
                  <m:oMath xmlns:m="http://schemas.openxmlformats.org/officeDocument/2006/math">
                    <m:sSub>
                      <m:sSubPr>
                        <m:ctrlPr>
                          <a:rPr lang="en-US" altLang="ja-JP" sz="1600" i="1" kern="1200">
                            <a:solidFill>
                              <a:prstClr val="black"/>
                            </a:solidFill>
                            <a:latin typeface="Cambria Math" panose="02040503050406030204" pitchFamily="18" charset="0"/>
                          </a:rPr>
                        </m:ctrlPr>
                      </m:sSubPr>
                      <m:e>
                        <m:r>
                          <a:rPr lang="en-US" altLang="ja-JP" sz="1600" i="1" kern="1200">
                            <a:solidFill>
                              <a:prstClr val="black"/>
                            </a:solidFill>
                            <a:latin typeface="Cambria Math" panose="02040503050406030204" pitchFamily="18" charset="0"/>
                          </a:rPr>
                          <m:t>𝑛</m:t>
                        </m:r>
                      </m:e>
                      <m:sub>
                        <m:r>
                          <a:rPr lang="en-US" altLang="ja-JP" sz="1600" i="1" kern="1200">
                            <a:solidFill>
                              <a:prstClr val="black"/>
                            </a:solidFill>
                            <a:latin typeface="Cambria Math" panose="02040503050406030204" pitchFamily="18" charset="0"/>
                          </a:rPr>
                          <m:t>𝐼𝐶𝐷𝐹</m:t>
                        </m:r>
                      </m:sub>
                    </m:sSub>
                  </m:oMath>
                </a14:m>
                <a:r>
                  <a:rPr lang="ja-JP" altLang="en-US" sz="1600" dirty="0" smtClean="0"/>
                  <a:t>：一様乱数である疑似乱数を標準正規乱数に変換する際、標準正規分布の逆累積分布関数の</a:t>
                </a:r>
                <a:r>
                  <a:rPr lang="en-US" altLang="ja-JP" sz="1600" dirty="0" smtClean="0"/>
                  <a:t/>
                </a:r>
                <a:br>
                  <a:rPr lang="en-US" altLang="ja-JP" sz="1600" dirty="0" smtClean="0"/>
                </a:br>
                <a:r>
                  <a:rPr lang="ja-JP" altLang="en-US" sz="1600" dirty="0" smtClean="0"/>
                  <a:t>　　　　　　 </a:t>
                </a:r>
                <a:r>
                  <a:rPr lang="en-US" altLang="ja-JP" sz="1600" dirty="0" smtClean="0"/>
                  <a:t>piecewise-polynomial</a:t>
                </a:r>
                <a:r>
                  <a:rPr lang="ja-JP" altLang="en-US" sz="1600" dirty="0" smtClean="0"/>
                  <a:t>近似</a:t>
                </a:r>
                <a:r>
                  <a:rPr lang="en-US" altLang="ja-JP" sz="1600" dirty="0" smtClean="0"/>
                  <a:t>[16]</a:t>
                </a:r>
                <a:r>
                  <a:rPr lang="ja-JP" altLang="en-US" sz="1600" dirty="0" smtClean="0"/>
                  <a:t>を用いており、これの区間数</a:t>
                </a:r>
                <a:endParaRPr lang="en-US" altLang="ja-JP" sz="1600" dirty="0"/>
              </a:p>
              <a:p>
                <a:pPr marL="0" indent="0">
                  <a:buNone/>
                </a:pPr>
                <a:endParaRPr lang="en-US" altLang="ja-JP" sz="400" dirty="0" smtClean="0"/>
              </a:p>
              <a:p>
                <a:pPr>
                  <a:buFont typeface="Wingdings" panose="05000000000000000000" pitchFamily="2" charset="2"/>
                  <a:buChar char="Ø"/>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𝑠𝑎𝑚𝑝</m:t>
                        </m:r>
                      </m:sub>
                    </m:sSub>
                    <m:r>
                      <a:rPr lang="en-US" altLang="ja-JP" sz="1800" b="0" i="1" smtClean="0">
                        <a:latin typeface="Cambria Math" panose="02040503050406030204" pitchFamily="18" charset="0"/>
                      </a:rPr>
                      <m:t>=16,</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𝑑𝑖𝑔</m:t>
                        </m:r>
                      </m:sub>
                    </m:sSub>
                    <m:r>
                      <a:rPr lang="en-US" altLang="ja-JP" sz="1800" b="0" i="1" smtClean="0">
                        <a:latin typeface="Cambria Math" panose="02040503050406030204" pitchFamily="18" charset="0"/>
                      </a:rPr>
                      <m:t>=16,</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𝑃𝑅𝑁</m:t>
                        </m:r>
                      </m:sub>
                    </m:sSub>
                    <m:r>
                      <a:rPr lang="en-US" altLang="ja-JP" sz="1800" b="0" i="1" smtClean="0">
                        <a:latin typeface="Cambria Math" panose="02040503050406030204" pitchFamily="18" charset="0"/>
                      </a:rPr>
                      <m:t>=64,</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𝐼𝐶𝐷𝐹</m:t>
                        </m:r>
                      </m:sub>
                    </m:sSub>
                    <m:r>
                      <a:rPr lang="en-US" altLang="ja-JP" sz="1800" b="0" i="1" smtClean="0">
                        <a:latin typeface="Cambria Math" panose="02040503050406030204" pitchFamily="18" charset="0"/>
                      </a:rPr>
                      <m:t>=109,</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𝑡</m:t>
                        </m:r>
                      </m:sub>
                    </m:sSub>
                    <m:r>
                      <a:rPr lang="en-US" altLang="ja-JP" sz="1800" b="0" i="1" smtClean="0">
                        <a:latin typeface="Cambria Math" panose="02040503050406030204" pitchFamily="18" charset="0"/>
                      </a:rPr>
                      <m:t>=360,</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𝑆</m:t>
                        </m:r>
                      </m:sub>
                    </m:sSub>
                    <m:r>
                      <a:rPr lang="en-US" altLang="ja-JP" sz="1800" b="0" i="1" smtClean="0">
                        <a:latin typeface="Cambria Math" panose="02040503050406030204" pitchFamily="18" charset="0"/>
                      </a:rPr>
                      <m:t>=5</m:t>
                    </m:r>
                  </m:oMath>
                </a14:m>
                <a:r>
                  <a:rPr lang="ja-JP" altLang="en-US" sz="1800" dirty="0" smtClean="0"/>
                  <a:t>とすると</a:t>
                </a:r>
                <a:r>
                  <a:rPr lang="en-US" altLang="ja-JP" sz="1800" dirty="0" smtClean="0"/>
                  <a:t>...</a:t>
                </a:r>
                <a:endParaRPr lang="en-US" altLang="ja-JP" sz="1800" dirty="0"/>
              </a:p>
              <a:p>
                <a:pPr lvl="1"/>
                <a:endParaRPr lang="en-US" altLang="ja-JP" sz="1600" dirty="0" smtClean="0"/>
              </a:p>
              <a:p>
                <a:pPr lvl="1"/>
                <a:endParaRPr lang="en-US" altLang="ja-JP" sz="1600" dirty="0"/>
              </a:p>
              <a:p>
                <a:pPr lvl="1"/>
                <a:endParaRPr lang="en-US" altLang="ja-JP" sz="1600" dirty="0" smtClean="0"/>
              </a:p>
              <a:p>
                <a:pPr lvl="1"/>
                <a:endParaRPr lang="en-US" altLang="ja-JP" sz="1600" dirty="0"/>
              </a:p>
              <a:p>
                <a:pPr lvl="1">
                  <a:buFont typeface="Wingdings" panose="05000000000000000000" pitchFamily="2" charset="2"/>
                  <a:buChar char="ü"/>
                </a:pPr>
                <a:r>
                  <a:rPr lang="ja-JP" altLang="en-US" sz="1800" dirty="0" smtClean="0"/>
                  <a:t>量子ビット数は</a:t>
                </a:r>
                <a:r>
                  <a:rPr lang="en-US" altLang="ja-JP" sz="1800" dirty="0" smtClean="0"/>
                  <a:t>PRN-on-a-register</a:t>
                </a:r>
                <a:r>
                  <a:rPr lang="ja-JP" altLang="en-US" sz="1800" dirty="0" smtClean="0"/>
                  <a:t>の方が何桁も少ない一方、</a:t>
                </a:r>
                <a:r>
                  <a:rPr lang="en-US" altLang="ja-JP" sz="1800" dirty="0" smtClean="0"/>
                  <a:t>T-count</a:t>
                </a:r>
                <a:r>
                  <a:rPr lang="ja-JP" altLang="en-US" sz="1800" dirty="0" smtClean="0"/>
                  <a:t>は</a:t>
                </a:r>
                <a14:m>
                  <m:oMath xmlns:m="http://schemas.openxmlformats.org/officeDocument/2006/math">
                    <m:r>
                      <a:rPr lang="en-US" altLang="ja-JP" sz="1800" b="0" i="1" smtClean="0">
                        <a:latin typeface="Cambria Math" panose="02040503050406030204" pitchFamily="18" charset="0"/>
                      </a:rPr>
                      <m:t>𝑂</m:t>
                    </m:r>
                    <m:r>
                      <a:rPr lang="en-US" altLang="ja-JP" sz="1800" b="0" i="1" smtClean="0">
                        <a:latin typeface="Cambria Math" panose="02040503050406030204" pitchFamily="18" charset="0"/>
                      </a:rPr>
                      <m:t>(1)</m:t>
                    </m:r>
                  </m:oMath>
                </a14:m>
                <a:r>
                  <a:rPr lang="ja-JP" altLang="en-US" sz="1800" dirty="0" smtClean="0"/>
                  <a:t>ファクターの増大に留まる</a:t>
                </a:r>
                <a:endParaRPr lang="en-US" altLang="ja-JP" sz="1800" dirty="0"/>
              </a:p>
            </p:txBody>
          </p:sp>
        </mc:Choice>
        <mc:Fallback xmlns="">
          <p:sp>
            <p:nvSpPr>
              <p:cNvPr id="9" name="コンテンツ プレースホルダー 3"/>
              <p:cNvSpPr>
                <a:spLocks noGrp="1" noRot="1" noChangeAspect="1" noMove="1" noResize="1" noEditPoints="1" noAdjustHandles="1" noChangeArrowheads="1" noChangeShapeType="1" noTextEdit="1"/>
              </p:cNvSpPr>
              <p:nvPr>
                <p:ph sz="quarter" idx="13"/>
              </p:nvPr>
            </p:nvSpPr>
            <p:spPr>
              <a:xfrm>
                <a:off x="56456" y="2672916"/>
                <a:ext cx="9813540" cy="3071167"/>
              </a:xfrm>
              <a:blipFill>
                <a:blip r:embed="rId3"/>
                <a:stretch>
                  <a:fillRect l="-373" t="-992" b="-1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4043075821"/>
                  </p:ext>
                </p:extLst>
              </p:nvPr>
            </p:nvGraphicFramePr>
            <p:xfrm>
              <a:off x="510718" y="4257014"/>
              <a:ext cx="6821927" cy="1044194"/>
            </p:xfrm>
            <a:graphic>
              <a:graphicData uri="http://schemas.openxmlformats.org/drawingml/2006/table">
                <a:tbl>
                  <a:tblPr firstRow="1" bandRow="1">
                    <a:tableStyleId>{5C22544A-7EE6-4342-B048-85BDC9FD1C3A}</a:tableStyleId>
                  </a:tblPr>
                  <a:tblGrid>
                    <a:gridCol w="1889379">
                      <a:extLst>
                        <a:ext uri="{9D8B030D-6E8A-4147-A177-3AD203B41FA5}">
                          <a16:colId xmlns:a16="http://schemas.microsoft.com/office/drawing/2014/main" val="3403180812"/>
                        </a:ext>
                      </a:extLst>
                    </a:gridCol>
                    <a:gridCol w="2160240">
                      <a:extLst>
                        <a:ext uri="{9D8B030D-6E8A-4147-A177-3AD203B41FA5}">
                          <a16:colId xmlns:a16="http://schemas.microsoft.com/office/drawing/2014/main" val="1630722626"/>
                        </a:ext>
                      </a:extLst>
                    </a:gridCol>
                    <a:gridCol w="2772308">
                      <a:extLst>
                        <a:ext uri="{9D8B030D-6E8A-4147-A177-3AD203B41FA5}">
                          <a16:colId xmlns:a16="http://schemas.microsoft.com/office/drawing/2014/main" val="3549478601"/>
                        </a:ext>
                      </a:extLst>
                    </a:gridCol>
                  </a:tblGrid>
                  <a:tr h="370840">
                    <a:tc>
                      <a:txBody>
                        <a:bodyPr/>
                        <a:lstStyle/>
                        <a:p>
                          <a:r>
                            <a:rPr kumimoji="1" lang="ja-JP" altLang="en-US" dirty="0" smtClean="0"/>
                            <a:t>方式</a:t>
                          </a:r>
                          <a:endParaRPr kumimoji="1" lang="ja-JP" altLang="en-US" dirty="0"/>
                        </a:p>
                      </a:txBody>
                      <a:tcPr/>
                    </a:tc>
                    <a:tc>
                      <a:txBody>
                        <a:bodyPr/>
                        <a:lstStyle/>
                        <a:p>
                          <a:r>
                            <a:rPr kumimoji="1" lang="ja-JP" altLang="en-US" dirty="0" smtClean="0"/>
                            <a:t>量子ビット数</a:t>
                          </a:r>
                          <a:endParaRPr kumimoji="1" lang="ja-JP" altLang="en-US" dirty="0"/>
                        </a:p>
                      </a:txBody>
                      <a:tcPr/>
                    </a:tc>
                    <a:tc>
                      <a:txBody>
                        <a:bodyPr/>
                        <a:lstStyle/>
                        <a:p>
                          <a:r>
                            <a:rPr kumimoji="1" lang="en-US" altLang="ja-JP" dirty="0" smtClean="0"/>
                            <a:t>T-count</a:t>
                          </a:r>
                          <a:endParaRPr kumimoji="1" lang="ja-JP" altLang="en-US" dirty="0"/>
                        </a:p>
                      </a:txBody>
                      <a:tcPr/>
                    </a:tc>
                    <a:extLst>
                      <a:ext uri="{0D108BD9-81ED-4DB2-BD59-A6C34878D82A}">
                        <a16:rowId xmlns:a16="http://schemas.microsoft.com/office/drawing/2014/main" val="3597957540"/>
                      </a:ext>
                    </a:extLst>
                  </a:tr>
                  <a:tr h="0">
                    <a:tc>
                      <a:txBody>
                        <a:bodyPr/>
                        <a:lstStyle/>
                        <a:p>
                          <a:r>
                            <a:rPr lang="en-US" altLang="ja-JP" sz="1600" dirty="0" smtClean="0"/>
                            <a:t>PRN-on-a-register</a:t>
                          </a:r>
                          <a:endParaRPr kumimoji="1" lang="ja-JP" altLang="en-US" sz="1600" dirty="0"/>
                        </a:p>
                      </a:txBody>
                      <a:tcPr/>
                    </a:tc>
                    <a:tc>
                      <a:txBody>
                        <a:bodyPr/>
                        <a:lstStyle/>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2.4×</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10</m:t>
                                    </m:r>
                                  </m:e>
                                  <m:sup>
                                    <m:r>
                                      <a:rPr kumimoji="1" lang="en-US" altLang="ja-JP" sz="1600" b="0" i="1" smtClean="0">
                                        <a:latin typeface="Cambria Math" panose="02040503050406030204" pitchFamily="18" charset="0"/>
                                      </a:rPr>
                                      <m:t>2</m:t>
                                    </m:r>
                                  </m:sup>
                                </m:sSup>
                              </m:oMath>
                            </m:oMathPara>
                          </a14:m>
                          <a:endParaRPr kumimoji="1" lang="en-US" altLang="ja-JP" sz="1600" dirty="0" smtClean="0"/>
                        </a:p>
                      </a:txBody>
                      <a:tcPr/>
                    </a:tc>
                    <a:tc>
                      <a:txBody>
                        <a:bodyPr/>
                        <a:lstStyle/>
                        <a:p>
                          <a:pPr/>
                          <a14:m>
                            <m:oMathPara xmlns:m="http://schemas.openxmlformats.org/officeDocument/2006/math">
                              <m:oMathParaPr>
                                <m:jc m:val="left"/>
                              </m:oMathParaPr>
                              <m:oMath xmlns:m="http://schemas.openxmlformats.org/officeDocument/2006/math">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3.7×</m:t>
                                </m:r>
                                <m:sSup>
                                  <m:s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p>
                                </m:sSup>
                              </m:oMath>
                            </m:oMathPara>
                          </a14:m>
                          <a:endParaRPr kumimoji="1" lang="ja-JP" altLang="en-US" sz="1600" dirty="0"/>
                        </a:p>
                      </a:txBody>
                      <a:tcPr/>
                    </a:tc>
                    <a:extLst>
                      <a:ext uri="{0D108BD9-81ED-4DB2-BD59-A6C34878D82A}">
                        <a16:rowId xmlns:a16="http://schemas.microsoft.com/office/drawing/2014/main" val="1281574632"/>
                      </a:ext>
                    </a:extLst>
                  </a:tr>
                  <a:tr h="0">
                    <a:tc>
                      <a:txBody>
                        <a:bodyPr/>
                        <a:lstStyle/>
                        <a:p>
                          <a:r>
                            <a:rPr lang="en-US" altLang="ja-JP" sz="1600" dirty="0" smtClean="0"/>
                            <a:t>register-per-RN</a:t>
                          </a:r>
                          <a:endParaRPr kumimoji="1" lang="ja-JP" altLang="en-US" sz="1600" dirty="0"/>
                        </a:p>
                      </a:txBody>
                      <a:tcPr/>
                    </a:tc>
                    <a:tc>
                      <a:txBody>
                        <a:bodyPr/>
                        <a:lstStyle/>
                        <a:p>
                          <a:pPr/>
                          <a14:m>
                            <m:oMathPara xmlns:m="http://schemas.openxmlformats.org/officeDocument/2006/math">
                              <m:oMathParaPr>
                                <m:jc m:val="left"/>
                              </m:oMathParaPr>
                              <m:oMath xmlns:m="http://schemas.openxmlformats.org/officeDocument/2006/math">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9.2×</m:t>
                                </m:r>
                                <m:sSup>
                                  <m:s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sup>
                                </m:sSup>
                              </m:oMath>
                            </m:oMathPara>
                          </a14:m>
                          <a:endParaRPr kumimoji="1" lang="ja-JP" altLang="en-US" sz="1600" dirty="0"/>
                        </a:p>
                      </a:txBody>
                      <a:tcPr anchor="ctr"/>
                    </a:tc>
                    <a:tc>
                      <a:txBody>
                        <a:bodyPr/>
                        <a:lstStyle/>
                        <a:p>
                          <a:pPr/>
                          <a14:m>
                            <m:oMathPara xmlns:m="http://schemas.openxmlformats.org/officeDocument/2006/math">
                              <m:oMathParaPr>
                                <m:jc m:val="left"/>
                              </m:oMathParaPr>
                              <m:oMath xmlns:m="http://schemas.openxmlformats.org/officeDocument/2006/math">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2.1×</m:t>
                                </m:r>
                                <m:sSup>
                                  <m:sSupPr>
                                    <m:ctrlP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1" lang="en-US" altLang="ja-JP"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p>
                                </m:sSup>
                              </m:oMath>
                            </m:oMathPara>
                          </a14:m>
                          <a:endParaRPr kumimoji="1" lang="ja-JP" altLang="en-US" sz="1600" dirty="0"/>
                        </a:p>
                      </a:txBody>
                      <a:tcPr/>
                    </a:tc>
                    <a:extLst>
                      <a:ext uri="{0D108BD9-81ED-4DB2-BD59-A6C34878D82A}">
                        <a16:rowId xmlns:a16="http://schemas.microsoft.com/office/drawing/2014/main" val="2585034072"/>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4043075821"/>
                  </p:ext>
                </p:extLst>
              </p:nvPr>
            </p:nvGraphicFramePr>
            <p:xfrm>
              <a:off x="510718" y="4257014"/>
              <a:ext cx="6821927" cy="1044194"/>
            </p:xfrm>
            <a:graphic>
              <a:graphicData uri="http://schemas.openxmlformats.org/drawingml/2006/table">
                <a:tbl>
                  <a:tblPr firstRow="1" bandRow="1">
                    <a:tableStyleId>{5C22544A-7EE6-4342-B048-85BDC9FD1C3A}</a:tableStyleId>
                  </a:tblPr>
                  <a:tblGrid>
                    <a:gridCol w="1889379">
                      <a:extLst>
                        <a:ext uri="{9D8B030D-6E8A-4147-A177-3AD203B41FA5}">
                          <a16:colId xmlns:a16="http://schemas.microsoft.com/office/drawing/2014/main" val="3403180812"/>
                        </a:ext>
                      </a:extLst>
                    </a:gridCol>
                    <a:gridCol w="2160240">
                      <a:extLst>
                        <a:ext uri="{9D8B030D-6E8A-4147-A177-3AD203B41FA5}">
                          <a16:colId xmlns:a16="http://schemas.microsoft.com/office/drawing/2014/main" val="1630722626"/>
                        </a:ext>
                      </a:extLst>
                    </a:gridCol>
                    <a:gridCol w="2772308">
                      <a:extLst>
                        <a:ext uri="{9D8B030D-6E8A-4147-A177-3AD203B41FA5}">
                          <a16:colId xmlns:a16="http://schemas.microsoft.com/office/drawing/2014/main" val="3549478601"/>
                        </a:ext>
                      </a:extLst>
                    </a:gridCol>
                  </a:tblGrid>
                  <a:tr h="370840">
                    <a:tc>
                      <a:txBody>
                        <a:bodyPr/>
                        <a:lstStyle/>
                        <a:p>
                          <a:r>
                            <a:rPr kumimoji="1" lang="ja-JP" altLang="en-US" dirty="0" smtClean="0"/>
                            <a:t>方式</a:t>
                          </a:r>
                          <a:endParaRPr kumimoji="1" lang="ja-JP" altLang="en-US" dirty="0"/>
                        </a:p>
                      </a:txBody>
                      <a:tcPr/>
                    </a:tc>
                    <a:tc>
                      <a:txBody>
                        <a:bodyPr/>
                        <a:lstStyle/>
                        <a:p>
                          <a:r>
                            <a:rPr kumimoji="1" lang="ja-JP" altLang="en-US" dirty="0" smtClean="0"/>
                            <a:t>量子ビット数</a:t>
                          </a:r>
                          <a:endParaRPr kumimoji="1" lang="ja-JP" altLang="en-US" dirty="0"/>
                        </a:p>
                      </a:txBody>
                      <a:tcPr/>
                    </a:tc>
                    <a:tc>
                      <a:txBody>
                        <a:bodyPr/>
                        <a:lstStyle/>
                        <a:p>
                          <a:r>
                            <a:rPr kumimoji="1" lang="en-US" altLang="ja-JP" dirty="0" smtClean="0"/>
                            <a:t>T-count</a:t>
                          </a:r>
                          <a:endParaRPr kumimoji="1" lang="ja-JP" altLang="en-US" dirty="0"/>
                        </a:p>
                      </a:txBody>
                      <a:tcPr/>
                    </a:tc>
                    <a:extLst>
                      <a:ext uri="{0D108BD9-81ED-4DB2-BD59-A6C34878D82A}">
                        <a16:rowId xmlns:a16="http://schemas.microsoft.com/office/drawing/2014/main" val="3597957540"/>
                      </a:ext>
                    </a:extLst>
                  </a:tr>
                  <a:tr h="335280">
                    <a:tc>
                      <a:txBody>
                        <a:bodyPr/>
                        <a:lstStyle/>
                        <a:p>
                          <a:r>
                            <a:rPr lang="en-US" altLang="ja-JP" sz="1600" dirty="0" smtClean="0"/>
                            <a:t>PRN-on-a-register</a:t>
                          </a:r>
                          <a:endParaRPr kumimoji="1" lang="ja-JP" altLang="en-US" sz="1600" dirty="0"/>
                        </a:p>
                      </a:txBody>
                      <a:tcPr/>
                    </a:tc>
                    <a:tc>
                      <a:txBody>
                        <a:bodyPr/>
                        <a:lstStyle/>
                        <a:p>
                          <a:endParaRPr lang="ja-JP"/>
                        </a:p>
                      </a:txBody>
                      <a:tcPr>
                        <a:blipFill>
                          <a:blip r:embed="rId4"/>
                          <a:stretch>
                            <a:fillRect l="-87606" t="-125455" r="-129577" b="-123636"/>
                          </a:stretch>
                        </a:blipFill>
                      </a:tcPr>
                    </a:tc>
                    <a:tc>
                      <a:txBody>
                        <a:bodyPr/>
                        <a:lstStyle/>
                        <a:p>
                          <a:endParaRPr lang="ja-JP"/>
                        </a:p>
                      </a:txBody>
                      <a:tcPr>
                        <a:blipFill>
                          <a:blip r:embed="rId4"/>
                          <a:stretch>
                            <a:fillRect l="-146374" t="-125455" r="-1099" b="-123636"/>
                          </a:stretch>
                        </a:blipFill>
                      </a:tcPr>
                    </a:tc>
                    <a:extLst>
                      <a:ext uri="{0D108BD9-81ED-4DB2-BD59-A6C34878D82A}">
                        <a16:rowId xmlns:a16="http://schemas.microsoft.com/office/drawing/2014/main" val="1281574632"/>
                      </a:ext>
                    </a:extLst>
                  </a:tr>
                  <a:tr h="338074">
                    <a:tc>
                      <a:txBody>
                        <a:bodyPr/>
                        <a:lstStyle/>
                        <a:p>
                          <a:r>
                            <a:rPr lang="en-US" altLang="ja-JP" sz="1600" dirty="0" smtClean="0"/>
                            <a:t>register-per-RN</a:t>
                          </a:r>
                          <a:endParaRPr kumimoji="1" lang="ja-JP" altLang="en-US" sz="1600" dirty="0"/>
                        </a:p>
                      </a:txBody>
                      <a:tcPr/>
                    </a:tc>
                    <a:tc>
                      <a:txBody>
                        <a:bodyPr/>
                        <a:lstStyle/>
                        <a:p>
                          <a:endParaRPr lang="ja-JP"/>
                        </a:p>
                      </a:txBody>
                      <a:tcPr anchor="ctr">
                        <a:blipFill>
                          <a:blip r:embed="rId4"/>
                          <a:stretch>
                            <a:fillRect l="-87606" t="-221429" r="-129577" b="-21429"/>
                          </a:stretch>
                        </a:blipFill>
                      </a:tcPr>
                    </a:tc>
                    <a:tc>
                      <a:txBody>
                        <a:bodyPr/>
                        <a:lstStyle/>
                        <a:p>
                          <a:endParaRPr lang="ja-JP"/>
                        </a:p>
                      </a:txBody>
                      <a:tcPr>
                        <a:blipFill>
                          <a:blip r:embed="rId4"/>
                          <a:stretch>
                            <a:fillRect l="-146374" t="-221429" r="-1099" b="-21429"/>
                          </a:stretch>
                        </a:blipFill>
                      </a:tcPr>
                    </a:tc>
                    <a:extLst>
                      <a:ext uri="{0D108BD9-81ED-4DB2-BD59-A6C34878D82A}">
                        <a16:rowId xmlns:a16="http://schemas.microsoft.com/office/drawing/2014/main" val="2585034072"/>
                      </a:ext>
                    </a:extLst>
                  </a:tr>
                </a:tbl>
              </a:graphicData>
            </a:graphic>
          </p:graphicFrame>
        </mc:Fallback>
      </mc:AlternateContent>
    </p:spTree>
    <p:extLst>
      <p:ext uri="{BB962C8B-B14F-4D97-AF65-F5344CB8AC3E}">
        <p14:creationId xmlns:p14="http://schemas.microsoft.com/office/powerpoint/2010/main" val="21957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31486" cy="5364596"/>
              </a:xfrm>
            </p:spPr>
            <p:txBody>
              <a:bodyPr/>
              <a:lstStyle/>
              <a:p>
                <a:r>
                  <a:rPr lang="ja-JP" altLang="en-US" sz="1800" dirty="0" smtClean="0"/>
                  <a:t>量子コンピュータによるモンテカルロ積分は、古典対比で</a:t>
                </a:r>
                <a:r>
                  <a:rPr lang="en-US" altLang="ja-JP" sz="1800" dirty="0" smtClean="0"/>
                  <a:t>quadratic speedup</a:t>
                </a:r>
                <a:r>
                  <a:rPr lang="ja-JP" altLang="en-US" sz="1800" dirty="0" smtClean="0"/>
                  <a:t>をもたらす</a:t>
                </a:r>
                <a:endParaRPr lang="en-US" altLang="ja-JP" sz="1800" dirty="0" smtClean="0"/>
              </a:p>
              <a:p>
                <a:r>
                  <a:rPr lang="ja-JP" altLang="en-US" sz="1800" dirty="0" smtClean="0"/>
                  <a:t>金融</a:t>
                </a:r>
                <a:r>
                  <a:rPr lang="ja-JP" altLang="en-US" sz="1800" dirty="0"/>
                  <a:t>機関</a:t>
                </a:r>
                <a:r>
                  <a:rPr lang="ja-JP" altLang="en-US" sz="1800" dirty="0" smtClean="0"/>
                  <a:t>は日々膨大なモンテカルロ積分を実施（特にデリバティブ時価評価）</a:t>
                </a:r>
                <a:r>
                  <a:rPr lang="en-US" altLang="ja-JP" sz="1800" dirty="0" smtClean="0"/>
                  <a:t/>
                </a:r>
                <a:br>
                  <a:rPr lang="en-US" altLang="ja-JP" sz="1800" dirty="0" smtClean="0"/>
                </a:br>
                <a:r>
                  <a:rPr lang="ja-JP" altLang="en-US" sz="1800" dirty="0" smtClean="0"/>
                  <a:t>　→ 量子モンテカルロの恩恵大きい</a:t>
                </a:r>
                <a:endParaRPr lang="en-US" altLang="ja-JP" sz="1800" dirty="0" smtClean="0"/>
              </a:p>
              <a:p>
                <a:r>
                  <a:rPr lang="ja-JP" altLang="en-US" sz="1800" dirty="0" smtClean="0"/>
                  <a:t>デリバティブ時価評価への量子モンテカルロ適用は、現状は簡単な設定しか検討されていない</a:t>
                </a:r>
                <a:r>
                  <a:rPr lang="en-US" altLang="ja-JP" sz="1800" dirty="0" smtClean="0"/>
                  <a:t/>
                </a:r>
                <a:br>
                  <a:rPr lang="en-US" altLang="ja-JP" sz="1800" dirty="0" smtClean="0"/>
                </a:br>
                <a:r>
                  <a:rPr lang="ja-JP" altLang="en-US" sz="1800" dirty="0" smtClean="0"/>
                  <a:t>　→ 高度化モデルへの拡張が必要</a:t>
                </a:r>
                <a:endParaRPr lang="en-US" altLang="ja-JP" sz="1800" dirty="0" smtClean="0"/>
              </a:p>
              <a:p>
                <a:r>
                  <a:rPr lang="ja-JP" altLang="en-US" sz="1800" dirty="0"/>
                  <a:t>本研究</a:t>
                </a:r>
                <a:r>
                  <a:rPr lang="ja-JP" altLang="en-US" sz="1800" dirty="0" smtClean="0"/>
                  <a:t>では局所ボラティリティ</a:t>
                </a:r>
                <a:r>
                  <a:rPr lang="en-US" altLang="ja-JP" sz="1800" dirty="0" smtClean="0"/>
                  <a:t>(LV)</a:t>
                </a:r>
                <a:r>
                  <a:rPr lang="ja-JP" altLang="en-US" sz="1800" dirty="0" smtClean="0"/>
                  <a:t>モデルを検討</a:t>
                </a:r>
                <a:r>
                  <a:rPr lang="en-US" altLang="ja-JP" sz="1800" dirty="0" smtClean="0"/>
                  <a:t/>
                </a:r>
                <a:br>
                  <a:rPr lang="en-US" altLang="ja-JP" sz="1800" dirty="0" smtClean="0"/>
                </a:br>
                <a:r>
                  <a:rPr lang="ja-JP" altLang="en-US" sz="1800" dirty="0" smtClean="0"/>
                  <a:t>特に、時間発展計算のための量子回路を設計、所用リソース（量子ビット数・</a:t>
                </a:r>
                <a:r>
                  <a:rPr lang="en-US" altLang="ja-JP" sz="1800" dirty="0" smtClean="0"/>
                  <a:t>T-count</a:t>
                </a:r>
                <a:r>
                  <a:rPr lang="ja-JP" altLang="en-US" sz="1800" dirty="0" smtClean="0"/>
                  <a:t>）を見積もり</a:t>
                </a:r>
                <a:endParaRPr lang="en-US" altLang="ja-JP" sz="1800" dirty="0" smtClean="0"/>
              </a:p>
              <a:p>
                <a:r>
                  <a:rPr lang="ja-JP" altLang="en-US" sz="1800" dirty="0"/>
                  <a:t>以下</a:t>
                </a:r>
                <a:r>
                  <a:rPr lang="ja-JP" altLang="en-US" sz="1800" dirty="0" smtClean="0"/>
                  <a:t>の</a:t>
                </a:r>
                <a:r>
                  <a:rPr lang="en-US" altLang="ja-JP" sz="1800" dirty="0" smtClean="0"/>
                  <a:t>2</a:t>
                </a:r>
                <a:r>
                  <a:rPr lang="ja-JP" altLang="en-US" sz="1800" dirty="0" err="1" smtClean="0"/>
                  <a:t>つの</a:t>
                </a:r>
                <a:r>
                  <a:rPr lang="ja-JP" altLang="en-US" sz="1800" dirty="0" smtClean="0"/>
                  <a:t>方針を検討</a:t>
                </a:r>
                <a:endParaRPr lang="en-US" altLang="ja-JP" sz="1800" dirty="0" smtClean="0"/>
              </a:p>
              <a:p>
                <a:pPr marL="800100" lvl="1" indent="-342900">
                  <a:buFont typeface="+mj-ea"/>
                  <a:buAutoNum type="circleNumDbPlain"/>
                </a:pPr>
                <a:r>
                  <a:rPr lang="en-US" altLang="ja-JP" sz="1800" dirty="0" smtClean="0"/>
                  <a:t>PRN-on-a-register</a:t>
                </a:r>
                <a:r>
                  <a:rPr lang="ja-JP" altLang="en-US" sz="1800" dirty="0" smtClean="0"/>
                  <a:t>方式</a:t>
                </a:r>
                <a:endParaRPr lang="en-US" altLang="ja-JP" sz="1800" dirty="0" smtClean="0"/>
              </a:p>
              <a:p>
                <a:pPr marL="1200150" lvl="2" indent="-342900"/>
                <a:r>
                  <a:rPr lang="ja-JP" altLang="en-US" sz="1800" dirty="0" smtClean="0"/>
                  <a:t>疑似乱数を逐次生成して利用することで高次元積分に対しても量子ビット数抑制</a:t>
                </a:r>
                <a:endParaRPr lang="en-US" altLang="ja-JP" sz="1800" dirty="0" smtClean="0"/>
              </a:p>
              <a:p>
                <a:pPr marL="1657350" lvl="3" indent="-342900"/>
                <a:r>
                  <a:rPr lang="ja-JP" altLang="en-US" dirty="0" smtClean="0"/>
                  <a:t>長期契約の時価評価には多数の乱数が必要であるため、恩恵大きい</a:t>
                </a:r>
                <a:endParaRPr lang="ja-JP" altLang="en-US" sz="1800" dirty="0"/>
              </a:p>
              <a:p>
                <a:pPr marL="800100" lvl="1" indent="-342900">
                  <a:buFont typeface="+mj-ea"/>
                  <a:buAutoNum type="circleNumDbPlain"/>
                </a:pPr>
                <a:r>
                  <a:rPr lang="en-US" altLang="ja-JP" sz="1800" dirty="0" smtClean="0"/>
                  <a:t>register-per-RN</a:t>
                </a:r>
                <a:r>
                  <a:rPr lang="ja-JP" altLang="en-US" sz="1800" dirty="0" smtClean="0"/>
                  <a:t>方式</a:t>
                </a:r>
                <a:endParaRPr lang="en-US" altLang="ja-JP" sz="1800" dirty="0"/>
              </a:p>
              <a:p>
                <a:pPr marL="1200150" lvl="2" indent="-342900"/>
                <a:r>
                  <a:rPr lang="ja-JP" altLang="en-US" sz="1800" dirty="0" smtClean="0"/>
                  <a:t>各乱数に対応する状態を別々のレジスタに生成</a:t>
                </a:r>
                <a:endParaRPr lang="en-US" altLang="ja-JP" sz="1800" dirty="0" smtClean="0"/>
              </a:p>
              <a:p>
                <a:pPr marL="1200150" lvl="2" indent="-342900"/>
                <a:r>
                  <a:rPr lang="ja-JP" altLang="en-US" sz="1800" dirty="0" smtClean="0"/>
                  <a:t>量子ビット数は大きくなるが</a:t>
                </a:r>
                <a:r>
                  <a:rPr lang="en-US" altLang="ja-JP" sz="1800" dirty="0" smtClean="0"/>
                  <a:t>T-count</a:t>
                </a:r>
                <a:r>
                  <a:rPr lang="ja-JP" altLang="en-US" sz="1800" dirty="0" smtClean="0"/>
                  <a:t>は抑制</a:t>
                </a:r>
                <a:endParaRPr lang="en-US" altLang="ja-JP" sz="1800" dirty="0" smtClean="0"/>
              </a:p>
              <a:p>
                <a:pPr marL="400050"/>
                <a:r>
                  <a:rPr lang="ja-JP" altLang="en-US" sz="1800" dirty="0"/>
                  <a:t>典型的</a:t>
                </a:r>
                <a:r>
                  <a:rPr lang="ja-JP" altLang="en-US" sz="1800" dirty="0" smtClean="0"/>
                  <a:t>な設定の下、</a:t>
                </a:r>
                <a:r>
                  <a:rPr lang="en-US" altLang="ja-JP" sz="1800" dirty="0"/>
                  <a:t> PRN-on-a-register</a:t>
                </a:r>
                <a:r>
                  <a:rPr lang="ja-JP" altLang="en-US" sz="1800" dirty="0" smtClean="0"/>
                  <a:t>方式の方が、量子ビット数は数桁小さい一方、</a:t>
                </a:r>
                <a:r>
                  <a:rPr lang="en-US" altLang="ja-JP" sz="1800" dirty="0" smtClean="0"/>
                  <a:t>T-count</a:t>
                </a:r>
                <a:r>
                  <a:rPr lang="ja-JP" altLang="en-US" sz="1800" dirty="0" smtClean="0"/>
                  <a:t>の増加は</a:t>
                </a:r>
                <a14:m>
                  <m:oMath xmlns:m="http://schemas.openxmlformats.org/officeDocument/2006/math">
                    <m:r>
                      <a:rPr lang="en-US" altLang="ja-JP" sz="1800" i="1">
                        <a:latin typeface="Cambria Math" panose="02040503050406030204" pitchFamily="18" charset="0"/>
                      </a:rPr>
                      <m:t>𝑂</m:t>
                    </m:r>
                    <m:r>
                      <a:rPr lang="en-US" altLang="ja-JP" sz="1800" i="1">
                        <a:latin typeface="Cambria Math" panose="02040503050406030204" pitchFamily="18" charset="0"/>
                      </a:rPr>
                      <m:t>(1)</m:t>
                    </m:r>
                  </m:oMath>
                </a14:m>
                <a:r>
                  <a:rPr lang="ja-JP" altLang="en-US" sz="1800" dirty="0" smtClean="0"/>
                  <a:t>ファクター程度</a:t>
                </a:r>
                <a:r>
                  <a:rPr lang="en-US" altLang="ja-JP" sz="1800" dirty="0" smtClean="0"/>
                  <a:t/>
                </a:r>
                <a:br>
                  <a:rPr lang="en-US" altLang="ja-JP" sz="1800" dirty="0" smtClean="0"/>
                </a:br>
                <a:r>
                  <a:rPr lang="ja-JP" altLang="en-US" sz="1800" dirty="0" smtClean="0"/>
                  <a:t>　→ </a:t>
                </a:r>
                <a:r>
                  <a:rPr lang="en-US" altLang="ja-JP" sz="1800" dirty="0" smtClean="0"/>
                  <a:t>LV</a:t>
                </a:r>
                <a:r>
                  <a:rPr lang="ja-JP" altLang="en-US" sz="1800" dirty="0" smtClean="0"/>
                  <a:t>モデルによるデリバティブ時価評価は、</a:t>
                </a:r>
                <a:r>
                  <a:rPr lang="en-US" altLang="ja-JP" sz="1800" dirty="0"/>
                  <a:t> PRN-on-a-register</a:t>
                </a:r>
                <a:r>
                  <a:rPr lang="ja-JP" altLang="en-US" sz="1800" dirty="0" smtClean="0"/>
                  <a:t>方式の好適例</a:t>
                </a:r>
                <a:endParaRPr lang="ja-JP" altLang="en-US" sz="1800" dirty="0"/>
              </a:p>
              <a:p>
                <a:pPr marL="800100" lvl="1" indent="-342900">
                  <a:buFont typeface="+mj-ea"/>
                  <a:buAutoNum type="circleNumDbPlain"/>
                </a:pPr>
                <a:endParaRPr lang="en-US" altLang="ja-JP" sz="18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31486" cy="5364596"/>
              </a:xfrm>
              <a:blipFill>
                <a:blip r:embed="rId2"/>
                <a:stretch>
                  <a:fillRect l="-443" t="-1023" r="-506" b="-1818"/>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864339" cy="400110"/>
          </a:xfrm>
        </p:spPr>
        <p:txBody>
          <a:bodyPr/>
          <a:lstStyle/>
          <a:p>
            <a:r>
              <a:rPr lang="ja-JP" altLang="en-US" dirty="0" smtClean="0"/>
              <a:t>まとめ</a:t>
            </a:r>
            <a:endParaRPr kumimoji="1" lang="ja-JP" altLang="en-US" dirty="0"/>
          </a:p>
        </p:txBody>
      </p:sp>
    </p:spTree>
    <p:extLst>
      <p:ext uri="{BB962C8B-B14F-4D97-AF65-F5344CB8AC3E}">
        <p14:creationId xmlns:p14="http://schemas.microsoft.com/office/powerpoint/2010/main" val="1238991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16</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pPr marL="0" lvl="1" indent="0">
              <a:buNone/>
            </a:pPr>
            <a:r>
              <a:rPr lang="en-US" altLang="ja-JP" sz="1800" dirty="0"/>
              <a:t>[1] </a:t>
            </a:r>
            <a:r>
              <a:rPr lang="en-US" altLang="ja-JP" sz="1800" dirty="0" err="1"/>
              <a:t>Montanaro</a:t>
            </a:r>
            <a:r>
              <a:rPr lang="en-US" altLang="ja-JP" sz="1800" dirty="0"/>
              <a:t>, “Quantum speedup of Monte Carlo methods”, Proc. Roy. Soc. Ser. A, 471, 2181 (2015)</a:t>
            </a:r>
          </a:p>
          <a:p>
            <a:pPr marL="0" lvl="1" indent="0">
              <a:buNone/>
            </a:pPr>
            <a:r>
              <a:rPr lang="en-US" altLang="ja-JP" sz="1800" dirty="0"/>
              <a:t>[2] Suzuki et al., “Amplitude Estimation without Phase Estimation”, Quantum Information Processing, 19, 75 (2020</a:t>
            </a:r>
            <a:r>
              <a:rPr lang="en-US" altLang="ja-JP" sz="1800" dirty="0" smtClean="0"/>
              <a:t>)</a:t>
            </a:r>
          </a:p>
          <a:p>
            <a:pPr marL="0" lvl="1" indent="0">
              <a:buNone/>
            </a:pPr>
            <a:r>
              <a:rPr lang="en-US" altLang="ja-JP" sz="1800" dirty="0" smtClean="0"/>
              <a:t>[3] </a:t>
            </a:r>
            <a:r>
              <a:rPr lang="en-US" altLang="ja-JP" sz="1800" dirty="0"/>
              <a:t>Brassard et al., “Quantum amplitude amplification and estimation”, Contemporary Mathematics Series Millennium, 305, 53 (2002)</a:t>
            </a:r>
          </a:p>
          <a:p>
            <a:pPr marL="0" lvl="1" indent="0">
              <a:buNone/>
            </a:pPr>
            <a:r>
              <a:rPr lang="en-US" altLang="ja-JP" sz="1800" dirty="0"/>
              <a:t>[4] </a:t>
            </a:r>
            <a:r>
              <a:rPr lang="en-US" altLang="ja-JP" sz="1800" dirty="0" err="1" smtClean="0"/>
              <a:t>Rebentrost</a:t>
            </a:r>
            <a:r>
              <a:rPr lang="en-US" altLang="ja-JP" sz="1800" dirty="0" smtClean="0"/>
              <a:t> </a:t>
            </a:r>
            <a:r>
              <a:rPr lang="en-US" altLang="ja-JP" sz="1800" dirty="0"/>
              <a:t>et. al., ”Quantum computational finance: </a:t>
            </a:r>
            <a:r>
              <a:rPr lang="en-US" altLang="ja-JP" sz="1800" dirty="0" smtClean="0"/>
              <a:t>Monte Carlo </a:t>
            </a:r>
            <a:r>
              <a:rPr lang="en-US" altLang="ja-JP" sz="1800" dirty="0"/>
              <a:t>pricing of financial derivatives”, Phys. Rev. A 98, </a:t>
            </a:r>
            <a:r>
              <a:rPr lang="en-US" altLang="ja-JP" sz="1800" dirty="0" smtClean="0"/>
              <a:t>022321 (2018</a:t>
            </a:r>
            <a:r>
              <a:rPr lang="en-US" altLang="ja-JP" sz="1800" dirty="0"/>
              <a:t>)</a:t>
            </a:r>
          </a:p>
          <a:p>
            <a:pPr marL="0" lvl="1" indent="0">
              <a:buNone/>
            </a:pPr>
            <a:r>
              <a:rPr lang="en-US" altLang="ja-JP" sz="1800" dirty="0" smtClean="0"/>
              <a:t>[5</a:t>
            </a:r>
            <a:r>
              <a:rPr lang="en-US" altLang="ja-JP" sz="1800" dirty="0"/>
              <a:t>] </a:t>
            </a:r>
            <a:r>
              <a:rPr lang="en-US" altLang="ja-JP" sz="1800" dirty="0" err="1" smtClean="0"/>
              <a:t>Stamatopoulos</a:t>
            </a:r>
            <a:r>
              <a:rPr lang="en-US" altLang="ja-JP" sz="1800" dirty="0" smtClean="0"/>
              <a:t> </a:t>
            </a:r>
            <a:r>
              <a:rPr lang="en-US" altLang="ja-JP" sz="1800" dirty="0"/>
              <a:t>et al., ”Option Pricing using Quantum Computers”, Quantum 4, 291 (2020)</a:t>
            </a:r>
            <a:endParaRPr lang="en-US" altLang="ja-JP" sz="1800" dirty="0" smtClean="0"/>
          </a:p>
          <a:p>
            <a:pPr marL="0" lvl="1" indent="0">
              <a:buNone/>
            </a:pPr>
            <a:r>
              <a:rPr lang="en-US" altLang="ja-JP" sz="1800" dirty="0" smtClean="0"/>
              <a:t>[6</a:t>
            </a:r>
            <a:r>
              <a:rPr lang="en-US" altLang="ja-JP" sz="1800" dirty="0"/>
              <a:t>] </a:t>
            </a:r>
            <a:r>
              <a:rPr lang="en-US" altLang="ja-JP" sz="1800" dirty="0" smtClean="0"/>
              <a:t>Kaneko et al., “Quantum </a:t>
            </a:r>
            <a:r>
              <a:rPr lang="en-US" altLang="ja-JP" sz="1800" dirty="0"/>
              <a:t>Pricing with a Smile: Implementation of Local Volatility Model on Quantum </a:t>
            </a:r>
            <a:r>
              <a:rPr lang="en-US" altLang="ja-JP" sz="1800" dirty="0" smtClean="0"/>
              <a:t>Computer”, arXiv:2007.01467 </a:t>
            </a:r>
            <a:r>
              <a:rPr lang="en-US" altLang="ja-JP" sz="1800" dirty="0"/>
              <a:t>[quant-</a:t>
            </a:r>
            <a:r>
              <a:rPr lang="en-US" altLang="ja-JP" sz="1800" dirty="0" err="1"/>
              <a:t>ph</a:t>
            </a:r>
            <a:r>
              <a:rPr lang="en-US" altLang="ja-JP" sz="1800" dirty="0"/>
              <a:t>]</a:t>
            </a:r>
            <a:endParaRPr lang="en-US" altLang="ja-JP" sz="1800" dirty="0" smtClean="0"/>
          </a:p>
          <a:p>
            <a:pPr marL="0" lvl="1" indent="0">
              <a:buNone/>
            </a:pPr>
            <a:r>
              <a:rPr lang="en-US" altLang="ja-JP" sz="1800" dirty="0" smtClean="0"/>
              <a:t>[7] Egger et al., “Credit Risk Analysis using Quantum Computers”, arXiv:1907.03044</a:t>
            </a:r>
          </a:p>
          <a:p>
            <a:pPr marL="0" lvl="1" indent="0">
              <a:buNone/>
            </a:pPr>
            <a:r>
              <a:rPr lang="en-US" altLang="ja-JP" sz="1800" dirty="0"/>
              <a:t>[8] </a:t>
            </a:r>
            <a:r>
              <a:rPr lang="en-US" altLang="ja-JP" sz="1800" dirty="0" smtClean="0"/>
              <a:t>Miyamoto </a:t>
            </a:r>
            <a:r>
              <a:rPr lang="en-US" altLang="ja-JP" sz="1800" dirty="0"/>
              <a:t>and </a:t>
            </a:r>
            <a:r>
              <a:rPr lang="en-US" altLang="ja-JP" sz="1800" dirty="0" err="1" smtClean="0"/>
              <a:t>Shiohara</a:t>
            </a:r>
            <a:r>
              <a:rPr lang="en-US" altLang="ja-JP" sz="1800" dirty="0"/>
              <a:t>, ”Reduction of Qubits in </a:t>
            </a:r>
            <a:r>
              <a:rPr lang="en-US" altLang="ja-JP" sz="1800" dirty="0" smtClean="0"/>
              <a:t>Quantum Algorithm </a:t>
            </a:r>
            <a:r>
              <a:rPr lang="en-US" altLang="ja-JP" sz="1800" dirty="0"/>
              <a:t>for Monte Carlo Simulation by </a:t>
            </a:r>
            <a:r>
              <a:rPr lang="en-US" altLang="ja-JP" sz="1800" dirty="0" smtClean="0"/>
              <a:t>Pseudorandom Number </a:t>
            </a:r>
            <a:r>
              <a:rPr lang="en-US" altLang="ja-JP" sz="1800" dirty="0"/>
              <a:t>Generator”, Phys. Rev. A 102, 022424 (2020</a:t>
            </a:r>
            <a:r>
              <a:rPr lang="en-US" altLang="ja-JP" sz="1800" dirty="0" smtClean="0"/>
              <a:t>)</a:t>
            </a:r>
          </a:p>
          <a:p>
            <a:pPr marL="0" lvl="1" indent="0">
              <a:buNone/>
            </a:pPr>
            <a:r>
              <a:rPr lang="en-US" altLang="ja-JP" sz="1800" dirty="0" smtClean="0"/>
              <a:t>[9] </a:t>
            </a:r>
            <a:r>
              <a:rPr lang="en-US" altLang="ja-JP" sz="1800" dirty="0" err="1" smtClean="0"/>
              <a:t>Woerner</a:t>
            </a:r>
            <a:r>
              <a:rPr lang="en-US" altLang="ja-JP" sz="1800" dirty="0" smtClean="0"/>
              <a:t> and Egger, “Quantum Risk Analysis”, </a:t>
            </a:r>
            <a:r>
              <a:rPr lang="en-US" altLang="ja-JP" sz="1800" dirty="0" err="1" smtClean="0"/>
              <a:t>npj</a:t>
            </a:r>
            <a:r>
              <a:rPr lang="en-US" altLang="ja-JP" sz="1800" dirty="0" smtClean="0"/>
              <a:t> Quantum Inf. 5, 15 (2019)</a:t>
            </a:r>
          </a:p>
        </p:txBody>
      </p:sp>
      <p:sp>
        <p:nvSpPr>
          <p:cNvPr id="8" name="タイトル 3"/>
          <p:cNvSpPr>
            <a:spLocks noGrp="1"/>
          </p:cNvSpPr>
          <p:nvPr>
            <p:ph type="ctrTitle"/>
          </p:nvPr>
        </p:nvSpPr>
        <p:spPr>
          <a:xfrm>
            <a:off x="273050" y="220603"/>
            <a:ext cx="1217000" cy="400110"/>
          </a:xfrm>
        </p:spPr>
        <p:txBody>
          <a:bodyPr/>
          <a:lstStyle/>
          <a:p>
            <a:r>
              <a:rPr lang="ja-JP" altLang="en-US" dirty="0" smtClean="0"/>
              <a:t>参考文献</a:t>
            </a:r>
            <a:endParaRPr kumimoji="1" lang="ja-JP" altLang="en-US" dirty="0"/>
          </a:p>
        </p:txBody>
      </p:sp>
    </p:spTree>
    <p:extLst>
      <p:ext uri="{BB962C8B-B14F-4D97-AF65-F5344CB8AC3E}">
        <p14:creationId xmlns:p14="http://schemas.microsoft.com/office/powerpoint/2010/main" val="3088644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17</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pPr marL="0" lvl="1" indent="0">
              <a:buNone/>
            </a:pPr>
            <a:r>
              <a:rPr lang="en-US" altLang="ja-JP" sz="1800" dirty="0" smtClean="0"/>
              <a:t>[</a:t>
            </a:r>
            <a:r>
              <a:rPr lang="en-US" altLang="ja-JP" sz="1800" dirty="0"/>
              <a:t>10] </a:t>
            </a:r>
            <a:r>
              <a:rPr lang="en-US" altLang="ja-JP" sz="1800" dirty="0" smtClean="0"/>
              <a:t>Black </a:t>
            </a:r>
            <a:r>
              <a:rPr lang="en-US" altLang="ja-JP" sz="1800" dirty="0"/>
              <a:t>and </a:t>
            </a:r>
            <a:r>
              <a:rPr lang="en-US" altLang="ja-JP" sz="1800" dirty="0" smtClean="0"/>
              <a:t>Scholes</a:t>
            </a:r>
            <a:r>
              <a:rPr lang="en-US" altLang="ja-JP" sz="1800" dirty="0"/>
              <a:t>, ”The Pricing of Options and </a:t>
            </a:r>
            <a:r>
              <a:rPr lang="en-US" altLang="ja-JP" sz="1800" dirty="0" smtClean="0"/>
              <a:t>Corporate Liabilities</a:t>
            </a:r>
            <a:r>
              <a:rPr lang="en-US" altLang="ja-JP" sz="1800" dirty="0"/>
              <a:t>”, Journal of Political Economy 81, 637 (1973).</a:t>
            </a:r>
          </a:p>
          <a:p>
            <a:pPr marL="0" lvl="1" indent="0">
              <a:buNone/>
            </a:pPr>
            <a:r>
              <a:rPr lang="en-US" altLang="ja-JP" sz="1800" dirty="0"/>
              <a:t>[11] </a:t>
            </a:r>
            <a:r>
              <a:rPr lang="en-US" altLang="ja-JP" sz="1800" dirty="0" smtClean="0"/>
              <a:t>Merton</a:t>
            </a:r>
            <a:r>
              <a:rPr lang="en-US" altLang="ja-JP" sz="1800" dirty="0"/>
              <a:t>, ”Theory of Rational Option Pricing”, The </a:t>
            </a:r>
            <a:r>
              <a:rPr lang="en-US" altLang="ja-JP" sz="1800" dirty="0" smtClean="0"/>
              <a:t>Bell Journal </a:t>
            </a:r>
            <a:r>
              <a:rPr lang="en-US" altLang="ja-JP" sz="1800" dirty="0"/>
              <a:t>of Economics and Management Science 4, 141 (1973)</a:t>
            </a:r>
          </a:p>
          <a:p>
            <a:pPr marL="0" lvl="1" indent="0">
              <a:buNone/>
            </a:pPr>
            <a:r>
              <a:rPr lang="en-US" altLang="ja-JP" sz="1800" dirty="0"/>
              <a:t>[12] </a:t>
            </a:r>
            <a:r>
              <a:rPr lang="en-US" altLang="ja-JP" sz="1800" dirty="0" smtClean="0"/>
              <a:t>Dupire</a:t>
            </a:r>
            <a:r>
              <a:rPr lang="en-US" altLang="ja-JP" sz="1800" dirty="0"/>
              <a:t>, ”Pricing with a Smile”, Risk, 7, 18-20 (1994</a:t>
            </a:r>
            <a:r>
              <a:rPr lang="en-US" altLang="ja-JP" sz="1800" dirty="0" smtClean="0"/>
              <a:t>)</a:t>
            </a:r>
          </a:p>
          <a:p>
            <a:pPr marL="0" lvl="1" indent="0">
              <a:buNone/>
            </a:pPr>
            <a:r>
              <a:rPr lang="en-US" altLang="ja-JP" sz="1800" dirty="0" smtClean="0"/>
              <a:t>[13] O’Neill</a:t>
            </a:r>
            <a:r>
              <a:rPr lang="en-US" altLang="ja-JP" sz="1800" dirty="0"/>
              <a:t>, “PCG: A Family of Simple Fast Space-Efficient Statistically Good Algorithms for Random Number Generation”, Harvey </a:t>
            </a:r>
            <a:r>
              <a:rPr lang="en-US" altLang="ja-JP" sz="1800" dirty="0" err="1"/>
              <a:t>Mudd</a:t>
            </a:r>
            <a:r>
              <a:rPr lang="en-US" altLang="ja-JP" sz="1800" dirty="0"/>
              <a:t> College Computer Science Department </a:t>
            </a:r>
            <a:r>
              <a:rPr lang="en-US" altLang="ja-JP" sz="1800" dirty="0" err="1"/>
              <a:t>Tachnical</a:t>
            </a:r>
            <a:r>
              <a:rPr lang="en-US" altLang="ja-JP" sz="1800" dirty="0"/>
              <a:t> Report (2014); </a:t>
            </a:r>
            <a:r>
              <a:rPr lang="en-US" altLang="ja-JP" sz="1800" dirty="0">
                <a:hlinkClick r:id="rId2"/>
              </a:rPr>
              <a:t>http://www.pcg-random.org</a:t>
            </a:r>
            <a:r>
              <a:rPr lang="en-US" altLang="ja-JP" sz="1800" dirty="0" smtClean="0">
                <a:hlinkClick r:id="rId2"/>
              </a:rPr>
              <a:t>/</a:t>
            </a:r>
            <a:endParaRPr lang="en-US" altLang="ja-JP" sz="1800" dirty="0" smtClean="0"/>
          </a:p>
          <a:p>
            <a:pPr marL="0" lvl="1" indent="0">
              <a:buNone/>
            </a:pPr>
            <a:r>
              <a:rPr lang="en-US" altLang="ja-JP" sz="1800" dirty="0"/>
              <a:t>[14] Grover </a:t>
            </a:r>
            <a:r>
              <a:rPr lang="en-US" altLang="ja-JP" sz="1800" dirty="0" smtClean="0"/>
              <a:t>and Rudolph,“ </a:t>
            </a:r>
            <a:r>
              <a:rPr lang="en-US" altLang="ja-JP" sz="1800" dirty="0"/>
              <a:t>Creating </a:t>
            </a:r>
            <a:r>
              <a:rPr lang="en-US" altLang="ja-JP" sz="1800" dirty="0" err="1"/>
              <a:t>superpositions</a:t>
            </a:r>
            <a:r>
              <a:rPr lang="en-US" altLang="ja-JP" sz="1800" dirty="0"/>
              <a:t> that correspond </a:t>
            </a:r>
            <a:r>
              <a:rPr lang="en-US" altLang="ja-JP" sz="1800" dirty="0" smtClean="0"/>
              <a:t>to efficiently </a:t>
            </a:r>
            <a:r>
              <a:rPr lang="en-US" altLang="ja-JP" sz="1800" dirty="0" err="1"/>
              <a:t>integrable</a:t>
            </a:r>
            <a:r>
              <a:rPr lang="en-US" altLang="ja-JP" sz="1800" dirty="0"/>
              <a:t> probability distributions ”, </a:t>
            </a:r>
            <a:r>
              <a:rPr lang="en-US" altLang="ja-JP" sz="1800" dirty="0" err="1" smtClean="0"/>
              <a:t>arXiv:quant-ph</a:t>
            </a:r>
            <a:r>
              <a:rPr lang="en-US" altLang="ja-JP" sz="1800" dirty="0" smtClean="0"/>
              <a:t>/0208112</a:t>
            </a:r>
          </a:p>
          <a:p>
            <a:pPr marL="0" lvl="1" indent="0">
              <a:buNone/>
            </a:pPr>
            <a:r>
              <a:rPr lang="en-US" altLang="ja-JP" sz="1800" dirty="0"/>
              <a:t>[15] T. </a:t>
            </a:r>
            <a:r>
              <a:rPr lang="en-US" altLang="ja-JP" sz="1800" dirty="0" err="1"/>
              <a:t>Haner</a:t>
            </a:r>
            <a:r>
              <a:rPr lang="en-US" altLang="ja-JP" sz="1800" dirty="0"/>
              <a:t> et al., ”Optimizing Quantum Circuits for Arithmetic</a:t>
            </a:r>
            <a:r>
              <a:rPr lang="en-US" altLang="ja-JP" sz="1800" dirty="0" smtClean="0"/>
              <a:t>”, arXiv:1805.12445</a:t>
            </a:r>
          </a:p>
          <a:p>
            <a:pPr marL="0" lvl="1" indent="0">
              <a:buNone/>
            </a:pPr>
            <a:r>
              <a:rPr lang="en-US" altLang="ja-JP" sz="1800" dirty="0"/>
              <a:t>[16] </a:t>
            </a:r>
            <a:r>
              <a:rPr lang="en-US" altLang="ja-JP" sz="1800" dirty="0" err="1" smtClean="0"/>
              <a:t>Hormann</a:t>
            </a:r>
            <a:r>
              <a:rPr lang="en-US" altLang="ja-JP" sz="1800" dirty="0" smtClean="0"/>
              <a:t> </a:t>
            </a:r>
            <a:r>
              <a:rPr lang="en-US" altLang="ja-JP" sz="1800" dirty="0"/>
              <a:t>and </a:t>
            </a:r>
            <a:r>
              <a:rPr lang="en-US" altLang="ja-JP" sz="1800" dirty="0" err="1" smtClean="0"/>
              <a:t>Leydold</a:t>
            </a:r>
            <a:r>
              <a:rPr lang="en-US" altLang="ja-JP" sz="1800" dirty="0"/>
              <a:t>, ”Continuous random variate </a:t>
            </a:r>
            <a:r>
              <a:rPr lang="en-US" altLang="ja-JP" sz="1800" dirty="0" smtClean="0"/>
              <a:t>generation by </a:t>
            </a:r>
            <a:r>
              <a:rPr lang="en-US" altLang="ja-JP" sz="1800" dirty="0"/>
              <a:t>fast numerical inversion”, ACM Transactions </a:t>
            </a:r>
            <a:r>
              <a:rPr lang="en-US" altLang="ja-JP" sz="1800" dirty="0" smtClean="0"/>
              <a:t>on Modeling </a:t>
            </a:r>
            <a:r>
              <a:rPr lang="en-US" altLang="ja-JP" sz="1800" dirty="0"/>
              <a:t>and Computer Simulation 13(4):347, (2003)</a:t>
            </a:r>
          </a:p>
          <a:p>
            <a:pPr marL="0" lvl="1" indent="0">
              <a:buNone/>
            </a:pPr>
            <a:endParaRPr lang="en-US" altLang="ja-JP" sz="1800" dirty="0" smtClean="0"/>
          </a:p>
        </p:txBody>
      </p:sp>
      <p:sp>
        <p:nvSpPr>
          <p:cNvPr id="8" name="タイトル 3"/>
          <p:cNvSpPr>
            <a:spLocks noGrp="1"/>
          </p:cNvSpPr>
          <p:nvPr>
            <p:ph type="ctrTitle"/>
          </p:nvPr>
        </p:nvSpPr>
        <p:spPr>
          <a:xfrm>
            <a:off x="273050" y="220603"/>
            <a:ext cx="1217000" cy="400110"/>
          </a:xfrm>
        </p:spPr>
        <p:txBody>
          <a:bodyPr/>
          <a:lstStyle/>
          <a:p>
            <a:r>
              <a:rPr lang="ja-JP" altLang="en-US" dirty="0" smtClean="0"/>
              <a:t>参考文献</a:t>
            </a:r>
            <a:endParaRPr kumimoji="1" lang="ja-JP" altLang="en-US" dirty="0"/>
          </a:p>
        </p:txBody>
      </p:sp>
    </p:spTree>
    <p:extLst>
      <p:ext uri="{BB962C8B-B14F-4D97-AF65-F5344CB8AC3E}">
        <p14:creationId xmlns:p14="http://schemas.microsoft.com/office/powerpoint/2010/main" val="182673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スライド番号プレースホルダ 12"/>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20000"/>
              </a:lnSpc>
              <a:spcBef>
                <a:spcPct val="0"/>
              </a:spcBef>
              <a:spcAft>
                <a:spcPct val="70000"/>
              </a:spcAft>
              <a:buClrTx/>
              <a:buSzTx/>
              <a:buFontTx/>
              <a:buNone/>
              <a:tabLst/>
              <a:defRPr/>
            </a:pPr>
            <a:fld id="{32418C6E-3910-4F2F-8315-15D2935D66B6}" type="slidenum">
              <a:rPr kumimoji="1" lang="ja-JP" altLang="en-US" sz="1200" b="1" i="0" u="none" strike="noStrike" kern="1200" cap="none" spc="0" normalizeH="0" baseline="0" noProof="0" smtClean="0">
                <a:ln>
                  <a:noFill/>
                </a:ln>
                <a:solidFill>
                  <a:prstClr val="black"/>
                </a:solidFill>
                <a:effectLst/>
                <a:uLnTx/>
                <a:uFillTx/>
                <a:latin typeface="ＭＳ Ｐゴシック" charset="-128"/>
                <a:ea typeface="ＭＳ Ｐゴシック" charset="-128"/>
                <a:cs typeface="+mn-cs"/>
              </a:rPr>
              <a:pPr marL="0" marR="0" lvl="0" indent="0" algn="r" defTabSz="914400" rtl="0" eaLnBrk="1" fontAlgn="base" latinLnBrk="0" hangingPunct="1">
                <a:lnSpc>
                  <a:spcPct val="120000"/>
                </a:lnSpc>
                <a:spcBef>
                  <a:spcPct val="0"/>
                </a:spcBef>
                <a:spcAft>
                  <a:spcPct val="70000"/>
                </a:spcAft>
                <a:buClrTx/>
                <a:buSzTx/>
                <a:buFontTx/>
                <a:buNone/>
                <a:tabLst/>
                <a:defRPr/>
              </a:pPr>
              <a:t>18</a:t>
            </a:fld>
            <a:endParaRPr kumimoji="1" lang="en-US" altLang="ja-JP" sz="1200" b="1" i="0" u="none" strike="noStrike" kern="1200" cap="none" spc="0" normalizeH="0" baseline="0" noProof="0" dirty="0" smtClean="0">
              <a:ln>
                <a:noFill/>
              </a:ln>
              <a:solidFill>
                <a:prstClr val="black"/>
              </a:solidFill>
              <a:effectLst/>
              <a:uLnTx/>
              <a:uFillTx/>
              <a:latin typeface="ＭＳ Ｐゴシック" charset="-128"/>
              <a:ea typeface="ＭＳ Ｐゴシック" charset="-128"/>
              <a:cs typeface="+mn-cs"/>
            </a:endParaRPr>
          </a:p>
        </p:txBody>
      </p:sp>
      <p:sp>
        <p:nvSpPr>
          <p:cNvPr id="5" name="タイトル 4"/>
          <p:cNvSpPr>
            <a:spLocks noGrp="1"/>
          </p:cNvSpPr>
          <p:nvPr>
            <p:ph type="title"/>
          </p:nvPr>
        </p:nvSpPr>
        <p:spPr/>
        <p:txBody>
          <a:bodyPr/>
          <a:lstStyle/>
          <a:p>
            <a:endParaRPr kumimoji="1" lang="ja-JP" altLang="en-US"/>
          </a:p>
        </p:txBody>
      </p:sp>
      <p:sp>
        <p:nvSpPr>
          <p:cNvPr id="6" name="Rectangle 3"/>
          <p:cNvSpPr>
            <a:spLocks noChangeArrowheads="1"/>
          </p:cNvSpPr>
          <p:nvPr/>
        </p:nvSpPr>
        <p:spPr bwMode="auto">
          <a:xfrm>
            <a:off x="3116796" y="2420888"/>
            <a:ext cx="3411537" cy="1296144"/>
          </a:xfrm>
          <a:prstGeom prst="rect">
            <a:avLst/>
          </a:prstGeom>
          <a:noFill/>
          <a:ln w="9525">
            <a:solidFill>
              <a:schemeClr val="tx1"/>
            </a:solidFill>
            <a:prstDash val="sysDot"/>
            <a:miter lim="800000"/>
            <a:headEnd/>
            <a:tailEnd/>
          </a:ln>
        </p:spPr>
        <p:txBody>
          <a:bodyPr lIns="91437" tIns="90000" rIns="91437" bIns="45718"/>
          <a:lstStyle/>
          <a:p>
            <a:pPr marL="342900" marR="0" lvl="0" indent="-342900" algn="l" defTabSz="914400" rtl="0" eaLnBrk="1" fontAlgn="base" latinLnBrk="0" hangingPunct="1">
              <a:lnSpc>
                <a:spcPct val="120000"/>
              </a:lnSpc>
              <a:spcBef>
                <a:spcPct val="0"/>
              </a:spcBef>
              <a:spcAft>
                <a:spcPct val="0"/>
              </a:spcAft>
              <a:buClr>
                <a:srgbClr val="000066"/>
              </a:buClr>
              <a:buSzPct val="90000"/>
              <a:buFont typeface="Monotype Sorts" pitchFamily="2" charset="2"/>
              <a:buNone/>
              <a:tabLst/>
              <a:defRPr/>
            </a:pPr>
            <a:r>
              <a:rPr kumimoji="1" lang="en-US" altLang="ja-JP"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a:t>
            </a:r>
            <a:r>
              <a:rPr kumimoji="1" lang="ja-JP" altLang="en-US"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本件に関するお問い合わせ先</a:t>
            </a:r>
            <a:r>
              <a:rPr kumimoji="1" lang="en-US" altLang="ja-JP"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a:t>
            </a:r>
          </a:p>
          <a:p>
            <a:pPr marL="342900" marR="0" lvl="0" indent="-342900" algn="l" defTabSz="914400" rtl="0" eaLnBrk="1" fontAlgn="base" latinLnBrk="0" hangingPunct="1">
              <a:lnSpc>
                <a:spcPct val="100000"/>
              </a:lnSpc>
              <a:spcBef>
                <a:spcPct val="0"/>
              </a:spcBef>
              <a:spcAft>
                <a:spcPct val="0"/>
              </a:spcAft>
              <a:buClr>
                <a:srgbClr val="000066"/>
              </a:buClr>
              <a:buSzPct val="90000"/>
              <a:buFont typeface="Monotype Sorts" pitchFamily="2" charset="2"/>
              <a:buNone/>
              <a:tabLst/>
              <a:defRPr/>
            </a:pPr>
            <a:r>
              <a:rPr kumimoji="1" lang="ja-JP" altLang="en-US"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　みずほ第一フィナンシャルテクノロジー株式</a:t>
            </a:r>
            <a:r>
              <a:rPr kumimoji="1" lang="ja-JP" altLang="en-US"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会社</a:t>
            </a:r>
            <a:endPar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endParaRPr>
          </a:p>
          <a:p>
            <a:pPr marL="342900" marR="0" lvl="0" indent="-342900" algn="l" defTabSz="914400" rtl="0" eaLnBrk="1" fontAlgn="base" latinLnBrk="0" hangingPunct="1">
              <a:lnSpc>
                <a:spcPct val="100000"/>
              </a:lnSpc>
              <a:spcBef>
                <a:spcPct val="0"/>
              </a:spcBef>
              <a:spcAft>
                <a:spcPct val="0"/>
              </a:spcAft>
              <a:buClr>
                <a:srgbClr val="000066"/>
              </a:buClr>
              <a:buSzPct val="90000"/>
              <a:buFontTx/>
              <a:buNone/>
              <a:tabLst/>
              <a:defRPr/>
            </a:pPr>
            <a:r>
              <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  </a:t>
            </a:r>
            <a:r>
              <a:rPr kumimoji="1" lang="ja-JP" altLang="en-US"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金融工学第二部</a:t>
            </a:r>
            <a:endParaRPr kumimoji="1" lang="en-US" altLang="ja-JP"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endParaRPr>
          </a:p>
          <a:p>
            <a:pPr marL="342900" marR="0" lvl="0" indent="-342900" algn="l" defTabSz="914400" rtl="0" eaLnBrk="1" fontAlgn="base" latinLnBrk="0" hangingPunct="1">
              <a:lnSpc>
                <a:spcPct val="100000"/>
              </a:lnSpc>
              <a:spcBef>
                <a:spcPct val="0"/>
              </a:spcBef>
              <a:spcAft>
                <a:spcPct val="0"/>
              </a:spcAft>
              <a:buClr>
                <a:srgbClr val="000066"/>
              </a:buClr>
              <a:buSzPct val="90000"/>
              <a:buFontTx/>
              <a:buNone/>
              <a:tabLst/>
              <a:defRPr/>
            </a:pPr>
            <a:endPar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endParaRPr>
          </a:p>
          <a:p>
            <a:pPr marL="342900" marR="0" lvl="0" indent="-342900" algn="l" defTabSz="914400" rtl="0" eaLnBrk="1" fontAlgn="base" latinLnBrk="0" hangingPunct="1">
              <a:lnSpc>
                <a:spcPct val="100000"/>
              </a:lnSpc>
              <a:spcBef>
                <a:spcPct val="0"/>
              </a:spcBef>
              <a:spcAft>
                <a:spcPct val="0"/>
              </a:spcAft>
              <a:buClr>
                <a:srgbClr val="000066"/>
              </a:buClr>
              <a:buSzPct val="90000"/>
              <a:buFontTx/>
              <a:buNone/>
              <a:tabLst/>
              <a:defRPr/>
            </a:pPr>
            <a:r>
              <a:rPr kumimoji="1" lang="ja-JP" altLang="en-US"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 宮本　幸一</a:t>
            </a:r>
            <a:r>
              <a:rPr kumimoji="1" lang="ja-JP" altLang="en-US"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　  </a:t>
            </a:r>
            <a:r>
              <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TEL</a:t>
            </a:r>
            <a:r>
              <a:rPr kumimoji="1" lang="ja-JP" altLang="en-US"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a:t>
            </a:r>
            <a:r>
              <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03-4232-2778</a:t>
            </a:r>
            <a:endParaRPr kumimoji="1" lang="en-US" altLang="ja-JP"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endParaRPr>
          </a:p>
          <a:p>
            <a:pPr marL="342900" marR="0" lvl="0" indent="-342900" algn="l" defTabSz="914400" rtl="0" eaLnBrk="1" fontAlgn="base" latinLnBrk="0" hangingPunct="1">
              <a:lnSpc>
                <a:spcPct val="100000"/>
              </a:lnSpc>
              <a:spcBef>
                <a:spcPct val="0"/>
              </a:spcBef>
              <a:spcAft>
                <a:spcPts val="600"/>
              </a:spcAft>
              <a:buClr>
                <a:srgbClr val="000066"/>
              </a:buClr>
              <a:buSzPct val="90000"/>
              <a:buFontTx/>
              <a:buNone/>
              <a:tabLst/>
              <a:defRPr/>
            </a:pPr>
            <a:r>
              <a:rPr kumimoji="1" lang="en-US" altLang="ja-JP"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                  e-mail</a:t>
            </a:r>
            <a:r>
              <a:rPr kumimoji="1" lang="ja-JP" altLang="en-US" sz="1100" b="1" i="0" u="none" strike="noStrike" kern="1200" cap="none" spc="0" normalizeH="0" baseline="0" noProof="0" dirty="0">
                <a:ln>
                  <a:noFill/>
                </a:ln>
                <a:solidFill>
                  <a:srgbClr val="000000"/>
                </a:solidFill>
                <a:effectLst/>
                <a:uLnTx/>
                <a:uFillTx/>
                <a:latin typeface="ＭＳ Ｐゴシック" charset="-128"/>
                <a:ea typeface="ＭＳ Ｐゴシック" charset="-128"/>
                <a:cs typeface="+mn-cs"/>
              </a:rPr>
              <a:t>：</a:t>
            </a:r>
            <a:r>
              <a:rPr kumimoji="1" lang="en-US" altLang="ja-JP" sz="1100" b="1" i="0" u="none" strike="noStrike" kern="1200" cap="none" spc="0" normalizeH="0" baseline="0" noProof="0" dirty="0">
                <a:ln>
                  <a:noFill/>
                </a:ln>
                <a:solidFill>
                  <a:srgbClr val="FC0019"/>
                </a:solidFill>
                <a:effectLst/>
                <a:uLnTx/>
                <a:uFillTx/>
                <a:latin typeface="ＭＳ Ｐゴシック" charset="-128"/>
                <a:ea typeface="ＭＳ Ｐゴシック" charset="-128"/>
                <a:cs typeface="+mn-cs"/>
              </a:rPr>
              <a:t> </a:t>
            </a:r>
            <a:r>
              <a:rPr kumimoji="1" lang="en-US" altLang="ja-JP" sz="1100" b="1" i="0" u="none" strike="noStrike" kern="1200" cap="none" spc="0" normalizeH="0" baseline="0" noProof="0" dirty="0" smtClean="0">
                <a:ln>
                  <a:noFill/>
                </a:ln>
                <a:solidFill>
                  <a:srgbClr val="000000"/>
                </a:solidFill>
                <a:effectLst/>
                <a:uLnTx/>
                <a:uFillTx/>
                <a:latin typeface="ＭＳ Ｐゴシック" charset="-128"/>
                <a:ea typeface="ＭＳ Ｐゴシック" charset="-128"/>
                <a:cs typeface="+mn-cs"/>
              </a:rPr>
              <a:t>koichi-miyamoto@fintec.co.jp  </a:t>
            </a:r>
          </a:p>
        </p:txBody>
      </p:sp>
    </p:spTree>
    <p:extLst>
      <p:ext uri="{BB962C8B-B14F-4D97-AF65-F5344CB8AC3E}">
        <p14:creationId xmlns:p14="http://schemas.microsoft.com/office/powerpoint/2010/main" val="34435234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2</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r>
              <a:rPr lang="ja-JP" altLang="en-US" sz="1800" dirty="0" smtClean="0"/>
              <a:t>弊社の概要</a:t>
            </a:r>
            <a:endParaRPr lang="en-US" altLang="ja-JP" sz="1800" dirty="0" smtClean="0"/>
          </a:p>
          <a:p>
            <a:pPr lvl="1"/>
            <a:r>
              <a:rPr lang="ja-JP" altLang="en-US" sz="1800" dirty="0" smtClean="0"/>
              <a:t>銀行・生保・損保の</a:t>
            </a:r>
            <a:r>
              <a:rPr lang="en-US" altLang="ja-JP" sz="1800" dirty="0" smtClean="0"/>
              <a:t>3</a:t>
            </a:r>
            <a:r>
              <a:rPr lang="ja-JP" altLang="en-US" sz="1800" dirty="0" smtClean="0"/>
              <a:t>社の</a:t>
            </a:r>
            <a:r>
              <a:rPr lang="en-US" altLang="ja-JP" sz="1800" dirty="0" smtClean="0"/>
              <a:t>JV</a:t>
            </a:r>
            <a:endParaRPr lang="en-US" altLang="ja-JP" sz="1800" dirty="0"/>
          </a:p>
          <a:p>
            <a:pPr lvl="2"/>
            <a:r>
              <a:rPr lang="ja-JP" altLang="en-US" sz="1800" dirty="0" smtClean="0"/>
              <a:t>株式保有比率：みずほ銀行 </a:t>
            </a:r>
            <a:r>
              <a:rPr lang="en-US" altLang="ja-JP" sz="1800" dirty="0" smtClean="0"/>
              <a:t>60%</a:t>
            </a:r>
            <a:r>
              <a:rPr lang="ja-JP" altLang="en-US" sz="1800" dirty="0" err="1" smtClean="0"/>
              <a:t>、</a:t>
            </a:r>
            <a:r>
              <a:rPr lang="ja-JP" altLang="en-US" sz="1800" dirty="0" smtClean="0"/>
              <a:t>第一生命 </a:t>
            </a:r>
            <a:r>
              <a:rPr lang="en-US" altLang="ja-JP" sz="1800" dirty="0" smtClean="0"/>
              <a:t>30%</a:t>
            </a:r>
            <a:r>
              <a:rPr lang="ja-JP" altLang="en-US" sz="1800" dirty="0" err="1" smtClean="0"/>
              <a:t>、</a:t>
            </a:r>
            <a:r>
              <a:rPr lang="ja-JP" altLang="en-US" sz="1800" dirty="0" smtClean="0"/>
              <a:t>損保</a:t>
            </a:r>
            <a:r>
              <a:rPr lang="ja-JP" altLang="en-US" sz="1800" dirty="0" smtClean="0"/>
              <a:t>ジャパン </a:t>
            </a:r>
            <a:r>
              <a:rPr lang="en-US" altLang="ja-JP" sz="1800" dirty="0" smtClean="0"/>
              <a:t>10%</a:t>
            </a:r>
          </a:p>
          <a:p>
            <a:pPr lvl="1"/>
            <a:r>
              <a:rPr lang="ja-JP" altLang="en-US" sz="1800" dirty="0" smtClean="0"/>
              <a:t>金融機関や事業会社に対し、金融工学・数理科学に基づくコンサルティングを提供</a:t>
            </a:r>
            <a:endParaRPr lang="en-US" altLang="ja-JP" sz="1800" dirty="0" smtClean="0"/>
          </a:p>
          <a:p>
            <a:pPr lvl="2"/>
            <a:r>
              <a:rPr lang="ja-JP" altLang="en-US" sz="1800" dirty="0" smtClean="0"/>
              <a:t>リスク管理（信用リスク、市場リスク、</a:t>
            </a:r>
            <a:r>
              <a:rPr lang="en-US" altLang="ja-JP" sz="1800" dirty="0" smtClean="0"/>
              <a:t>...</a:t>
            </a:r>
            <a:r>
              <a:rPr lang="ja-JP" altLang="en-US" sz="1800" dirty="0" smtClean="0"/>
              <a:t>）</a:t>
            </a:r>
            <a:endParaRPr lang="en-US" altLang="ja-JP" sz="1800" dirty="0" smtClean="0"/>
          </a:p>
          <a:p>
            <a:pPr lvl="2"/>
            <a:r>
              <a:rPr lang="ja-JP" altLang="en-US" sz="1800" dirty="0" smtClean="0"/>
              <a:t>デリバティブ時価評価</a:t>
            </a:r>
            <a:endParaRPr lang="en-US" altLang="ja-JP" sz="1800" dirty="0" smtClean="0"/>
          </a:p>
          <a:p>
            <a:pPr lvl="2"/>
            <a:r>
              <a:rPr lang="ja-JP" altLang="en-US" sz="1800" dirty="0" smtClean="0"/>
              <a:t>投資技術 　</a:t>
            </a:r>
            <a:endParaRPr lang="en-US" altLang="ja-JP" sz="1800" dirty="0" smtClean="0"/>
          </a:p>
          <a:p>
            <a:pPr lvl="1"/>
            <a:r>
              <a:rPr lang="ja-JP" altLang="en-US" sz="1800" dirty="0" smtClean="0"/>
              <a:t>オリジナリティ</a:t>
            </a:r>
            <a:endParaRPr lang="en-US" altLang="ja-JP" sz="1800" dirty="0" smtClean="0"/>
          </a:p>
          <a:p>
            <a:pPr lvl="2"/>
            <a:r>
              <a:rPr lang="ja-JP" altLang="en-US" sz="1800" dirty="0" smtClean="0"/>
              <a:t>数理科学と金融実務の双方に精通</a:t>
            </a:r>
            <a:endParaRPr lang="en-US" altLang="ja-JP" sz="1800" dirty="0" smtClean="0"/>
          </a:p>
          <a:p>
            <a:pPr lvl="2"/>
            <a:r>
              <a:rPr lang="ja-JP" altLang="en-US" sz="1800" dirty="0" smtClean="0"/>
              <a:t>最先端技術の実務への実装に豊富な経験</a:t>
            </a:r>
            <a:endParaRPr lang="en-US" altLang="ja-JP" sz="1800" dirty="0" smtClean="0"/>
          </a:p>
          <a:p>
            <a:pPr marL="0" indent="0">
              <a:buNone/>
            </a:pPr>
            <a:endParaRPr lang="en-US" altLang="ja-JP" sz="800" dirty="0" smtClean="0"/>
          </a:p>
          <a:p>
            <a:r>
              <a:rPr lang="ja-JP" altLang="en-US" sz="1800" dirty="0" smtClean="0"/>
              <a:t>量子</a:t>
            </a:r>
            <a:r>
              <a:rPr lang="ja-JP" altLang="en-US" sz="1800" dirty="0"/>
              <a:t>コンピューティングに対する弊社のモチベーション</a:t>
            </a:r>
            <a:endParaRPr lang="en-US" altLang="ja-JP" sz="1800" dirty="0"/>
          </a:p>
          <a:p>
            <a:pPr lvl="1"/>
            <a:r>
              <a:rPr lang="ja-JP" altLang="en-US" sz="1800" dirty="0"/>
              <a:t>量子コンピューティングの金融実務への応用を論じた論文が</a:t>
            </a:r>
            <a:r>
              <a:rPr lang="ja-JP" altLang="en-US" sz="1800" dirty="0" smtClean="0"/>
              <a:t>、既</a:t>
            </a:r>
            <a:r>
              <a:rPr lang="ja-JP" altLang="en-US" sz="1800" dirty="0"/>
              <a:t>に</a:t>
            </a:r>
            <a:r>
              <a:rPr lang="ja-JP" altLang="en-US" sz="1800" dirty="0" smtClean="0"/>
              <a:t>多数</a:t>
            </a:r>
            <a:endParaRPr lang="en-US" altLang="ja-JP" sz="1800" dirty="0"/>
          </a:p>
          <a:p>
            <a:pPr lvl="1"/>
            <a:r>
              <a:rPr lang="ja-JP" altLang="en-US" sz="1800" dirty="0" smtClean="0"/>
              <a:t>弊社も来る</a:t>
            </a:r>
            <a:r>
              <a:rPr lang="ja-JP" altLang="en-US" sz="1800" dirty="0"/>
              <a:t>べき将来に当該領域のソリューションを提供できるよう検討を</a:t>
            </a:r>
            <a:r>
              <a:rPr lang="ja-JP" altLang="en-US" sz="1800" dirty="0" smtClean="0"/>
              <a:t>開始</a:t>
            </a:r>
            <a:endParaRPr lang="en-US" altLang="ja-JP" sz="1800" dirty="0"/>
          </a:p>
          <a:p>
            <a:pPr lvl="1"/>
            <a:r>
              <a:rPr lang="ja-JP" altLang="en-US" sz="1800" dirty="0"/>
              <a:t>特に、</a:t>
            </a:r>
            <a:r>
              <a:rPr lang="ja-JP" altLang="en-US" sz="1800" b="1" u="sng" dirty="0"/>
              <a:t>金融実務の観点</a:t>
            </a:r>
            <a:r>
              <a:rPr lang="ja-JP" altLang="en-US" sz="1800" dirty="0"/>
              <a:t>から、</a:t>
            </a:r>
            <a:r>
              <a:rPr lang="ja-JP" altLang="en-US" sz="1800" b="1" u="sng" dirty="0"/>
              <a:t>既存の方法論への改善提案</a:t>
            </a:r>
            <a:r>
              <a:rPr lang="ja-JP" altLang="en-US" sz="1800" dirty="0"/>
              <a:t>ならびに</a:t>
            </a:r>
            <a:r>
              <a:rPr lang="ja-JP" altLang="en-US" sz="1800" b="1" u="sng" dirty="0"/>
              <a:t>新しい応用例の</a:t>
            </a:r>
            <a:r>
              <a:rPr lang="ja-JP" altLang="en-US" sz="1800" b="1" u="sng" dirty="0" smtClean="0"/>
              <a:t>創出</a:t>
            </a:r>
            <a:r>
              <a:rPr lang="ja-JP" altLang="en-US" sz="1800" dirty="0" smtClean="0"/>
              <a:t>を</a:t>
            </a:r>
            <a:r>
              <a:rPr lang="ja-JP" altLang="en-US" sz="1800" dirty="0"/>
              <a:t>行って</a:t>
            </a:r>
            <a:r>
              <a:rPr lang="ja-JP" altLang="en-US" sz="1800" dirty="0" smtClean="0"/>
              <a:t>いきたい</a:t>
            </a:r>
            <a:endParaRPr lang="en-US" altLang="ja-JP" sz="2000" dirty="0" smtClean="0"/>
          </a:p>
          <a:p>
            <a:pPr marL="1371600" lvl="3" indent="0">
              <a:buNone/>
            </a:pPr>
            <a:endParaRPr lang="en-US" altLang="ja-JP" sz="1400" dirty="0" smtClean="0"/>
          </a:p>
        </p:txBody>
      </p:sp>
      <p:sp>
        <p:nvSpPr>
          <p:cNvPr id="8" name="タイトル 3"/>
          <p:cNvSpPr>
            <a:spLocks noGrp="1"/>
          </p:cNvSpPr>
          <p:nvPr>
            <p:ph type="ctrTitle"/>
          </p:nvPr>
        </p:nvSpPr>
        <p:spPr>
          <a:xfrm>
            <a:off x="273050" y="220603"/>
            <a:ext cx="5357557" cy="400110"/>
          </a:xfrm>
        </p:spPr>
        <p:txBody>
          <a:bodyPr/>
          <a:lstStyle/>
          <a:p>
            <a:r>
              <a:rPr lang="ja-JP" altLang="en-US" dirty="0"/>
              <a:t>みずほ第一フィナンシャルテクノロジー株式</a:t>
            </a:r>
            <a:r>
              <a:rPr lang="ja-JP" altLang="en-US" dirty="0" smtClean="0"/>
              <a:t>会社</a:t>
            </a:r>
            <a:endParaRPr kumimoji="1" lang="ja-JP" altLang="en-US" dirty="0"/>
          </a:p>
        </p:txBody>
      </p:sp>
      <p:pic>
        <p:nvPicPr>
          <p:cNvPr id="5" name="Picture 2"/>
          <p:cNvPicPr>
            <a:picLocks noChangeAspect="1" noChangeArrowheads="1"/>
          </p:cNvPicPr>
          <p:nvPr/>
        </p:nvPicPr>
        <p:blipFill>
          <a:blip r:embed="rId2" cstate="print"/>
          <a:srcRect l="17325" t="31500" r="37395" b="18101"/>
          <a:stretch>
            <a:fillRect/>
          </a:stretch>
        </p:blipFill>
        <p:spPr bwMode="auto">
          <a:xfrm>
            <a:off x="6069124" y="2060848"/>
            <a:ext cx="3341630" cy="2092151"/>
          </a:xfrm>
          <a:prstGeom prst="rect">
            <a:avLst/>
          </a:prstGeom>
          <a:noFill/>
          <a:ln w="9525" cap="flat" cmpd="sng">
            <a:noFill/>
            <a:prstDash val="solid"/>
            <a:miter lim="800000"/>
            <a:headEnd type="none" w="med" len="med"/>
            <a:tailEnd type="none" w="med" len="med"/>
          </a:ln>
        </p:spPr>
      </p:pic>
      <p:sp>
        <p:nvSpPr>
          <p:cNvPr id="2" name="正方形/長方形 1"/>
          <p:cNvSpPr/>
          <p:nvPr/>
        </p:nvSpPr>
        <p:spPr>
          <a:xfrm>
            <a:off x="2432720" y="2704138"/>
            <a:ext cx="2219647" cy="369332"/>
          </a:xfrm>
          <a:prstGeom prst="rect">
            <a:avLst/>
          </a:prstGeom>
        </p:spPr>
        <p:txBody>
          <a:bodyPr wrap="none">
            <a:spAutoFit/>
          </a:bodyPr>
          <a:lstStyle/>
          <a:p>
            <a:pPr marL="285750" indent="-285750">
              <a:buFont typeface="Wingdings" panose="05000000000000000000" pitchFamily="2" charset="2"/>
              <a:buChar char="ü"/>
            </a:pPr>
            <a:r>
              <a:rPr lang="ja-JP" altLang="en-US" dirty="0"/>
              <a:t>データ分析　</a:t>
            </a:r>
            <a:r>
              <a:rPr lang="en-US" altLang="ja-JP" dirty="0"/>
              <a:t>... </a:t>
            </a:r>
            <a:r>
              <a:rPr lang="en-US" altLang="ja-JP" dirty="0" err="1"/>
              <a:t>etc</a:t>
            </a:r>
            <a:endParaRPr lang="ja-JP" altLang="en-US" dirty="0"/>
          </a:p>
        </p:txBody>
      </p:sp>
    </p:spTree>
    <p:extLst>
      <p:ext uri="{BB962C8B-B14F-4D97-AF65-F5344CB8AC3E}">
        <p14:creationId xmlns:p14="http://schemas.microsoft.com/office/powerpoint/2010/main" val="207909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p:cNvCxnSpPr/>
          <p:nvPr/>
        </p:nvCxnSpPr>
        <p:spPr>
          <a:xfrm>
            <a:off x="1532620" y="5376238"/>
            <a:ext cx="28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532620" y="5928452"/>
            <a:ext cx="28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532620" y="4899191"/>
            <a:ext cx="28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3</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67490" cy="5364596"/>
              </a:xfrm>
            </p:spPr>
            <p:txBody>
              <a:bodyPr/>
              <a:lstStyle/>
              <a:p>
                <a:r>
                  <a:rPr lang="ja-JP" altLang="en-US" sz="1800" dirty="0" smtClean="0"/>
                  <a:t>量子コンピュータによるモンテカルロ積分（以下「量子モンテカルロ」）</a:t>
                </a:r>
                <a:r>
                  <a:rPr lang="en-US" altLang="ja-JP" sz="1800" dirty="0" smtClean="0"/>
                  <a:t>[1,2]</a:t>
                </a:r>
              </a:p>
              <a:p>
                <a:pPr lvl="1"/>
                <a:r>
                  <a:rPr lang="ja-JP" altLang="en-US" sz="1800" dirty="0" smtClean="0"/>
                  <a:t>計算量</a:t>
                </a:r>
                <a14:m>
                  <m:oMath xmlns:m="http://schemas.openxmlformats.org/officeDocument/2006/math">
                    <m:r>
                      <a:rPr lang="en-US" altLang="ja-JP" sz="1800" i="1">
                        <a:latin typeface="Cambria Math" panose="02040503050406030204" pitchFamily="18" charset="0"/>
                      </a:rPr>
                      <m:t>𝑁</m:t>
                    </m:r>
                  </m:oMath>
                </a14:m>
                <a:r>
                  <a:rPr lang="ja-JP" altLang="en-US" sz="1800" dirty="0" smtClean="0"/>
                  <a:t>に対して誤差が</a:t>
                </a:r>
                <a14:m>
                  <m:oMath xmlns:m="http://schemas.openxmlformats.org/officeDocument/2006/math">
                    <m:r>
                      <a:rPr lang="en-US" altLang="ja-JP" sz="1800" b="0" i="1" smtClean="0">
                        <a:latin typeface="Cambria Math" panose="02040503050406030204" pitchFamily="18" charset="0"/>
                      </a:rPr>
                      <m:t>𝑂</m:t>
                    </m:r>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𝑁</m:t>
                        </m:r>
                      </m:e>
                      <m:sup>
                        <m:r>
                          <a:rPr lang="en-US" altLang="ja-JP" sz="1800" b="0" i="1" smtClean="0">
                            <a:latin typeface="Cambria Math" panose="02040503050406030204" pitchFamily="18" charset="0"/>
                          </a:rPr>
                          <m:t>−1</m:t>
                        </m:r>
                      </m:sup>
                    </m:sSup>
                    <m:r>
                      <a:rPr lang="en-US" altLang="ja-JP" sz="1800" b="0" i="1" smtClean="0">
                        <a:latin typeface="Cambria Math" panose="02040503050406030204" pitchFamily="18" charset="0"/>
                      </a:rPr>
                      <m:t>)</m:t>
                    </m:r>
                  </m:oMath>
                </a14:m>
                <a:r>
                  <a:rPr lang="ja-JP" altLang="en-US" sz="1800" dirty="0" smtClean="0"/>
                  <a:t>の形で減衰</a:t>
                </a:r>
                <a:endParaRPr lang="en-US" altLang="ja-JP" sz="1800" dirty="0" smtClean="0"/>
              </a:p>
              <a:p>
                <a:pPr lvl="2"/>
                <a:r>
                  <a:rPr lang="ja-JP" altLang="en-US" sz="1800" dirty="0" smtClean="0"/>
                  <a:t>古典だと</a:t>
                </a:r>
                <a:r>
                  <a:rPr lang="en-US" altLang="ja-JP" sz="1800" dirty="0" smtClean="0"/>
                  <a:t> </a:t>
                </a:r>
                <a14:m>
                  <m:oMath xmlns:m="http://schemas.openxmlformats.org/officeDocument/2006/math">
                    <m:r>
                      <a:rPr lang="en-US" altLang="ja-JP" sz="1800" i="1">
                        <a:latin typeface="Cambria Math" panose="02040503050406030204" pitchFamily="18" charset="0"/>
                      </a:rPr>
                      <m:t>𝑂</m:t>
                    </m:r>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𝑁</m:t>
                        </m:r>
                      </m:e>
                      <m:sup>
                        <m:r>
                          <a:rPr lang="en-US" altLang="ja-JP" sz="1800" i="1">
                            <a:latin typeface="Cambria Math" panose="02040503050406030204" pitchFamily="18" charset="0"/>
                          </a:rPr>
                          <m:t>−1/2</m:t>
                        </m:r>
                      </m:sup>
                    </m:sSup>
                    <m:r>
                      <a:rPr lang="en-US" altLang="ja-JP" sz="1800" i="1">
                        <a:latin typeface="Cambria Math" panose="02040503050406030204" pitchFamily="18" charset="0"/>
                      </a:rPr>
                      <m:t>)</m:t>
                    </m:r>
                  </m:oMath>
                </a14:m>
                <a:r>
                  <a:rPr lang="en-US" altLang="ja-JP" sz="1800" dirty="0" smtClean="0"/>
                  <a:t> </a:t>
                </a:r>
                <a:r>
                  <a:rPr lang="ja-JP" altLang="en-US" sz="1800" dirty="0" smtClean="0"/>
                  <a:t>→ </a:t>
                </a:r>
                <a:r>
                  <a:rPr lang="en-US" altLang="ja-JP" sz="1800" dirty="0" smtClean="0"/>
                  <a:t>“quadratic speedup”</a:t>
                </a:r>
              </a:p>
              <a:p>
                <a:pPr marL="457200" lvl="1" indent="0">
                  <a:buNone/>
                </a:pPr>
                <a:endParaRPr lang="en-US" altLang="ja-JP" sz="800" dirty="0"/>
              </a:p>
              <a:p>
                <a:r>
                  <a:rPr lang="ja-JP" altLang="en-US" sz="1800" dirty="0" smtClean="0"/>
                  <a:t>問：密度</a:t>
                </a:r>
                <a:r>
                  <a:rPr lang="ja-JP" altLang="en-US" sz="1800" dirty="0"/>
                  <a:t>関数 </a:t>
                </a:r>
                <a14:m>
                  <m:oMath xmlns:m="http://schemas.openxmlformats.org/officeDocument/2006/math">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oMath>
                </a14:m>
                <a:r>
                  <a:rPr lang="ja-JP" altLang="en-US" sz="1800" dirty="0"/>
                  <a:t> を持つ確率変数 </a:t>
                </a:r>
                <a14:m>
                  <m:oMath xmlns:m="http://schemas.openxmlformats.org/officeDocument/2006/math">
                    <m:r>
                      <a:rPr lang="en-US" altLang="ja-JP" sz="1800" i="1">
                        <a:latin typeface="Cambria Math" panose="02040503050406030204" pitchFamily="18" charset="0"/>
                      </a:rPr>
                      <m:t>𝑥</m:t>
                    </m:r>
                  </m:oMath>
                </a14:m>
                <a:r>
                  <a:rPr lang="en-US" altLang="ja-JP" sz="1800" dirty="0"/>
                  <a:t> </a:t>
                </a:r>
                <a:r>
                  <a:rPr lang="ja-JP" altLang="en-US" sz="1800" dirty="0"/>
                  <a:t>と関数 </a:t>
                </a:r>
                <a14:m>
                  <m:oMath xmlns:m="http://schemas.openxmlformats.org/officeDocument/2006/math">
                    <m:r>
                      <a:rPr lang="en-US" altLang="ja-JP" sz="1800" i="1">
                        <a:latin typeface="Cambria Math" panose="02040503050406030204" pitchFamily="18" charset="0"/>
                      </a:rPr>
                      <m:t>𝐹</m:t>
                    </m:r>
                  </m:oMath>
                </a14:m>
                <a:r>
                  <a:rPr lang="en-US" altLang="ja-JP" sz="1800" dirty="0"/>
                  <a:t> </a:t>
                </a:r>
                <a:r>
                  <a:rPr lang="ja-JP" altLang="en-US" sz="1800" dirty="0"/>
                  <a:t>に対し、期待値 </a:t>
                </a:r>
                <a14:m>
                  <m:oMath xmlns:m="http://schemas.openxmlformats.org/officeDocument/2006/math">
                    <m:r>
                      <a:rPr lang="en-US" altLang="ja-JP" sz="1800" i="1">
                        <a:latin typeface="Cambria Math" panose="02040503050406030204" pitchFamily="18" charset="0"/>
                      </a:rPr>
                      <m:t>𝐸</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e>
                    </m:d>
                    <m:r>
                      <a:rPr lang="en-US" altLang="ja-JP" sz="1800" b="0" i="1" smtClean="0">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r>
                          <a:rPr lang="en-US" altLang="ja-JP" sz="1800" i="1">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nary>
                  </m:oMath>
                </a14:m>
                <a:r>
                  <a:rPr lang="ja-JP" altLang="en-US" sz="1800" dirty="0"/>
                  <a:t>を求めよ</a:t>
                </a:r>
                <a:endParaRPr lang="en-US" altLang="ja-JP" sz="1800" dirty="0" smtClean="0"/>
              </a:p>
              <a:p>
                <a:pPr marL="0" indent="0">
                  <a:buNone/>
                </a:pPr>
                <a:endParaRPr lang="en-US" altLang="ja-JP" sz="800" dirty="0"/>
              </a:p>
              <a:p>
                <a:r>
                  <a:rPr lang="ja-JP" altLang="en-US" sz="1800" dirty="0" smtClean="0"/>
                  <a:t>量子モンテカルロの</a:t>
                </a:r>
                <a:r>
                  <a:rPr lang="ja-JP" altLang="en-US" sz="1800" dirty="0"/>
                  <a:t>大</a:t>
                </a:r>
                <a:r>
                  <a:rPr lang="ja-JP" altLang="en-US" sz="1800" dirty="0" smtClean="0"/>
                  <a:t>まかな流れ</a:t>
                </a:r>
                <a:endParaRPr lang="en-US" altLang="ja-JP" sz="1800" dirty="0" smtClean="0"/>
              </a:p>
              <a:p>
                <a:pPr marL="800100" lvl="1" indent="-342900">
                  <a:buFont typeface="+mj-lt"/>
                  <a:buAutoNum type="arabicPeriod"/>
                </a:pPr>
                <a:r>
                  <a:rPr lang="ja-JP" altLang="en-US" sz="1800" dirty="0" smtClean="0"/>
                  <a:t>乱数生成：</a:t>
                </a:r>
                <a:r>
                  <a:rPr lang="en-US" altLang="ja-JP" sz="1800" dirty="0"/>
                  <a:t> </a:t>
                </a:r>
                <a14:m>
                  <m:oMath xmlns:m="http://schemas.openxmlformats.org/officeDocument/2006/math">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oMath>
                </a14:m>
                <a:r>
                  <a:rPr lang="ja-JP" altLang="en-US" sz="1800" dirty="0" smtClean="0"/>
                  <a:t>に基づく確率振幅を持つ</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m:t>
                        </m:r>
                        <m:r>
                          <a:rPr lang="en-US" altLang="ja-JP" sz="1800" i="1">
                            <a:latin typeface="Cambria Math" panose="02040503050406030204" pitchFamily="18" charset="0"/>
                          </a:rPr>
                          <m:t>𝑥</m:t>
                        </m:r>
                      </m:e>
                    </m:d>
                  </m:oMath>
                </a14:m>
                <a:r>
                  <a:rPr lang="ja-JP" altLang="en-US" sz="1800" dirty="0" smtClean="0"/>
                  <a:t>の重ね合わせ </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ad>
                          <m:radPr>
                            <m:degHide m:val="on"/>
                            <m:ctrlPr>
                              <a:rPr lang="en-US" altLang="ja-JP" sz="1800" i="1">
                                <a:latin typeface="Cambria Math" panose="02040503050406030204" pitchFamily="18" charset="0"/>
                              </a:rPr>
                            </m:ctrlPr>
                          </m:radPr>
                          <m:deg/>
                          <m:e>
                            <m:r>
                              <a:rPr lang="en-US" altLang="ja-JP" sz="1800" b="0" i="1" smtClean="0">
                                <a:latin typeface="Cambria Math" panose="02040503050406030204" pitchFamily="18" charset="0"/>
                              </a:rPr>
                              <m:t>𝑝</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𝑥</m:t>
                            </m:r>
                            <m:r>
                              <a:rPr lang="en-US" altLang="ja-JP" sz="1800" b="0" i="1" smtClean="0">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e>
                    </m:nary>
                  </m:oMath>
                </a14:m>
                <a:r>
                  <a:rPr lang="ja-JP" altLang="en-US" sz="1800" dirty="0" smtClean="0"/>
                  <a:t> を生成</a:t>
                </a:r>
                <a:endParaRPr lang="en-US" altLang="ja-JP" sz="1800" dirty="0" smtClean="0"/>
              </a:p>
              <a:p>
                <a:pPr marL="800100" lvl="1" indent="-342900">
                  <a:buFont typeface="+mj-lt"/>
                  <a:buAutoNum type="arabicPeriod"/>
                </a:pPr>
                <a:r>
                  <a:rPr lang="ja-JP" altLang="en-US" sz="1800" dirty="0" smtClean="0"/>
                  <a:t> </a:t>
                </a:r>
                <a14:m>
                  <m:oMath xmlns:m="http://schemas.openxmlformats.org/officeDocument/2006/math">
                    <m:r>
                      <a:rPr lang="en-US" altLang="ja-JP" sz="1800" i="1">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oMath>
                </a14:m>
                <a:r>
                  <a:rPr lang="ja-JP" altLang="en-US" sz="1800" dirty="0" smtClean="0"/>
                  <a:t>を別のレジスタに計算：</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0</m:t>
                            </m:r>
                          </m:e>
                        </m:d>
                      </m:e>
                    </m:nary>
                    <m:r>
                      <a:rPr lang="en-US" altLang="ja-JP" sz="1800" i="1" smtClean="0">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𝐹</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𝑥</m:t>
                            </m:r>
                            <m:r>
                              <a:rPr lang="en-US" altLang="ja-JP" sz="1800" b="0" i="1" smtClean="0">
                                <a:latin typeface="Cambria Math" panose="02040503050406030204" pitchFamily="18" charset="0"/>
                              </a:rPr>
                              <m:t>)</m:t>
                            </m:r>
                          </m:e>
                        </m:d>
                      </m:e>
                    </m:nary>
                  </m:oMath>
                </a14:m>
                <a:endParaRPr lang="en-US" altLang="ja-JP" sz="1800" dirty="0" smtClean="0"/>
              </a:p>
              <a:p>
                <a:pPr marL="800100" lvl="1" indent="-342900">
                  <a:buFont typeface="+mj-lt"/>
                  <a:buAutoNum type="arabicPeriod"/>
                </a:pPr>
                <a:r>
                  <a:rPr lang="ja-JP" altLang="en-US" sz="1800" dirty="0"/>
                  <a:t> </a:t>
                </a:r>
                <a14:m>
                  <m:oMath xmlns:m="http://schemas.openxmlformats.org/officeDocument/2006/math">
                    <m:r>
                      <a:rPr lang="en-US" altLang="ja-JP" sz="1800" i="1">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oMath>
                </a14:m>
                <a:r>
                  <a:rPr lang="ja-JP" altLang="en-US" sz="1800" dirty="0" smtClean="0"/>
                  <a:t>を</a:t>
                </a:r>
                <a:r>
                  <a:rPr lang="en-US" altLang="ja-JP" sz="1800" dirty="0" err="1" smtClean="0"/>
                  <a:t>ancilla</a:t>
                </a:r>
                <a:r>
                  <a:rPr lang="ja-JP" altLang="en-US" sz="1800" dirty="0" smtClean="0"/>
                  <a:t>の</a:t>
                </a:r>
                <a:r>
                  <a:rPr lang="en-US" altLang="ja-JP" sz="1800" dirty="0" smtClean="0"/>
                  <a:t>amplitude</a:t>
                </a:r>
                <a:r>
                  <a:rPr lang="ja-JP" altLang="en-US" sz="1800" dirty="0" smtClean="0"/>
                  <a:t>（</a:t>
                </a:r>
                <a14:m>
                  <m:oMath xmlns:m="http://schemas.openxmlformats.org/officeDocument/2006/math">
                    <m:d>
                      <m:dPr>
                        <m:begChr m:val=""/>
                        <m:endChr m:val="⟩"/>
                        <m:ctrlPr>
                          <a:rPr lang="ja-JP" altLang="en-US" sz="1800" i="1" smtClean="0">
                            <a:latin typeface="Cambria Math" panose="02040503050406030204" pitchFamily="18" charset="0"/>
                          </a:rPr>
                        </m:ctrlPr>
                      </m:dPr>
                      <m:e>
                        <m:r>
                          <a:rPr lang="en-US" altLang="ja-JP" sz="1800" b="0" i="1" smtClean="0">
                            <a:latin typeface="Cambria Math" panose="02040503050406030204" pitchFamily="18" charset="0"/>
                          </a:rPr>
                          <m:t>|1</m:t>
                        </m:r>
                      </m:e>
                    </m:d>
                  </m:oMath>
                </a14:m>
                <a:r>
                  <a:rPr lang="ja-JP" altLang="en-US" sz="1800" dirty="0" smtClean="0"/>
                  <a:t>を取る確率）にエンコーディング</a:t>
                </a:r>
                <a:r>
                  <a:rPr lang="en-US" altLang="ja-JP" sz="1800" dirty="0" smtClean="0"/>
                  <a:t/>
                </a:r>
                <a:br>
                  <a:rPr lang="en-US" altLang="ja-JP" sz="1800" dirty="0" smtClean="0"/>
                </a:b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smtClean="0">
                                <a:latin typeface="Cambria Math" panose="02040503050406030204" pitchFamily="18" charset="0"/>
                              </a:rPr>
                              <m:t>0</m:t>
                            </m:r>
                          </m:e>
                        </m:d>
                      </m:e>
                    </m:nary>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𝑥</m:t>
                        </m:r>
                      </m:sub>
                      <m:sup/>
                      <m:e>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𝑝</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d>
                      </m:e>
                    </m:nary>
                    <m:d>
                      <m:dPr>
                        <m:ctrlPr>
                          <a:rPr lang="en-US" altLang="ja-JP" sz="1800" i="1" smtClean="0">
                            <a:latin typeface="Cambria Math" panose="02040503050406030204" pitchFamily="18" charset="0"/>
                          </a:rPr>
                        </m:ctrlPr>
                      </m:dPr>
                      <m:e>
                        <m:rad>
                          <m:radPr>
                            <m:degHide m:val="on"/>
                            <m:ctrlPr>
                              <a:rPr lang="en-US" altLang="ja-JP" sz="1800" i="1">
                                <a:latin typeface="Cambria Math" panose="02040503050406030204" pitchFamily="18" charset="0"/>
                              </a:rPr>
                            </m:ctrlPr>
                          </m:radPr>
                          <m:deg/>
                          <m:e>
                            <m:r>
                              <a:rPr lang="en-US" altLang="ja-JP" sz="1800" b="0" i="1" smtClean="0">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e>
                        </m:d>
                        <m:r>
                          <a:rPr lang="en-US" altLang="ja-JP" sz="1800" b="0" i="1" smtClean="0">
                            <a:latin typeface="Cambria Math" panose="02040503050406030204" pitchFamily="18" charset="0"/>
                          </a:rPr>
                          <m:t>+</m:t>
                        </m:r>
                        <m:rad>
                          <m:radPr>
                            <m:degHide m:val="on"/>
                            <m:ctrlPr>
                              <a:rPr lang="en-US" altLang="ja-JP" sz="1800" i="1">
                                <a:latin typeface="Cambria Math" panose="02040503050406030204" pitchFamily="18" charset="0"/>
                              </a:rPr>
                            </m:ctrlPr>
                          </m:radPr>
                          <m:deg/>
                          <m:e>
                            <m:r>
                              <a:rPr lang="en-US" altLang="ja-JP" sz="1800" b="0" i="1" smtClean="0">
                                <a:latin typeface="Cambria Math" panose="02040503050406030204" pitchFamily="18" charset="0"/>
                              </a:rPr>
                              <m:t>1−</m:t>
                            </m:r>
                            <m:r>
                              <a:rPr lang="en-US" altLang="ja-JP" sz="1800" b="0" i="1" smtClean="0">
                                <a:latin typeface="Cambria Math" panose="02040503050406030204" pitchFamily="18" charset="0"/>
                              </a:rPr>
                              <m:t>𝐹</m:t>
                            </m:r>
                            <m:r>
                              <a:rPr lang="en-US" altLang="ja-JP" sz="1800" i="1">
                                <a:latin typeface="Cambria Math" panose="02040503050406030204" pitchFamily="18" charset="0"/>
                              </a:rPr>
                              <m:t>(</m:t>
                            </m:r>
                            <m:r>
                              <a:rPr lang="en-US" altLang="ja-JP" sz="1800" i="1">
                                <a:latin typeface="Cambria Math" panose="02040503050406030204" pitchFamily="18" charset="0"/>
                              </a:rPr>
                              <m:t>𝑥</m:t>
                            </m:r>
                            <m:r>
                              <a:rPr lang="en-US" altLang="ja-JP" sz="1800" i="1">
                                <a:latin typeface="Cambria Math" panose="02040503050406030204" pitchFamily="18" charset="0"/>
                              </a:rPr>
                              <m:t>)</m:t>
                            </m:r>
                          </m:e>
                        </m:rad>
                        <m:r>
                          <a:rPr lang="en-US" altLang="ja-JP" sz="1800">
                            <a:latin typeface="Cambria Math" panose="02040503050406030204" pitchFamily="18" charset="0"/>
                          </a:rPr>
                          <m:t>|</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oMath>
                </a14:m>
                <a:r>
                  <a:rPr lang="en-US" altLang="ja-JP" sz="1800" dirty="0" smtClean="0"/>
                  <a:t> </a:t>
                </a:r>
              </a:p>
              <a:p>
                <a:pPr marL="800100" lvl="1" indent="-342900">
                  <a:buFont typeface="+mj-lt"/>
                  <a:buAutoNum type="arabicPeriod"/>
                </a:pPr>
                <a:r>
                  <a:rPr lang="en-US" altLang="ja-JP" sz="1800" dirty="0" smtClean="0"/>
                  <a:t>Quantum Amplitude Estimation (QAE)[3,2]</a:t>
                </a:r>
                <a:r>
                  <a:rPr lang="ja-JP" altLang="en-US" sz="1800" dirty="0" smtClean="0"/>
                  <a:t>により</a:t>
                </a:r>
                <a:r>
                  <a:rPr lang="en-US" altLang="ja-JP" sz="1800" dirty="0" err="1" smtClean="0"/>
                  <a:t>ancilla</a:t>
                </a:r>
                <a:r>
                  <a:rPr lang="en-US" altLang="ja-JP" sz="1800" dirty="0" smtClean="0"/>
                  <a:t> = 1</a:t>
                </a:r>
                <a:r>
                  <a:rPr lang="ja-JP" altLang="en-US" sz="1800" dirty="0" smtClean="0"/>
                  <a:t>の確率（</a:t>
                </a:r>
                <a:r>
                  <a:rPr lang="en-US" altLang="ja-JP" sz="1800" dirty="0" smtClean="0"/>
                  <a:t>=</a:t>
                </a:r>
                <a14:m>
                  <m:oMath xmlns:m="http://schemas.openxmlformats.org/officeDocument/2006/math">
                    <m:r>
                      <a:rPr lang="en-US" altLang="ja-JP" sz="1800" i="1">
                        <a:latin typeface="Cambria Math" panose="02040503050406030204" pitchFamily="18" charset="0"/>
                      </a:rPr>
                      <m:t>𝐸</m:t>
                    </m:r>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e>
                    </m:d>
                  </m:oMath>
                </a14:m>
                <a:r>
                  <a:rPr lang="ja-JP" altLang="en-US" sz="1800" dirty="0" smtClean="0"/>
                  <a:t>）を推定</a:t>
                </a:r>
                <a:r>
                  <a:rPr lang="en-US" altLang="ja-JP" sz="1800" dirty="0" smtClean="0"/>
                  <a:t/>
                </a:r>
                <a:br>
                  <a:rPr lang="en-US" altLang="ja-JP" sz="1800" dirty="0" smtClean="0"/>
                </a:br>
                <a:endParaRPr lang="en-US" altLang="ja-JP" sz="1800"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67490" cy="5364596"/>
              </a:xfrm>
              <a:blipFill>
                <a:blip r:embed="rId2"/>
                <a:stretch>
                  <a:fillRect l="-441" t="-1023" r="-504"/>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4586512" cy="400110"/>
          </a:xfrm>
        </p:spPr>
        <p:txBody>
          <a:bodyPr/>
          <a:lstStyle/>
          <a:p>
            <a:r>
              <a:rPr lang="ja-JP" altLang="en-US" dirty="0" smtClean="0"/>
              <a:t>量子コンピュータによるモンテカルロ積分</a:t>
            </a:r>
            <a:endParaRPr kumimoji="1" lang="ja-JP" altLang="en-US" dirty="0"/>
          </a:p>
        </p:txBody>
      </p:sp>
      <p:sp>
        <p:nvSpPr>
          <p:cNvPr id="7" name="正方形/長方形 6"/>
          <p:cNvSpPr/>
          <p:nvPr/>
        </p:nvSpPr>
        <p:spPr>
          <a:xfrm>
            <a:off x="1784620" y="4653136"/>
            <a:ext cx="616726" cy="49398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乱数生成</a:t>
            </a:r>
            <a:endParaRPr lang="ja-JP" altLang="en-US" sz="1400" dirty="0">
              <a:solidFill>
                <a:schemeClr val="tx1"/>
              </a:solidFill>
            </a:endParaRPr>
          </a:p>
        </p:txBody>
      </p:sp>
      <mc:AlternateContent xmlns:mc="http://schemas.openxmlformats.org/markup-compatibility/2006" xmlns:a14="http://schemas.microsoft.com/office/drawing/2010/main">
        <mc:Choice Requires="a14">
          <p:sp>
            <p:nvSpPr>
              <p:cNvPr id="15" name="正方形/長方形 14"/>
              <p:cNvSpPr/>
              <p:nvPr/>
            </p:nvSpPr>
            <p:spPr>
              <a:xfrm>
                <a:off x="2665914" y="4704655"/>
                <a:ext cx="616726" cy="8876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𝐹</m:t>
                      </m:r>
                      <m:r>
                        <a:rPr lang="en-US" altLang="ja-JP" sz="1400" b="0" i="1" smtClean="0">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𝑥</m:t>
                      </m:r>
                      <m:r>
                        <a:rPr lang="en-US" altLang="ja-JP" sz="1400" b="0" i="1" smtClean="0">
                          <a:solidFill>
                            <a:schemeClr val="tx1"/>
                          </a:solidFill>
                          <a:latin typeface="Cambria Math" panose="02040503050406030204" pitchFamily="18" charset="0"/>
                        </a:rPr>
                        <m:t>)</m:t>
                      </m:r>
                    </m:oMath>
                  </m:oMathPara>
                </a14:m>
                <a:endParaRPr lang="ja-JP" altLang="en-US" sz="1400" dirty="0">
                  <a:solidFill>
                    <a:schemeClr val="tx1"/>
                  </a:solidFill>
                </a:endParaRPr>
              </a:p>
            </p:txBody>
          </p:sp>
        </mc:Choice>
        <mc:Fallback xmlns="">
          <p:sp>
            <p:nvSpPr>
              <p:cNvPr id="15" name="正方形/長方形 14"/>
              <p:cNvSpPr>
                <a:spLocks noRot="1" noChangeAspect="1" noMove="1" noResize="1" noEditPoints="1" noAdjustHandles="1" noChangeArrowheads="1" noChangeShapeType="1" noTextEdit="1"/>
              </p:cNvSpPr>
              <p:nvPr/>
            </p:nvSpPr>
            <p:spPr>
              <a:xfrm>
                <a:off x="2665914" y="4704655"/>
                <a:ext cx="616726" cy="887607"/>
              </a:xfrm>
              <a:prstGeom prst="rect">
                <a:avLst/>
              </a:prstGeom>
              <a:blipFill>
                <a:blip r:embed="rId3"/>
                <a:stretch>
                  <a:fillRect/>
                </a:stretch>
              </a:blipFill>
              <a:ln w="19050">
                <a:solidFill>
                  <a:schemeClr val="tx1"/>
                </a:solidFill>
              </a:ln>
            </p:spPr>
            <p:txBody>
              <a:bodyPr/>
              <a:lstStyle/>
              <a:p>
                <a:r>
                  <a:rPr lang="ja-JP" altLang="en-US">
                    <a:noFill/>
                  </a:rPr>
                  <a:t> </a:t>
                </a:r>
              </a:p>
            </p:txBody>
          </p:sp>
        </mc:Fallback>
      </mc:AlternateContent>
      <p:sp>
        <p:nvSpPr>
          <p:cNvPr id="19" name="正方形/長方形 18"/>
          <p:cNvSpPr/>
          <p:nvPr/>
        </p:nvSpPr>
        <p:spPr>
          <a:xfrm>
            <a:off x="3541277" y="5799612"/>
            <a:ext cx="517274" cy="2576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solidFill>
                  <a:schemeClr val="tx1"/>
                </a:solidFill>
              </a:rPr>
              <a:t>Rot</a:t>
            </a:r>
            <a:endParaRPr lang="ja-JP" altLang="en-US" sz="1400" dirty="0">
              <a:solidFill>
                <a:schemeClr val="tx1"/>
              </a:solidFill>
            </a:endParaRPr>
          </a:p>
        </p:txBody>
      </p:sp>
      <p:cxnSp>
        <p:nvCxnSpPr>
          <p:cNvPr id="21" name="直線コネクタ 20"/>
          <p:cNvCxnSpPr/>
          <p:nvPr/>
        </p:nvCxnSpPr>
        <p:spPr>
          <a:xfrm flipH="1" flipV="1">
            <a:off x="3801482" y="5385665"/>
            <a:ext cx="0" cy="3998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楕円 4"/>
          <p:cNvSpPr/>
          <p:nvPr/>
        </p:nvSpPr>
        <p:spPr bwMode="auto">
          <a:xfrm>
            <a:off x="3745998" y="5323083"/>
            <a:ext cx="108000" cy="108000"/>
          </a:xfrm>
          <a:prstGeom prst="ellipse">
            <a:avLst/>
          </a:prstGeom>
          <a:solidFill>
            <a:schemeClr val="tx1"/>
          </a:solidFill>
          <a:ln w="25400">
            <a:noFill/>
            <a:miter lim="800000"/>
            <a:headEnd type="none" w="sm" len="sm"/>
            <a:tailEnd type="none" w="sm" len="sm"/>
          </a:ln>
        </p:spPr>
        <p:txBody>
          <a:bodyPr wrap="square" lIns="0" rIns="72000" rtlCol="0" anchor="ctr"/>
          <a:lstStyle/>
          <a:p>
            <a:pPr algn="ctr"/>
            <a:endParaRPr kumimoji="1" lang="ja-JP" altLang="en-US" sz="1000" dirty="0" smtClean="0">
              <a:solidFill>
                <a:srgbClr val="000000"/>
              </a:solidFill>
            </a:endParaRPr>
          </a:p>
        </p:txBody>
      </p:sp>
      <p:cxnSp>
        <p:nvCxnSpPr>
          <p:cNvPr id="23" name="直線矢印コネクタ 22"/>
          <p:cNvCxnSpPr/>
          <p:nvPr/>
        </p:nvCxnSpPr>
        <p:spPr bwMode="auto">
          <a:xfrm flipH="1">
            <a:off x="4484948" y="5697252"/>
            <a:ext cx="374614" cy="231200"/>
          </a:xfrm>
          <a:prstGeom prst="straightConnector1">
            <a:avLst/>
          </a:prstGeom>
          <a:no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4" name="正方形/長方形 23"/>
              <p:cNvSpPr/>
              <p:nvPr/>
            </p:nvSpPr>
            <p:spPr>
              <a:xfrm>
                <a:off x="4856163" y="5431083"/>
                <a:ext cx="4836517" cy="646331"/>
              </a:xfrm>
              <a:prstGeom prst="rect">
                <a:avLst/>
              </a:prstGeom>
            </p:spPr>
            <p:txBody>
              <a:bodyPr wrap="none">
                <a:spAutoFit/>
              </a:bodyPr>
              <a:lstStyle/>
              <a:p>
                <a:r>
                  <a:rPr lang="ja-JP" altLang="en-US" dirty="0" smtClean="0"/>
                  <a:t>この量子ビットを観測して</a:t>
                </a:r>
                <a:r>
                  <a:rPr lang="en-US" altLang="ja-JP" dirty="0" smtClean="0"/>
                  <a:t>1</a:t>
                </a:r>
                <a:r>
                  <a:rPr lang="ja-JP" altLang="en-US" dirty="0" smtClean="0"/>
                  <a:t>を得る確率 </a:t>
                </a:r>
                <a:r>
                  <a:rPr lang="en-US" altLang="ja-JP" dirty="0" smtClean="0"/>
                  <a:t>= </a:t>
                </a:r>
                <a14:m>
                  <m:oMath xmlns:m="http://schemas.openxmlformats.org/officeDocument/2006/math">
                    <m:r>
                      <a:rPr lang="en-US" altLang="ja-JP" i="1">
                        <a:latin typeface="Cambria Math" panose="02040503050406030204" pitchFamily="18" charset="0"/>
                      </a:rPr>
                      <m:t>𝐸</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𝐹</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e>
                    </m:d>
                  </m:oMath>
                </a14:m>
                <a:endParaRPr lang="en-US" altLang="ja-JP" dirty="0" smtClean="0"/>
              </a:p>
              <a:p>
                <a:r>
                  <a:rPr lang="en-US" altLang="ja-JP" dirty="0"/>
                  <a:t> </a:t>
                </a:r>
                <a:r>
                  <a:rPr lang="en-US" altLang="ja-JP" dirty="0" smtClean="0"/>
                  <a:t>  </a:t>
                </a:r>
                <a:r>
                  <a:rPr lang="ja-JP" altLang="en-US" dirty="0" smtClean="0"/>
                  <a:t>→ これを</a:t>
                </a:r>
                <a:r>
                  <a:rPr lang="en-US" altLang="ja-JP" dirty="0" smtClean="0"/>
                  <a:t>QAE</a:t>
                </a:r>
                <a:r>
                  <a:rPr lang="ja-JP" altLang="en-US" dirty="0" smtClean="0"/>
                  <a:t>で推定</a:t>
                </a:r>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4856163" y="5431083"/>
                <a:ext cx="4836517" cy="646331"/>
              </a:xfrm>
              <a:prstGeom prst="rect">
                <a:avLst/>
              </a:prstGeom>
              <a:blipFill>
                <a:blip r:embed="rId4"/>
                <a:stretch>
                  <a:fillRect l="-1135" t="-8491" b="-15094"/>
                </a:stretch>
              </a:blipFill>
            </p:spPr>
            <p:txBody>
              <a:bodyPr/>
              <a:lstStyle/>
              <a:p>
                <a:r>
                  <a:rPr lang="ja-JP" altLang="en-US">
                    <a:noFill/>
                  </a:rPr>
                  <a:t> </a:t>
                </a:r>
              </a:p>
            </p:txBody>
          </p:sp>
        </mc:Fallback>
      </mc:AlternateContent>
      <p:sp>
        <p:nvSpPr>
          <p:cNvPr id="25" name="正方形/長方形 24"/>
          <p:cNvSpPr/>
          <p:nvPr/>
        </p:nvSpPr>
        <p:spPr>
          <a:xfrm>
            <a:off x="222902" y="4734874"/>
            <a:ext cx="1297150" cy="338554"/>
          </a:xfrm>
          <a:prstGeom prst="rect">
            <a:avLst/>
          </a:prstGeom>
        </p:spPr>
        <p:txBody>
          <a:bodyPr wrap="none">
            <a:spAutoFit/>
          </a:bodyPr>
          <a:lstStyle/>
          <a:p>
            <a:r>
              <a:rPr lang="ja-JP" altLang="en-US" sz="1600" dirty="0" smtClean="0"/>
              <a:t>乱数レジスタ</a:t>
            </a:r>
            <a:endParaRPr lang="ja-JP" altLang="en-US" sz="1600" dirty="0"/>
          </a:p>
        </p:txBody>
      </p:sp>
      <p:sp>
        <p:nvSpPr>
          <p:cNvPr id="26" name="正方形/長方形 25"/>
          <p:cNvSpPr/>
          <p:nvPr/>
        </p:nvSpPr>
        <p:spPr>
          <a:xfrm>
            <a:off x="235470" y="5193196"/>
            <a:ext cx="1297150" cy="338554"/>
          </a:xfrm>
          <a:prstGeom prst="rect">
            <a:avLst/>
          </a:prstGeom>
        </p:spPr>
        <p:txBody>
          <a:bodyPr wrap="none">
            <a:spAutoFit/>
          </a:bodyPr>
          <a:lstStyle/>
          <a:p>
            <a:r>
              <a:rPr lang="ja-JP" altLang="en-US" sz="1600" dirty="0" smtClean="0"/>
              <a:t>関数レジスタ</a:t>
            </a:r>
            <a:endParaRPr lang="ja-JP" altLang="en-US" sz="1600" dirty="0"/>
          </a:p>
        </p:txBody>
      </p:sp>
      <p:sp>
        <p:nvSpPr>
          <p:cNvPr id="27" name="正方形/長方形 26"/>
          <p:cNvSpPr/>
          <p:nvPr/>
        </p:nvSpPr>
        <p:spPr>
          <a:xfrm>
            <a:off x="728780" y="5742818"/>
            <a:ext cx="713657" cy="338554"/>
          </a:xfrm>
          <a:prstGeom prst="rect">
            <a:avLst/>
          </a:prstGeom>
        </p:spPr>
        <p:txBody>
          <a:bodyPr wrap="none">
            <a:spAutoFit/>
          </a:bodyPr>
          <a:lstStyle/>
          <a:p>
            <a:r>
              <a:rPr lang="en-US" altLang="ja-JP" sz="1600" dirty="0" err="1"/>
              <a:t>ancilla</a:t>
            </a:r>
            <a:endParaRPr lang="ja-JP" altLang="en-US" sz="1600" dirty="0"/>
          </a:p>
        </p:txBody>
      </p:sp>
    </p:spTree>
    <p:extLst>
      <p:ext uri="{BB962C8B-B14F-4D97-AF65-F5344CB8AC3E}">
        <p14:creationId xmlns:p14="http://schemas.microsoft.com/office/powerpoint/2010/main" val="9465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4</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31486" cy="5364596"/>
              </a:xfrm>
            </p:spPr>
            <p:txBody>
              <a:bodyPr/>
              <a:lstStyle/>
              <a:p>
                <a:r>
                  <a:rPr lang="ja-JP" altLang="en-US" sz="1800" dirty="0" smtClean="0"/>
                  <a:t>量子計算の金融への応用</a:t>
                </a:r>
                <a:endParaRPr lang="en-US" altLang="ja-JP" sz="1800" dirty="0" smtClean="0"/>
              </a:p>
              <a:p>
                <a:pPr lvl="1"/>
                <a:r>
                  <a:rPr lang="ja-JP" altLang="en-US" sz="1800" dirty="0" smtClean="0"/>
                  <a:t>既に多くの応用例が提案されている</a:t>
                </a:r>
                <a:endParaRPr lang="en-US" altLang="ja-JP" sz="1800" dirty="0" smtClean="0"/>
              </a:p>
              <a:p>
                <a:pPr lvl="1"/>
                <a:r>
                  <a:rPr lang="ja-JP" altLang="en-US" sz="1800" dirty="0"/>
                  <a:t>特</a:t>
                </a:r>
                <a:r>
                  <a:rPr lang="ja-JP" altLang="en-US" sz="1800" dirty="0" smtClean="0"/>
                  <a:t>に、金融機関は日々</a:t>
                </a:r>
                <a:r>
                  <a:rPr lang="ja-JP" altLang="en-US" sz="1800" b="1" u="sng" dirty="0" smtClean="0"/>
                  <a:t>膨大なモンテカルロ積分</a:t>
                </a:r>
                <a:r>
                  <a:rPr lang="ja-JP" altLang="en-US" sz="1800" dirty="0" smtClean="0"/>
                  <a:t>を行っており、量子高速化の恩恵は大きい</a:t>
                </a:r>
                <a:endParaRPr lang="en-US" altLang="ja-JP" sz="1800" dirty="0"/>
              </a:p>
              <a:p>
                <a:pPr lvl="2"/>
                <a:r>
                  <a:rPr lang="ja-JP" altLang="en-US" sz="1800" b="1" u="sng" dirty="0" smtClean="0"/>
                  <a:t>デリバティブ時価評価</a:t>
                </a:r>
                <a:r>
                  <a:rPr lang="en-US" altLang="ja-JP" sz="1800" dirty="0" smtClean="0"/>
                  <a:t>[4-6]</a:t>
                </a:r>
                <a:r>
                  <a:rPr lang="ja-JP" altLang="en-US" sz="1800" dirty="0" smtClean="0"/>
                  <a:t>←本トークのテーマ</a:t>
                </a:r>
                <a:endParaRPr lang="en-US" altLang="ja-JP" sz="1800" dirty="0" smtClean="0"/>
              </a:p>
              <a:p>
                <a:pPr lvl="2"/>
                <a:r>
                  <a:rPr lang="ja-JP" altLang="en-US" sz="1800" dirty="0" smtClean="0"/>
                  <a:t>ポートフォリオリスク計測（信用</a:t>
                </a:r>
                <a:r>
                  <a:rPr lang="en-US" altLang="ja-JP" sz="1800" dirty="0" smtClean="0"/>
                  <a:t>[7,8]</a:t>
                </a:r>
                <a:r>
                  <a:rPr lang="ja-JP" altLang="en-US" sz="1800" dirty="0" smtClean="0"/>
                  <a:t>・市場</a:t>
                </a:r>
                <a:r>
                  <a:rPr lang="en-US" altLang="ja-JP" sz="1800" dirty="0" smtClean="0"/>
                  <a:t>[9]</a:t>
                </a:r>
                <a:r>
                  <a:rPr lang="ja-JP" altLang="en-US" sz="1800" dirty="0" smtClean="0"/>
                  <a:t>）</a:t>
                </a:r>
                <a:endParaRPr lang="en-US" altLang="ja-JP" sz="1800" dirty="0" smtClean="0"/>
              </a:p>
              <a:p>
                <a:pPr marL="0" indent="0">
                  <a:buNone/>
                </a:pPr>
                <a:endParaRPr lang="en-US" altLang="ja-JP" sz="800" dirty="0"/>
              </a:p>
              <a:p>
                <a:r>
                  <a:rPr lang="ja-JP" altLang="en-US" sz="1800" dirty="0" smtClean="0"/>
                  <a:t>デリバティブ</a:t>
                </a:r>
                <a:endParaRPr lang="en-US" altLang="ja-JP" sz="1800" dirty="0" smtClean="0"/>
              </a:p>
              <a:p>
                <a:pPr lvl="1"/>
                <a:r>
                  <a:rPr lang="ja-JP" altLang="en-US" sz="1800" dirty="0"/>
                  <a:t>株式</a:t>
                </a:r>
                <a:r>
                  <a:rPr lang="ja-JP" altLang="en-US" sz="1800" dirty="0" smtClean="0"/>
                  <a:t>等の「原資産」の価格を</a:t>
                </a:r>
                <a:r>
                  <a:rPr lang="ja-JP" altLang="en-US" sz="1800" dirty="0"/>
                  <a:t>参照</a:t>
                </a:r>
                <a:r>
                  <a:rPr lang="ja-JP" altLang="en-US" sz="1800" dirty="0" smtClean="0"/>
                  <a:t>して決まるキャッシュフローを授受する二者間契約</a:t>
                </a:r>
                <a:endParaRPr lang="ja-JP" altLang="en-US" sz="1800" dirty="0"/>
              </a:p>
              <a:p>
                <a:pPr lvl="1"/>
                <a:r>
                  <a:rPr lang="ja-JP" altLang="en-US" sz="1800" dirty="0" smtClean="0"/>
                  <a:t>例：</a:t>
                </a:r>
                <a:r>
                  <a:rPr lang="en-US" altLang="ja-JP" sz="1800" dirty="0" smtClean="0"/>
                  <a:t>European call/put </a:t>
                </a:r>
                <a:r>
                  <a:rPr lang="en-US" altLang="ja-JP" sz="1800" dirty="0"/>
                  <a:t>o</a:t>
                </a:r>
                <a:r>
                  <a:rPr lang="en-US" altLang="ja-JP" sz="1800" dirty="0" smtClean="0"/>
                  <a:t>ption</a:t>
                </a:r>
                <a:r>
                  <a:rPr lang="ja-JP" altLang="en-US" sz="1800" dirty="0"/>
                  <a:t/>
                </a:r>
                <a:br>
                  <a:rPr lang="ja-JP" altLang="en-US" sz="1800" dirty="0"/>
                </a:br>
                <a:r>
                  <a:rPr lang="ja-JP" altLang="en-US" sz="1800" dirty="0"/>
                  <a:t>　　所定</a:t>
                </a:r>
                <a:r>
                  <a:rPr lang="ja-JP" altLang="en-US" sz="1800" dirty="0" smtClean="0"/>
                  <a:t>の期日</a:t>
                </a:r>
                <a14:m>
                  <m:oMath xmlns:m="http://schemas.openxmlformats.org/officeDocument/2006/math">
                    <m:r>
                      <a:rPr lang="en-US" altLang="ja-JP" sz="1800" b="0" i="1" smtClean="0">
                        <a:latin typeface="Cambria Math" panose="02040503050406030204" pitchFamily="18" charset="0"/>
                      </a:rPr>
                      <m:t>𝑇</m:t>
                    </m:r>
                  </m:oMath>
                </a14:m>
                <a:r>
                  <a:rPr lang="ja-JP" altLang="en-US" sz="1800" dirty="0" smtClean="0"/>
                  <a:t>（「満期」と言う）に所定の価格</a:t>
                </a:r>
                <a14:m>
                  <m:oMath xmlns:m="http://schemas.openxmlformats.org/officeDocument/2006/math">
                    <m:r>
                      <a:rPr lang="en-US" altLang="ja-JP" sz="1800" b="0" i="1" smtClean="0">
                        <a:latin typeface="Cambria Math" panose="02040503050406030204" pitchFamily="18" charset="0"/>
                      </a:rPr>
                      <m:t>𝐾</m:t>
                    </m:r>
                  </m:oMath>
                </a14:m>
                <a:r>
                  <a:rPr lang="ja-JP" altLang="en-US" sz="1800" dirty="0" smtClean="0"/>
                  <a:t>（</a:t>
                </a:r>
                <a:r>
                  <a:rPr lang="en-US" altLang="ja-JP" sz="1800" dirty="0" smtClean="0"/>
                  <a:t>”strike”</a:t>
                </a:r>
                <a:r>
                  <a:rPr lang="ja-JP" altLang="en-US" sz="1800" dirty="0" smtClean="0"/>
                  <a:t>と言う）で原資産を買う</a:t>
                </a:r>
                <a:r>
                  <a:rPr lang="en-US" altLang="ja-JP" sz="1800" dirty="0" smtClean="0"/>
                  <a:t>/</a:t>
                </a:r>
                <a:r>
                  <a:rPr lang="ja-JP" altLang="en-US" sz="1800" dirty="0" smtClean="0"/>
                  <a:t>売る権利</a:t>
                </a:r>
                <a:r>
                  <a:rPr lang="ja-JP" altLang="en-US" sz="1800" dirty="0"/>
                  <a:t/>
                </a:r>
                <a:br>
                  <a:rPr lang="ja-JP" altLang="en-US" sz="1800" dirty="0"/>
                </a:br>
                <a:r>
                  <a:rPr lang="ja-JP" altLang="en-US" sz="1800" dirty="0"/>
                  <a:t>　　　→ </a:t>
                </a:r>
                <a14:m>
                  <m:oMath xmlns:m="http://schemas.openxmlformats.org/officeDocument/2006/math">
                    <m:r>
                      <a:rPr lang="en-US" altLang="ja-JP" sz="1800" i="1">
                        <a:latin typeface="Cambria Math" panose="02040503050406030204" pitchFamily="18" charset="0"/>
                      </a:rPr>
                      <m:t>𝑇</m:t>
                    </m:r>
                  </m:oMath>
                </a14:m>
                <a:r>
                  <a:rPr lang="ja-JP" altLang="en-US" sz="1800" dirty="0" err="1" smtClean="0"/>
                  <a:t>での</a:t>
                </a:r>
                <a:r>
                  <a:rPr lang="ja-JP" altLang="en-US" sz="1800" dirty="0" smtClean="0"/>
                  <a:t>原資産価格を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𝑆</m:t>
                        </m:r>
                      </m:e>
                      <m:sub>
                        <m:r>
                          <a:rPr lang="en-US" altLang="ja-JP" sz="1800" b="0" i="1" smtClean="0">
                            <a:latin typeface="Cambria Math" panose="02040503050406030204" pitchFamily="18" charset="0"/>
                          </a:rPr>
                          <m:t>𝑇</m:t>
                        </m:r>
                      </m:sub>
                    </m:sSub>
                  </m:oMath>
                </a14:m>
                <a:r>
                  <a:rPr lang="ja-JP" altLang="en-US" sz="1800" dirty="0"/>
                  <a:t>とすると、キャッシュフロー</a:t>
                </a:r>
                <a14:m>
                  <m:oMath xmlns:m="http://schemas.openxmlformats.org/officeDocument/2006/math">
                    <m:d>
                      <m:dPr>
                        <m:begChr m:val="{"/>
                        <m:endChr m:val=""/>
                        <m:ctrlPr>
                          <a:rPr lang="en-US" altLang="ja-JP" sz="1800" i="1" smtClean="0">
                            <a:latin typeface="Cambria Math" panose="02040503050406030204" pitchFamily="18" charset="0"/>
                          </a:rPr>
                        </m:ctrlPr>
                      </m:dPr>
                      <m:e>
                        <m:m>
                          <m:mPr>
                            <m:mcs>
                              <m:mc>
                                <m:mcPr>
                                  <m:count m:val="1"/>
                                  <m:mcJc m:val="center"/>
                                </m:mcPr>
                              </m:mc>
                            </m:mcs>
                            <m:ctrlPr>
                              <a:rPr lang="en-US" altLang="ja-JP" sz="1800" i="1" smtClean="0">
                                <a:latin typeface="Cambria Math" panose="02040503050406030204" pitchFamily="18" charset="0"/>
                              </a:rPr>
                            </m:ctrlPr>
                          </m:mPr>
                          <m:mr>
                            <m:e>
                              <m:r>
                                <m:rPr>
                                  <m:sty m:val="p"/>
                                </m:rPr>
                                <a:rPr lang="en-US" altLang="ja-JP" sz="1800">
                                  <a:latin typeface="Cambria Math" panose="02040503050406030204" pitchFamily="18" charset="0"/>
                                </a:rPr>
                                <m:t>max</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𝑆</m:t>
                                      </m:r>
                                    </m:e>
                                    <m:sub>
                                      <m:r>
                                        <a:rPr lang="en-US" altLang="ja-JP" sz="1800" b="0" i="1" smtClean="0">
                                          <a:latin typeface="Cambria Math" panose="02040503050406030204" pitchFamily="18" charset="0"/>
                                        </a:rPr>
                                        <m:t>𝑇</m:t>
                                      </m:r>
                                    </m:sub>
                                  </m:sSub>
                                  <m:r>
                                    <a:rPr lang="en-US" altLang="ja-JP" sz="1800" i="1">
                                      <a:latin typeface="Cambria Math" panose="02040503050406030204" pitchFamily="18" charset="0"/>
                                    </a:rPr>
                                    <m:t>−</m:t>
                                  </m:r>
                                  <m:r>
                                    <a:rPr lang="en-US" altLang="ja-JP" sz="1800" i="1">
                                      <a:latin typeface="Cambria Math" panose="02040503050406030204" pitchFamily="18" charset="0"/>
                                    </a:rPr>
                                    <m:t>𝐾</m:t>
                                  </m:r>
                                  <m:r>
                                    <a:rPr lang="en-US" altLang="ja-JP" sz="1800" i="1">
                                      <a:latin typeface="Cambria Math" panose="02040503050406030204" pitchFamily="18" charset="0"/>
                                    </a:rPr>
                                    <m:t>,0</m:t>
                                  </m:r>
                                </m:e>
                              </m:d>
                              <m:r>
                                <a:rPr lang="en-US" altLang="ja-JP" sz="1800" b="0" i="1" smtClean="0">
                                  <a:latin typeface="Cambria Math" panose="02040503050406030204" pitchFamily="18" charset="0"/>
                                </a:rPr>
                                <m:t>;</m:t>
                              </m:r>
                              <m:r>
                                <m:rPr>
                                  <m:sty m:val="p"/>
                                </m:rPr>
                                <a:rPr lang="en-US" altLang="ja-JP" sz="1800" b="0" i="0" smtClean="0">
                                  <a:latin typeface="Cambria Math" panose="02040503050406030204" pitchFamily="18" charset="0"/>
                                </a:rPr>
                                <m:t>Call</m:t>
                              </m:r>
                            </m:e>
                          </m:mr>
                          <m:mr>
                            <m:e>
                              <m:r>
                                <m:rPr>
                                  <m:sty m:val="p"/>
                                </m:rPr>
                                <a:rPr lang="en-US" altLang="ja-JP" sz="1800">
                                  <a:latin typeface="Cambria Math" panose="02040503050406030204" pitchFamily="18" charset="0"/>
                                </a:rPr>
                                <m:t>max</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𝐾</m:t>
                                      </m:r>
                                      <m:r>
                                        <a:rPr lang="en-US" altLang="ja-JP" sz="1800" b="0" i="1" smtClean="0">
                                          <a:latin typeface="Cambria Math" panose="02040503050406030204" pitchFamily="18" charset="0"/>
                                        </a:rPr>
                                        <m:t>−</m:t>
                                      </m:r>
                                      <m:r>
                                        <a:rPr lang="en-US" altLang="ja-JP" sz="1800" i="1">
                                          <a:latin typeface="Cambria Math" panose="02040503050406030204" pitchFamily="18" charset="0"/>
                                        </a:rPr>
                                        <m:t>𝑆</m:t>
                                      </m:r>
                                    </m:e>
                                    <m:sub>
                                      <m:r>
                                        <a:rPr lang="en-US" altLang="ja-JP" sz="1800" b="0" i="1" smtClean="0">
                                          <a:latin typeface="Cambria Math" panose="02040503050406030204" pitchFamily="18" charset="0"/>
                                        </a:rPr>
                                        <m:t>𝑇</m:t>
                                      </m:r>
                                    </m:sub>
                                  </m:sSub>
                                  <m:r>
                                    <a:rPr lang="en-US" altLang="ja-JP" sz="1800" i="1">
                                      <a:latin typeface="Cambria Math" panose="02040503050406030204" pitchFamily="18" charset="0"/>
                                    </a:rPr>
                                    <m:t>,0</m:t>
                                  </m:r>
                                </m:e>
                              </m:d>
                              <m:r>
                                <a:rPr lang="en-US" altLang="ja-JP" sz="1800" b="0" i="1" smtClean="0">
                                  <a:latin typeface="Cambria Math" panose="02040503050406030204" pitchFamily="18" charset="0"/>
                                </a:rPr>
                                <m:t>;</m:t>
                              </m:r>
                              <m:r>
                                <m:rPr>
                                  <m:sty m:val="p"/>
                                </m:rPr>
                                <a:rPr lang="en-US" altLang="ja-JP" sz="1800" b="0" i="0" smtClean="0">
                                  <a:latin typeface="Cambria Math" panose="02040503050406030204" pitchFamily="18" charset="0"/>
                                </a:rPr>
                                <m:t>Put</m:t>
                              </m:r>
                            </m:e>
                          </m:mr>
                        </m:m>
                      </m:e>
                    </m:d>
                  </m:oMath>
                </a14:m>
                <a:r>
                  <a:rPr lang="ja-JP" altLang="en-US" sz="1800" dirty="0" smtClean="0"/>
                  <a:t> を得る</a:t>
                </a:r>
                <a:endParaRPr lang="ja-JP" altLang="en-US" sz="1800" dirty="0"/>
              </a:p>
              <a:p>
                <a:pPr lvl="1"/>
                <a:r>
                  <a:rPr lang="ja-JP" altLang="en-US" sz="1800" dirty="0" smtClean="0"/>
                  <a:t>他にも、種々の取引条件が付いた複雑な商品（エキゾチックデリバティブ）も存在</a:t>
                </a:r>
                <a:endParaRPr lang="en-US" altLang="ja-JP" sz="1800" dirty="0" smtClean="0"/>
              </a:p>
              <a:p>
                <a:pPr lvl="2"/>
                <a:r>
                  <a:rPr lang="ja-JP" altLang="en-US" sz="1800" dirty="0" smtClean="0"/>
                  <a:t>例：早期行使権（アメリカンオプション）</a:t>
                </a:r>
                <a:r>
                  <a:rPr lang="en-US" altLang="ja-JP" sz="1800" dirty="0" smtClean="0"/>
                  <a:t/>
                </a:r>
                <a:br>
                  <a:rPr lang="en-US" altLang="ja-JP" sz="1800" dirty="0" smtClean="0"/>
                </a:br>
                <a:r>
                  <a:rPr lang="ja-JP" altLang="en-US" sz="1800" dirty="0" smtClean="0"/>
                  <a:t>　　　最終満期までの任意の時点で権利</a:t>
                </a:r>
                <a:r>
                  <a:rPr lang="ja-JP" altLang="en-US" sz="1800" dirty="0"/>
                  <a:t>行使</a:t>
                </a:r>
                <a:r>
                  <a:rPr lang="ja-JP" altLang="en-US" sz="1800" dirty="0" smtClean="0"/>
                  <a:t>できる条項</a:t>
                </a:r>
                <a:endParaRPr lang="en-US" altLang="ja-JP" sz="1800" dirty="0" smtClean="0"/>
              </a:p>
              <a:p>
                <a:pPr lvl="1"/>
                <a:r>
                  <a:rPr lang="ja-JP" altLang="en-US" sz="1800" dirty="0" smtClean="0"/>
                  <a:t>エキゾチック</a:t>
                </a:r>
                <a:r>
                  <a:rPr lang="ja-JP" altLang="en-US" sz="1800" dirty="0"/>
                  <a:t>デリバティブ</a:t>
                </a:r>
                <a:r>
                  <a:rPr lang="ja-JP" altLang="en-US" sz="1800" dirty="0" smtClean="0"/>
                  <a:t>は市場で活発に取引されてはおらず、時価が入手不能</a:t>
                </a:r>
                <a:r>
                  <a:rPr lang="en-US" altLang="ja-JP" sz="1800" dirty="0" smtClean="0"/>
                  <a:t/>
                </a:r>
                <a:br>
                  <a:rPr lang="en-US" altLang="ja-JP" sz="1800" dirty="0" smtClean="0"/>
                </a:br>
                <a:r>
                  <a:rPr lang="ja-JP" altLang="en-US" sz="1800" dirty="0" smtClean="0"/>
                  <a:t>　→ 金融機関自身が何らかの方法で</a:t>
                </a:r>
                <a:r>
                  <a:rPr lang="ja-JP" altLang="en-US" sz="1800" b="1" u="sng" dirty="0" smtClean="0"/>
                  <a:t>時価評価</a:t>
                </a:r>
                <a:r>
                  <a:rPr lang="ja-JP" altLang="en-US" sz="1800" dirty="0" smtClean="0"/>
                  <a:t>する必要</a:t>
                </a:r>
                <a:endParaRPr lang="en-US" altLang="ja-JP" sz="1800"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31486" cy="5364596"/>
              </a:xfrm>
              <a:blipFill>
                <a:blip r:embed="rId2"/>
                <a:stretch>
                  <a:fillRect l="-443" t="-1023"/>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3884397" cy="400110"/>
          </a:xfrm>
        </p:spPr>
        <p:txBody>
          <a:bodyPr/>
          <a:lstStyle/>
          <a:p>
            <a:r>
              <a:rPr lang="ja-JP" altLang="en-US" dirty="0" smtClean="0"/>
              <a:t>量子モンテカルロの金融への応用</a:t>
            </a:r>
            <a:endParaRPr kumimoji="1" lang="ja-JP" altLang="en-US" dirty="0"/>
          </a:p>
        </p:txBody>
      </p:sp>
    </p:spTree>
    <p:extLst>
      <p:ext uri="{BB962C8B-B14F-4D97-AF65-F5344CB8AC3E}">
        <p14:creationId xmlns:p14="http://schemas.microsoft.com/office/powerpoint/2010/main" val="237980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512840" y="3702815"/>
            <a:ext cx="5112568" cy="3155185"/>
          </a:xfrm>
          <a:prstGeom prst="rect">
            <a:avLst/>
          </a:prstGeom>
        </p:spPr>
      </p:pic>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5</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486900" cy="5364596"/>
              </a:xfrm>
            </p:spPr>
            <p:txBody>
              <a:bodyPr/>
              <a:lstStyle/>
              <a:p>
                <a:r>
                  <a:rPr lang="ja-JP" altLang="en-US" sz="1800" dirty="0" smtClean="0"/>
                  <a:t>エキゾチックデリバティブ→多くの場合モンテカルロ積分で時価評価</a:t>
                </a:r>
                <a:endParaRPr lang="en-US" altLang="ja-JP" sz="1800" dirty="0" smtClean="0"/>
              </a:p>
              <a:p>
                <a:pPr lvl="1"/>
                <a:r>
                  <a:rPr lang="ja-JP" altLang="en-US" sz="1800" dirty="0" smtClean="0"/>
                  <a:t>手順</a:t>
                </a:r>
                <a:endParaRPr lang="en-US" altLang="ja-JP" sz="1800" dirty="0" smtClean="0"/>
              </a:p>
              <a:p>
                <a:pPr marL="1257300" lvl="2" indent="-342900">
                  <a:buFont typeface="+mj-lt"/>
                  <a:buAutoNum type="arabicPeriod"/>
                </a:pPr>
                <a:r>
                  <a:rPr lang="ja-JP" altLang="en-US" sz="1800" dirty="0" smtClean="0"/>
                  <a:t>原資産</a:t>
                </a:r>
                <a:r>
                  <a:rPr lang="ja-JP" altLang="en-US" sz="1800" dirty="0"/>
                  <a:t>価格</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𝑆</m:t>
                        </m:r>
                      </m:e>
                      <m:sub>
                        <m:r>
                          <a:rPr lang="en-US" altLang="ja-JP" sz="1800" i="1">
                            <a:latin typeface="Cambria Math" panose="02040503050406030204" pitchFamily="18" charset="0"/>
                          </a:rPr>
                          <m:t>𝑡</m:t>
                        </m:r>
                      </m:sub>
                    </m:sSub>
                  </m:oMath>
                </a14:m>
                <a:r>
                  <a:rPr lang="ja-JP" altLang="en-US" sz="1800" dirty="0" smtClean="0"/>
                  <a:t>のランダムな時間発展をモデル化</a:t>
                </a:r>
                <a:r>
                  <a:rPr lang="en-US" altLang="ja-JP" sz="1800" dirty="0" smtClean="0"/>
                  <a:t/>
                </a:r>
                <a:br>
                  <a:rPr lang="en-US" altLang="ja-JP" sz="1800" dirty="0" smtClean="0"/>
                </a:br>
                <a:r>
                  <a:rPr lang="ja-JP" altLang="en-US" sz="1800" dirty="0" smtClean="0"/>
                  <a:t>例：</a:t>
                </a:r>
                <a:r>
                  <a:rPr lang="en-US" altLang="ja-JP" sz="1800" dirty="0" smtClean="0"/>
                  <a:t>Black-Scholes(BS)</a:t>
                </a:r>
                <a:r>
                  <a:rPr lang="ja-JP" altLang="en-US" sz="1800" dirty="0" smtClean="0"/>
                  <a:t>モデル</a:t>
                </a:r>
                <a:r>
                  <a:rPr lang="en-US" altLang="ja-JP" sz="1800" dirty="0" smtClean="0"/>
                  <a:t>[10,11]</a:t>
                </a:r>
                <a:r>
                  <a:rPr lang="ja-JP" altLang="en-US" sz="1800" dirty="0" smtClean="0"/>
                  <a:t>　</a:t>
                </a:r>
                <a14:m>
                  <m:oMath xmlns:m="http://schemas.openxmlformats.org/officeDocument/2006/math">
                    <m:r>
                      <a:rPr lang="en-US" altLang="ja-JP" sz="1800" b="0" i="1" smtClean="0">
                        <a:latin typeface="Cambria Math" panose="02040503050406030204" pitchFamily="18" charset="0"/>
                      </a:rPr>
                      <m:t>𝑑</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𝑆</m:t>
                        </m:r>
                      </m:e>
                      <m:sub>
                        <m:r>
                          <a:rPr lang="en-US" altLang="ja-JP" sz="1800" b="0" i="1" smtClean="0">
                            <a:latin typeface="Cambria Math" panose="02040503050406030204" pitchFamily="18" charset="0"/>
                          </a:rPr>
                          <m:t>𝑡</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𝜎</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𝑆</m:t>
                        </m:r>
                      </m:e>
                      <m:sub>
                        <m:r>
                          <a:rPr lang="en-US" altLang="ja-JP" sz="1800" b="0" i="1" smtClean="0">
                            <a:latin typeface="Cambria Math" panose="02040503050406030204" pitchFamily="18" charset="0"/>
                          </a:rPr>
                          <m:t>𝑡</m:t>
                        </m:r>
                      </m:sub>
                    </m:sSub>
                    <m:r>
                      <a:rPr lang="en-US" altLang="ja-JP" sz="1800" b="0" i="1" smtClean="0">
                        <a:latin typeface="Cambria Math" panose="02040503050406030204" pitchFamily="18" charset="0"/>
                      </a:rPr>
                      <m:t>𝑑</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𝑊</m:t>
                        </m:r>
                      </m:e>
                      <m:sub>
                        <m:r>
                          <a:rPr lang="en-US" altLang="ja-JP" sz="1800" b="0" i="1" smtClean="0">
                            <a:latin typeface="Cambria Math" panose="02040503050406030204" pitchFamily="18" charset="0"/>
                          </a:rPr>
                          <m:t>𝑡</m:t>
                        </m:r>
                      </m:sub>
                    </m:sSub>
                  </m:oMath>
                </a14:m>
                <a:r>
                  <a:rPr lang="en-US" altLang="ja-JP" sz="1800" dirty="0" smtClean="0"/>
                  <a:t> </a:t>
                </a:r>
                <a:r>
                  <a:rPr lang="ja-JP" altLang="en-US" sz="1800" dirty="0" smtClean="0"/>
                  <a:t>　　</a:t>
                </a:r>
                <a:r>
                  <a:rPr lang="en-US" altLang="ja-JP" sz="1400" dirty="0" smtClean="0"/>
                  <a:t>※ </a:t>
                </a:r>
                <a:r>
                  <a:rPr lang="ja-JP" altLang="en-US" sz="1400" dirty="0" smtClean="0"/>
                  <a:t>ドリフト項は省略</a:t>
                </a:r>
                <a:r>
                  <a:rPr lang="en-US" altLang="ja-JP" sz="1400" dirty="0" smtClean="0"/>
                  <a:t/>
                </a:r>
                <a:br>
                  <a:rPr lang="en-US" altLang="ja-JP" sz="1400" dirty="0" smtClean="0"/>
                </a:br>
                <a:r>
                  <a:rPr lang="ja-JP" altLang="en-US" sz="1800" dirty="0" smtClean="0"/>
                  <a:t>　　　　　　　　　　　　　　　　　　　　　　                   ボラティリティ（</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𝑆</m:t>
                        </m:r>
                      </m:e>
                      <m:sub>
                        <m:r>
                          <a:rPr lang="en-US" altLang="ja-JP" sz="1800" i="1">
                            <a:latin typeface="Cambria Math" panose="02040503050406030204" pitchFamily="18" charset="0"/>
                          </a:rPr>
                          <m:t>𝑡</m:t>
                        </m:r>
                      </m:sub>
                    </m:sSub>
                  </m:oMath>
                </a14:m>
                <a:r>
                  <a:rPr lang="ja-JP" altLang="en-US" sz="1800" dirty="0" smtClean="0"/>
                  <a:t>の変動の大きさ）　</a:t>
                </a:r>
                <a:endParaRPr lang="en-US" altLang="ja-JP" sz="1800" dirty="0" smtClean="0"/>
              </a:p>
              <a:p>
                <a:pPr marL="1257300" lvl="2" indent="-342900">
                  <a:buFont typeface="+mj-lt"/>
                  <a:buAutoNum type="arabicPeriod"/>
                </a:pPr>
                <a:r>
                  <a:rPr lang="ja-JP" altLang="en-US" sz="1800" dirty="0" smtClean="0"/>
                  <a:t>最終</a:t>
                </a:r>
                <a:r>
                  <a:rPr lang="ja-JP" altLang="en-US" sz="1800" dirty="0"/>
                  <a:t>満期</a:t>
                </a:r>
                <a:r>
                  <a:rPr lang="ja-JP" altLang="en-US" sz="1800" dirty="0" smtClean="0"/>
                  <a:t>までの原資産の変動シナリオ（</a:t>
                </a:r>
                <a:r>
                  <a:rPr lang="en-US" altLang="ja-JP" sz="1800" dirty="0" smtClean="0"/>
                  <a:t>”</a:t>
                </a:r>
                <a:r>
                  <a:rPr lang="ja-JP" altLang="en-US" sz="1800" dirty="0" smtClean="0"/>
                  <a:t>パス</a:t>
                </a:r>
                <a:r>
                  <a:rPr lang="en-US" altLang="ja-JP" sz="1800" dirty="0" smtClean="0"/>
                  <a:t>”</a:t>
                </a:r>
                <a:r>
                  <a:rPr lang="ja-JP" altLang="en-US" sz="1800" dirty="0" smtClean="0"/>
                  <a:t>）を多数発生させ、</a:t>
                </a:r>
                <a:r>
                  <a:rPr lang="en-US" altLang="ja-JP" sz="1800" dirty="0" smtClean="0"/>
                  <a:t/>
                </a:r>
                <a:br>
                  <a:rPr lang="en-US" altLang="ja-JP" sz="1800" dirty="0" smtClean="0"/>
                </a:br>
                <a:r>
                  <a:rPr lang="ja-JP" altLang="en-US" sz="1800" dirty="0" smtClean="0"/>
                  <a:t>生じるキャッシュフローの期待値を取る → これが時価</a:t>
                </a:r>
                <a:endParaRPr lang="en-US" altLang="ja-JP" sz="1800" dirty="0"/>
              </a:p>
              <a:p>
                <a:pPr lvl="3">
                  <a:buFont typeface="Wingdings" panose="05000000000000000000" pitchFamily="2" charset="2"/>
                  <a:buChar char="ü"/>
                </a:pPr>
                <a:r>
                  <a:rPr lang="ja-JP" altLang="en-US" dirty="0" smtClean="0"/>
                  <a:t>パス数 </a:t>
                </a:r>
                <a14:m>
                  <m:oMath xmlns:m="http://schemas.openxmlformats.org/officeDocument/2006/math">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lang="en-US" altLang="ja-JP" dirty="0" smtClean="0"/>
                  <a:t/>
                </a:r>
                <a:br>
                  <a:rPr lang="en-US" altLang="ja-JP" dirty="0" smtClean="0"/>
                </a:br>
                <a:r>
                  <a:rPr lang="ja-JP" altLang="en-US" dirty="0" smtClean="0"/>
                  <a:t>取引数は膨大、原資産や取引条件の種類も多岐に亘る</a:t>
                </a:r>
                <a:r>
                  <a:rPr lang="en-US" altLang="ja-JP" dirty="0" smtClean="0"/>
                  <a:t/>
                </a:r>
                <a:br>
                  <a:rPr lang="en-US" altLang="ja-JP" dirty="0" smtClean="0"/>
                </a:br>
                <a:r>
                  <a:rPr lang="ja-JP" altLang="en-US" dirty="0"/>
                  <a:t> </a:t>
                </a:r>
                <a:r>
                  <a:rPr lang="ja-JP" altLang="en-US" dirty="0" smtClean="0"/>
                  <a:t>  → 非常に時間が掛かる</a:t>
                </a: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486900" cy="5364596"/>
              </a:xfrm>
              <a:blipFill>
                <a:blip r:embed="rId3"/>
                <a:stretch>
                  <a:fillRect l="-450" t="-1023"/>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5120312" cy="400110"/>
          </a:xfrm>
        </p:spPr>
        <p:txBody>
          <a:bodyPr/>
          <a:lstStyle/>
          <a:p>
            <a:r>
              <a:rPr lang="ja-JP" altLang="en-US" dirty="0" smtClean="0"/>
              <a:t>モンテカルロ積分によるデリバティブ時価評価</a:t>
            </a:r>
            <a:endParaRPr kumimoji="1" lang="ja-JP" altLang="en-US" dirty="0"/>
          </a:p>
        </p:txBody>
      </p:sp>
      <p:sp>
        <p:nvSpPr>
          <p:cNvPr id="16" name="テキスト ボックス 15"/>
          <p:cNvSpPr txBox="1"/>
          <p:nvPr/>
        </p:nvSpPr>
        <p:spPr bwMode="auto">
          <a:xfrm>
            <a:off x="632520" y="4185084"/>
            <a:ext cx="1662114" cy="360188"/>
          </a:xfrm>
          <a:prstGeom prst="rect">
            <a:avLst/>
          </a:prstGeom>
          <a:noFill/>
          <a:ln w="9525">
            <a:noFill/>
            <a:miter lim="800000"/>
            <a:headEnd/>
            <a:tailEnd/>
          </a:ln>
        </p:spPr>
        <p:txBody>
          <a:bodyPr wrap="none" rtlCol="0">
            <a:noAutofit/>
          </a:bodyPr>
          <a:lstStyle/>
          <a:p>
            <a:r>
              <a:rPr kumimoji="1" lang="ja-JP" altLang="en-US" sz="1400" b="0" dirty="0" smtClean="0">
                <a:solidFill>
                  <a:srgbClr val="000000"/>
                </a:solidFill>
              </a:rPr>
              <a:t>（原資産価格の変動のイメージ）</a:t>
            </a:r>
          </a:p>
        </p:txBody>
      </p:sp>
      <p:cxnSp>
        <p:nvCxnSpPr>
          <p:cNvPr id="6" name="直線矢印コネクタ 5"/>
          <p:cNvCxnSpPr/>
          <p:nvPr/>
        </p:nvCxnSpPr>
        <p:spPr bwMode="auto">
          <a:xfrm flipH="1" flipV="1">
            <a:off x="5637076" y="1952836"/>
            <a:ext cx="180020" cy="144016"/>
          </a:xfrm>
          <a:prstGeom prst="straightConnector1">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1049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6</a:t>
            </a:fld>
            <a:endParaRPr lang="ja-JP" altLang="en-US" dirty="0"/>
          </a:p>
        </p:txBody>
      </p:sp>
      <p:sp>
        <p:nvSpPr>
          <p:cNvPr id="4" name="コンテンツ プレースホルダー 3"/>
          <p:cNvSpPr>
            <a:spLocks noGrp="1"/>
          </p:cNvSpPr>
          <p:nvPr>
            <p:ph sz="quarter" idx="13"/>
          </p:nvPr>
        </p:nvSpPr>
        <p:spPr>
          <a:xfrm>
            <a:off x="146050" y="728700"/>
            <a:ext cx="9486900" cy="5364596"/>
          </a:xfrm>
        </p:spPr>
        <p:txBody>
          <a:bodyPr/>
          <a:lstStyle/>
          <a:p>
            <a:r>
              <a:rPr lang="ja-JP" altLang="en-US" sz="1800" dirty="0" smtClean="0"/>
              <a:t>現状</a:t>
            </a:r>
            <a:endParaRPr lang="en-US" altLang="ja-JP" sz="1800" dirty="0" smtClean="0"/>
          </a:p>
          <a:p>
            <a:pPr lvl="1"/>
            <a:r>
              <a:rPr lang="ja-JP" altLang="en-US" sz="1800" dirty="0"/>
              <a:t>適用</a:t>
            </a:r>
            <a:r>
              <a:rPr lang="ja-JP" altLang="en-US" sz="1800" dirty="0" smtClean="0"/>
              <a:t>を検討する論文は発表されているが、多くが簡単な問題設定に留まる</a:t>
            </a:r>
            <a:endParaRPr lang="en-US" altLang="ja-JP" sz="1800" dirty="0" smtClean="0"/>
          </a:p>
          <a:p>
            <a:pPr lvl="1"/>
            <a:r>
              <a:rPr lang="ja-JP" altLang="en-US" sz="1800" dirty="0" smtClean="0"/>
              <a:t>実務ではより複雑な設定下の計算が行われている → 現状からの拡張が必要</a:t>
            </a:r>
            <a:endParaRPr lang="en-US" altLang="ja-JP" sz="1800" dirty="0" smtClean="0"/>
          </a:p>
          <a:p>
            <a:pPr lvl="1"/>
            <a:endParaRPr lang="en-US" altLang="ja-JP" sz="1800" dirty="0"/>
          </a:p>
          <a:p>
            <a:pPr lvl="1"/>
            <a:endParaRPr lang="en-US" altLang="ja-JP" sz="1800" dirty="0" smtClean="0"/>
          </a:p>
          <a:p>
            <a:pPr lvl="1"/>
            <a:endParaRPr lang="en-US" altLang="ja-JP" sz="1800" dirty="0"/>
          </a:p>
          <a:p>
            <a:pPr lvl="1"/>
            <a:endParaRPr lang="en-US" altLang="ja-JP" sz="1800" dirty="0" smtClean="0"/>
          </a:p>
          <a:p>
            <a:pPr lvl="1"/>
            <a:endParaRPr lang="en-US" altLang="ja-JP" sz="1800" dirty="0"/>
          </a:p>
          <a:p>
            <a:pPr marL="457200" lvl="1" indent="0">
              <a:buNone/>
            </a:pPr>
            <a:endParaRPr lang="en-US" altLang="ja-JP" sz="1800" dirty="0" smtClean="0"/>
          </a:p>
          <a:p>
            <a:pPr marL="457200" lvl="1" indent="0">
              <a:buNone/>
            </a:pPr>
            <a:endParaRPr lang="en-US" altLang="ja-JP" sz="1800" dirty="0" smtClean="0"/>
          </a:p>
          <a:p>
            <a:pPr marL="457200" lvl="1" indent="0">
              <a:buNone/>
            </a:pPr>
            <a:r>
              <a:rPr lang="en-US" altLang="ja-JP" sz="1600" dirty="0" smtClean="0"/>
              <a:t>※ XVA</a:t>
            </a:r>
            <a:r>
              <a:rPr lang="ja-JP" altLang="en-US" sz="1600" dirty="0" smtClean="0"/>
              <a:t>：種々の要因による時価調整の総称</a:t>
            </a:r>
            <a:r>
              <a:rPr lang="en-US" altLang="ja-JP" sz="1600" dirty="0" smtClean="0"/>
              <a:t/>
            </a:r>
            <a:br>
              <a:rPr lang="en-US" altLang="ja-JP" sz="1600" dirty="0" smtClean="0"/>
            </a:br>
            <a:r>
              <a:rPr lang="ja-JP" altLang="en-US" sz="1600" dirty="0" smtClean="0"/>
              <a:t>　　　　　カウンターパーティーのデフォルトリスクに起因する</a:t>
            </a:r>
            <a:r>
              <a:rPr lang="en-US" altLang="ja-JP" sz="1600" dirty="0" smtClean="0"/>
              <a:t>CVA</a:t>
            </a:r>
            <a:r>
              <a:rPr lang="ja-JP" altLang="en-US" sz="1600" dirty="0" smtClean="0"/>
              <a:t>等</a:t>
            </a:r>
            <a:endParaRPr lang="en-US" altLang="ja-JP" sz="1600" dirty="0" smtClean="0"/>
          </a:p>
          <a:p>
            <a:pPr marL="457200" lvl="1" indent="0">
              <a:buNone/>
            </a:pPr>
            <a:endParaRPr lang="en-US" altLang="ja-JP" sz="1600" dirty="0"/>
          </a:p>
          <a:p>
            <a:r>
              <a:rPr lang="ja-JP" altLang="en-US" sz="1800" dirty="0" smtClean="0"/>
              <a:t>より高度なモデルや商品性に対し、時価計算のための</a:t>
            </a:r>
            <a:r>
              <a:rPr lang="ja-JP" altLang="en-US" sz="1800" b="1" u="sng" dirty="0" smtClean="0"/>
              <a:t>量子回路を具体的に提示</a:t>
            </a:r>
            <a:r>
              <a:rPr lang="ja-JP" altLang="en-US" sz="1800" dirty="0" smtClean="0"/>
              <a:t>することで、</a:t>
            </a:r>
            <a:r>
              <a:rPr lang="en-US" altLang="ja-JP" sz="1800" dirty="0" smtClean="0"/>
              <a:t/>
            </a:r>
            <a:br>
              <a:rPr lang="en-US" altLang="ja-JP" sz="1800" dirty="0" smtClean="0"/>
            </a:br>
            <a:r>
              <a:rPr lang="ja-JP" altLang="en-US" sz="1800" dirty="0" smtClean="0"/>
              <a:t>量子モンテカルロの適用可能性を示したい</a:t>
            </a:r>
            <a:endParaRPr lang="en-US" altLang="ja-JP" sz="1600" dirty="0"/>
          </a:p>
        </p:txBody>
      </p:sp>
      <p:sp>
        <p:nvSpPr>
          <p:cNvPr id="8" name="タイトル 3"/>
          <p:cNvSpPr>
            <a:spLocks noGrp="1"/>
          </p:cNvSpPr>
          <p:nvPr>
            <p:ph type="ctrTitle"/>
          </p:nvPr>
        </p:nvSpPr>
        <p:spPr>
          <a:xfrm>
            <a:off x="273050" y="220603"/>
            <a:ext cx="5723042" cy="400110"/>
          </a:xfrm>
        </p:spPr>
        <p:txBody>
          <a:bodyPr/>
          <a:lstStyle/>
          <a:p>
            <a:r>
              <a:rPr lang="ja-JP" altLang="en-US" dirty="0" smtClean="0"/>
              <a:t>量子モンテカルロのデリバティブ時価評価への適用</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21739468"/>
              </p:ext>
            </p:extLst>
          </p:nvPr>
        </p:nvGraphicFramePr>
        <p:xfrm>
          <a:off x="956556" y="1892424"/>
          <a:ext cx="6425503" cy="2123440"/>
        </p:xfrm>
        <a:graphic>
          <a:graphicData uri="http://schemas.openxmlformats.org/drawingml/2006/table">
            <a:tbl>
              <a:tblPr firstRow="1" bandRow="1">
                <a:tableStyleId>{5C22544A-7EE6-4342-B048-85BDC9FD1C3A}</a:tableStyleId>
              </a:tblPr>
              <a:tblGrid>
                <a:gridCol w="990918">
                  <a:extLst>
                    <a:ext uri="{9D8B030D-6E8A-4147-A177-3AD203B41FA5}">
                      <a16:colId xmlns:a16="http://schemas.microsoft.com/office/drawing/2014/main" val="2969371514"/>
                    </a:ext>
                  </a:extLst>
                </a:gridCol>
                <a:gridCol w="1852105">
                  <a:extLst>
                    <a:ext uri="{9D8B030D-6E8A-4147-A177-3AD203B41FA5}">
                      <a16:colId xmlns:a16="http://schemas.microsoft.com/office/drawing/2014/main" val="886220632"/>
                    </a:ext>
                  </a:extLst>
                </a:gridCol>
                <a:gridCol w="3582480">
                  <a:extLst>
                    <a:ext uri="{9D8B030D-6E8A-4147-A177-3AD203B41FA5}">
                      <a16:colId xmlns:a16="http://schemas.microsoft.com/office/drawing/2014/main" val="4205103778"/>
                    </a:ext>
                  </a:extLst>
                </a:gridCol>
              </a:tblGrid>
              <a:tr h="370840">
                <a:tc>
                  <a:txBody>
                    <a:bodyPr/>
                    <a:lstStyle/>
                    <a:p>
                      <a:r>
                        <a:rPr kumimoji="1" lang="ja-JP" altLang="en-US" dirty="0" smtClean="0"/>
                        <a:t>ポイント</a:t>
                      </a:r>
                      <a:endParaRPr kumimoji="1" lang="ja-JP" altLang="en-US" dirty="0"/>
                    </a:p>
                  </a:txBody>
                  <a:tcPr/>
                </a:tc>
                <a:tc>
                  <a:txBody>
                    <a:bodyPr/>
                    <a:lstStyle/>
                    <a:p>
                      <a:r>
                        <a:rPr kumimoji="1" lang="ja-JP" altLang="en-US" dirty="0" smtClean="0"/>
                        <a:t>既存の研究</a:t>
                      </a:r>
                      <a:endParaRPr kumimoji="1" lang="ja-JP" altLang="en-US" dirty="0"/>
                    </a:p>
                  </a:txBody>
                  <a:tcPr/>
                </a:tc>
                <a:tc>
                  <a:txBody>
                    <a:bodyPr/>
                    <a:lstStyle/>
                    <a:p>
                      <a:r>
                        <a:rPr kumimoji="1" lang="ja-JP" altLang="en-US" dirty="0" smtClean="0"/>
                        <a:t>拡張すべき対象</a:t>
                      </a:r>
                      <a:endParaRPr kumimoji="1" lang="ja-JP" altLang="en-US" dirty="0"/>
                    </a:p>
                  </a:txBody>
                  <a:tcPr/>
                </a:tc>
                <a:extLst>
                  <a:ext uri="{0D108BD9-81ED-4DB2-BD59-A6C34878D82A}">
                    <a16:rowId xmlns:a16="http://schemas.microsoft.com/office/drawing/2014/main" val="968841074"/>
                  </a:ext>
                </a:extLst>
              </a:tr>
              <a:tr h="370840">
                <a:tc>
                  <a:txBody>
                    <a:bodyPr/>
                    <a:lstStyle/>
                    <a:p>
                      <a:r>
                        <a:rPr kumimoji="1" lang="ja-JP" altLang="en-US" dirty="0" smtClean="0"/>
                        <a:t>モデル</a:t>
                      </a:r>
                      <a:endParaRPr kumimoji="1" lang="ja-JP" altLang="en-US" dirty="0"/>
                    </a:p>
                  </a:txBody>
                  <a:tcPr/>
                </a:tc>
                <a:tc>
                  <a:txBody>
                    <a:bodyPr/>
                    <a:lstStyle/>
                    <a:p>
                      <a:r>
                        <a:rPr kumimoji="1" lang="en-US" altLang="ja-JP" dirty="0" smtClean="0"/>
                        <a:t>BS</a:t>
                      </a:r>
                      <a:r>
                        <a:rPr kumimoji="1" lang="ja-JP" altLang="en-US" dirty="0" smtClean="0"/>
                        <a:t>　</a:t>
                      </a:r>
                      <a:r>
                        <a:rPr kumimoji="1" lang="en-US" altLang="ja-JP" dirty="0" err="1" smtClean="0"/>
                        <a:t>etc</a:t>
                      </a:r>
                      <a:endParaRPr kumimoji="1" lang="ja-JP" altLang="en-US" dirty="0"/>
                    </a:p>
                  </a:txBody>
                  <a:tcPr/>
                </a:tc>
                <a:tc>
                  <a:txBody>
                    <a:bodyPr/>
                    <a:lstStyle/>
                    <a:p>
                      <a:r>
                        <a:rPr kumimoji="1" lang="ja-JP" altLang="en-US" b="1" u="sng" dirty="0" smtClean="0"/>
                        <a:t>局所ボラティリティ</a:t>
                      </a:r>
                      <a:r>
                        <a:rPr kumimoji="1" lang="en-US" altLang="ja-JP" b="1" u="sng" dirty="0" smtClean="0"/>
                        <a:t>(LV)</a:t>
                      </a:r>
                      <a:r>
                        <a:rPr kumimoji="1" lang="ja-JP" altLang="en-US" b="1" u="sng" dirty="0" smtClean="0"/>
                        <a:t>モデル</a:t>
                      </a:r>
                      <a:endParaRPr kumimoji="1" lang="en-US" altLang="ja-JP" b="1" u="sng" dirty="0" smtClean="0"/>
                    </a:p>
                    <a:p>
                      <a:r>
                        <a:rPr kumimoji="1" lang="ja-JP" altLang="en-US" dirty="0" smtClean="0"/>
                        <a:t>確率ボラティリティ</a:t>
                      </a:r>
                      <a:r>
                        <a:rPr kumimoji="1" lang="en-US" altLang="ja-JP" dirty="0" smtClean="0"/>
                        <a:t>(SV)</a:t>
                      </a:r>
                      <a:r>
                        <a:rPr kumimoji="1" lang="ja-JP" altLang="en-US" dirty="0" smtClean="0"/>
                        <a:t>モデル　　</a:t>
                      </a:r>
                      <a:r>
                        <a:rPr kumimoji="1" lang="en-US" altLang="ja-JP" dirty="0" err="1" smtClean="0"/>
                        <a:t>etc</a:t>
                      </a:r>
                      <a:endParaRPr kumimoji="1" lang="ja-JP" altLang="en-US" dirty="0"/>
                    </a:p>
                  </a:txBody>
                  <a:tcPr/>
                </a:tc>
                <a:extLst>
                  <a:ext uri="{0D108BD9-81ED-4DB2-BD59-A6C34878D82A}">
                    <a16:rowId xmlns:a16="http://schemas.microsoft.com/office/drawing/2014/main" val="3755303819"/>
                  </a:ext>
                </a:extLst>
              </a:tr>
              <a:tr h="370840">
                <a:tc>
                  <a:txBody>
                    <a:bodyPr/>
                    <a:lstStyle/>
                    <a:p>
                      <a:r>
                        <a:rPr kumimoji="1" lang="ja-JP" altLang="en-US" dirty="0" smtClean="0"/>
                        <a:t>商品性</a:t>
                      </a:r>
                      <a:endParaRPr kumimoji="1" lang="ja-JP" altLang="en-US" dirty="0"/>
                    </a:p>
                  </a:txBody>
                  <a:tcPr/>
                </a:tc>
                <a:tc>
                  <a:txBody>
                    <a:bodyPr/>
                    <a:lstStyle/>
                    <a:p>
                      <a:r>
                        <a:rPr kumimoji="1" lang="ja-JP" altLang="en-US" dirty="0" smtClean="0"/>
                        <a:t>ヨーロピアン　</a:t>
                      </a:r>
                      <a:r>
                        <a:rPr kumimoji="1" lang="en-US" altLang="ja-JP" dirty="0" err="1" smtClean="0"/>
                        <a:t>etc</a:t>
                      </a:r>
                      <a:endParaRPr kumimoji="1" lang="ja-JP" altLang="en-US" dirty="0"/>
                    </a:p>
                  </a:txBody>
                  <a:tcPr/>
                </a:tc>
                <a:tc>
                  <a:txBody>
                    <a:bodyPr/>
                    <a:lstStyle/>
                    <a:p>
                      <a:r>
                        <a:rPr kumimoji="1" lang="ja-JP" altLang="en-US" dirty="0" smtClean="0"/>
                        <a:t>早期行使権　</a:t>
                      </a:r>
                      <a:r>
                        <a:rPr kumimoji="1" lang="en-US" altLang="ja-JP" dirty="0" err="1" smtClean="0"/>
                        <a:t>etc</a:t>
                      </a:r>
                      <a:endParaRPr kumimoji="1" lang="ja-JP" altLang="en-US" dirty="0"/>
                    </a:p>
                  </a:txBody>
                  <a:tcPr/>
                </a:tc>
                <a:extLst>
                  <a:ext uri="{0D108BD9-81ED-4DB2-BD59-A6C34878D82A}">
                    <a16:rowId xmlns:a16="http://schemas.microsoft.com/office/drawing/2014/main" val="579527296"/>
                  </a:ext>
                </a:extLst>
              </a:tr>
              <a:tr h="370840">
                <a:tc>
                  <a:txBody>
                    <a:bodyPr/>
                    <a:lstStyle/>
                    <a:p>
                      <a:r>
                        <a:rPr kumimoji="1" lang="en-US" altLang="ja-JP" dirty="0" smtClean="0"/>
                        <a:t>XVA</a:t>
                      </a:r>
                      <a:endParaRPr kumimoji="1" lang="ja-JP" altLang="en-US" dirty="0"/>
                    </a:p>
                  </a:txBody>
                  <a:tcPr/>
                </a:tc>
                <a:tc>
                  <a:txBody>
                    <a:bodyPr/>
                    <a:lstStyle/>
                    <a:p>
                      <a:r>
                        <a:rPr kumimoji="1" lang="ja-JP" altLang="en-US" dirty="0" smtClean="0"/>
                        <a:t>勘案せず</a:t>
                      </a:r>
                      <a:endParaRPr kumimoji="1" lang="ja-JP" altLang="en-US" dirty="0"/>
                    </a:p>
                  </a:txBody>
                  <a:tcPr/>
                </a:tc>
                <a:tc>
                  <a:txBody>
                    <a:bodyPr/>
                    <a:lstStyle/>
                    <a:p>
                      <a:r>
                        <a:rPr kumimoji="1" lang="ja-JP" altLang="en-US" dirty="0" smtClean="0"/>
                        <a:t>勘案</a:t>
                      </a:r>
                      <a:endParaRPr kumimoji="1" lang="ja-JP" altLang="en-US" dirty="0"/>
                    </a:p>
                  </a:txBody>
                  <a:tcPr/>
                </a:tc>
                <a:extLst>
                  <a:ext uri="{0D108BD9-81ED-4DB2-BD59-A6C34878D82A}">
                    <a16:rowId xmlns:a16="http://schemas.microsoft.com/office/drawing/2014/main" val="1660349323"/>
                  </a:ext>
                </a:extLst>
              </a:tr>
              <a:tr h="370840">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634880140"/>
                  </a:ext>
                </a:extLst>
              </a:tr>
            </a:tbl>
          </a:graphicData>
        </a:graphic>
      </p:graphicFrame>
      <p:cxnSp>
        <p:nvCxnSpPr>
          <p:cNvPr id="9" name="直線矢印コネクタ 8"/>
          <p:cNvCxnSpPr/>
          <p:nvPr/>
        </p:nvCxnSpPr>
        <p:spPr bwMode="auto">
          <a:xfrm flipH="1" flipV="1">
            <a:off x="6681192" y="2420888"/>
            <a:ext cx="936104" cy="180020"/>
          </a:xfrm>
          <a:prstGeom prst="straightConnector1">
            <a:avLst/>
          </a:prstGeom>
          <a:noFill/>
          <a:ln w="12700" cap="flat" cmpd="sng" algn="ctr">
            <a:solidFill>
              <a:schemeClr val="tx1"/>
            </a:solidFill>
            <a:prstDash val="solid"/>
            <a:round/>
            <a:headEnd type="none" w="med" len="med"/>
            <a:tailEnd type="triangle"/>
          </a:ln>
          <a:effectLst/>
        </p:spPr>
      </p:cxnSp>
      <p:sp>
        <p:nvSpPr>
          <p:cNvPr id="10" name="正方形/長方形 9"/>
          <p:cNvSpPr/>
          <p:nvPr/>
        </p:nvSpPr>
        <p:spPr>
          <a:xfrm>
            <a:off x="7617296" y="2517057"/>
            <a:ext cx="1837362" cy="369332"/>
          </a:xfrm>
          <a:prstGeom prst="rect">
            <a:avLst/>
          </a:prstGeom>
        </p:spPr>
        <p:txBody>
          <a:bodyPr wrap="none">
            <a:spAutoFit/>
          </a:bodyPr>
          <a:lstStyle/>
          <a:p>
            <a:r>
              <a:rPr lang="ja-JP" altLang="en-US" dirty="0" smtClean="0"/>
              <a:t>本</a:t>
            </a:r>
            <a:r>
              <a:rPr lang="ja-JP" altLang="en-US" dirty="0"/>
              <a:t>トーク</a:t>
            </a:r>
            <a:r>
              <a:rPr lang="ja-JP" altLang="en-US" dirty="0" smtClean="0"/>
              <a:t>のテーマ</a:t>
            </a:r>
            <a:endParaRPr lang="ja-JP" altLang="en-US" dirty="0"/>
          </a:p>
        </p:txBody>
      </p:sp>
    </p:spTree>
    <p:extLst>
      <p:ext uri="{BB962C8B-B14F-4D97-AF65-F5344CB8AC3E}">
        <p14:creationId xmlns:p14="http://schemas.microsoft.com/office/powerpoint/2010/main" val="401325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7</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67490" cy="5364596"/>
              </a:xfrm>
            </p:spPr>
            <p:txBody>
              <a:bodyPr/>
              <a:lstStyle/>
              <a:p>
                <a:r>
                  <a:rPr lang="en-US" altLang="ja-JP" sz="1800" dirty="0" smtClean="0"/>
                  <a:t>BS</a:t>
                </a:r>
                <a:r>
                  <a:rPr lang="ja-JP" altLang="en-US" sz="1800" dirty="0" smtClean="0"/>
                  <a:t>モデルだけ考えるのでは不十分な理由</a:t>
                </a:r>
                <a:endParaRPr lang="en-US" altLang="ja-JP" sz="1800" dirty="0" smtClean="0"/>
              </a:p>
              <a:p>
                <a:pPr lvl="1"/>
                <a:r>
                  <a:rPr lang="en-US" altLang="ja-JP" sz="1800" dirty="0" smtClean="0"/>
                  <a:t>BS</a:t>
                </a:r>
                <a:r>
                  <a:rPr lang="ja-JP" altLang="en-US" sz="1800" dirty="0" smtClean="0"/>
                  <a:t>ではヨーロピアン等の簡単な商品に対して時価の解析式</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𝑉</m:t>
                        </m:r>
                      </m:e>
                      <m:sub>
                        <m:r>
                          <a:rPr lang="en-US" altLang="ja-JP" sz="1800" i="1">
                            <a:latin typeface="Cambria Math" panose="02040503050406030204" pitchFamily="18" charset="0"/>
                            <a:ea typeface="Cambria Math" panose="02040503050406030204" pitchFamily="18" charset="0"/>
                          </a:rPr>
                          <m:t>𝐵𝑆</m:t>
                        </m:r>
                      </m:sub>
                    </m:sSub>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𝐾</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𝑇</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𝜎</m:t>
                        </m:r>
                      </m:e>
                    </m:d>
                  </m:oMath>
                </a14:m>
                <a:r>
                  <a:rPr lang="ja-JP" altLang="en-US" sz="1800" dirty="0" smtClean="0"/>
                  <a:t>が存在</a:t>
                </a:r>
                <a:r>
                  <a:rPr lang="en-US" altLang="ja-JP" sz="1800" dirty="0" smtClean="0"/>
                  <a:t/>
                </a:r>
                <a:br>
                  <a:rPr lang="en-US" altLang="ja-JP" sz="1800" dirty="0" smtClean="0"/>
                </a:br>
                <a:r>
                  <a:rPr lang="ja-JP" altLang="en-US" sz="1800" dirty="0" smtClean="0"/>
                  <a:t>　→ モンテカルロ不要</a:t>
                </a:r>
                <a:endParaRPr lang="en-US" altLang="ja-JP" sz="1800" dirty="0" smtClean="0"/>
              </a:p>
              <a:p>
                <a:pPr lvl="2"/>
                <a:r>
                  <a:rPr lang="ja-JP" altLang="en-US" sz="1800" dirty="0"/>
                  <a:t>実務</a:t>
                </a:r>
                <a:r>
                  <a:rPr lang="ja-JP" altLang="en-US" sz="1800" dirty="0" smtClean="0"/>
                  <a:t>でモンテカルロが用いられるのはより高度なモデル</a:t>
                </a:r>
                <a:endParaRPr lang="en-US" altLang="ja-JP" sz="1800" dirty="0"/>
              </a:p>
              <a:p>
                <a:pPr lvl="1"/>
                <a:r>
                  <a:rPr lang="en-US" altLang="ja-JP" sz="1800" dirty="0" smtClean="0"/>
                  <a:t>BS</a:t>
                </a:r>
                <a:r>
                  <a:rPr lang="ja-JP" altLang="en-US" sz="1800" dirty="0" smtClean="0"/>
                  <a:t>モデルはヨーロピアンオプションの市場環境に適合しない場合がある</a:t>
                </a:r>
                <a:r>
                  <a:rPr lang="en-US" altLang="ja-JP" sz="1800" dirty="0" smtClean="0"/>
                  <a:t/>
                </a:r>
                <a:br>
                  <a:rPr lang="en-US" altLang="ja-JP" sz="1800" dirty="0" smtClean="0"/>
                </a:br>
                <a:r>
                  <a:rPr lang="ja-JP" altLang="en-US" sz="1800" dirty="0" smtClean="0"/>
                  <a:t>即ち、</a:t>
                </a:r>
                <a:r>
                  <a:rPr lang="ja-JP" altLang="en-US" sz="1800" b="1" u="sng" dirty="0" smtClean="0"/>
                  <a:t>ボラティリティスマイル</a:t>
                </a:r>
                <a:r>
                  <a:rPr lang="ja-JP" altLang="en-US" sz="1800" dirty="0" smtClean="0"/>
                  <a:t>を表現できず</a:t>
                </a:r>
                <a:endParaRPr lang="en-US" altLang="ja-JP" sz="1800" dirty="0" smtClean="0"/>
              </a:p>
              <a:p>
                <a:pPr lvl="2"/>
                <a:r>
                  <a:rPr lang="ja-JP" altLang="en-US" sz="1800" dirty="0" smtClean="0"/>
                  <a:t>インプライドボラティリティ（</a:t>
                </a:r>
                <a:r>
                  <a:rPr lang="en-US" altLang="ja-JP" sz="1800" dirty="0" smtClean="0"/>
                  <a:t>IV</a:t>
                </a:r>
                <a:r>
                  <a:rPr lang="ja-JP" altLang="en-US" sz="1800" dirty="0" smtClean="0"/>
                  <a:t>）：ヨーロピアンの市場価格</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𝑉</m:t>
                        </m:r>
                      </m:e>
                      <m:sub>
                        <m:r>
                          <a:rPr lang="en-US" altLang="ja-JP" sz="1800" b="0" i="1" smtClean="0">
                            <a:latin typeface="Cambria Math" panose="02040503050406030204" pitchFamily="18" charset="0"/>
                          </a:rPr>
                          <m:t>𝑚𝑘𝑡</m:t>
                        </m:r>
                      </m:sub>
                    </m:sSub>
                  </m:oMath>
                </a14:m>
                <a:r>
                  <a:rPr lang="ja-JP" altLang="en-US" sz="1800" dirty="0" err="1" smtClean="0"/>
                  <a:t>に適</a:t>
                </a:r>
                <a:r>
                  <a:rPr lang="ja-JP" altLang="en-US" sz="1800" dirty="0" smtClean="0"/>
                  <a:t>合する</a:t>
                </a:r>
                <a:r>
                  <a:rPr lang="en-US" altLang="ja-JP" sz="1800" dirty="0" smtClean="0"/>
                  <a:t>BS</a:t>
                </a:r>
                <a:r>
                  <a:rPr lang="ja-JP" altLang="en-US" sz="1800" dirty="0" smtClean="0"/>
                  <a:t>ボラティリティ</a:t>
                </a:r>
                <a:r>
                  <a:rPr lang="en-US" altLang="ja-JP" sz="1800" dirty="0" smtClean="0"/>
                  <a:t/>
                </a:r>
                <a:br>
                  <a:rPr lang="en-US" altLang="ja-JP" sz="1800" dirty="0" smtClean="0"/>
                </a:b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𝜎</m:t>
                        </m:r>
                      </m:e>
                      <m:sub>
                        <m:r>
                          <a:rPr lang="en-US" altLang="ja-JP" sz="1800" b="0" i="1" smtClean="0">
                            <a:latin typeface="Cambria Math" panose="02040503050406030204" pitchFamily="18" charset="0"/>
                          </a:rPr>
                          <m:t>𝐼𝑉</m:t>
                        </m:r>
                      </m:sub>
                    </m:s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𝐾</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𝑇</m:t>
                        </m:r>
                      </m:e>
                    </m:d>
                    <m:r>
                      <a:rPr lang="en-US" altLang="ja-JP" sz="1800" b="0" i="1" smtClean="0">
                        <a:latin typeface="Cambria Math" panose="02040503050406030204" pitchFamily="18" charset="0"/>
                      </a:rPr>
                      <m:t>:</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𝐾</m:t>
                        </m:r>
                        <m:r>
                          <a:rPr lang="en-US" altLang="ja-JP" sz="1800" i="1">
                            <a:latin typeface="Cambria Math" panose="02040503050406030204" pitchFamily="18" charset="0"/>
                          </a:rPr>
                          <m:t>,</m:t>
                        </m:r>
                        <m:r>
                          <a:rPr lang="en-US" altLang="ja-JP" sz="1800" i="1">
                            <a:latin typeface="Cambria Math" panose="02040503050406030204" pitchFamily="18" charset="0"/>
                          </a:rPr>
                          <m:t>𝑇</m:t>
                        </m:r>
                      </m:e>
                    </m:d>
                    <m:r>
                      <a:rPr lang="en-US" altLang="ja-JP" sz="180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𝜎</m:t>
                        </m:r>
                      </m:e>
                      <m:sub>
                        <m:r>
                          <a:rPr lang="en-US" altLang="ja-JP" sz="1800" i="1">
                            <a:latin typeface="Cambria Math" panose="02040503050406030204" pitchFamily="18" charset="0"/>
                          </a:rPr>
                          <m:t>𝐼𝑉</m:t>
                        </m:r>
                      </m:sub>
                    </m:sSub>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𝑠</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𝑡</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ea typeface="Cambria Math" panose="02040503050406030204" pitchFamily="18" charset="0"/>
                          </a:rPr>
                        </m:ctrlPr>
                      </m:sSubPr>
                      <m:e>
                        <m:r>
                          <a:rPr lang="en-US" altLang="ja-JP" sz="1800" b="0" i="1" smtClean="0">
                            <a:latin typeface="Cambria Math" panose="02040503050406030204" pitchFamily="18" charset="0"/>
                            <a:ea typeface="Cambria Math" panose="02040503050406030204" pitchFamily="18" charset="0"/>
                          </a:rPr>
                          <m:t>𝑉</m:t>
                        </m:r>
                      </m:e>
                      <m:sub>
                        <m:r>
                          <a:rPr lang="en-US" altLang="ja-JP" sz="1800" b="0" i="1" smtClean="0">
                            <a:latin typeface="Cambria Math" panose="02040503050406030204" pitchFamily="18" charset="0"/>
                            <a:ea typeface="Cambria Math" panose="02040503050406030204" pitchFamily="18" charset="0"/>
                          </a:rPr>
                          <m:t>𝐵𝑆</m:t>
                        </m:r>
                      </m:sub>
                    </m:sSub>
                    <m:d>
                      <m:dPr>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𝐾</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𝑇</m:t>
                        </m:r>
                        <m:r>
                          <a:rPr lang="en-US" altLang="ja-JP" sz="1800" b="0" i="1" smtClean="0">
                            <a:latin typeface="Cambria Math" panose="02040503050406030204" pitchFamily="18" charset="0"/>
                            <a:ea typeface="Cambria Math" panose="02040503050406030204" pitchFamily="18" charset="0"/>
                          </a:rPr>
                          <m:t>;</m:t>
                        </m:r>
                        <m:sSub>
                          <m:sSubPr>
                            <m:ctrlPr>
                              <a:rPr lang="en-US" altLang="ja-JP" sz="1800" b="0" i="1" smtClean="0">
                                <a:latin typeface="Cambria Math" panose="02040503050406030204" pitchFamily="18" charset="0"/>
                                <a:ea typeface="Cambria Math" panose="02040503050406030204" pitchFamily="18" charset="0"/>
                              </a:rPr>
                            </m:ctrlPr>
                          </m:sSubPr>
                          <m:e>
                            <m:r>
                              <a:rPr lang="en-US" altLang="ja-JP" sz="1800" b="0" i="1" smtClean="0">
                                <a:latin typeface="Cambria Math" panose="02040503050406030204" pitchFamily="18" charset="0"/>
                                <a:ea typeface="Cambria Math" panose="02040503050406030204" pitchFamily="18" charset="0"/>
                              </a:rPr>
                              <m:t>𝜎</m:t>
                            </m:r>
                          </m:e>
                          <m:sub>
                            <m:r>
                              <a:rPr lang="en-US" altLang="ja-JP" sz="1800" b="0" i="1" smtClean="0">
                                <a:latin typeface="Cambria Math" panose="02040503050406030204" pitchFamily="18" charset="0"/>
                                <a:ea typeface="Cambria Math" panose="02040503050406030204" pitchFamily="18" charset="0"/>
                              </a:rPr>
                              <m:t>𝐼𝑉</m:t>
                            </m:r>
                          </m:sub>
                        </m:sSub>
                      </m:e>
                    </m:d>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𝑉</m:t>
                        </m:r>
                      </m:e>
                      <m:sub>
                        <m:r>
                          <a:rPr lang="en-US" altLang="ja-JP" sz="1800" i="1">
                            <a:latin typeface="Cambria Math" panose="02040503050406030204" pitchFamily="18" charset="0"/>
                          </a:rPr>
                          <m:t>𝑚𝑘𝑡</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𝐾</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𝑇</m:t>
                    </m:r>
                    <m:r>
                      <a:rPr lang="en-US" altLang="ja-JP" sz="1800" b="0" i="1" smtClean="0">
                        <a:latin typeface="Cambria Math" panose="02040503050406030204" pitchFamily="18" charset="0"/>
                      </a:rPr>
                      <m:t>)</m:t>
                    </m:r>
                  </m:oMath>
                </a14:m>
                <a:endParaRPr lang="en-US" altLang="ja-JP" sz="1800" dirty="0" smtClean="0"/>
              </a:p>
              <a:p>
                <a:pPr lvl="2"/>
                <a:r>
                  <a:rPr lang="ja-JP" altLang="en-US" sz="1800" dirty="0" smtClean="0"/>
                  <a:t>市場が</a:t>
                </a:r>
                <a:r>
                  <a:rPr lang="en-US" altLang="ja-JP" sz="1800" dirty="0" smtClean="0"/>
                  <a:t>BS</a:t>
                </a:r>
                <a:r>
                  <a:rPr lang="ja-JP" altLang="en-US" sz="1800" dirty="0" smtClean="0"/>
                  <a:t>モデルに合致していれば</a:t>
                </a:r>
                <a:r>
                  <a:rPr lang="en-US" altLang="ja-JP" sz="1800" dirty="0" smtClean="0"/>
                  <a:t>IV</a:t>
                </a:r>
                <a:r>
                  <a:rPr lang="ja-JP" altLang="en-US" sz="1800" dirty="0" smtClean="0"/>
                  <a:t>は</a:t>
                </a:r>
                <a14:m>
                  <m:oMath xmlns:m="http://schemas.openxmlformats.org/officeDocument/2006/math">
                    <m:r>
                      <a:rPr lang="en-US" altLang="ja-JP" sz="1800" i="1">
                        <a:latin typeface="Cambria Math" panose="02040503050406030204" pitchFamily="18" charset="0"/>
                      </a:rPr>
                      <m:t>𝐾</m:t>
                    </m:r>
                  </m:oMath>
                </a14:m>
                <a:r>
                  <a:rPr lang="ja-JP" altLang="en-US" sz="1800" dirty="0" err="1" smtClean="0"/>
                  <a:t>に依</a:t>
                </a:r>
                <a:r>
                  <a:rPr lang="ja-JP" altLang="en-US" sz="1800" dirty="0" smtClean="0"/>
                  <a:t>存しないが、そうならないケースあり</a:t>
                </a:r>
                <a:endParaRPr lang="en-US" altLang="ja-JP" sz="1800" dirty="0" smtClean="0"/>
              </a:p>
              <a:p>
                <a:pPr marL="914400" lvl="2" indent="0">
                  <a:buNone/>
                </a:pPr>
                <a:endParaRPr lang="en-US" altLang="ja-JP" sz="800" dirty="0"/>
              </a:p>
              <a:p>
                <a:r>
                  <a:rPr lang="en-US" altLang="ja-JP" sz="1800" dirty="0" smtClean="0"/>
                  <a:t>LV</a:t>
                </a:r>
                <a:r>
                  <a:rPr lang="ja-JP" altLang="en-US" sz="1800" dirty="0" smtClean="0"/>
                  <a:t>モデル</a:t>
                </a:r>
                <a:r>
                  <a:rPr lang="en-US" altLang="ja-JP" sz="1800" dirty="0" smtClean="0"/>
                  <a:t>[12]</a:t>
                </a:r>
              </a:p>
              <a:p>
                <a:pPr lvl="1"/>
                <a:r>
                  <a:rPr lang="ja-JP" altLang="en-US" sz="1800" dirty="0" smtClean="0"/>
                  <a:t>ボラティリティが</a:t>
                </a:r>
                <a:r>
                  <a:rPr lang="ja-JP" altLang="en-US" sz="1800" dirty="0"/>
                  <a:t>原資産</a:t>
                </a:r>
                <a:r>
                  <a:rPr lang="ja-JP" altLang="en-US" sz="1800" dirty="0" smtClean="0"/>
                  <a:t>価格や時間に依存</a:t>
                </a:r>
                <a:r>
                  <a:rPr lang="en-US" altLang="ja-JP" sz="1800" dirty="0" smtClean="0"/>
                  <a:t/>
                </a:r>
                <a:br>
                  <a:rPr lang="en-US" altLang="ja-JP" sz="1800" dirty="0" smtClean="0"/>
                </a:br>
                <a:r>
                  <a:rPr lang="ja-JP" altLang="en-US" sz="1800" dirty="0" smtClean="0"/>
                  <a:t>　</a:t>
                </a:r>
                <a14:m>
                  <m:oMath xmlns:m="http://schemas.openxmlformats.org/officeDocument/2006/math">
                    <m:r>
                      <a:rPr lang="en-US" altLang="ja-JP" sz="1800" b="0" i="1" smtClean="0">
                        <a:latin typeface="Cambria Math" panose="02040503050406030204" pitchFamily="18" charset="0"/>
                      </a:rPr>
                      <m:t>𝑑</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𝑆</m:t>
                        </m:r>
                      </m:e>
                      <m:sub>
                        <m:r>
                          <a:rPr lang="en-US" altLang="ja-JP" sz="1800" b="0" i="1" smtClean="0">
                            <a:latin typeface="Cambria Math" panose="02040503050406030204" pitchFamily="18" charset="0"/>
                          </a:rPr>
                          <m:t>𝑡</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𝜎</m:t>
                    </m:r>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𝑆</m:t>
                            </m:r>
                          </m:e>
                          <m:sub>
                            <m:r>
                              <a:rPr lang="en-US" altLang="ja-JP" sz="1800" b="0" i="1" smtClean="0">
                                <a:latin typeface="Cambria Math" panose="02040503050406030204" pitchFamily="18" charset="0"/>
                              </a:rPr>
                              <m:t>𝑡</m:t>
                            </m:r>
                          </m:sub>
                        </m:sSub>
                      </m:e>
                    </m:d>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𝑆</m:t>
                        </m:r>
                      </m:e>
                      <m:sub>
                        <m:r>
                          <a:rPr lang="en-US" altLang="ja-JP" sz="1800" b="0" i="1" smtClean="0">
                            <a:latin typeface="Cambria Math" panose="02040503050406030204" pitchFamily="18" charset="0"/>
                          </a:rPr>
                          <m:t>𝑡</m:t>
                        </m:r>
                      </m:sub>
                    </m:sSub>
                    <m:r>
                      <a:rPr lang="en-US" altLang="ja-JP" sz="1800" b="0" i="1" smtClean="0">
                        <a:latin typeface="Cambria Math" panose="02040503050406030204" pitchFamily="18" charset="0"/>
                      </a:rPr>
                      <m:t>𝑑</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𝑊</m:t>
                        </m:r>
                      </m:e>
                      <m:sub>
                        <m:r>
                          <a:rPr lang="en-US" altLang="ja-JP" sz="1800" b="0" i="1" smtClean="0">
                            <a:latin typeface="Cambria Math" panose="02040503050406030204" pitchFamily="18" charset="0"/>
                          </a:rPr>
                          <m:t>𝑡</m:t>
                        </m:r>
                      </m:sub>
                    </m:sSub>
                  </m:oMath>
                </a14:m>
                <a:endParaRPr lang="en-US" altLang="ja-JP" sz="1800" dirty="0" smtClean="0"/>
              </a:p>
              <a:p>
                <a:pPr lvl="1"/>
                <a:r>
                  <a:rPr lang="ja-JP" altLang="en-US" sz="1800" dirty="0"/>
                  <a:t>任意</a:t>
                </a:r>
                <a:r>
                  <a:rPr lang="ja-JP" altLang="en-US" sz="1800" dirty="0" smtClean="0"/>
                  <a:t>のスマイルの形状を再現可能</a:t>
                </a:r>
                <a:endParaRPr lang="en-US" altLang="ja-JP" sz="1800" dirty="0" smtClean="0"/>
              </a:p>
              <a:p>
                <a:pPr lvl="1"/>
                <a:r>
                  <a:rPr lang="ja-JP" altLang="en-US" sz="1800" dirty="0"/>
                  <a:t>実務</a:t>
                </a:r>
                <a:r>
                  <a:rPr lang="ja-JP" altLang="en-US" sz="1800" dirty="0" smtClean="0"/>
                  <a:t>でも広く利用、しばしばモンテカルロを適用</a:t>
                </a:r>
                <a:endParaRPr lang="en-US" altLang="ja-JP" sz="1800" dirty="0" smtClean="0"/>
              </a:p>
              <a:p>
                <a:pPr marL="457200" lvl="1" indent="0">
                  <a:buNone/>
                </a:pPr>
                <a:endParaRPr lang="en-US" altLang="ja-JP" sz="800" dirty="0"/>
              </a:p>
              <a:p>
                <a:r>
                  <a:rPr lang="ja-JP" altLang="en-US" sz="1800" dirty="0" smtClean="0"/>
                  <a:t>本研究では、</a:t>
                </a:r>
                <a:r>
                  <a:rPr lang="en-US" altLang="ja-JP" sz="1800" dirty="0" smtClean="0"/>
                  <a:t>LV</a:t>
                </a:r>
                <a:r>
                  <a:rPr lang="ja-JP" altLang="en-US" sz="1800" dirty="0" smtClean="0"/>
                  <a:t>モデルにおける</a:t>
                </a:r>
                <a:r>
                  <a:rPr lang="ja-JP" altLang="en-US" sz="1800" b="1" u="sng" dirty="0" smtClean="0"/>
                  <a:t>原資産価格の時間発展</a:t>
                </a:r>
                <a:r>
                  <a:rPr lang="ja-JP" altLang="en-US" sz="1800" dirty="0" smtClean="0"/>
                  <a:t>を</a:t>
                </a:r>
                <a:r>
                  <a:rPr lang="en-US" altLang="ja-JP" sz="1800" dirty="0" smtClean="0"/>
                  <a:t/>
                </a:r>
                <a:br>
                  <a:rPr lang="en-US" altLang="ja-JP" sz="1800" dirty="0" smtClean="0"/>
                </a:br>
                <a:r>
                  <a:rPr lang="ja-JP" altLang="en-US" sz="1800" dirty="0" smtClean="0"/>
                  <a:t>計算するための量子回路を検討した</a:t>
                </a:r>
                <a:r>
                  <a:rPr lang="en-US" altLang="ja-JP" sz="2200" dirty="0" smtClean="0"/>
                  <a:t/>
                </a:r>
                <a:br>
                  <a:rPr lang="en-US" altLang="ja-JP" sz="2200" dirty="0" smtClean="0"/>
                </a:br>
                <a:r>
                  <a:rPr lang="ja-JP" altLang="en-US" sz="2200" dirty="0" smtClean="0"/>
                  <a:t>　　</a:t>
                </a:r>
                <a:endParaRPr lang="en-US" altLang="ja-JP" sz="2200"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67490" cy="5364596"/>
              </a:xfrm>
              <a:blipFill>
                <a:blip r:embed="rId2"/>
                <a:stretch>
                  <a:fillRect l="-441" t="-1023" r="-315" b="-682"/>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3440365" cy="400110"/>
          </a:xfrm>
        </p:spPr>
        <p:txBody>
          <a:bodyPr/>
          <a:lstStyle/>
          <a:p>
            <a:r>
              <a:rPr lang="ja-JP" altLang="en-US" dirty="0" smtClean="0"/>
              <a:t>局所ボラティリティ（</a:t>
            </a:r>
            <a:r>
              <a:rPr lang="en-US" altLang="ja-JP" dirty="0" smtClean="0"/>
              <a:t>LV</a:t>
            </a:r>
            <a:r>
              <a:rPr lang="ja-JP" altLang="en-US" dirty="0" smtClean="0"/>
              <a:t>）モデル</a:t>
            </a:r>
            <a:endParaRPr kumimoji="1" lang="ja-JP" altLang="en-US" dirty="0"/>
          </a:p>
        </p:txBody>
      </p:sp>
      <p:cxnSp>
        <p:nvCxnSpPr>
          <p:cNvPr id="5" name="直線矢印コネクタ 4"/>
          <p:cNvCxnSpPr/>
          <p:nvPr/>
        </p:nvCxnSpPr>
        <p:spPr bwMode="auto">
          <a:xfrm flipV="1">
            <a:off x="6502496" y="5805264"/>
            <a:ext cx="2988332" cy="0"/>
          </a:xfrm>
          <a:prstGeom prst="straightConnector1">
            <a:avLst/>
          </a:prstGeom>
          <a:noFill/>
          <a:ln w="15875" cap="flat" cmpd="sng" algn="ctr">
            <a:solidFill>
              <a:schemeClr val="tx1"/>
            </a:solidFill>
            <a:prstDash val="solid"/>
            <a:round/>
            <a:headEnd type="none" w="med" len="med"/>
            <a:tailEnd type="triangle"/>
          </a:ln>
          <a:effectLst/>
        </p:spPr>
      </p:cxnSp>
      <p:cxnSp>
        <p:nvCxnSpPr>
          <p:cNvPr id="7" name="直線矢印コネクタ 6"/>
          <p:cNvCxnSpPr/>
          <p:nvPr/>
        </p:nvCxnSpPr>
        <p:spPr bwMode="auto">
          <a:xfrm flipH="1" flipV="1">
            <a:off x="6502496" y="3744652"/>
            <a:ext cx="0" cy="2060612"/>
          </a:xfrm>
          <a:prstGeom prst="straightConnector1">
            <a:avLst/>
          </a:prstGeom>
          <a:noFill/>
          <a:ln w="158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9" name="正方形/長方形 8"/>
              <p:cNvSpPr/>
              <p:nvPr/>
            </p:nvSpPr>
            <p:spPr>
              <a:xfrm>
                <a:off x="5955102" y="3559985"/>
                <a:ext cx="547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𝐼𝑉</m:t>
                          </m:r>
                        </m:sub>
                      </m:sSub>
                    </m:oMath>
                  </m:oMathPara>
                </a14:m>
                <a:endParaRPr lang="ja-JP" altLang="en-US" dirty="0"/>
              </a:p>
            </p:txBody>
          </p:sp>
        </mc:Choice>
        <mc:Fallback xmlns="">
          <p:sp>
            <p:nvSpPr>
              <p:cNvPr id="9" name="正方形/長方形 8"/>
              <p:cNvSpPr>
                <a:spLocks noRot="1" noChangeAspect="1" noMove="1" noResize="1" noEditPoints="1" noAdjustHandles="1" noChangeArrowheads="1" noChangeShapeType="1" noTextEdit="1"/>
              </p:cNvSpPr>
              <p:nvPr/>
            </p:nvSpPr>
            <p:spPr>
              <a:xfrm>
                <a:off x="5955102" y="3559985"/>
                <a:ext cx="54739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9457207" y="5620598"/>
                <a:ext cx="4064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𝐾</m:t>
                      </m:r>
                    </m:oMath>
                  </m:oMathPara>
                </a14:m>
                <a:endParaRPr lang="ja-JP" altLang="en-US"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9457207" y="5620598"/>
                <a:ext cx="406457" cy="369332"/>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p:cNvCxnSpPr/>
          <p:nvPr/>
        </p:nvCxnSpPr>
        <p:spPr bwMode="auto">
          <a:xfrm>
            <a:off x="6646512" y="4774958"/>
            <a:ext cx="2664296" cy="0"/>
          </a:xfrm>
          <a:prstGeom prst="line">
            <a:avLst/>
          </a:prstGeom>
          <a:noFill/>
          <a:ln w="19050" cap="flat" cmpd="sng" algn="ctr">
            <a:solidFill>
              <a:schemeClr val="tx1"/>
            </a:solidFill>
            <a:prstDash val="solid"/>
            <a:round/>
            <a:headEnd type="none" w="med" len="med"/>
            <a:tailEnd type="none" w="med" len="med"/>
          </a:ln>
          <a:effectLst/>
        </p:spPr>
      </p:cxnSp>
      <p:sp>
        <p:nvSpPr>
          <p:cNvPr id="14" name="フリーフォーム 13"/>
          <p:cNvSpPr/>
          <p:nvPr/>
        </p:nvSpPr>
        <p:spPr bwMode="auto">
          <a:xfrm>
            <a:off x="6682432" y="4176074"/>
            <a:ext cx="2667786" cy="802656"/>
          </a:xfrm>
          <a:custGeom>
            <a:avLst/>
            <a:gdLst>
              <a:gd name="connsiteX0" fmla="*/ 0 w 2667786"/>
              <a:gd name="connsiteY0" fmla="*/ 0 h 802656"/>
              <a:gd name="connsiteX1" fmla="*/ 1084083 w 2667786"/>
              <a:gd name="connsiteY1" fmla="*/ 791852 h 802656"/>
              <a:gd name="connsiteX2" fmla="*/ 2667786 w 2667786"/>
              <a:gd name="connsiteY2" fmla="*/ 386499 h 802656"/>
            </a:gdLst>
            <a:ahLst/>
            <a:cxnLst>
              <a:cxn ang="0">
                <a:pos x="connsiteX0" y="connsiteY0"/>
              </a:cxn>
              <a:cxn ang="0">
                <a:pos x="connsiteX1" y="connsiteY1"/>
              </a:cxn>
              <a:cxn ang="0">
                <a:pos x="connsiteX2" y="connsiteY2"/>
              </a:cxn>
            </a:cxnLst>
            <a:rect l="l" t="t" r="r" b="b"/>
            <a:pathLst>
              <a:path w="2667786" h="802656">
                <a:moveTo>
                  <a:pt x="0" y="0"/>
                </a:moveTo>
                <a:cubicBezTo>
                  <a:pt x="319726" y="363718"/>
                  <a:pt x="639452" y="727436"/>
                  <a:pt x="1084083" y="791852"/>
                </a:cubicBezTo>
                <a:cubicBezTo>
                  <a:pt x="1528714" y="856268"/>
                  <a:pt x="2098250" y="621383"/>
                  <a:pt x="2667786" y="386499"/>
                </a:cubicBezTo>
              </a:path>
            </a:pathLst>
          </a:custGeom>
          <a:noFill/>
          <a:ln w="25400">
            <a:solidFill>
              <a:schemeClr val="tx1"/>
            </a:solidFill>
            <a:miter lim="800000"/>
            <a:headEnd type="none" w="sm" len="sm"/>
            <a:tailEnd type="none" w="sm" len="sm"/>
          </a:ln>
        </p:spPr>
        <p:txBody>
          <a:bodyPr rtlCol="0" anchor="ctr"/>
          <a:lstStyle/>
          <a:p>
            <a:pPr algn="ctr"/>
            <a:endParaRPr kumimoji="1" lang="ja-JP" altLang="en-US"/>
          </a:p>
        </p:txBody>
      </p:sp>
      <p:sp>
        <p:nvSpPr>
          <p:cNvPr id="15" name="正方形/長方形 14"/>
          <p:cNvSpPr/>
          <p:nvPr/>
        </p:nvSpPr>
        <p:spPr>
          <a:xfrm>
            <a:off x="6503152" y="4732971"/>
            <a:ext cx="415498" cy="369332"/>
          </a:xfrm>
          <a:prstGeom prst="rect">
            <a:avLst/>
          </a:prstGeom>
        </p:spPr>
        <p:txBody>
          <a:bodyPr wrap="none">
            <a:spAutoFit/>
          </a:bodyPr>
          <a:lstStyle/>
          <a:p>
            <a:r>
              <a:rPr lang="en-US" altLang="ja-JP" dirty="0"/>
              <a:t>BS</a:t>
            </a:r>
            <a:endParaRPr lang="ja-JP" altLang="en-US" dirty="0"/>
          </a:p>
        </p:txBody>
      </p:sp>
      <p:sp>
        <p:nvSpPr>
          <p:cNvPr id="16" name="正方形/長方形 15"/>
          <p:cNvSpPr/>
          <p:nvPr/>
        </p:nvSpPr>
        <p:spPr>
          <a:xfrm>
            <a:off x="6728515" y="3991270"/>
            <a:ext cx="646331" cy="369332"/>
          </a:xfrm>
          <a:prstGeom prst="rect">
            <a:avLst/>
          </a:prstGeom>
        </p:spPr>
        <p:txBody>
          <a:bodyPr wrap="none">
            <a:spAutoFit/>
          </a:bodyPr>
          <a:lstStyle/>
          <a:p>
            <a:r>
              <a:rPr lang="ja-JP" altLang="en-US" dirty="0" smtClean="0"/>
              <a:t>市場</a:t>
            </a:r>
            <a:endParaRPr lang="ja-JP" altLang="en-US" dirty="0"/>
          </a:p>
        </p:txBody>
      </p:sp>
      <p:sp>
        <p:nvSpPr>
          <p:cNvPr id="17" name="正方形/長方形 16"/>
          <p:cNvSpPr/>
          <p:nvPr/>
        </p:nvSpPr>
        <p:spPr>
          <a:xfrm>
            <a:off x="7185248" y="3681028"/>
            <a:ext cx="2630848" cy="307777"/>
          </a:xfrm>
          <a:prstGeom prst="rect">
            <a:avLst/>
          </a:prstGeom>
        </p:spPr>
        <p:txBody>
          <a:bodyPr wrap="none">
            <a:spAutoFit/>
          </a:bodyPr>
          <a:lstStyle/>
          <a:p>
            <a:r>
              <a:rPr lang="ja-JP" altLang="en-US" sz="1400" dirty="0" smtClean="0"/>
              <a:t>ボラティリティスマイル（イメージ）</a:t>
            </a:r>
            <a:endParaRPr lang="ja-JP" altLang="en-US" sz="1400" dirty="0"/>
          </a:p>
        </p:txBody>
      </p:sp>
    </p:spTree>
    <p:extLst>
      <p:ext uri="{BB962C8B-B14F-4D97-AF65-F5344CB8AC3E}">
        <p14:creationId xmlns:p14="http://schemas.microsoft.com/office/powerpoint/2010/main" val="94346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352747" y="4726594"/>
            <a:ext cx="9291142" cy="1994882"/>
          </a:xfrm>
          <a:prstGeom prst="rect">
            <a:avLst/>
          </a:prstGeom>
          <a:solidFill>
            <a:schemeClr val="bg1"/>
          </a:solidFill>
          <a:ln w="25400">
            <a:noFill/>
            <a:miter lim="800000"/>
            <a:headEnd type="none" w="sm" len="sm"/>
            <a:tailEnd type="none" w="sm" len="sm"/>
          </a:ln>
        </p:spPr>
        <p:txBody>
          <a:bodyPr wrap="square" lIns="0" rIns="72000" rtlCol="0" anchor="ctr"/>
          <a:lstStyle/>
          <a:p>
            <a:pPr algn="ctr"/>
            <a:endParaRPr kumimoji="1" lang="ja-JP" altLang="en-US" sz="1000" dirty="0" smtClean="0">
              <a:solidFill>
                <a:srgbClr val="000000"/>
              </a:solidFill>
            </a:endParaRPr>
          </a:p>
        </p:txBody>
      </p:sp>
      <p:pic>
        <p:nvPicPr>
          <p:cNvPr id="40" name="図 39"/>
          <p:cNvPicPr>
            <a:picLocks noChangeAspect="1"/>
          </p:cNvPicPr>
          <p:nvPr/>
        </p:nvPicPr>
        <p:blipFill>
          <a:blip r:embed="rId2"/>
          <a:stretch>
            <a:fillRect/>
          </a:stretch>
        </p:blipFill>
        <p:spPr>
          <a:xfrm>
            <a:off x="318069" y="5016116"/>
            <a:ext cx="5965597" cy="1164461"/>
          </a:xfrm>
          <a:prstGeom prst="rect">
            <a:avLst/>
          </a:prstGeom>
        </p:spPr>
      </p:pic>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8</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46050" y="728700"/>
                <a:ext cx="9667490" cy="5364596"/>
              </a:xfrm>
            </p:spPr>
            <p:txBody>
              <a:bodyPr/>
              <a:lstStyle/>
              <a:p>
                <a:r>
                  <a:rPr lang="ja-JP" altLang="en-US" sz="1800" dirty="0" smtClean="0"/>
                  <a:t>デリバティブ時価</a:t>
                </a:r>
                <a:r>
                  <a:rPr lang="ja-JP" altLang="en-US" sz="1800" dirty="0"/>
                  <a:t>評価</a:t>
                </a:r>
                <a:r>
                  <a:rPr lang="ja-JP" altLang="en-US" sz="1800" dirty="0" smtClean="0"/>
                  <a:t>に量子モンテカルロを適用する場合の問題点</a:t>
                </a:r>
                <a:endParaRPr lang="en-US" altLang="ja-JP" sz="1800" dirty="0" smtClean="0"/>
              </a:p>
              <a:p>
                <a:pPr lvl="1"/>
                <a:r>
                  <a:rPr lang="ja-JP" altLang="en-US" sz="1800" dirty="0" smtClean="0"/>
                  <a:t>多くの乱数が必要（高次元積分）</a:t>
                </a:r>
                <a:endParaRPr lang="en-US" altLang="ja-JP" sz="1800" dirty="0" smtClean="0"/>
              </a:p>
              <a:p>
                <a:pPr lvl="2"/>
                <a:r>
                  <a:rPr lang="ja-JP" altLang="en-US" sz="1800" dirty="0" smtClean="0"/>
                  <a:t>時間発展の離散ステップ数</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𝑡</m:t>
                        </m:r>
                      </m:sub>
                    </m:sSub>
                  </m:oMath>
                </a14:m>
                <a:r>
                  <a:rPr lang="ja-JP" altLang="en-US" sz="1800" dirty="0" smtClean="0"/>
                  <a:t>と等しい数の標準正規乱数が必要</a:t>
                </a:r>
                <a:r>
                  <a:rPr lang="en-US" altLang="ja-JP" sz="1800" dirty="0" smtClean="0"/>
                  <a:t/>
                </a:r>
                <a:br>
                  <a:rPr lang="en-US" altLang="ja-JP" sz="1800" dirty="0" smtClean="0"/>
                </a:br>
                <a:r>
                  <a:rPr lang="ja-JP" altLang="en-US" sz="1800" dirty="0" smtClean="0"/>
                  <a:t>　→ 長期の取引（</a:t>
                </a:r>
                <a:r>
                  <a:rPr lang="en-US" altLang="ja-JP" sz="1800" dirty="0" smtClean="0"/>
                  <a:t>e.g. 30</a:t>
                </a:r>
                <a:r>
                  <a:rPr lang="ja-JP" altLang="en-US" sz="1800" dirty="0" smtClean="0"/>
                  <a:t>年）の場合、</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𝑡</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𝑂</m:t>
                    </m:r>
                    <m:d>
                      <m:dPr>
                        <m:ctrlPr>
                          <a:rPr lang="en-US" altLang="ja-JP" sz="1800" b="0" i="1" smtClean="0">
                            <a:latin typeface="Cambria Math" panose="02040503050406030204" pitchFamily="18" charset="0"/>
                          </a:rPr>
                        </m:ctrlPr>
                      </m:dPr>
                      <m:e>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2</m:t>
                            </m:r>
                          </m:sup>
                        </m:sSup>
                      </m:e>
                    </m:d>
                  </m:oMath>
                </a14:m>
                <a:endParaRPr lang="en-US" altLang="ja-JP" sz="1800" dirty="0" smtClean="0"/>
              </a:p>
              <a:p>
                <a:pPr lvl="1"/>
                <a:r>
                  <a:rPr lang="ja-JP" altLang="en-US" sz="1800" dirty="0" smtClean="0"/>
                  <a:t>先行</a:t>
                </a:r>
                <a:r>
                  <a:rPr lang="ja-JP" altLang="en-US" sz="1800" dirty="0"/>
                  <a:t>論文</a:t>
                </a:r>
                <a:r>
                  <a:rPr lang="ja-JP" altLang="en-US" sz="1800" dirty="0" smtClean="0"/>
                  <a:t>では、</a:t>
                </a:r>
                <a:r>
                  <a:rPr lang="en-US" altLang="ja-JP" sz="1800" dirty="0" smtClean="0"/>
                  <a:t>1</a:t>
                </a:r>
                <a:r>
                  <a:rPr lang="ja-JP" altLang="en-US" sz="1800" dirty="0" err="1" smtClean="0"/>
                  <a:t>つの</a:t>
                </a:r>
                <a:r>
                  <a:rPr lang="ja-JP" altLang="en-US" sz="1800" dirty="0" smtClean="0"/>
                  <a:t>乱数に</a:t>
                </a:r>
                <a:r>
                  <a:rPr lang="en-US" altLang="ja-JP" sz="1800" dirty="0" smtClean="0"/>
                  <a:t>1</a:t>
                </a:r>
                <a:r>
                  <a:rPr lang="ja-JP" altLang="en-US" sz="1800" dirty="0" err="1" smtClean="0"/>
                  <a:t>つの</a:t>
                </a:r>
                <a:r>
                  <a:rPr lang="ja-JP" altLang="en-US" sz="1800" dirty="0" smtClean="0"/>
                  <a:t>レジスタを割り当て、乱数に対応する状態を生成</a:t>
                </a:r>
                <a:r>
                  <a:rPr lang="en-US" altLang="ja-JP" sz="1800" dirty="0" smtClean="0"/>
                  <a:t/>
                </a:r>
                <a:br>
                  <a:rPr lang="en-US" altLang="ja-JP" sz="1800" dirty="0" smtClean="0"/>
                </a:br>
                <a:r>
                  <a:rPr lang="ja-JP" altLang="en-US" sz="1800" dirty="0" smtClean="0"/>
                  <a:t>　→ 所要量子ビット数 </a:t>
                </a:r>
                <a14:m>
                  <m:oMath xmlns:m="http://schemas.openxmlformats.org/officeDocument/2006/math">
                    <m:r>
                      <a:rPr lang="en-US" altLang="ja-JP" sz="1800" b="0" i="1" smtClean="0">
                        <a:latin typeface="Cambria Math" panose="02040503050406030204" pitchFamily="18" charset="0"/>
                      </a:rPr>
                      <m:t>∼</m:t>
                    </m:r>
                    <m:r>
                      <a:rPr lang="en-US" altLang="ja-JP" sz="1800" i="1">
                        <a:latin typeface="Cambria Math" panose="02040503050406030204" pitchFamily="18" charset="0"/>
                      </a:rPr>
                      <m:t>𝑂</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10</m:t>
                            </m:r>
                          </m:e>
                          <m:sup>
                            <m:r>
                              <a:rPr lang="en-US" altLang="ja-JP" sz="1800" b="0" i="1" smtClean="0">
                                <a:latin typeface="Cambria Math" panose="02040503050406030204" pitchFamily="18" charset="0"/>
                              </a:rPr>
                              <m:t>3</m:t>
                            </m:r>
                          </m:sup>
                        </m:sSup>
                        <m:r>
                          <a:rPr lang="en-US" altLang="ja-JP" sz="1800" b="0" i="1" smtClean="0">
                            <a:latin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10</m:t>
                            </m:r>
                          </m:e>
                          <m:sup>
                            <m:r>
                              <a:rPr lang="en-US" altLang="ja-JP" sz="1800" b="0" i="1" smtClean="0">
                                <a:latin typeface="Cambria Math" panose="02040503050406030204" pitchFamily="18" charset="0"/>
                              </a:rPr>
                              <m:t>4</m:t>
                            </m:r>
                          </m:sup>
                        </m:sSup>
                      </m:e>
                    </m:d>
                  </m:oMath>
                </a14:m>
                <a:r>
                  <a:rPr lang="ja-JP" altLang="en-US" sz="1800" dirty="0" smtClean="0"/>
                  <a:t>　（実際には他のレジスタもあるのでもっと多い）</a:t>
                </a:r>
                <a:r>
                  <a:rPr lang="en-US" altLang="ja-JP" sz="1800" dirty="0" smtClean="0"/>
                  <a:t/>
                </a:r>
                <a:br>
                  <a:rPr lang="en-US" altLang="ja-JP" sz="1800" dirty="0" smtClean="0"/>
                </a:br>
                <a:endParaRPr lang="en-US" altLang="ja-JP" sz="800" dirty="0" smtClean="0"/>
              </a:p>
              <a:p>
                <a:r>
                  <a:rPr lang="ja-JP" altLang="en-US" sz="1800" dirty="0"/>
                  <a:t>解決</a:t>
                </a:r>
                <a:r>
                  <a:rPr lang="ja-JP" altLang="en-US" sz="1800" dirty="0" smtClean="0"/>
                  <a:t>策：疑似乱数の利用</a:t>
                </a:r>
                <a:r>
                  <a:rPr lang="en-US" altLang="ja-JP" sz="1800" dirty="0" smtClean="0"/>
                  <a:t>[8]</a:t>
                </a:r>
              </a:p>
              <a:p>
                <a:pPr lvl="1"/>
                <a:r>
                  <a:rPr lang="ja-JP" altLang="en-US" sz="1800" dirty="0"/>
                  <a:t>各乱数を別々のレジスタに作るのでなく、</a:t>
                </a:r>
                <a:r>
                  <a:rPr lang="en-US" altLang="ja-JP" sz="1800" b="1" u="sng" dirty="0"/>
                  <a:t>1</a:t>
                </a:r>
                <a:r>
                  <a:rPr lang="ja-JP" altLang="en-US" sz="1800" b="1" u="sng" dirty="0" err="1"/>
                  <a:t>つの</a:t>
                </a:r>
                <a:r>
                  <a:rPr lang="ja-JP" altLang="en-US" sz="1800" b="1" u="sng" dirty="0"/>
                  <a:t>レジスタ上に逐次的に疑似乱数を</a:t>
                </a:r>
                <a:r>
                  <a:rPr lang="ja-JP" altLang="en-US" sz="1800" b="1" u="sng" dirty="0" smtClean="0"/>
                  <a:t>作り</a:t>
                </a:r>
                <a:r>
                  <a:rPr lang="ja-JP" altLang="en-US" sz="1800" dirty="0" smtClean="0"/>
                  <a:t>、</a:t>
                </a:r>
                <a:r>
                  <a:rPr lang="en-US" altLang="ja-JP" sz="1800" dirty="0" smtClean="0"/>
                  <a:t/>
                </a:r>
                <a:br>
                  <a:rPr lang="en-US" altLang="ja-JP" sz="1800" dirty="0" smtClean="0"/>
                </a:br>
                <a:r>
                  <a:rPr lang="ja-JP" altLang="en-US" sz="1800" dirty="0" smtClean="0"/>
                  <a:t>これを用いて逐次的に被積分関数を計算</a:t>
                </a:r>
                <a:endParaRPr lang="en-US" altLang="ja-JP" sz="1800" dirty="0" smtClean="0"/>
              </a:p>
              <a:p>
                <a:pPr lvl="1"/>
                <a:r>
                  <a:rPr lang="ja-JP" altLang="en-US" sz="1800" dirty="0" smtClean="0"/>
                  <a:t>所</a:t>
                </a:r>
                <a:r>
                  <a:rPr lang="ja-JP" altLang="en-US" sz="1800" dirty="0"/>
                  <a:t>要</a:t>
                </a:r>
                <a:r>
                  <a:rPr lang="ja-JP" altLang="en-US" sz="1800" dirty="0" smtClean="0"/>
                  <a:t>量子</a:t>
                </a:r>
                <a:r>
                  <a:rPr lang="ja-JP" altLang="en-US" sz="1800" dirty="0"/>
                  <a:t>ビット数は乱数の数に依存しなくなり、大幅に</a:t>
                </a:r>
                <a:r>
                  <a:rPr lang="ja-JP" altLang="en-US" sz="1800" dirty="0" smtClean="0"/>
                  <a:t>削減</a:t>
                </a:r>
                <a:endParaRPr lang="en-US" altLang="ja-JP" sz="1800" dirty="0" smtClean="0"/>
              </a:p>
              <a:p>
                <a:pPr lvl="1"/>
                <a:r>
                  <a:rPr lang="ja-JP" altLang="en-US" sz="1800" dirty="0" smtClean="0"/>
                  <a:t>但し、回路の深さとトレードオフ</a:t>
                </a:r>
                <a:endParaRPr lang="en-US" altLang="ja-JP" sz="1800" dirty="0" smtClean="0"/>
              </a:p>
              <a:p>
                <a:pPr lvl="1"/>
                <a:endParaRPr lang="en-US" altLang="ja-JP" sz="1800"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46050" y="728700"/>
                <a:ext cx="9667490" cy="5364596"/>
              </a:xfrm>
              <a:blipFill>
                <a:blip r:embed="rId3"/>
                <a:stretch>
                  <a:fillRect l="-441" t="-1023"/>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4836580" cy="400110"/>
          </a:xfrm>
        </p:spPr>
        <p:txBody>
          <a:bodyPr/>
          <a:lstStyle/>
          <a:p>
            <a:r>
              <a:rPr lang="ja-JP" altLang="en-US" dirty="0" smtClean="0"/>
              <a:t>量子モンテカルロにおける疑似乱数の利用</a:t>
            </a:r>
            <a:endParaRPr kumimoji="1" lang="ja-JP" altLang="en-US" dirty="0"/>
          </a:p>
        </p:txBody>
      </p:sp>
      <p:sp>
        <p:nvSpPr>
          <p:cNvPr id="26" name="正方形/長方形 25"/>
          <p:cNvSpPr/>
          <p:nvPr/>
        </p:nvSpPr>
        <p:spPr>
          <a:xfrm>
            <a:off x="4714200" y="4258078"/>
            <a:ext cx="1261884" cy="307777"/>
          </a:xfrm>
          <a:prstGeom prst="rect">
            <a:avLst/>
          </a:prstGeom>
        </p:spPr>
        <p:txBody>
          <a:bodyPr wrap="none">
            <a:spAutoFit/>
          </a:bodyPr>
          <a:lstStyle/>
          <a:p>
            <a:r>
              <a:rPr lang="ja-JP" altLang="en-US" sz="1400" b="1" u="sng" dirty="0" smtClean="0">
                <a:solidFill>
                  <a:prstClr val="black"/>
                </a:solidFill>
              </a:rPr>
              <a:t>疑似乱数方式</a:t>
            </a:r>
            <a:endParaRPr lang="ja-JP" altLang="en-US" sz="1400" b="1" u="sng" dirty="0"/>
          </a:p>
        </p:txBody>
      </p:sp>
      <p:sp>
        <p:nvSpPr>
          <p:cNvPr id="38" name="正方形/長方形 37"/>
          <p:cNvSpPr/>
          <p:nvPr/>
        </p:nvSpPr>
        <p:spPr>
          <a:xfrm>
            <a:off x="6529749" y="4258077"/>
            <a:ext cx="1441420" cy="307777"/>
          </a:xfrm>
          <a:prstGeom prst="rect">
            <a:avLst/>
          </a:prstGeom>
        </p:spPr>
        <p:txBody>
          <a:bodyPr wrap="none">
            <a:spAutoFit/>
          </a:bodyPr>
          <a:lstStyle/>
          <a:p>
            <a:r>
              <a:rPr lang="ja-JP" altLang="en-US" sz="1400" b="1" u="sng" dirty="0" smtClean="0"/>
              <a:t>先行</a:t>
            </a:r>
            <a:r>
              <a:rPr lang="ja-JP" altLang="en-US" sz="1400" b="1" u="sng" dirty="0"/>
              <a:t>研究</a:t>
            </a:r>
            <a:r>
              <a:rPr lang="ja-JP" altLang="en-US" sz="1400" b="1" u="sng" dirty="0" smtClean="0"/>
              <a:t>の手法</a:t>
            </a:r>
            <a:endParaRPr lang="ja-JP" altLang="en-US" sz="1400" b="1" u="sng" dirty="0"/>
          </a:p>
        </p:txBody>
      </p:sp>
      <mc:AlternateContent xmlns:mc="http://schemas.openxmlformats.org/markup-compatibility/2006" xmlns:a14="http://schemas.microsoft.com/office/drawing/2010/main">
        <mc:Choice Requires="a14">
          <p:sp>
            <p:nvSpPr>
              <p:cNvPr id="41" name="正方形/長方形 40"/>
              <p:cNvSpPr/>
              <p:nvPr/>
            </p:nvSpPr>
            <p:spPr>
              <a:xfrm>
                <a:off x="44679" y="4626825"/>
                <a:ext cx="2230315" cy="307777"/>
              </a:xfrm>
              <a:prstGeom prst="rect">
                <a:avLst/>
              </a:prstGeom>
            </p:spPr>
            <p:txBody>
              <a:bodyPr wrap="square">
                <a:spAutoFit/>
              </a:bodyPr>
              <a:lstStyle/>
              <a:p>
                <a14:m>
                  <m:oMath xmlns:m="http://schemas.openxmlformats.org/officeDocument/2006/math">
                    <m:r>
                      <a:rPr lang="ja-JP" altLang="en-US" sz="1400" i="1">
                        <a:latin typeface="Cambria Math" panose="02040503050406030204" pitchFamily="18" charset="0"/>
                      </a:rPr>
                      <m:t>乱数列の</m:t>
                    </m:r>
                  </m:oMath>
                </a14:m>
                <a:r>
                  <a:rPr lang="ja-JP" altLang="en-US" sz="1400" dirty="0" smtClean="0"/>
                  <a:t>開始位置を指定</a:t>
                </a:r>
                <a:endParaRPr lang="ja-JP" altLang="en-US" sz="14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44679" y="4626825"/>
                <a:ext cx="2230315" cy="307777"/>
              </a:xfrm>
              <a:prstGeom prst="rect">
                <a:avLst/>
              </a:prstGeom>
              <a:blipFill>
                <a:blip r:embed="rId4"/>
                <a:stretch>
                  <a:fillRect t="-8000" b="-16000"/>
                </a:stretch>
              </a:blipFill>
            </p:spPr>
            <p:txBody>
              <a:bodyPr/>
              <a:lstStyle/>
              <a:p>
                <a:r>
                  <a:rPr lang="ja-JP" altLang="en-US">
                    <a:noFill/>
                  </a:rPr>
                  <a:t> </a:t>
                </a:r>
              </a:p>
            </p:txBody>
          </p:sp>
        </mc:Fallback>
      </mc:AlternateContent>
      <p:cxnSp>
        <p:nvCxnSpPr>
          <p:cNvPr id="42" name="直線矢印コネクタ 41"/>
          <p:cNvCxnSpPr/>
          <p:nvPr/>
        </p:nvCxnSpPr>
        <p:spPr bwMode="auto">
          <a:xfrm>
            <a:off x="1218169" y="4888701"/>
            <a:ext cx="144016" cy="236494"/>
          </a:xfrm>
          <a:prstGeom prst="straightConnector1">
            <a:avLst/>
          </a:prstGeom>
          <a:noFill/>
          <a:ln w="19050" cap="flat" cmpd="sng" algn="ctr">
            <a:solidFill>
              <a:schemeClr val="tx1"/>
            </a:solidFill>
            <a:prstDash val="solid"/>
            <a:round/>
            <a:headEnd type="none" w="med" len="med"/>
            <a:tailEnd type="triangle"/>
          </a:ln>
          <a:effectLst/>
        </p:spPr>
      </p:cxnSp>
      <p:sp>
        <p:nvSpPr>
          <p:cNvPr id="43" name="正方形/長方形 42"/>
          <p:cNvSpPr/>
          <p:nvPr/>
        </p:nvSpPr>
        <p:spPr>
          <a:xfrm>
            <a:off x="2143322" y="4556275"/>
            <a:ext cx="1820689" cy="307777"/>
          </a:xfrm>
          <a:prstGeom prst="rect">
            <a:avLst/>
          </a:prstGeom>
        </p:spPr>
        <p:txBody>
          <a:bodyPr wrap="square">
            <a:spAutoFit/>
          </a:bodyPr>
          <a:lstStyle/>
          <a:p>
            <a:r>
              <a:rPr lang="ja-JP" altLang="en-US" sz="1400" dirty="0" smtClean="0"/>
              <a:t>乱数の初期値をセット</a:t>
            </a:r>
            <a:endParaRPr lang="en-US" altLang="ja-JP" sz="1400" dirty="0" smtClean="0"/>
          </a:p>
        </p:txBody>
      </p:sp>
      <p:cxnSp>
        <p:nvCxnSpPr>
          <p:cNvPr id="44" name="直線矢印コネクタ 43"/>
          <p:cNvCxnSpPr/>
          <p:nvPr/>
        </p:nvCxnSpPr>
        <p:spPr bwMode="auto">
          <a:xfrm flipH="1">
            <a:off x="2304478" y="4872093"/>
            <a:ext cx="191802" cy="253102"/>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線矢印コネクタ 44"/>
          <p:cNvCxnSpPr/>
          <p:nvPr/>
        </p:nvCxnSpPr>
        <p:spPr bwMode="auto">
          <a:xfrm flipH="1" flipV="1">
            <a:off x="2713989" y="6133561"/>
            <a:ext cx="363314" cy="199080"/>
          </a:xfrm>
          <a:prstGeom prst="straightConnector1">
            <a:avLst/>
          </a:prstGeom>
          <a:noFill/>
          <a:ln w="19050" cap="flat" cmpd="sng" algn="ctr">
            <a:solidFill>
              <a:schemeClr val="tx1"/>
            </a:solidFill>
            <a:prstDash val="solid"/>
            <a:round/>
            <a:headEnd type="none" w="med" len="med"/>
            <a:tailEnd type="triangle"/>
          </a:ln>
          <a:effectLst/>
        </p:spPr>
      </p:cxnSp>
      <p:cxnSp>
        <p:nvCxnSpPr>
          <p:cNvPr id="46" name="直線矢印コネクタ 45"/>
          <p:cNvCxnSpPr/>
          <p:nvPr/>
        </p:nvCxnSpPr>
        <p:spPr bwMode="auto">
          <a:xfrm flipV="1">
            <a:off x="3833290" y="6057292"/>
            <a:ext cx="9587" cy="259910"/>
          </a:xfrm>
          <a:prstGeom prst="straightConnector1">
            <a:avLst/>
          </a:prstGeom>
          <a:noFill/>
          <a:ln w="19050" cap="flat" cmpd="sng" algn="ctr">
            <a:solidFill>
              <a:schemeClr val="tx1"/>
            </a:solidFill>
            <a:prstDash val="solid"/>
            <a:round/>
            <a:headEnd type="none" w="med" len="med"/>
            <a:tailEnd type="triangle"/>
          </a:ln>
          <a:effectLst/>
        </p:spPr>
      </p:cxnSp>
      <p:cxnSp>
        <p:nvCxnSpPr>
          <p:cNvPr id="47" name="直線矢印コネクタ 46"/>
          <p:cNvCxnSpPr/>
          <p:nvPr/>
        </p:nvCxnSpPr>
        <p:spPr bwMode="auto">
          <a:xfrm flipV="1">
            <a:off x="5097016" y="6073996"/>
            <a:ext cx="576064" cy="259909"/>
          </a:xfrm>
          <a:prstGeom prst="straightConnector1">
            <a:avLst/>
          </a:prstGeom>
          <a:noFill/>
          <a:ln w="19050" cap="flat" cmpd="sng" algn="ctr">
            <a:solidFill>
              <a:schemeClr val="tx1"/>
            </a:solidFill>
            <a:prstDash val="solid"/>
            <a:round/>
            <a:headEnd type="none" w="med" len="med"/>
            <a:tailEnd type="triangle"/>
          </a:ln>
          <a:effectLst/>
        </p:spPr>
      </p:cxnSp>
      <p:cxnSp>
        <p:nvCxnSpPr>
          <p:cNvPr id="48" name="直線矢印コネクタ 47"/>
          <p:cNvCxnSpPr/>
          <p:nvPr/>
        </p:nvCxnSpPr>
        <p:spPr bwMode="auto">
          <a:xfrm flipH="1">
            <a:off x="3440832" y="4967910"/>
            <a:ext cx="701079" cy="481469"/>
          </a:xfrm>
          <a:prstGeom prst="straightConnector1">
            <a:avLst/>
          </a:prstGeom>
          <a:noFill/>
          <a:ln w="19050" cap="flat" cmpd="sng" algn="ctr">
            <a:solidFill>
              <a:schemeClr val="tx1"/>
            </a:solidFill>
            <a:prstDash val="solid"/>
            <a:round/>
            <a:headEnd type="none" w="med" len="med"/>
            <a:tailEnd type="triangle"/>
          </a:ln>
          <a:effectLst/>
        </p:spPr>
      </p:cxnSp>
      <p:cxnSp>
        <p:nvCxnSpPr>
          <p:cNvPr id="49" name="直線矢印コネクタ 48"/>
          <p:cNvCxnSpPr/>
          <p:nvPr/>
        </p:nvCxnSpPr>
        <p:spPr bwMode="auto">
          <a:xfrm>
            <a:off x="4587701" y="4960913"/>
            <a:ext cx="607827" cy="506111"/>
          </a:xfrm>
          <a:prstGeom prst="straightConnector1">
            <a:avLst/>
          </a:prstGeom>
          <a:noFill/>
          <a:ln w="19050" cap="flat" cmpd="sng" algn="ctr">
            <a:solidFill>
              <a:schemeClr val="tx1"/>
            </a:solidFill>
            <a:prstDash val="solid"/>
            <a:round/>
            <a:headEnd type="none" w="med" len="med"/>
            <a:tailEnd type="triangle"/>
          </a:ln>
          <a:effectLst/>
        </p:spPr>
      </p:cxnSp>
      <p:sp>
        <p:nvSpPr>
          <p:cNvPr id="50" name="正方形/長方形 49"/>
          <p:cNvSpPr/>
          <p:nvPr/>
        </p:nvSpPr>
        <p:spPr>
          <a:xfrm>
            <a:off x="3851095" y="4653136"/>
            <a:ext cx="1388522" cy="307777"/>
          </a:xfrm>
          <a:prstGeom prst="rect">
            <a:avLst/>
          </a:prstGeom>
        </p:spPr>
        <p:txBody>
          <a:bodyPr wrap="none">
            <a:spAutoFit/>
          </a:bodyPr>
          <a:lstStyle/>
          <a:p>
            <a:r>
              <a:rPr lang="ja-JP" altLang="en-US" sz="1400" dirty="0" smtClean="0">
                <a:solidFill>
                  <a:prstClr val="black"/>
                </a:solidFill>
              </a:rPr>
              <a:t>乱数列を進める</a:t>
            </a:r>
            <a:endParaRPr lang="ja-JP" altLang="en-US" dirty="0"/>
          </a:p>
        </p:txBody>
      </p:sp>
      <p:sp>
        <p:nvSpPr>
          <p:cNvPr id="52" name="正方形/長方形 51"/>
          <p:cNvSpPr/>
          <p:nvPr/>
        </p:nvSpPr>
        <p:spPr>
          <a:xfrm>
            <a:off x="2948036" y="6328560"/>
            <a:ext cx="2437012" cy="307777"/>
          </a:xfrm>
          <a:prstGeom prst="rect">
            <a:avLst/>
          </a:prstGeom>
        </p:spPr>
        <p:txBody>
          <a:bodyPr wrap="square">
            <a:spAutoFit/>
          </a:bodyPr>
          <a:lstStyle/>
          <a:p>
            <a:r>
              <a:rPr lang="ja-JP" altLang="en-US" sz="1400" dirty="0" smtClean="0"/>
              <a:t>被積分関数計算の各ステップ</a:t>
            </a:r>
            <a:endParaRPr lang="ja-JP" altLang="en-US" sz="1400" dirty="0"/>
          </a:p>
        </p:txBody>
      </p:sp>
      <p:pic>
        <p:nvPicPr>
          <p:cNvPr id="54" name="図 53"/>
          <p:cNvPicPr>
            <a:picLocks noChangeAspect="1"/>
          </p:cNvPicPr>
          <p:nvPr/>
        </p:nvPicPr>
        <p:blipFill>
          <a:blip r:embed="rId5"/>
          <a:stretch>
            <a:fillRect/>
          </a:stretch>
        </p:blipFill>
        <p:spPr>
          <a:xfrm>
            <a:off x="7166712" y="4878434"/>
            <a:ext cx="2502812" cy="1459003"/>
          </a:xfrm>
          <a:prstGeom prst="rect">
            <a:avLst/>
          </a:prstGeom>
        </p:spPr>
      </p:pic>
      <p:cxnSp>
        <p:nvCxnSpPr>
          <p:cNvPr id="55" name="直線矢印コネクタ 54"/>
          <p:cNvCxnSpPr/>
          <p:nvPr/>
        </p:nvCxnSpPr>
        <p:spPr bwMode="auto">
          <a:xfrm flipH="1">
            <a:off x="8409264" y="4703622"/>
            <a:ext cx="180140" cy="189005"/>
          </a:xfrm>
          <a:prstGeom prst="straightConnector1">
            <a:avLst/>
          </a:prstGeom>
          <a:noFill/>
          <a:ln w="19050" cap="flat" cmpd="sng" algn="ctr">
            <a:solidFill>
              <a:schemeClr val="tx1"/>
            </a:solidFill>
            <a:prstDash val="solid"/>
            <a:round/>
            <a:headEnd type="none" w="med" len="med"/>
            <a:tailEnd type="triangle"/>
          </a:ln>
          <a:effectLst/>
        </p:spPr>
      </p:cxnSp>
      <p:cxnSp>
        <p:nvCxnSpPr>
          <p:cNvPr id="56" name="直線矢印コネクタ 55"/>
          <p:cNvCxnSpPr/>
          <p:nvPr/>
        </p:nvCxnSpPr>
        <p:spPr bwMode="auto">
          <a:xfrm flipH="1">
            <a:off x="8707111" y="4690791"/>
            <a:ext cx="262532" cy="907555"/>
          </a:xfrm>
          <a:prstGeom prst="straightConnector1">
            <a:avLst/>
          </a:prstGeom>
          <a:noFill/>
          <a:ln w="19050" cap="flat" cmpd="sng" algn="ctr">
            <a:solidFill>
              <a:schemeClr val="tx1"/>
            </a:solidFill>
            <a:prstDash val="solid"/>
            <a:round/>
            <a:headEnd type="none" w="med" len="med"/>
            <a:tailEnd type="triangle"/>
          </a:ln>
          <a:effectLst/>
        </p:spPr>
      </p:cxnSp>
      <p:cxnSp>
        <p:nvCxnSpPr>
          <p:cNvPr id="57" name="直線矢印コネクタ 56"/>
          <p:cNvCxnSpPr/>
          <p:nvPr/>
        </p:nvCxnSpPr>
        <p:spPr bwMode="auto">
          <a:xfrm flipV="1">
            <a:off x="8816264" y="6268108"/>
            <a:ext cx="168009" cy="214715"/>
          </a:xfrm>
          <a:prstGeom prst="straightConnector1">
            <a:avLst/>
          </a:prstGeom>
          <a:noFill/>
          <a:ln w="19050" cap="flat" cmpd="sng" algn="ctr">
            <a:solidFill>
              <a:schemeClr val="tx1"/>
            </a:solidFill>
            <a:prstDash val="solid"/>
            <a:round/>
            <a:headEnd type="none" w="med" len="med"/>
            <a:tailEnd type="triangle"/>
          </a:ln>
          <a:effectLst/>
        </p:spPr>
      </p:cxnSp>
      <p:sp>
        <p:nvSpPr>
          <p:cNvPr id="58" name="正方形/長方形 57"/>
          <p:cNvSpPr/>
          <p:nvPr/>
        </p:nvSpPr>
        <p:spPr>
          <a:xfrm>
            <a:off x="8265368" y="4376931"/>
            <a:ext cx="998448" cy="307777"/>
          </a:xfrm>
          <a:prstGeom prst="rect">
            <a:avLst/>
          </a:prstGeom>
        </p:spPr>
        <p:txBody>
          <a:bodyPr wrap="square">
            <a:spAutoFit/>
          </a:bodyPr>
          <a:lstStyle/>
          <a:p>
            <a:r>
              <a:rPr lang="ja-JP" altLang="en-US" sz="1400" dirty="0" smtClean="0"/>
              <a:t>乱数生成</a:t>
            </a:r>
            <a:endParaRPr lang="ja-JP" altLang="en-US" sz="1400" dirty="0"/>
          </a:p>
        </p:txBody>
      </p:sp>
      <p:sp>
        <p:nvSpPr>
          <p:cNvPr id="59" name="左中かっこ 58"/>
          <p:cNvSpPr/>
          <p:nvPr/>
        </p:nvSpPr>
        <p:spPr bwMode="auto">
          <a:xfrm>
            <a:off x="7077236" y="4958467"/>
            <a:ext cx="136243" cy="954809"/>
          </a:xfrm>
          <a:prstGeom prst="leftBrac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
        <p:nvSpPr>
          <p:cNvPr id="60" name="正方形/長方形 59"/>
          <p:cNvSpPr/>
          <p:nvPr/>
        </p:nvSpPr>
        <p:spPr>
          <a:xfrm>
            <a:off x="6357156" y="5085184"/>
            <a:ext cx="798617" cy="738664"/>
          </a:xfrm>
          <a:prstGeom prst="rect">
            <a:avLst/>
          </a:prstGeom>
        </p:spPr>
        <p:txBody>
          <a:bodyPr wrap="none">
            <a:spAutoFit/>
          </a:bodyPr>
          <a:lstStyle/>
          <a:p>
            <a:r>
              <a:rPr lang="ja-JP" altLang="en-US" sz="1400" dirty="0" smtClean="0"/>
              <a:t>乱数の</a:t>
            </a:r>
            <a:endParaRPr lang="en-US" altLang="ja-JP" sz="1400" dirty="0" smtClean="0"/>
          </a:p>
          <a:p>
            <a:r>
              <a:rPr lang="ja-JP" altLang="en-US" sz="1400" dirty="0" smtClean="0"/>
              <a:t>数だけ</a:t>
            </a:r>
            <a:endParaRPr lang="en-US" altLang="ja-JP" sz="1400" dirty="0" smtClean="0"/>
          </a:p>
          <a:p>
            <a:r>
              <a:rPr lang="ja-JP" altLang="en-US" sz="1400" dirty="0" smtClean="0"/>
              <a:t>レジスタ</a:t>
            </a:r>
            <a:endParaRPr lang="ja-JP" altLang="en-US" sz="1400" dirty="0"/>
          </a:p>
        </p:txBody>
      </p:sp>
      <p:sp>
        <p:nvSpPr>
          <p:cNvPr id="61" name="正方形/長方形 60"/>
          <p:cNvSpPr/>
          <p:nvPr/>
        </p:nvSpPr>
        <p:spPr>
          <a:xfrm>
            <a:off x="7598785" y="6435965"/>
            <a:ext cx="1620957" cy="307777"/>
          </a:xfrm>
          <a:prstGeom prst="rect">
            <a:avLst/>
          </a:prstGeom>
        </p:spPr>
        <p:txBody>
          <a:bodyPr wrap="none">
            <a:spAutoFit/>
          </a:bodyPr>
          <a:lstStyle/>
          <a:p>
            <a:r>
              <a:rPr lang="ja-JP" altLang="en-US" sz="1400" dirty="0"/>
              <a:t>被積分関数値</a:t>
            </a:r>
            <a:r>
              <a:rPr lang="ja-JP" altLang="en-US" sz="1400" dirty="0" smtClean="0"/>
              <a:t>計算</a:t>
            </a:r>
            <a:endParaRPr lang="ja-JP" altLang="en-US" sz="1400" dirty="0"/>
          </a:p>
        </p:txBody>
      </p:sp>
    </p:spTree>
    <p:extLst>
      <p:ext uri="{BB962C8B-B14F-4D97-AF65-F5344CB8AC3E}">
        <p14:creationId xmlns:p14="http://schemas.microsoft.com/office/powerpoint/2010/main" val="307141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D858BF9-642D-4D92-AE3A-4ABBB79756BC}" type="slidenum">
              <a:rPr lang="ja-JP" altLang="en-US" smtClean="0"/>
              <a:pPr/>
              <a:t>9</a:t>
            </a:fld>
            <a:endParaRPr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quarter" idx="13"/>
              </p:nvPr>
            </p:nvSpPr>
            <p:spPr>
              <a:xfrm>
                <a:off x="128464" y="728700"/>
                <a:ext cx="9759950" cy="5364596"/>
              </a:xfrm>
            </p:spPr>
            <p:txBody>
              <a:bodyPr/>
              <a:lstStyle/>
              <a:p>
                <a:r>
                  <a:rPr lang="ja-JP" altLang="en-US" sz="1800" dirty="0" smtClean="0"/>
                  <a:t>本研究では、以下の</a:t>
                </a:r>
                <a:r>
                  <a:rPr lang="en-US" altLang="ja-JP" sz="1800" dirty="0" smtClean="0"/>
                  <a:t>2</a:t>
                </a:r>
                <a:r>
                  <a:rPr lang="ja-JP" altLang="en-US" sz="1800" dirty="0" err="1" smtClean="0"/>
                  <a:t>つの</a:t>
                </a:r>
                <a:r>
                  <a:rPr lang="ja-JP" altLang="en-US" sz="1800" dirty="0" smtClean="0"/>
                  <a:t>方針の下、</a:t>
                </a:r>
                <a:r>
                  <a:rPr lang="en-US" altLang="ja-JP" sz="1800" dirty="0"/>
                  <a:t>LV</a:t>
                </a:r>
                <a:r>
                  <a:rPr lang="ja-JP" altLang="en-US" sz="1800" dirty="0"/>
                  <a:t>モデルの原資産価格発展のための量子回路</a:t>
                </a:r>
                <a:r>
                  <a:rPr lang="ja-JP" altLang="en-US" sz="1800" dirty="0" smtClean="0"/>
                  <a:t>設計をそれぞれ設計し、所要リソース（量子ビット数・ゲート数（</a:t>
                </a:r>
                <a:r>
                  <a:rPr lang="en-US" altLang="ja-JP" sz="1800" dirty="0" smtClean="0"/>
                  <a:t>T-count</a:t>
                </a:r>
                <a:r>
                  <a:rPr lang="ja-JP" altLang="en-US" sz="1800" dirty="0" smtClean="0"/>
                  <a:t>））を見積もった</a:t>
                </a:r>
                <a:endParaRPr lang="en-US" altLang="ja-JP" sz="1800" dirty="0" smtClean="0"/>
              </a:p>
              <a:p>
                <a:pPr marL="800100" lvl="1" indent="-342900">
                  <a:buFont typeface="+mj-ea"/>
                  <a:buAutoNum type="circleNumDbPlain"/>
                </a:pPr>
                <a:r>
                  <a:rPr lang="en-US" altLang="ja-JP" sz="1800" dirty="0" smtClean="0"/>
                  <a:t>PRN-on-a-register</a:t>
                </a:r>
                <a:r>
                  <a:rPr lang="ja-JP" altLang="en-US" sz="1800" dirty="0" smtClean="0"/>
                  <a:t>方式</a:t>
                </a:r>
                <a:endParaRPr lang="en-US" altLang="ja-JP" sz="1800" dirty="0" smtClean="0"/>
              </a:p>
              <a:p>
                <a:pPr marL="1200150" lvl="2" indent="-342900"/>
                <a:r>
                  <a:rPr lang="ja-JP" altLang="en-US" sz="1800" dirty="0" smtClean="0"/>
                  <a:t>疑似乱数を逐次生成</a:t>
                </a:r>
                <a:endParaRPr lang="en-US" altLang="ja-JP" sz="1800" dirty="0" smtClean="0"/>
              </a:p>
              <a:p>
                <a:pPr marL="1657350" lvl="3" indent="-342900"/>
                <a:r>
                  <a:rPr lang="ja-JP" altLang="en-US" dirty="0" smtClean="0"/>
                  <a:t>疑似</a:t>
                </a:r>
                <a:r>
                  <a:rPr lang="ja-JP" altLang="en-US" dirty="0"/>
                  <a:t>乱数</a:t>
                </a:r>
                <a:r>
                  <a:rPr lang="ja-JP" altLang="en-US" dirty="0" smtClean="0"/>
                  <a:t>として</a:t>
                </a:r>
                <a:r>
                  <a:rPr lang="en-US" altLang="ja-JP" dirty="0" smtClean="0"/>
                  <a:t>PCG[13]</a:t>
                </a:r>
                <a:r>
                  <a:rPr lang="ja-JP" altLang="en-US" dirty="0" smtClean="0"/>
                  <a:t>を利用（線形合同法 </a:t>
                </a:r>
                <a:r>
                  <a:rPr lang="en-US" altLang="ja-JP" dirty="0" smtClean="0"/>
                  <a:t>+ bit string</a:t>
                </a:r>
                <a:r>
                  <a:rPr lang="ja-JP" altLang="en-US" dirty="0" smtClean="0"/>
                  <a:t>の</a:t>
                </a:r>
                <a:r>
                  <a:rPr lang="en-US" altLang="ja-JP" dirty="0" smtClean="0"/>
                  <a:t>permutation</a:t>
                </a:r>
                <a:r>
                  <a:rPr lang="ja-JP" altLang="en-US" dirty="0" smtClean="0"/>
                  <a:t>）</a:t>
                </a:r>
                <a:endParaRPr lang="en-US" altLang="ja-JP" dirty="0" smtClean="0"/>
              </a:p>
              <a:p>
                <a:pPr marL="1200150" lvl="2" indent="-342900"/>
                <a:r>
                  <a:rPr lang="ja-JP" altLang="en-US" sz="1800" dirty="0" smtClean="0"/>
                  <a:t>その他の</a:t>
                </a:r>
                <a:r>
                  <a:rPr lang="ja-JP" altLang="en-US" sz="1800" dirty="0"/>
                  <a:t>面</a:t>
                </a:r>
                <a:r>
                  <a:rPr lang="ja-JP" altLang="en-US" sz="1800" dirty="0" smtClean="0"/>
                  <a:t>でも量子ビット数をなるべく削減（例：途中計算結果</a:t>
                </a:r>
                <a:r>
                  <a:rPr lang="ja-JP" altLang="en-US" sz="1800" dirty="0"/>
                  <a:t>を</a:t>
                </a:r>
                <a:r>
                  <a:rPr lang="ja-JP" altLang="en-US" sz="1800" dirty="0" smtClean="0"/>
                  <a:t>クリアし</a:t>
                </a:r>
                <a:r>
                  <a:rPr lang="en-US" altLang="ja-JP" sz="1800" dirty="0" err="1" smtClean="0"/>
                  <a:t>ancilla</a:t>
                </a:r>
                <a:r>
                  <a:rPr lang="ja-JP" altLang="en-US" sz="1800" dirty="0" smtClean="0"/>
                  <a:t>再利用）</a:t>
                </a:r>
                <a:r>
                  <a:rPr lang="en-US" altLang="ja-JP" sz="1800" dirty="0" smtClean="0"/>
                  <a:t/>
                </a:r>
                <a:br>
                  <a:rPr lang="en-US" altLang="ja-JP" sz="1800" dirty="0" smtClean="0"/>
                </a:br>
                <a:r>
                  <a:rPr lang="ja-JP" altLang="en-US" sz="1800" dirty="0" smtClean="0"/>
                  <a:t>　　→ 必要な計算ステップが増えるため、</a:t>
                </a:r>
                <a:r>
                  <a:rPr lang="en-US" altLang="ja-JP" sz="1800" dirty="0" smtClean="0"/>
                  <a:t>T-count</a:t>
                </a:r>
                <a:r>
                  <a:rPr lang="ja-JP" altLang="en-US" sz="1800" dirty="0" smtClean="0"/>
                  <a:t>も増えるが、そこは妥協</a:t>
                </a:r>
                <a:endParaRPr lang="en-US" altLang="ja-JP" sz="1800" dirty="0" smtClean="0"/>
              </a:p>
              <a:p>
                <a:pPr marL="800100" lvl="1" indent="-342900">
                  <a:buFont typeface="+mj-ea"/>
                  <a:buAutoNum type="circleNumDbPlain"/>
                </a:pPr>
                <a:r>
                  <a:rPr lang="en-US" altLang="ja-JP" sz="1800" dirty="0" smtClean="0"/>
                  <a:t>register-per-RN</a:t>
                </a:r>
                <a:r>
                  <a:rPr lang="ja-JP" altLang="en-US" sz="1800" dirty="0" smtClean="0"/>
                  <a:t>方式</a:t>
                </a:r>
                <a:endParaRPr lang="en-US" altLang="ja-JP" sz="1800" dirty="0" smtClean="0"/>
              </a:p>
              <a:p>
                <a:pPr marL="1200150" lvl="2" indent="-342900"/>
                <a:r>
                  <a:rPr lang="ja-JP" altLang="en-US" sz="1800" dirty="0" smtClean="0"/>
                  <a:t>乱数ごとレジスタ割当（先行論文と同様）</a:t>
                </a:r>
                <a:endParaRPr lang="en-US" altLang="ja-JP" sz="1800" dirty="0" smtClean="0"/>
              </a:p>
              <a:p>
                <a:pPr marL="1657350" lvl="3" indent="-342900"/>
                <a:r>
                  <a:rPr lang="ja-JP" altLang="en-US" dirty="0" smtClean="0"/>
                  <a:t>標準正規</a:t>
                </a:r>
                <a:r>
                  <a:rPr lang="ja-JP" altLang="en-US" dirty="0"/>
                  <a:t>乱数</a:t>
                </a:r>
                <a:r>
                  <a:rPr lang="ja-JP" altLang="en-US" dirty="0" smtClean="0"/>
                  <a:t>に</a:t>
                </a:r>
                <a:r>
                  <a:rPr lang="ja-JP" altLang="en-US" dirty="0"/>
                  <a:t>対応</a:t>
                </a:r>
                <a:r>
                  <a:rPr lang="ja-JP" altLang="en-US" dirty="0" smtClean="0"/>
                  <a:t>する状態</a:t>
                </a:r>
                <a14:m>
                  <m:oMath xmlns:m="http://schemas.openxmlformats.org/officeDocument/2006/math">
                    <m:d>
                      <m:dPr>
                        <m:begChr m:val=""/>
                        <m:endChr m:val="⟩"/>
                        <m:ctrlPr>
                          <a:rPr lang="ja-JP" altLang="en-US" i="1" smtClean="0">
                            <a:latin typeface="Cambria Math" panose="02040503050406030204" pitchFamily="18" charset="0"/>
                          </a:rPr>
                        </m:ctrlPr>
                      </m:dPr>
                      <m:e>
                        <m:r>
                          <a:rPr lang="en-US" altLang="ja-JP" b="0" i="1" smtClean="0">
                            <a:latin typeface="Cambria Math" panose="02040503050406030204" pitchFamily="18" charset="0"/>
                          </a:rPr>
                          <m:t>|</m:t>
                        </m:r>
                        <m:r>
                          <a:rPr lang="en-US" altLang="ja-JP" b="0" i="1" smtClean="0">
                            <a:latin typeface="Cambria Math" panose="02040503050406030204" pitchFamily="18" charset="0"/>
                          </a:rPr>
                          <m:t>𝑆𝑁</m:t>
                        </m:r>
                      </m:e>
                    </m:d>
                  </m:oMath>
                </a14:m>
                <a:r>
                  <a:rPr lang="ja-JP" altLang="en-US" dirty="0" smtClean="0"/>
                  <a:t>の生成には</a:t>
                </a:r>
                <a:r>
                  <a:rPr lang="en-US" altLang="ja-JP" dirty="0" smtClean="0"/>
                  <a:t>[14]</a:t>
                </a:r>
                <a:r>
                  <a:rPr lang="ja-JP" altLang="en-US" dirty="0" smtClean="0"/>
                  <a:t>の手法を利用</a:t>
                </a:r>
                <a:endParaRPr lang="en-US" altLang="ja-JP" dirty="0" smtClean="0"/>
              </a:p>
              <a:p>
                <a:pPr marL="1200150" lvl="2" indent="-342900"/>
                <a:r>
                  <a:rPr lang="ja-JP" altLang="en-US" sz="1800" dirty="0" smtClean="0"/>
                  <a:t>計算</a:t>
                </a:r>
                <a:r>
                  <a:rPr lang="ja-JP" altLang="en-US" sz="1800" dirty="0"/>
                  <a:t>ステップ</a:t>
                </a:r>
                <a:r>
                  <a:rPr lang="ja-JP" altLang="en-US" sz="1800" dirty="0" smtClean="0"/>
                  <a:t>をなるべく少なくし、</a:t>
                </a:r>
                <a:r>
                  <a:rPr lang="en-US" altLang="ja-JP" sz="1800" dirty="0" smtClean="0"/>
                  <a:t>T-count</a:t>
                </a:r>
                <a:r>
                  <a:rPr lang="ja-JP" altLang="en-US" sz="1800" dirty="0" smtClean="0"/>
                  <a:t>を削減（例：途中計算結果をクリアしない）</a:t>
                </a:r>
                <a:r>
                  <a:rPr lang="en-US" altLang="ja-JP" sz="1800" dirty="0"/>
                  <a:t/>
                </a:r>
                <a:br>
                  <a:rPr lang="en-US" altLang="ja-JP" sz="1800" dirty="0"/>
                </a:br>
                <a:r>
                  <a:rPr lang="ja-JP" altLang="en-US" sz="1800" dirty="0"/>
                  <a:t>　　→ </a:t>
                </a:r>
                <a:r>
                  <a:rPr lang="ja-JP" altLang="en-US" sz="1800" dirty="0" smtClean="0"/>
                  <a:t>量子ビット数は増えるが、そこ</a:t>
                </a:r>
                <a:r>
                  <a:rPr lang="ja-JP" altLang="en-US" sz="1800" dirty="0"/>
                  <a:t>は</a:t>
                </a:r>
                <a:r>
                  <a:rPr lang="ja-JP" altLang="en-US" sz="1800" dirty="0" smtClean="0"/>
                  <a:t>妥協</a:t>
                </a:r>
                <a:endParaRPr lang="en-US" altLang="ja-JP" sz="1800" dirty="0" smtClean="0"/>
              </a:p>
              <a:p>
                <a:pPr marL="857250" lvl="2" indent="0">
                  <a:buNone/>
                </a:pPr>
                <a:endParaRPr lang="en-US" altLang="ja-JP" sz="800" dirty="0" smtClean="0"/>
              </a:p>
              <a:p>
                <a:pPr marL="800100" lvl="1" indent="-342900"/>
                <a:r>
                  <a:rPr lang="ja-JP" altLang="en-US" sz="1800" dirty="0" smtClean="0"/>
                  <a:t>回路の深さ（</a:t>
                </a:r>
                <a:r>
                  <a:rPr lang="en-US" altLang="ja-JP" sz="1800" dirty="0" smtClean="0"/>
                  <a:t>T-depth</a:t>
                </a:r>
                <a:r>
                  <a:rPr lang="ja-JP" altLang="en-US" sz="1800" dirty="0" smtClean="0"/>
                  <a:t>）は両方式とも</a:t>
                </a:r>
                <a14:m>
                  <m:oMath xmlns:m="http://schemas.openxmlformats.org/officeDocument/2006/math">
                    <m:r>
                      <a:rPr lang="en-US" altLang="ja-JP" sz="1800" b="0" i="1" smtClean="0">
                        <a:latin typeface="Cambria Math" panose="02040503050406030204" pitchFamily="18" charset="0"/>
                      </a:rPr>
                      <m:t>𝑂</m:t>
                    </m:r>
                    <m:d>
                      <m:dPr>
                        <m:ctrlPr>
                          <a:rPr lang="en-US" altLang="ja-JP" sz="1800" b="0" i="1" smtClean="0">
                            <a:latin typeface="Cambria Math" panose="02040503050406030204" pitchFamily="18" charset="0"/>
                          </a:rPr>
                        </m:ctrlPr>
                      </m:dPr>
                      <m:e>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𝑛</m:t>
                            </m:r>
                          </m:e>
                          <m:sub>
                            <m:r>
                              <a:rPr lang="en-US" altLang="ja-JP" sz="1800" b="0" i="1" smtClean="0">
                                <a:latin typeface="Cambria Math" panose="02040503050406030204" pitchFamily="18" charset="0"/>
                              </a:rPr>
                              <m:t>𝑡</m:t>
                            </m:r>
                          </m:sub>
                        </m:sSub>
                      </m:e>
                    </m:d>
                  </m:oMath>
                </a14:m>
                <a:r>
                  <a:rPr lang="en-US" altLang="ja-JP" sz="1800" dirty="0" smtClean="0"/>
                  <a:t/>
                </a:r>
                <a:br>
                  <a:rPr lang="en-US" altLang="ja-JP" sz="1800" dirty="0" smtClean="0"/>
                </a:br>
                <a:r>
                  <a:rPr lang="ja-JP" altLang="en-US" sz="1800" dirty="0" smtClean="0"/>
                  <a:t>　　→ </a:t>
                </a:r>
                <a:r>
                  <a:rPr lang="en-US" altLang="ja-JP" sz="1800" dirty="0"/>
                  <a:t>PRN-on-a-register</a:t>
                </a:r>
                <a:r>
                  <a:rPr lang="ja-JP" altLang="en-US" sz="1800" dirty="0" smtClean="0"/>
                  <a:t>方式の短所は相対的に緩和</a:t>
                </a:r>
                <a:r>
                  <a:rPr lang="en-US" altLang="ja-JP" sz="1800" dirty="0" smtClean="0"/>
                  <a:t/>
                </a:r>
                <a:br>
                  <a:rPr lang="en-US" altLang="ja-JP" sz="1800" dirty="0" smtClean="0"/>
                </a:br>
                <a:r>
                  <a:rPr lang="en-US" altLang="ja-JP" sz="400" dirty="0" smtClean="0"/>
                  <a:t/>
                </a:r>
                <a:br>
                  <a:rPr lang="en-US" altLang="ja-JP" sz="400" dirty="0" smtClean="0"/>
                </a:br>
                <a:r>
                  <a:rPr lang="en-US" altLang="ja-JP" sz="1600" dirty="0" smtClean="0"/>
                  <a:t>※ </a:t>
                </a:r>
                <a:r>
                  <a:rPr lang="ja-JP" altLang="en-US" sz="1600" dirty="0" smtClean="0"/>
                  <a:t>ここで、「回路の深さ」は「可能な限り</a:t>
                </a:r>
                <a:r>
                  <a:rPr lang="ja-JP" altLang="en-US" sz="1600" dirty="0"/>
                  <a:t>各</a:t>
                </a:r>
                <a:r>
                  <a:rPr lang="ja-JP" altLang="en-US" sz="1600" dirty="0" smtClean="0"/>
                  <a:t>ゲートを並列実行した場合の計算ステップ数」の意</a:t>
                </a:r>
                <a:endParaRPr lang="en-US" altLang="ja-JP" sz="16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quarter" idx="13"/>
              </p:nvPr>
            </p:nvSpPr>
            <p:spPr>
              <a:xfrm>
                <a:off x="128464" y="728700"/>
                <a:ext cx="9759950" cy="5364596"/>
              </a:xfrm>
              <a:blipFill>
                <a:blip r:embed="rId2"/>
                <a:stretch>
                  <a:fillRect l="-375" t="-1023" r="-312"/>
                </a:stretch>
              </a:blipFill>
            </p:spPr>
            <p:txBody>
              <a:bodyPr/>
              <a:lstStyle/>
              <a:p>
                <a:r>
                  <a:rPr lang="ja-JP" altLang="en-US">
                    <a:noFill/>
                  </a:rPr>
                  <a:t> </a:t>
                </a:r>
              </a:p>
            </p:txBody>
          </p:sp>
        </mc:Fallback>
      </mc:AlternateContent>
      <p:sp>
        <p:nvSpPr>
          <p:cNvPr id="8" name="タイトル 3"/>
          <p:cNvSpPr>
            <a:spLocks noGrp="1"/>
          </p:cNvSpPr>
          <p:nvPr>
            <p:ph type="ctrTitle"/>
          </p:nvPr>
        </p:nvSpPr>
        <p:spPr>
          <a:xfrm>
            <a:off x="273050" y="220603"/>
            <a:ext cx="5843266" cy="400110"/>
          </a:xfrm>
        </p:spPr>
        <p:txBody>
          <a:bodyPr/>
          <a:lstStyle/>
          <a:p>
            <a:r>
              <a:rPr lang="en-US" altLang="ja-JP" dirty="0" smtClean="0"/>
              <a:t>LV</a:t>
            </a:r>
            <a:r>
              <a:rPr lang="ja-JP" altLang="en-US" dirty="0" smtClean="0"/>
              <a:t>モデルの原資産価格発展のための量子回路設計</a:t>
            </a:r>
            <a:endParaRPr kumimoji="1" lang="ja-JP" altLang="en-US" dirty="0"/>
          </a:p>
        </p:txBody>
      </p:sp>
    </p:spTree>
    <p:extLst>
      <p:ext uri="{BB962C8B-B14F-4D97-AF65-F5344CB8AC3E}">
        <p14:creationId xmlns:p14="http://schemas.microsoft.com/office/powerpoint/2010/main" val="221152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標準デザイ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FF0000"/>
          </a:solidFill>
          <a:miter lim="800000"/>
          <a:headEnd type="none" w="sm" len="sm"/>
          <a:tailEnd type="none" w="sm" len="sm"/>
        </a:ln>
      </a:spPr>
      <a:bodyPr wrap="square" lIns="0" rIns="72000" rtlCol="0" anchor="ctr"/>
      <a:lstStyle>
        <a:defPPr algn="ctr">
          <a:defRPr kumimoji="1" sz="1000" dirty="0" smtClean="0">
            <a:solidFill>
              <a:srgbClr val="000000"/>
            </a:solidFill>
          </a:defRPr>
        </a:defPPr>
      </a:lstStyle>
    </a:spDef>
    <a:lnDef>
      <a:spPr bwMode="auto">
        <a:noFill/>
        <a:ln w="12700" cap="flat" cmpd="sng" algn="ctr">
          <a:solidFill>
            <a:schemeClr val="tx1"/>
          </a:solidFill>
          <a:prstDash val="solid"/>
          <a:round/>
          <a:headEnd type="none" w="med" len="med"/>
          <a:tailEnd type="none" w="med" len="med"/>
        </a:ln>
        <a:effectLst/>
      </a:spPr>
      <a:bodyPr/>
      <a:lstStyle/>
    </a:lnDef>
    <a:txDef>
      <a:spPr bwMode="auto">
        <a:noFill/>
        <a:ln w="9525">
          <a:noFill/>
          <a:miter lim="800000"/>
          <a:headEnd/>
          <a:tailEnd/>
        </a:ln>
      </a:spPr>
      <a:bodyPr wrap="square" rtlCol="0">
        <a:noAutofit/>
      </a:bodyPr>
      <a:lstStyle>
        <a:defPPr>
          <a:defRPr kumimoji="1" b="0" dirty="0" smtClean="0">
            <a:solidFill>
              <a:srgbClr val="000000"/>
            </a:solidFill>
          </a:defRPr>
        </a:defPPr>
      </a:lstStyle>
    </a:txDef>
  </a:objectDefaults>
  <a:extraClrSchemeLst>
    <a:extraClrScheme>
      <a:clrScheme name="7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64918</TotalTime>
  <Words>3374</Words>
  <Application>Microsoft Office PowerPoint</Application>
  <PresentationFormat>A4 210 x 297 mm</PresentationFormat>
  <Paragraphs>276</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18</vt:i4>
      </vt:variant>
    </vt:vector>
  </HeadingPairs>
  <TitlesOfParts>
    <vt:vector size="27" baseType="lpstr">
      <vt:lpstr>Monotype Sorts</vt:lpstr>
      <vt:lpstr>ＭＳ Ｐゴシック</vt:lpstr>
      <vt:lpstr>メイリオ</vt:lpstr>
      <vt:lpstr>Arial</vt:lpstr>
      <vt:lpstr>Calibri</vt:lpstr>
      <vt:lpstr>Cambria Math</vt:lpstr>
      <vt:lpstr>Wingdings</vt:lpstr>
      <vt:lpstr>Office テーマ</vt:lpstr>
      <vt:lpstr>7_標準デザイン</vt:lpstr>
      <vt:lpstr>Quantum Pricing with a Smile: Implementation of Local Volatility Model on Quantum Computer arXiv:2007.01467 [quant-ph]</vt:lpstr>
      <vt:lpstr>みずほ第一フィナンシャルテクノロジー株式会社</vt:lpstr>
      <vt:lpstr>量子コンピュータによるモンテカルロ積分</vt:lpstr>
      <vt:lpstr>量子モンテカルロの金融への応用</vt:lpstr>
      <vt:lpstr>モンテカルロ積分によるデリバティブ時価評価</vt:lpstr>
      <vt:lpstr>量子モンテカルロのデリバティブ時価評価への適用</vt:lpstr>
      <vt:lpstr>局所ボラティリティ（LV）モデル</vt:lpstr>
      <vt:lpstr>量子モンテカルロにおける疑似乱数の利用</vt:lpstr>
      <vt:lpstr>LVモデルの原資産価格発展のための量子回路設計</vt:lpstr>
      <vt:lpstr>LVモデルの原資産価格発展のための量子回路設計</vt:lpstr>
      <vt:lpstr>LVモデルの原資産価格発展のための量子回路設計</vt:lpstr>
      <vt:lpstr>LVモデルの原資産価格発展のための量子回路設計</vt:lpstr>
      <vt:lpstr>LVモデルの原資産価格発展のための量子回路設計</vt:lpstr>
      <vt:lpstr>所要リソース見積もり</vt:lpstr>
      <vt:lpstr>まとめ</vt:lpstr>
      <vt:lpstr>参考文献</vt:lpstr>
      <vt:lpstr>参考文献</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m-yamamoto</dc:creator>
  <cp:lastModifiedBy>宮本 幸一</cp:lastModifiedBy>
  <cp:revision>3313</cp:revision>
  <cp:lastPrinted>2019-07-26T01:28:13Z</cp:lastPrinted>
  <dcterms:created xsi:type="dcterms:W3CDTF">2014-03-24T05:53:06Z</dcterms:created>
  <dcterms:modified xsi:type="dcterms:W3CDTF">2020-10-16T04:08:07Z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-1676661785</vt:i4>
  </property>
  <property fmtid="{D5CDD505-2E9C-101B-9397-08002B2CF9AE}" pid="3" name="_NewReviewCycle">
    <vt:lpwstr/>
  </property>
  <property fmtid="{D5CDD505-2E9C-101B-9397-08002B2CF9AE}" pid="4" name="_EmailSubject">
    <vt:lpwstr>量子ソフトウェア研究発表会の当日発表資料公開に関するお願い</vt:lpwstr>
  </property>
  <property fmtid="{D5CDD505-2E9C-101B-9397-08002B2CF9AE}" pid="5" name="_AuthorEmail">
    <vt:lpwstr>koichi-miyamoto@fintec.co.jp</vt:lpwstr>
  </property>
  <property fmtid="{D5CDD505-2E9C-101B-9397-08002B2CF9AE}" pid="6" name="_AuthorEmailDisplayName">
    <vt:lpwstr>宮本 幸一</vt:lpwstr>
  </property>
  <property fmtid="{D5CDD505-2E9C-101B-9397-08002B2CF9AE}" pid="7" name="_PreviousAdHocReviewCycleID">
    <vt:i4>52209291</vt:i4>
  </property>
</Properties>
</file>