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  <p:sldMasterId id="2147483659" r:id="rId2"/>
  </p:sldMasterIdLst>
  <p:notesMasterIdLst>
    <p:notesMasterId r:id="rId22"/>
  </p:notesMasterIdLst>
  <p:sldIdLst>
    <p:sldId id="256" r:id="rId3"/>
    <p:sldId id="258" r:id="rId4"/>
    <p:sldId id="257" r:id="rId5"/>
    <p:sldId id="259" r:id="rId6"/>
    <p:sldId id="260" r:id="rId7"/>
    <p:sldId id="261" r:id="rId8"/>
    <p:sldId id="419" r:id="rId9"/>
    <p:sldId id="421" r:id="rId10"/>
    <p:sldId id="423" r:id="rId11"/>
    <p:sldId id="424" r:id="rId12"/>
    <p:sldId id="422" r:id="rId13"/>
    <p:sldId id="425" r:id="rId14"/>
    <p:sldId id="426" r:id="rId15"/>
    <p:sldId id="428" r:id="rId16"/>
    <p:sldId id="427" r:id="rId17"/>
    <p:sldId id="336" r:id="rId18"/>
    <p:sldId id="337" r:id="rId19"/>
    <p:sldId id="338" r:id="rId20"/>
    <p:sldId id="429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3"/>
    <p:restoredTop sz="88490"/>
  </p:normalViewPr>
  <p:slideViewPr>
    <p:cSldViewPr snapToGrid="0" snapToObjects="1">
      <p:cViewPr varScale="1">
        <p:scale>
          <a:sx n="81" d="100"/>
          <a:sy n="81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9dd0a0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49dd0a0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4949dd0a0b_0_16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ja-JP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35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9d769e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9d769e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7b9d769e3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9d769e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9d769e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7b9d769e3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0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ja-JP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94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ja-JP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02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ja-JP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39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4D3D2-C393-0F4F-82DB-074ADAD9273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1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4D3D2-C393-0F4F-82DB-074ADAD9273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7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4D3D2-C393-0F4F-82DB-074ADAD9273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3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16492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1164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116492"/>
              </a:buClr>
              <a:buSzPts val="4800"/>
              <a:buFont typeface="Arial"/>
              <a:buNone/>
              <a:defRPr sz="2800" b="1" i="0" u="none" strike="noStrike" cap="none">
                <a:solidFill>
                  <a:srgbClr val="1164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22" name="Google Shape;22;p2" descr="DataMix_横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2729" y="234845"/>
            <a:ext cx="2801471" cy="56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49D46-4930-1A4A-9724-04DA7E4E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A6580D-4C16-6B48-926D-7CAD35431B7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0490DD-6511-8B47-A991-C76CB0C776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3E4FC9-09C3-344B-AA57-C11EDCC46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4026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タイトルとコンテンツ">
  <p:cSld name="1_タイトルとコンテンツ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2"/>
          <p:cNvCxnSpPr/>
          <p:nvPr/>
        </p:nvCxnSpPr>
        <p:spPr>
          <a:xfrm>
            <a:off x="0" y="6325017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C78A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361950" y="320482"/>
            <a:ext cx="8365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4" name="Google Shape;94;p12"/>
          <p:cNvCxnSpPr/>
          <p:nvPr/>
        </p:nvCxnSpPr>
        <p:spPr>
          <a:xfrm>
            <a:off x="361950" y="1220153"/>
            <a:ext cx="8365800" cy="0"/>
          </a:xfrm>
          <a:prstGeom prst="straightConnector1">
            <a:avLst/>
          </a:prstGeom>
          <a:noFill/>
          <a:ln w="38100" cap="flat" cmpd="sng">
            <a:solidFill>
              <a:srgbClr val="0C78A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3219198" y="6494690"/>
            <a:ext cx="3081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ja-JP" sz="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Copyright 20</a:t>
            </a:r>
            <a:r>
              <a:rPr lang="ja-JP" sz="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ja-JP" sz="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DataMix Co., Ltd. All rights reserved.</a:t>
            </a:r>
            <a:endParaRPr sz="800" b="1" i="0" u="none" strike="noStrike" cap="none">
              <a:solidFill>
                <a:srgbClr val="434343"/>
              </a:solidFill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1050" y="84325"/>
            <a:ext cx="1306700" cy="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361950" y="1237900"/>
            <a:ext cx="8365800" cy="4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  <a:defRPr sz="2400">
                <a:solidFill>
                  <a:srgbClr val="434343"/>
                </a:solidFill>
              </a:defRPr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  <a:defRPr>
                <a:solidFill>
                  <a:srgbClr val="434343"/>
                </a:solidFill>
              </a:defRPr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>
                <a:solidFill>
                  <a:srgbClr val="434343"/>
                </a:solidFill>
              </a:defRPr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/>
          <p:nvPr/>
        </p:nvSpPr>
        <p:spPr>
          <a:xfrm>
            <a:off x="222925" y="6394808"/>
            <a:ext cx="3000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 b="1">
                <a:solidFill>
                  <a:srgbClr val="434343"/>
                </a:solidFill>
                <a:highlight>
                  <a:srgbClr val="FFFFFF"/>
                </a:highlight>
              </a:rPr>
              <a:t>本資料の無断複製・転載・配布行為を禁止します</a:t>
            </a:r>
            <a:endParaRPr sz="10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85E142-0804-A54E-B7CE-171B4AF9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1A2B-32BF-C040-9FE8-303D19F0272D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A22429-26F9-6949-8021-2F5303F6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A6AB83-02B6-054D-AF51-C7E9BDAC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5980-2975-9047-8E5F-588935F5B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7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1"/>
            <a:ext cx="9144000" cy="1090330"/>
          </a:xfrm>
          <a:prstGeom prst="rect">
            <a:avLst/>
          </a:prstGeom>
          <a:solidFill>
            <a:srgbClr val="1164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3763" y="104752"/>
            <a:ext cx="8793575" cy="89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230839"/>
            <a:ext cx="8229600" cy="494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82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49081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4908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29" name="Google Shape;29;p3" descr="DataMix_縦.png"/>
          <p:cNvPicPr preferRelativeResize="0"/>
          <p:nvPr/>
        </p:nvPicPr>
        <p:blipFill rotWithShape="1">
          <a:blip r:embed="rId2">
            <a:alphaModFix/>
          </a:blip>
          <a:srcRect t="73767"/>
          <a:stretch/>
        </p:blipFill>
        <p:spPr>
          <a:xfrm>
            <a:off x="143763" y="6542178"/>
            <a:ext cx="1112245" cy="215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>
            <a:off x="0" y="647587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164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3"/>
          <p:cNvSpPr txBox="1"/>
          <p:nvPr/>
        </p:nvSpPr>
        <p:spPr>
          <a:xfrm>
            <a:off x="1492950" y="6552075"/>
            <a:ext cx="15777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00">
                <a:latin typeface="Meiryo"/>
                <a:ea typeface="Meiryo"/>
                <a:cs typeface="Meiryo"/>
                <a:sym typeface="Meiryo"/>
              </a:rPr>
              <a:t>無断転載・複製を禁ず</a:t>
            </a:r>
            <a:endParaRPr sz="9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1"/>
            <a:ext cx="9144000" cy="1090330"/>
          </a:xfrm>
          <a:prstGeom prst="rect">
            <a:avLst/>
          </a:prstGeom>
          <a:solidFill>
            <a:srgbClr val="1164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67725" y="104752"/>
            <a:ext cx="8781594" cy="89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57200" y="1165370"/>
            <a:ext cx="4038600" cy="4960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4648200" y="1165370"/>
            <a:ext cx="4038600" cy="49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49081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4908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>
            <a:off x="0" y="647587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1649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" name="Google Shape;40;p4" descr="DataMix_縦.png"/>
          <p:cNvPicPr preferRelativeResize="0"/>
          <p:nvPr/>
        </p:nvPicPr>
        <p:blipFill rotWithShape="1">
          <a:blip r:embed="rId2">
            <a:alphaModFix/>
          </a:blip>
          <a:srcRect t="73767"/>
          <a:stretch/>
        </p:blipFill>
        <p:spPr>
          <a:xfrm>
            <a:off x="143763" y="6587001"/>
            <a:ext cx="1112245" cy="21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1"/>
            <a:ext cx="9144000" cy="1090330"/>
          </a:xfrm>
          <a:prstGeom prst="rect">
            <a:avLst/>
          </a:prstGeom>
          <a:solidFill>
            <a:srgbClr val="1164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19803" y="104752"/>
            <a:ext cx="8865457" cy="89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124200" y="649081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553200" y="64908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0" y="647587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1649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5" descr="DataMix_縦.png"/>
          <p:cNvPicPr preferRelativeResize="0"/>
          <p:nvPr/>
        </p:nvPicPr>
        <p:blipFill rotWithShape="1">
          <a:blip r:embed="rId2">
            <a:alphaModFix/>
          </a:blip>
          <a:srcRect t="73767"/>
          <a:stretch/>
        </p:blipFill>
        <p:spPr>
          <a:xfrm>
            <a:off x="143763" y="6557119"/>
            <a:ext cx="1112245" cy="21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0" y="1"/>
            <a:ext cx="9144000" cy="1090330"/>
          </a:xfrm>
          <a:prstGeom prst="rect">
            <a:avLst/>
          </a:prstGeom>
          <a:solidFill>
            <a:srgbClr val="1164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3862" y="104752"/>
            <a:ext cx="8889418" cy="89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124200" y="649081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6553200" y="64908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cxnSp>
        <p:nvCxnSpPr>
          <p:cNvPr id="57" name="Google Shape;57;p6"/>
          <p:cNvCxnSpPr/>
          <p:nvPr/>
        </p:nvCxnSpPr>
        <p:spPr>
          <a:xfrm>
            <a:off x="0" y="647587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1649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6" descr="DataMix_縦.png"/>
          <p:cNvPicPr preferRelativeResize="0"/>
          <p:nvPr/>
        </p:nvPicPr>
        <p:blipFill rotWithShape="1">
          <a:blip r:embed="rId2">
            <a:alphaModFix/>
          </a:blip>
          <a:srcRect t="73767"/>
          <a:stretch/>
        </p:blipFill>
        <p:spPr>
          <a:xfrm>
            <a:off x="143763" y="6587001"/>
            <a:ext cx="1112245" cy="21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64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タイトルとコンテンツ">
  <p:cSld name="1_タイトルとコンテンツ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0" y="6325017"/>
            <a:ext cx="9144000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8" name="Google Shape;68;p8"/>
          <p:cNvSpPr/>
          <p:nvPr/>
        </p:nvSpPr>
        <p:spPr>
          <a:xfrm>
            <a:off x="4473186" y="6108069"/>
            <a:ext cx="532155" cy="3760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61950" y="320482"/>
            <a:ext cx="8365812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361950" y="1220153"/>
            <a:ext cx="8365812" cy="0"/>
          </a:xfrm>
          <a:prstGeom prst="straightConnector1">
            <a:avLst/>
          </a:prstGeom>
          <a:noFill/>
          <a:ln w="38100" cap="flat" cmpd="sng">
            <a:solidFill>
              <a:srgbClr val="A5C24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1" name="Google Shape;71;p8"/>
          <p:cNvSpPr/>
          <p:nvPr/>
        </p:nvSpPr>
        <p:spPr>
          <a:xfrm>
            <a:off x="3219198" y="6544932"/>
            <a:ext cx="3081823" cy="20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ja-JP"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2014 Shiroyagi Corporation. All rights reserved.</a:t>
            </a:r>
            <a:endParaRPr/>
          </a:p>
        </p:txBody>
      </p:sp>
      <p:pic>
        <p:nvPicPr>
          <p:cNvPr id="72" name="Google Shape;72;p8" descr="白ヤギコーポレーションロゴ.jpg"/>
          <p:cNvPicPr preferRelativeResize="0"/>
          <p:nvPr/>
        </p:nvPicPr>
        <p:blipFill rotWithShape="1">
          <a:blip r:embed="rId2">
            <a:alphaModFix/>
          </a:blip>
          <a:srcRect b="11777"/>
          <a:stretch/>
        </p:blipFill>
        <p:spPr>
          <a:xfrm>
            <a:off x="4544115" y="6137075"/>
            <a:ext cx="432000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311700" y="4409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sz="6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492" y="647400"/>
            <a:ext cx="2908200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/>
          <p:nvPr/>
        </p:nvSpPr>
        <p:spPr>
          <a:xfrm>
            <a:off x="3219198" y="6494690"/>
            <a:ext cx="3081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ja-JP" sz="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Copyright 20</a:t>
            </a:r>
            <a:r>
              <a:rPr lang="ja-JP" sz="8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ja-JP" sz="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DataMix Co., Ltd. All rights reserved.</a:t>
            </a:r>
            <a:endParaRPr sz="800" b="1" i="0" u="none" strike="noStrike" cap="none">
              <a:solidFill>
                <a:srgbClr val="434343"/>
              </a:solidFill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222925" y="6394808"/>
            <a:ext cx="3000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 b="1">
                <a:solidFill>
                  <a:srgbClr val="434343"/>
                </a:solidFill>
                <a:highlight>
                  <a:srgbClr val="FFFFFF"/>
                </a:highlight>
              </a:rPr>
              <a:t>本資料の無断複製・転載・配布行為を禁止します</a:t>
            </a:r>
            <a:endParaRPr sz="10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104752"/>
            <a:ext cx="8229600" cy="89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30839"/>
            <a:ext cx="8229600" cy="494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5334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4021375" y="6507286"/>
            <a:ext cx="30627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/>
              <a:t>copyright 2018 DataMix Co., Ltd.</a:t>
            </a:r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7" r:id="rId3"/>
    <p:sldLayoutId id="214748366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key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ja/github/authenticating-to-github/adding-a-new-ssh-key-to-your-github-accou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ja/github/authenticating-to-github/testing-your-ssh-connection" TargetMode="External"/><Relationship Id="rId2" Type="http://schemas.openxmlformats.org/officeDocument/2006/relationships/hyperlink" Target="https://github.com/settings/key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key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key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hyperlink" Target="https://git-scm.com/book/ja/v2/%E4%BD%BF%E3%81%84%E5%A7%8B%E3%82%81%E3%82%8B-Git%E3%81%AE%E5%9F%BA%E6%9C%A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ja/github/authenticating-to-github/generating-a-new-ssh-key-and-adding-it-to-the-ssh-agen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85800" y="2912700"/>
            <a:ext cx="7772400" cy="15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3600" b="1" dirty="0"/>
              <a:t>Git</a:t>
            </a:r>
            <a:r>
              <a:rPr lang="ja-JP" altLang="en-US" sz="3600" b="1"/>
              <a:t>による実践的チーム開発</a:t>
            </a:r>
            <a:endParaRPr sz="3600" b="1" dirty="0"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43000" y="4847982"/>
            <a:ext cx="68580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b="1">
                <a:solidFill>
                  <a:srgbClr val="0C78A3"/>
                </a:solidFill>
              </a:rPr>
              <a:t>株式会社データミックス</a:t>
            </a:r>
            <a:endParaRPr b="1">
              <a:solidFill>
                <a:srgbClr val="0C78A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225002-19D0-EF4C-9A01-A12D22B3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6" y="2415884"/>
            <a:ext cx="8153073" cy="26895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" altLang="ja-JP" dirty="0"/>
              <a:t>GitHub</a:t>
            </a:r>
            <a:r>
              <a:rPr kumimoji="1" lang="ja-JP" altLang="en-US"/>
              <a:t>の準備　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10</a:t>
            </a:fld>
            <a:endParaRPr lang="ja-JP" altLang="en-US"/>
          </a:p>
        </p:txBody>
      </p:sp>
      <p:sp>
        <p:nvSpPr>
          <p:cNvPr id="42" name="テキスト プレースホルダー 3">
            <a:extLst>
              <a:ext uri="{FF2B5EF4-FFF2-40B4-BE49-F238E27FC236}">
                <a16:creationId xmlns:a16="http://schemas.microsoft.com/office/drawing/2014/main" id="{AEEE653D-29A7-504B-8415-1FFC20E556B5}"/>
              </a:ext>
            </a:extLst>
          </p:cNvPr>
          <p:cNvSpPr txBox="1">
            <a:spLocks/>
          </p:cNvSpPr>
          <p:nvPr/>
        </p:nvSpPr>
        <p:spPr>
          <a:xfrm>
            <a:off x="3990067" y="1755137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8</a:t>
            </a:r>
            <a:endParaRPr lang="ja-JP" altLang="en-US" sz="200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テキスト プレースホルダー 3">
            <a:hlinkClick r:id="rId3"/>
            <a:extLst>
              <a:ext uri="{FF2B5EF4-FFF2-40B4-BE49-F238E27FC236}">
                <a16:creationId xmlns:a16="http://schemas.microsoft.com/office/drawing/2014/main" id="{1DE9BC36-0637-C04C-967D-02AED39DA8FF}"/>
              </a:ext>
            </a:extLst>
          </p:cNvPr>
          <p:cNvSpPr txBox="1">
            <a:spLocks/>
          </p:cNvSpPr>
          <p:nvPr/>
        </p:nvSpPr>
        <p:spPr>
          <a:xfrm>
            <a:off x="1909600" y="5226995"/>
            <a:ext cx="5600699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4"/>
              </a:rPr>
              <a:t>GitHub 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4"/>
              </a:rPr>
              <a:t>アカウントへの新しい </a:t>
            </a: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4"/>
              </a:rPr>
              <a:t>SSH 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4"/>
              </a:rPr>
              <a:t>キーの追加</a:t>
            </a:r>
            <a:endParaRPr lang="ja-JP" altLang="en-US" sz="200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1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" altLang="ja-JP" dirty="0"/>
              <a:t>GitHub</a:t>
            </a:r>
            <a:r>
              <a:rPr kumimoji="1" lang="ja-JP" altLang="en-US"/>
              <a:t>の準備　</a:t>
            </a:r>
            <a:r>
              <a:rPr kumimoji="1" lang="en-US" altLang="ja-JP" dirty="0"/>
              <a:t>⑥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11</a:t>
            </a:fld>
            <a:endParaRPr lang="ja-JP" altLang="en-US"/>
          </a:p>
        </p:txBody>
      </p:sp>
      <p:sp>
        <p:nvSpPr>
          <p:cNvPr id="42" name="テキスト プレースホルダー 3">
            <a:extLst>
              <a:ext uri="{FF2B5EF4-FFF2-40B4-BE49-F238E27FC236}">
                <a16:creationId xmlns:a16="http://schemas.microsoft.com/office/drawing/2014/main" id="{AEEE653D-29A7-504B-8415-1FFC20E556B5}"/>
              </a:ext>
            </a:extLst>
          </p:cNvPr>
          <p:cNvSpPr txBox="1">
            <a:spLocks/>
          </p:cNvSpPr>
          <p:nvPr/>
        </p:nvSpPr>
        <p:spPr>
          <a:xfrm>
            <a:off x="3962917" y="1540668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9</a:t>
            </a:r>
            <a:endParaRPr lang="ja-JP" altLang="en-US" sz="200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テキスト プレースホルダー 3">
            <a:hlinkClick r:id="rId2"/>
            <a:extLst>
              <a:ext uri="{FF2B5EF4-FFF2-40B4-BE49-F238E27FC236}">
                <a16:creationId xmlns:a16="http://schemas.microsoft.com/office/drawing/2014/main" id="{1DE9BC36-0637-C04C-967D-02AED39DA8FF}"/>
              </a:ext>
            </a:extLst>
          </p:cNvPr>
          <p:cNvSpPr txBox="1">
            <a:spLocks/>
          </p:cNvSpPr>
          <p:nvPr/>
        </p:nvSpPr>
        <p:spPr>
          <a:xfrm>
            <a:off x="3038749" y="5071196"/>
            <a:ext cx="3066501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3"/>
              </a:rPr>
              <a:t>SSH 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3"/>
              </a:rPr>
              <a:t>接続をテストする</a:t>
            </a:r>
            <a:endParaRPr lang="ja-JP" altLang="en-US" sz="200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D03923-DED9-B64A-8A0A-A12F94FCC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178334"/>
            <a:ext cx="8365800" cy="27578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834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8F33D42-D5C3-0E4C-A3DA-E80C6903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58" y="1989500"/>
            <a:ext cx="7034681" cy="36916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" altLang="ja-JP" dirty="0"/>
              <a:t>GitHub</a:t>
            </a:r>
            <a:r>
              <a:rPr kumimoji="1" lang="ja-JP" altLang="en-US"/>
              <a:t>の準備　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12</a:t>
            </a:fld>
            <a:endParaRPr lang="ja-JP" altLang="en-US"/>
          </a:p>
        </p:txBody>
      </p:sp>
      <p:sp>
        <p:nvSpPr>
          <p:cNvPr id="42" name="テキスト プレースホルダー 3">
            <a:extLst>
              <a:ext uri="{FF2B5EF4-FFF2-40B4-BE49-F238E27FC236}">
                <a16:creationId xmlns:a16="http://schemas.microsoft.com/office/drawing/2014/main" id="{AEEE653D-29A7-504B-8415-1FFC20E556B5}"/>
              </a:ext>
            </a:extLst>
          </p:cNvPr>
          <p:cNvSpPr txBox="1">
            <a:spLocks/>
          </p:cNvSpPr>
          <p:nvPr/>
        </p:nvSpPr>
        <p:spPr>
          <a:xfrm>
            <a:off x="3962917" y="1439068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10</a:t>
            </a:r>
            <a:endParaRPr lang="ja-JP" altLang="en-US" sz="200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テキスト プレースホルダー 3">
            <a:hlinkClick r:id="rId3"/>
            <a:extLst>
              <a:ext uri="{FF2B5EF4-FFF2-40B4-BE49-F238E27FC236}">
                <a16:creationId xmlns:a16="http://schemas.microsoft.com/office/drawing/2014/main" id="{1DE9BC36-0637-C04C-967D-02AED39DA8FF}"/>
              </a:ext>
            </a:extLst>
          </p:cNvPr>
          <p:cNvSpPr txBox="1">
            <a:spLocks/>
          </p:cNvSpPr>
          <p:nvPr/>
        </p:nvSpPr>
        <p:spPr>
          <a:xfrm>
            <a:off x="3038747" y="5576986"/>
            <a:ext cx="3066501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SSH 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接続をテストする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C71935B-6CFF-1442-A835-E3C4ED1F4EC1}"/>
              </a:ext>
            </a:extLst>
          </p:cNvPr>
          <p:cNvSpPr/>
          <p:nvPr/>
        </p:nvSpPr>
        <p:spPr>
          <a:xfrm>
            <a:off x="1425908" y="2416972"/>
            <a:ext cx="1863391" cy="21860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5DDC31C5-CD7B-DC49-9BA5-E6F6C16190ED}"/>
              </a:ext>
            </a:extLst>
          </p:cNvPr>
          <p:cNvSpPr/>
          <p:nvPr/>
        </p:nvSpPr>
        <p:spPr>
          <a:xfrm>
            <a:off x="1669158" y="5078032"/>
            <a:ext cx="770780" cy="21860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F437C36-D0EF-774E-8DD1-A0612D93C49B}"/>
              </a:ext>
            </a:extLst>
          </p:cNvPr>
          <p:cNvSpPr/>
          <p:nvPr/>
        </p:nvSpPr>
        <p:spPr>
          <a:xfrm>
            <a:off x="5126782" y="3816693"/>
            <a:ext cx="978466" cy="2032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C1FB7400-19E5-CC41-AEA5-ACB4A54E1D82}"/>
              </a:ext>
            </a:extLst>
          </p:cNvPr>
          <p:cNvSpPr txBox="1">
            <a:spLocks/>
          </p:cNvSpPr>
          <p:nvPr/>
        </p:nvSpPr>
        <p:spPr>
          <a:xfrm>
            <a:off x="6105248" y="3760888"/>
            <a:ext cx="2528534" cy="27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+mn-lt"/>
                <a:ea typeface="メイリオ" panose="020B0604030504040204" pitchFamily="50" charset="-128"/>
              </a:rPr>
              <a:t>警告時は</a:t>
            </a:r>
            <a:r>
              <a:rPr lang="en-US" altLang="ja-JP" sz="1400" dirty="0">
                <a:solidFill>
                  <a:srgbClr val="FF0000"/>
                </a:solidFill>
                <a:latin typeface="+mn-lt"/>
                <a:ea typeface="メイリオ" panose="020B0604030504040204" pitchFamily="50" charset="-128"/>
              </a:rPr>
              <a:t>Yes</a:t>
            </a:r>
            <a:r>
              <a:rPr lang="ja-JP" altLang="en-US" sz="1400">
                <a:solidFill>
                  <a:srgbClr val="FF0000"/>
                </a:solidFill>
                <a:latin typeface="+mn-lt"/>
                <a:ea typeface="メイリオ" panose="020B0604030504040204" pitchFamily="50" charset="-128"/>
              </a:rPr>
              <a:t>を入力</a:t>
            </a:r>
            <a:endParaRPr lang="en-US" altLang="ja-JP" sz="1400" dirty="0">
              <a:solidFill>
                <a:srgbClr val="FF0000"/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DB6250F4-2F41-824F-8568-A38808543322}"/>
              </a:ext>
            </a:extLst>
          </p:cNvPr>
          <p:cNvSpPr txBox="1">
            <a:spLocks/>
          </p:cNvSpPr>
          <p:nvPr/>
        </p:nvSpPr>
        <p:spPr>
          <a:xfrm>
            <a:off x="3263360" y="2328071"/>
            <a:ext cx="2528534" cy="3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+mn-lt"/>
                <a:ea typeface="メイリオ" panose="020B0604030504040204" pitchFamily="50" charset="-128"/>
              </a:rPr>
              <a:t>入力＆実行</a:t>
            </a:r>
            <a:endParaRPr lang="en-US" altLang="ja-JP" sz="1400" dirty="0">
              <a:solidFill>
                <a:srgbClr val="FF0000"/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6DAB786E-84F7-5D47-BAC5-36709F3F03F1}"/>
              </a:ext>
            </a:extLst>
          </p:cNvPr>
          <p:cNvSpPr txBox="1">
            <a:spLocks/>
          </p:cNvSpPr>
          <p:nvPr/>
        </p:nvSpPr>
        <p:spPr>
          <a:xfrm>
            <a:off x="1268920" y="5435018"/>
            <a:ext cx="3988880" cy="17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+mn-lt"/>
                <a:ea typeface="メイリオ" panose="020B0604030504040204" pitchFamily="50" charset="-128"/>
              </a:rPr>
              <a:t>各自のアカウント名で表示されれば接続成功</a:t>
            </a:r>
            <a:endParaRPr lang="en-US" altLang="ja-JP" sz="1400" dirty="0">
              <a:solidFill>
                <a:srgbClr val="FF0000"/>
              </a:solidFill>
              <a:latin typeface="+mn-lt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134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スナップショットで、差分ではない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13</a:t>
            </a:fld>
            <a:endParaRPr lang="ja-JP" altLang="en-US"/>
          </a:p>
        </p:txBody>
      </p:sp>
      <p:sp>
        <p:nvSpPr>
          <p:cNvPr id="14" name="テキスト プレースホルダー 3">
            <a:hlinkClick r:id="rId3"/>
            <a:extLst>
              <a:ext uri="{FF2B5EF4-FFF2-40B4-BE49-F238E27FC236}">
                <a16:creationId xmlns:a16="http://schemas.microsoft.com/office/drawing/2014/main" id="{1DE9BC36-0637-C04C-967D-02AED39DA8FF}"/>
              </a:ext>
            </a:extLst>
          </p:cNvPr>
          <p:cNvSpPr txBox="1">
            <a:spLocks/>
          </p:cNvSpPr>
          <p:nvPr/>
        </p:nvSpPr>
        <p:spPr>
          <a:xfrm>
            <a:off x="3144602" y="5752077"/>
            <a:ext cx="2997199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4"/>
              </a:rPr>
              <a:t>Git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4"/>
              </a:rPr>
              <a:t>はスナップショット</a:t>
            </a:r>
            <a:endParaRPr lang="ja-JP" altLang="en-US" sz="200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419E8C36-D26E-7947-96F8-7D4A2EB9ACB4}"/>
              </a:ext>
            </a:extLst>
          </p:cNvPr>
          <p:cNvSpPr txBox="1">
            <a:spLocks/>
          </p:cNvSpPr>
          <p:nvPr/>
        </p:nvSpPr>
        <p:spPr>
          <a:xfrm>
            <a:off x="256266" y="1262866"/>
            <a:ext cx="8534400" cy="89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Git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は差分ではなく、スナップショットとして保存</a:t>
            </a:r>
          </a:p>
          <a:p>
            <a:pPr marL="76200" indent="0">
              <a:buNone/>
            </a:pP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Git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以前は差分管理（ブランチやマージの際、差分計算コストが高い）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AF7042-7890-5F4F-B443-F5A51AE38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75" y="2536224"/>
            <a:ext cx="8203450" cy="3283822"/>
          </a:xfrm>
          <a:prstGeom prst="rect">
            <a:avLst/>
          </a:prstGeom>
        </p:spPr>
      </p:pic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A5AA8C92-E71F-0448-9895-34831F011E63}"/>
              </a:ext>
            </a:extLst>
          </p:cNvPr>
          <p:cNvSpPr txBox="1">
            <a:spLocks/>
          </p:cNvSpPr>
          <p:nvPr/>
        </p:nvSpPr>
        <p:spPr>
          <a:xfrm>
            <a:off x="2040959" y="2126702"/>
            <a:ext cx="6686791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変更もない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File B</a:t>
            </a:r>
            <a:r>
              <a:rPr lang="ja-JP" altLang="en-US" sz="140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を含め、全てのファイルの状態をスナップショットとして保存</a:t>
            </a:r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EB3604C3-36CA-BB4A-9E33-84163C5F3E55}"/>
              </a:ext>
            </a:extLst>
          </p:cNvPr>
          <p:cNvSpPr txBox="1">
            <a:spLocks/>
          </p:cNvSpPr>
          <p:nvPr/>
        </p:nvSpPr>
        <p:spPr>
          <a:xfrm>
            <a:off x="1897761" y="3618737"/>
            <a:ext cx="1041859" cy="37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変更あり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F46946D1-297B-A145-894F-FBCE91511E11}"/>
              </a:ext>
            </a:extLst>
          </p:cNvPr>
          <p:cNvSpPr txBox="1">
            <a:spLocks/>
          </p:cNvSpPr>
          <p:nvPr/>
        </p:nvSpPr>
        <p:spPr>
          <a:xfrm>
            <a:off x="1897761" y="4347308"/>
            <a:ext cx="1041859" cy="37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変更なし</a:t>
            </a:r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511D9F07-DD3A-F745-B965-DFFE52517099}"/>
              </a:ext>
            </a:extLst>
          </p:cNvPr>
          <p:cNvSpPr txBox="1">
            <a:spLocks/>
          </p:cNvSpPr>
          <p:nvPr/>
        </p:nvSpPr>
        <p:spPr>
          <a:xfrm>
            <a:off x="1923161" y="5041964"/>
            <a:ext cx="1041859" cy="37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変更あり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F61DA20-3F8B-424B-96EA-44C7F8E4AC91}"/>
              </a:ext>
            </a:extLst>
          </p:cNvPr>
          <p:cNvCxnSpPr>
            <a:cxnSpLocks/>
          </p:cNvCxnSpPr>
          <p:nvPr/>
        </p:nvCxnSpPr>
        <p:spPr>
          <a:xfrm>
            <a:off x="2589480" y="2536224"/>
            <a:ext cx="0" cy="460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9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用語について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14</a:t>
            </a:fld>
            <a:endParaRPr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5B4AF44F-0AB9-B742-878B-D0FFF69B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47544"/>
              </p:ext>
            </p:extLst>
          </p:nvPr>
        </p:nvGraphicFramePr>
        <p:xfrm>
          <a:off x="361951" y="1386678"/>
          <a:ext cx="8337550" cy="185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346">
                  <a:extLst>
                    <a:ext uri="{9D8B030D-6E8A-4147-A177-3AD203B41FA5}">
                      <a16:colId xmlns:a16="http://schemas.microsoft.com/office/drawing/2014/main" val="1414008614"/>
                    </a:ext>
                  </a:extLst>
                </a:gridCol>
                <a:gridCol w="6392204">
                  <a:extLst>
                    <a:ext uri="{9D8B030D-6E8A-4147-A177-3AD203B41FA5}">
                      <a16:colId xmlns:a16="http://schemas.microsoft.com/office/drawing/2014/main" val="1638757885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用語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Meiryo" panose="020B0604030504040204" pitchFamily="34" charset="-128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意味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652987"/>
                  </a:ext>
                </a:extLst>
              </a:tr>
              <a:tr h="381167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ワーキングツリー</a:t>
                      </a:r>
                      <a:endParaRPr kumimoji="1" lang="ja-JP" altLang="en-US" sz="1400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ローカルリポジトリと紐づいた個人の作業場所（ディレクトリ）</a:t>
                      </a:r>
                      <a:endParaRPr kumimoji="1" lang="ja-JP" altLang="en-US" sz="1400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2779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ステージ</a:t>
                      </a:r>
                      <a:endParaRPr kumimoji="1" lang="ja-JP" altLang="en-US" sz="1400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履歴</a:t>
                      </a:r>
                      <a:r>
                        <a:rPr kumimoji="1"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管理の対象をローカルリポジトリ</a:t>
                      </a:r>
                      <a:r>
                        <a:rPr kumimoji="1" lang="ja-JP" altLang="en-US" sz="14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と紐づける準備の場所</a:t>
                      </a:r>
                      <a:endParaRPr kumimoji="1" lang="ja-JP" altLang="en-US" sz="1400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895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ローカルリポジトリ</a:t>
                      </a:r>
                      <a:endParaRPr kumimoji="1" lang="ja-JP" altLang="en-US" sz="1400">
                        <a:latin typeface="Meiryo" panose="020B0604030504040204" pitchFamily="34" charset="-128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スナップショットの</a:t>
                      </a:r>
                      <a:r>
                        <a:rPr kumimoji="1" lang="ja-JP" altLang="en-US" sz="14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保管場所。保管</a:t>
                      </a:r>
                      <a:r>
                        <a:rPr kumimoji="1" lang="ja-JP" altLang="en-US" sz="14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される事でバージョンが</a:t>
                      </a:r>
                      <a:r>
                        <a:rPr kumimoji="1" lang="ja-JP" altLang="en-US" sz="14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管理される。</a:t>
                      </a:r>
                      <a:endParaRPr kumimoji="1" lang="ja-JP" altLang="en-US" sz="1400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42959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" panose="020B0604030504040204" pitchFamily="34" charset="-128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リモートリポジトリ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" panose="020B0604030504040204" pitchFamily="34" charset="-128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複数人と共有する為にホスティングされた保管場所</a:t>
                      </a:r>
                      <a:endParaRPr kumimoji="1" lang="ja-JP" altLang="en-US" sz="1400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25361"/>
                  </a:ext>
                </a:extLst>
              </a:tr>
            </a:tbl>
          </a:graphicData>
        </a:graphic>
      </p:graphicFrame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29A9563C-651F-714A-B120-68C43C2543C2}"/>
              </a:ext>
            </a:extLst>
          </p:cNvPr>
          <p:cNvGrpSpPr/>
          <p:nvPr/>
        </p:nvGrpSpPr>
        <p:grpSpPr>
          <a:xfrm>
            <a:off x="458017" y="4422870"/>
            <a:ext cx="1083921" cy="1071693"/>
            <a:chOff x="1682845" y="5091537"/>
            <a:chExt cx="1445228" cy="1428924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FCA49B44-6674-2D4E-B365-05E6E82B3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7205" y="5091537"/>
              <a:ext cx="1350868" cy="1428924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57F23FA-B66F-354E-88C2-9AA787266EAB}"/>
                </a:ext>
              </a:extLst>
            </p:cNvPr>
            <p:cNvSpPr txBox="1"/>
            <p:nvPr/>
          </p:nvSpPr>
          <p:spPr>
            <a:xfrm>
              <a:off x="1682845" y="5451885"/>
              <a:ext cx="144522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100" dirty="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ワーキング</a:t>
              </a:r>
              <a:endPara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ツリー</a:t>
              </a:r>
              <a:endPara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3" name="円柱 42">
            <a:extLst>
              <a:ext uri="{FF2B5EF4-FFF2-40B4-BE49-F238E27FC236}">
                <a16:creationId xmlns:a16="http://schemas.microsoft.com/office/drawing/2014/main" id="{55DCFD68-C813-9347-B2F1-425CCB264E78}"/>
              </a:ext>
            </a:extLst>
          </p:cNvPr>
          <p:cNvSpPr/>
          <p:nvPr/>
        </p:nvSpPr>
        <p:spPr>
          <a:xfrm>
            <a:off x="4793618" y="4498949"/>
            <a:ext cx="1013151" cy="9956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ローカル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リポジトリ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額縁 43">
            <a:extLst>
              <a:ext uri="{FF2B5EF4-FFF2-40B4-BE49-F238E27FC236}">
                <a16:creationId xmlns:a16="http://schemas.microsoft.com/office/drawing/2014/main" id="{48ECFA41-F291-FE43-B210-DAB9F091CA8A}"/>
              </a:ext>
            </a:extLst>
          </p:cNvPr>
          <p:cNvSpPr/>
          <p:nvPr/>
        </p:nvSpPr>
        <p:spPr>
          <a:xfrm>
            <a:off x="2400544" y="4693132"/>
            <a:ext cx="1494064" cy="60016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500">
                <a:latin typeface="Meiryo" panose="020B0604030504040204" pitchFamily="34" charset="-128"/>
                <a:ea typeface="Meiryo" panose="020B0604030504040204" pitchFamily="34" charset="-128"/>
              </a:rPr>
              <a:t>ステージ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E8F8F5C-6593-4A46-88DA-DA5DD67A123E}"/>
              </a:ext>
            </a:extLst>
          </p:cNvPr>
          <p:cNvCxnSpPr>
            <a:cxnSpLocks/>
            <a:stCxn id="42" idx="3"/>
            <a:endCxn id="44" idx="4"/>
          </p:cNvCxnSpPr>
          <p:nvPr/>
        </p:nvCxnSpPr>
        <p:spPr>
          <a:xfrm>
            <a:off x="1541938" y="4993213"/>
            <a:ext cx="858606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CAE9D9-A1D8-2E44-8B6A-708F3CA0D08E}"/>
              </a:ext>
            </a:extLst>
          </p:cNvPr>
          <p:cNvCxnSpPr>
            <a:cxnSpLocks/>
            <a:stCxn id="44" idx="1"/>
            <a:endCxn id="43" idx="2"/>
          </p:cNvCxnSpPr>
          <p:nvPr/>
        </p:nvCxnSpPr>
        <p:spPr>
          <a:xfrm>
            <a:off x="3819588" y="4993214"/>
            <a:ext cx="974030" cy="35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59CD943-738D-3448-B718-AC91D2BB02F2}"/>
              </a:ext>
            </a:extLst>
          </p:cNvPr>
          <p:cNvSpPr txBox="1"/>
          <p:nvPr/>
        </p:nvSpPr>
        <p:spPr>
          <a:xfrm>
            <a:off x="1399124" y="4223322"/>
            <a:ext cx="1012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1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>
                <a:latin typeface="+mn-lt"/>
                <a:ea typeface="Meiryo" panose="020B0604030504040204" pitchFamily="34" charset="-128"/>
              </a:rPr>
              <a:t>git add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C70013E-26CC-254C-B5EF-9B182296D73C}"/>
              </a:ext>
            </a:extLst>
          </p:cNvPr>
          <p:cNvSpPr txBox="1"/>
          <p:nvPr/>
        </p:nvSpPr>
        <p:spPr>
          <a:xfrm>
            <a:off x="3773197" y="4246181"/>
            <a:ext cx="1083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1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>
                <a:latin typeface="+mn-lt"/>
                <a:ea typeface="Meiryo" panose="020B0604030504040204" pitchFamily="34" charset="-128"/>
              </a:rPr>
              <a:t>git commit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F9E47F3-DCAF-A140-AE0F-1DC5900CDC69}"/>
              </a:ext>
            </a:extLst>
          </p:cNvPr>
          <p:cNvSpPr txBox="1"/>
          <p:nvPr/>
        </p:nvSpPr>
        <p:spPr>
          <a:xfrm>
            <a:off x="2230164" y="5414924"/>
            <a:ext cx="1978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+mn-lt"/>
                <a:ea typeface="Meiryo" panose="020B0604030504040204" pitchFamily="34" charset="-128"/>
              </a:rPr>
              <a:t>履歴管理したいものをインデックス（目次）登録</a:t>
            </a:r>
            <a:endParaRPr lang="en-US" altLang="ja-JP" dirty="0"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137134E-B822-7145-B1CB-230B1F252DD8}"/>
              </a:ext>
            </a:extLst>
          </p:cNvPr>
          <p:cNvSpPr txBox="1"/>
          <p:nvPr/>
        </p:nvSpPr>
        <p:spPr>
          <a:xfrm>
            <a:off x="4330992" y="5542398"/>
            <a:ext cx="170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スナップショットを保存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柱 51">
            <a:extLst>
              <a:ext uri="{FF2B5EF4-FFF2-40B4-BE49-F238E27FC236}">
                <a16:creationId xmlns:a16="http://schemas.microsoft.com/office/drawing/2014/main" id="{A183BD62-C7E4-CF40-BAB4-274776987358}"/>
              </a:ext>
            </a:extLst>
          </p:cNvPr>
          <p:cNvSpPr/>
          <p:nvPr/>
        </p:nvSpPr>
        <p:spPr>
          <a:xfrm>
            <a:off x="7044847" y="4498949"/>
            <a:ext cx="1013151" cy="9956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リモート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リポジトリ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6ED34FD-19E8-3045-BA93-AEA0068BE1AE}"/>
              </a:ext>
            </a:extLst>
          </p:cNvPr>
          <p:cNvCxnSpPr>
            <a:cxnSpLocks/>
          </p:cNvCxnSpPr>
          <p:nvPr/>
        </p:nvCxnSpPr>
        <p:spPr>
          <a:xfrm>
            <a:off x="5855120" y="4702076"/>
            <a:ext cx="118972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090A7DC-581D-3443-A726-303C2A35319F}"/>
              </a:ext>
            </a:extLst>
          </p:cNvPr>
          <p:cNvCxnSpPr>
            <a:cxnSpLocks/>
          </p:cNvCxnSpPr>
          <p:nvPr/>
        </p:nvCxnSpPr>
        <p:spPr>
          <a:xfrm flipH="1">
            <a:off x="5806769" y="5269576"/>
            <a:ext cx="11808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F3007FC-4E0F-4A47-ADCB-F686EA026373}"/>
              </a:ext>
            </a:extLst>
          </p:cNvPr>
          <p:cNvSpPr txBox="1"/>
          <p:nvPr/>
        </p:nvSpPr>
        <p:spPr>
          <a:xfrm>
            <a:off x="5838181" y="4222286"/>
            <a:ext cx="1083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1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>
                <a:latin typeface="+mn-lt"/>
                <a:ea typeface="Meiryo" panose="020B0604030504040204" pitchFamily="34" charset="-128"/>
              </a:rPr>
              <a:t>git push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DA7D0C7-4D79-D949-BF95-8208244931DA}"/>
              </a:ext>
            </a:extLst>
          </p:cNvPr>
          <p:cNvSpPr txBox="1"/>
          <p:nvPr/>
        </p:nvSpPr>
        <p:spPr>
          <a:xfrm>
            <a:off x="5829916" y="5278707"/>
            <a:ext cx="1083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1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dirty="0">
                <a:latin typeface="+mn-lt"/>
                <a:ea typeface="Meiryo" panose="020B0604030504040204" pitchFamily="34" charset="-128"/>
              </a:rPr>
              <a:t>git fetch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46AF0F55-D0B3-994F-AAF3-770ACF246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143" y="3602512"/>
            <a:ext cx="520457" cy="246034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483DF413-4AA5-A249-8769-A3C04E174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731" y="3654876"/>
            <a:ext cx="651431" cy="651431"/>
          </a:xfrm>
          <a:prstGeom prst="rect">
            <a:avLst/>
          </a:prstGeom>
        </p:spPr>
      </p:pic>
      <p:pic>
        <p:nvPicPr>
          <p:cNvPr id="59" name="図 58" descr="図形&#10;&#10;自動的に生成された説明">
            <a:extLst>
              <a:ext uri="{FF2B5EF4-FFF2-40B4-BE49-F238E27FC236}">
                <a16:creationId xmlns:a16="http://schemas.microsoft.com/office/drawing/2014/main" id="{C3C92A5B-AE5B-0743-B482-A78578F0D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838" y="3459862"/>
            <a:ext cx="859129" cy="8591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820E6A2-3A58-264F-A881-F1469ECE1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063" y="3608901"/>
            <a:ext cx="1470718" cy="510249"/>
          </a:xfrm>
          <a:prstGeom prst="rect">
            <a:avLst/>
          </a:prstGeom>
        </p:spPr>
      </p:pic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7F51E781-4740-F741-8616-626D7194B190}"/>
              </a:ext>
            </a:extLst>
          </p:cNvPr>
          <p:cNvSpPr/>
          <p:nvPr/>
        </p:nvSpPr>
        <p:spPr>
          <a:xfrm>
            <a:off x="370658" y="3403200"/>
            <a:ext cx="5645149" cy="274603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A7E28619-B390-CC4C-AC55-7156F8606B92}"/>
              </a:ext>
            </a:extLst>
          </p:cNvPr>
          <p:cNvSpPr/>
          <p:nvPr/>
        </p:nvSpPr>
        <p:spPr>
          <a:xfrm>
            <a:off x="6765269" y="3367384"/>
            <a:ext cx="1572305" cy="274603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199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作業の流れ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15</a:t>
            </a:fld>
            <a:endParaRPr lang="ja-JP" altLang="en-US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419E8C36-D26E-7947-96F8-7D4A2EB9ACB4}"/>
              </a:ext>
            </a:extLst>
          </p:cNvPr>
          <p:cNvSpPr txBox="1">
            <a:spLocks/>
          </p:cNvSpPr>
          <p:nvPr/>
        </p:nvSpPr>
        <p:spPr>
          <a:xfrm>
            <a:off x="256266" y="1262866"/>
            <a:ext cx="8534400" cy="132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2000">
                <a:latin typeface="+mn-lt"/>
                <a:ea typeface="メイリオ" panose="020B0604030504040204" pitchFamily="50" charset="-128"/>
                <a:cs typeface="Arial" panose="020B0604020202020204" pitchFamily="34" charset="0"/>
              </a:rPr>
              <a:t>ワーキングツリーの変更をローカルリポジトリに反映</a:t>
            </a:r>
          </a:p>
          <a:p>
            <a:pPr marL="76200" indent="0">
              <a:buNone/>
            </a:pPr>
            <a:r>
              <a:rPr lang="ja-JP" altLang="en-US" sz="2000">
                <a:latin typeface="+mn-lt"/>
                <a:ea typeface="メイリオ" panose="020B0604030504040204" pitchFamily="50" charset="-128"/>
                <a:cs typeface="Arial" panose="020B0604020202020204" pitchFamily="34" charset="0"/>
              </a:rPr>
              <a:t>ローカルリポジトリの変更をリモートリポジトリへ反映</a:t>
            </a:r>
          </a:p>
          <a:p>
            <a:pPr marL="76200" indent="0">
              <a:buNone/>
            </a:pPr>
            <a:r>
              <a:rPr lang="ja-JP" altLang="en-US" sz="2000">
                <a:latin typeface="+mn-lt"/>
                <a:ea typeface="メイリオ" panose="020B0604030504040204" pitchFamily="50" charset="-128"/>
                <a:cs typeface="Arial" panose="020B0604020202020204" pitchFamily="34" charset="0"/>
              </a:rPr>
              <a:t>（逆向きの変更反映もあり）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A30FD26-F5CE-FD4D-A25C-A42B41A009AE}"/>
              </a:ext>
            </a:extLst>
          </p:cNvPr>
          <p:cNvGrpSpPr/>
          <p:nvPr/>
        </p:nvGrpSpPr>
        <p:grpSpPr>
          <a:xfrm>
            <a:off x="1994717" y="2936970"/>
            <a:ext cx="1159634" cy="1035549"/>
            <a:chOff x="1682845" y="5091537"/>
            <a:chExt cx="1445228" cy="1428924"/>
          </a:xfrm>
        </p:grpSpPr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9DFEC7E2-0B25-8041-9B67-995E851AD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7205" y="5091537"/>
              <a:ext cx="1350868" cy="1428924"/>
            </a:xfrm>
            <a:prstGeom prst="rect">
              <a:avLst/>
            </a:prstGeom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AB2EE33-4374-7F45-BE9B-96C742BB4AEA}"/>
                </a:ext>
              </a:extLst>
            </p:cNvPr>
            <p:cNvSpPr txBox="1"/>
            <p:nvPr/>
          </p:nvSpPr>
          <p:spPr>
            <a:xfrm>
              <a:off x="1682845" y="5451885"/>
              <a:ext cx="144522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100" dirty="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ワーキング</a:t>
              </a:r>
              <a:endPara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ツリー</a:t>
              </a:r>
              <a:endPara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1" name="円柱 40">
            <a:extLst>
              <a:ext uri="{FF2B5EF4-FFF2-40B4-BE49-F238E27FC236}">
                <a16:creationId xmlns:a16="http://schemas.microsoft.com/office/drawing/2014/main" id="{2EF9A553-219E-9F4E-8E1B-708C653B138D}"/>
              </a:ext>
            </a:extLst>
          </p:cNvPr>
          <p:cNvSpPr/>
          <p:nvPr/>
        </p:nvSpPr>
        <p:spPr>
          <a:xfrm>
            <a:off x="5433374" y="3016175"/>
            <a:ext cx="905294" cy="9620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ローカル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リポジトリ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額縁 41">
            <a:extLst>
              <a:ext uri="{FF2B5EF4-FFF2-40B4-BE49-F238E27FC236}">
                <a16:creationId xmlns:a16="http://schemas.microsoft.com/office/drawing/2014/main" id="{89E347AE-26B4-634A-867E-E721656256FA}"/>
              </a:ext>
            </a:extLst>
          </p:cNvPr>
          <p:cNvSpPr/>
          <p:nvPr/>
        </p:nvSpPr>
        <p:spPr>
          <a:xfrm>
            <a:off x="3645144" y="3207232"/>
            <a:ext cx="1196959" cy="57992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500">
                <a:latin typeface="Meiryo" panose="020B0604030504040204" pitchFamily="34" charset="-128"/>
                <a:ea typeface="Meiryo" panose="020B0604030504040204" pitchFamily="34" charset="-128"/>
              </a:rPr>
              <a:t>ステージ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2D320F1-F3C7-3C4F-A8F2-4E4AA21FBC03}"/>
              </a:ext>
            </a:extLst>
          </p:cNvPr>
          <p:cNvCxnSpPr>
            <a:cxnSpLocks/>
            <a:stCxn id="40" idx="3"/>
            <a:endCxn id="42" idx="4"/>
          </p:cNvCxnSpPr>
          <p:nvPr/>
        </p:nvCxnSpPr>
        <p:spPr>
          <a:xfrm>
            <a:off x="3154351" y="3488078"/>
            <a:ext cx="490793" cy="9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89299A7-D0AD-E942-A0D8-E3D3F94BAEAB}"/>
              </a:ext>
            </a:extLst>
          </p:cNvPr>
          <p:cNvCxnSpPr>
            <a:cxnSpLocks/>
            <a:stCxn id="42" idx="1"/>
            <a:endCxn id="41" idx="2"/>
          </p:cNvCxnSpPr>
          <p:nvPr/>
        </p:nvCxnSpPr>
        <p:spPr>
          <a:xfrm flipV="1">
            <a:off x="4769613" y="3497193"/>
            <a:ext cx="66376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柱 48">
            <a:extLst>
              <a:ext uri="{FF2B5EF4-FFF2-40B4-BE49-F238E27FC236}">
                <a16:creationId xmlns:a16="http://schemas.microsoft.com/office/drawing/2014/main" id="{2F98E864-6926-884A-9317-5DB6A2668234}"/>
              </a:ext>
            </a:extLst>
          </p:cNvPr>
          <p:cNvSpPr/>
          <p:nvPr/>
        </p:nvSpPr>
        <p:spPr>
          <a:xfrm>
            <a:off x="7557312" y="4164278"/>
            <a:ext cx="1013151" cy="9956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リモート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リポジトリ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2F7ED17-2DDC-7047-81E3-C391A2D9D69D}"/>
              </a:ext>
            </a:extLst>
          </p:cNvPr>
          <p:cNvCxnSpPr>
            <a:cxnSpLocks/>
            <a:stCxn id="41" idx="4"/>
            <a:endCxn id="49" idx="2"/>
          </p:cNvCxnSpPr>
          <p:nvPr/>
        </p:nvCxnSpPr>
        <p:spPr>
          <a:xfrm>
            <a:off x="6338668" y="3497193"/>
            <a:ext cx="1218644" cy="116489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3D0B0E5-F82B-6C4C-A7CE-5B75F147A25C}"/>
              </a:ext>
            </a:extLst>
          </p:cNvPr>
          <p:cNvCxnSpPr>
            <a:cxnSpLocks/>
            <a:stCxn id="63" idx="4"/>
            <a:endCxn id="49" idx="2"/>
          </p:cNvCxnSpPr>
          <p:nvPr/>
        </p:nvCxnSpPr>
        <p:spPr>
          <a:xfrm flipV="1">
            <a:off x="6385432" y="4662085"/>
            <a:ext cx="1171880" cy="77552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A0D5178-62CB-B941-A378-6C71CD68E3DD}"/>
              </a:ext>
            </a:extLst>
          </p:cNvPr>
          <p:cNvSpPr txBox="1"/>
          <p:nvPr/>
        </p:nvSpPr>
        <p:spPr>
          <a:xfrm>
            <a:off x="890212" y="4194811"/>
            <a:ext cx="1083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1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>
                <a:latin typeface="+mn-lt"/>
                <a:ea typeface="Meiryo" panose="020B0604030504040204" pitchFamily="34" charset="-128"/>
              </a:rPr>
              <a:t>：</a:t>
            </a:r>
            <a:endParaRPr lang="en-US" altLang="ja-JP" sz="2000" dirty="0">
              <a:latin typeface="+mn-lt"/>
              <a:ea typeface="Meiryo" panose="020B0604030504040204" pitchFamily="34" charset="-128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E4468C8C-B815-334C-B22A-5E4DB7E6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14" y="3155699"/>
            <a:ext cx="520457" cy="246034"/>
          </a:xfrm>
          <a:prstGeom prst="rect">
            <a:avLst/>
          </a:prstGeom>
        </p:spPr>
      </p:pic>
      <p:pic>
        <p:nvPicPr>
          <p:cNvPr id="55" name="図 54" descr="アイコン&#10;&#10;自動的に生成された説明">
            <a:extLst>
              <a:ext uri="{FF2B5EF4-FFF2-40B4-BE49-F238E27FC236}">
                <a16:creationId xmlns:a16="http://schemas.microsoft.com/office/drawing/2014/main" id="{E21C2CB2-D40B-4B4D-B253-B5D30145E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02" y="3208063"/>
            <a:ext cx="651431" cy="651431"/>
          </a:xfrm>
          <a:prstGeom prst="rect">
            <a:avLst/>
          </a:prstGeom>
        </p:spPr>
      </p:pic>
      <p:pic>
        <p:nvPicPr>
          <p:cNvPr id="56" name="図 55" descr="図形&#10;&#10;自動的に生成された説明">
            <a:extLst>
              <a:ext uri="{FF2B5EF4-FFF2-40B4-BE49-F238E27FC236}">
                <a16:creationId xmlns:a16="http://schemas.microsoft.com/office/drawing/2014/main" id="{0AB845EA-71CD-6641-BF9F-184445273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609" y="3013049"/>
            <a:ext cx="859129" cy="859129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BBB008E-6966-9E40-9BF2-9A4A5D6AE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1061" y="3626592"/>
            <a:ext cx="1470718" cy="510249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923BF357-9854-914D-B520-E17A62DF26F6}"/>
              </a:ext>
            </a:extLst>
          </p:cNvPr>
          <p:cNvGrpSpPr/>
          <p:nvPr/>
        </p:nvGrpSpPr>
        <p:grpSpPr>
          <a:xfrm>
            <a:off x="2041481" y="4877389"/>
            <a:ext cx="1159634" cy="1035549"/>
            <a:chOff x="1682845" y="5091537"/>
            <a:chExt cx="1445228" cy="1428924"/>
          </a:xfrm>
        </p:grpSpPr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27C38652-FB5A-E44E-B1E4-727825725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7205" y="5091537"/>
              <a:ext cx="1350868" cy="1428924"/>
            </a:xfrm>
            <a:prstGeom prst="rect">
              <a:avLst/>
            </a:prstGeom>
          </p:spPr>
        </p:pic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73CEE982-6A6D-5948-9627-26A534180F38}"/>
                </a:ext>
              </a:extLst>
            </p:cNvPr>
            <p:cNvSpPr txBox="1"/>
            <p:nvPr/>
          </p:nvSpPr>
          <p:spPr>
            <a:xfrm>
              <a:off x="1682845" y="5451885"/>
              <a:ext cx="144522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100" dirty="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ワーキング</a:t>
              </a:r>
              <a:endPara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ツリー</a:t>
              </a:r>
              <a:endPara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63" name="円柱 62">
            <a:extLst>
              <a:ext uri="{FF2B5EF4-FFF2-40B4-BE49-F238E27FC236}">
                <a16:creationId xmlns:a16="http://schemas.microsoft.com/office/drawing/2014/main" id="{B3991DB8-B6EC-1C44-AAF2-106FFF6270DD}"/>
              </a:ext>
            </a:extLst>
          </p:cNvPr>
          <p:cNvSpPr/>
          <p:nvPr/>
        </p:nvSpPr>
        <p:spPr>
          <a:xfrm>
            <a:off x="5480138" y="4956594"/>
            <a:ext cx="905294" cy="9620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ローカル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リポジトリ</a:t>
            </a:r>
            <a:endParaRPr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額縁 63">
            <a:extLst>
              <a:ext uri="{FF2B5EF4-FFF2-40B4-BE49-F238E27FC236}">
                <a16:creationId xmlns:a16="http://schemas.microsoft.com/office/drawing/2014/main" id="{5B06D7DA-0E02-BD44-9E61-675603AFFFB1}"/>
              </a:ext>
            </a:extLst>
          </p:cNvPr>
          <p:cNvSpPr/>
          <p:nvPr/>
        </p:nvSpPr>
        <p:spPr>
          <a:xfrm>
            <a:off x="3691908" y="5147651"/>
            <a:ext cx="1196959" cy="57992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500">
                <a:latin typeface="Meiryo" panose="020B0604030504040204" pitchFamily="34" charset="-128"/>
                <a:ea typeface="Meiryo" panose="020B0604030504040204" pitchFamily="34" charset="-128"/>
              </a:rPr>
              <a:t>ステージ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BB41FBD-DF05-0148-8B7C-43C4813B6220}"/>
              </a:ext>
            </a:extLst>
          </p:cNvPr>
          <p:cNvCxnSpPr>
            <a:cxnSpLocks/>
            <a:stCxn id="62" idx="3"/>
            <a:endCxn id="64" idx="4"/>
          </p:cNvCxnSpPr>
          <p:nvPr/>
        </p:nvCxnSpPr>
        <p:spPr>
          <a:xfrm>
            <a:off x="3201115" y="5428497"/>
            <a:ext cx="490793" cy="9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C2FB60C-FB0F-5D4D-904D-3708D5A7D1B5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4888867" y="5437612"/>
            <a:ext cx="59127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6B47DA5-0BA9-9C47-9C58-2DCCD4E340F7}"/>
              </a:ext>
            </a:extLst>
          </p:cNvPr>
          <p:cNvSpPr txBox="1"/>
          <p:nvPr/>
        </p:nvSpPr>
        <p:spPr>
          <a:xfrm>
            <a:off x="0" y="3785958"/>
            <a:ext cx="1083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1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>
                <a:latin typeface="+mn-lt"/>
                <a:ea typeface="Meiryo" panose="020B0604030504040204" pitchFamily="34" charset="-128"/>
              </a:rPr>
              <a:t>ユーザ</a:t>
            </a:r>
            <a:r>
              <a:rPr lang="en-US" altLang="ja-JP" dirty="0">
                <a:latin typeface="+mn-lt"/>
                <a:ea typeface="Meiryo" panose="020B0604030504040204" pitchFamily="34" charset="-128"/>
              </a:rPr>
              <a:t>A</a:t>
            </a: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915A3F1-5A6C-E34E-9983-84DC0DC5D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678" y="5096118"/>
            <a:ext cx="520457" cy="246034"/>
          </a:xfrm>
          <a:prstGeom prst="rect">
            <a:avLst/>
          </a:prstGeom>
        </p:spPr>
      </p:pic>
      <p:pic>
        <p:nvPicPr>
          <p:cNvPr id="69" name="図 68" descr="アイコン&#10;&#10;自動的に生成された説明">
            <a:extLst>
              <a:ext uri="{FF2B5EF4-FFF2-40B4-BE49-F238E27FC236}">
                <a16:creationId xmlns:a16="http://schemas.microsoft.com/office/drawing/2014/main" id="{B4E0800C-D94A-3841-845A-5F46F965D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66" y="5148482"/>
            <a:ext cx="651431" cy="651431"/>
          </a:xfrm>
          <a:prstGeom prst="rect">
            <a:avLst/>
          </a:prstGeom>
        </p:spPr>
      </p:pic>
      <p:pic>
        <p:nvPicPr>
          <p:cNvPr id="70" name="図 69" descr="図形&#10;&#10;自動的に生成された説明">
            <a:extLst>
              <a:ext uri="{FF2B5EF4-FFF2-40B4-BE49-F238E27FC236}">
                <a16:creationId xmlns:a16="http://schemas.microsoft.com/office/drawing/2014/main" id="{96C94F5B-3021-A841-8131-863A9ECB0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73" y="4953468"/>
            <a:ext cx="859129" cy="859129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E97E167-6173-FA4D-8C0E-96826075DEAB}"/>
              </a:ext>
            </a:extLst>
          </p:cNvPr>
          <p:cNvSpPr txBox="1"/>
          <p:nvPr/>
        </p:nvSpPr>
        <p:spPr>
          <a:xfrm>
            <a:off x="40020" y="5727574"/>
            <a:ext cx="1083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1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>
                <a:latin typeface="+mn-lt"/>
                <a:ea typeface="Meiryo" panose="020B0604030504040204" pitchFamily="34" charset="-128"/>
              </a:rPr>
              <a:t>ユーザ</a:t>
            </a:r>
            <a:r>
              <a:rPr lang="en-US" altLang="ja-JP" dirty="0">
                <a:latin typeface="+mn-lt"/>
                <a:ea typeface="Meiryo" panose="020B0604030504040204" pitchFamily="34" charset="-128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11139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3EA0101-F294-D34F-A03B-5D4597B94657}"/>
              </a:ext>
            </a:extLst>
          </p:cNvPr>
          <p:cNvSpPr/>
          <p:nvPr/>
        </p:nvSpPr>
        <p:spPr>
          <a:xfrm>
            <a:off x="4134701" y="2275719"/>
            <a:ext cx="2050848" cy="97020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EC51334-D5FC-264E-8D8D-60D3B3B9448A}"/>
              </a:ext>
            </a:extLst>
          </p:cNvPr>
          <p:cNvSpPr txBox="1">
            <a:spLocks/>
          </p:cNvSpPr>
          <p:nvPr/>
        </p:nvSpPr>
        <p:spPr>
          <a:xfrm>
            <a:off x="304657" y="1110405"/>
            <a:ext cx="7060835" cy="3931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700">
                <a:latin typeface="メイリオ" panose="020B0604030504040204" pitchFamily="50" charset="-128"/>
                <a:ea typeface="メイリオ" panose="020B0604030504040204" pitchFamily="50" charset="-128"/>
              </a:rPr>
              <a:t>ローカル作業におけるデータの保存のされ方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D4A40D-B9E3-E243-B37B-8CCB0A5F1159}"/>
              </a:ext>
            </a:extLst>
          </p:cNvPr>
          <p:cNvGrpSpPr/>
          <p:nvPr/>
        </p:nvGrpSpPr>
        <p:grpSpPr>
          <a:xfrm>
            <a:off x="615092" y="4650311"/>
            <a:ext cx="1083921" cy="1071693"/>
            <a:chOff x="1682845" y="5091537"/>
            <a:chExt cx="1445228" cy="142892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312FF28-03DD-1B4D-92BC-5C2F9159A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7205" y="5091537"/>
              <a:ext cx="1350868" cy="1428924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5AF551E-7A82-BB41-A3F7-203233BCC261}"/>
                </a:ext>
              </a:extLst>
            </p:cNvPr>
            <p:cNvSpPr txBox="1"/>
            <p:nvPr/>
          </p:nvSpPr>
          <p:spPr>
            <a:xfrm>
              <a:off x="1682845" y="5451885"/>
              <a:ext cx="144522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1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ワーキング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ツリー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7" name="円柱 6">
            <a:extLst>
              <a:ext uri="{FF2B5EF4-FFF2-40B4-BE49-F238E27FC236}">
                <a16:creationId xmlns:a16="http://schemas.microsoft.com/office/drawing/2014/main" id="{B30AB34D-EF8F-564E-BACE-91A167A1D901}"/>
              </a:ext>
            </a:extLst>
          </p:cNvPr>
          <p:cNvSpPr/>
          <p:nvPr/>
        </p:nvSpPr>
        <p:spPr>
          <a:xfrm>
            <a:off x="650477" y="2222343"/>
            <a:ext cx="1013151" cy="9956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額縁 5">
            <a:extLst>
              <a:ext uri="{FF2B5EF4-FFF2-40B4-BE49-F238E27FC236}">
                <a16:creationId xmlns:a16="http://schemas.microsoft.com/office/drawing/2014/main" id="{FDB03F57-5DBF-7144-9891-E3FB4D18A1A3}"/>
              </a:ext>
            </a:extLst>
          </p:cNvPr>
          <p:cNvSpPr/>
          <p:nvPr/>
        </p:nvSpPr>
        <p:spPr>
          <a:xfrm>
            <a:off x="615092" y="3674128"/>
            <a:ext cx="1083921" cy="60016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DFBABA-8864-FA47-9FD2-4CE2631D1499}"/>
              </a:ext>
            </a:extLst>
          </p:cNvPr>
          <p:cNvSpPr txBox="1"/>
          <p:nvPr/>
        </p:nvSpPr>
        <p:spPr>
          <a:xfrm>
            <a:off x="2678151" y="4062545"/>
            <a:ext cx="73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 add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09801EA-C194-434E-AF4A-F00EADD47C67}"/>
              </a:ext>
            </a:extLst>
          </p:cNvPr>
          <p:cNvSpPr txBox="1"/>
          <p:nvPr/>
        </p:nvSpPr>
        <p:spPr>
          <a:xfrm>
            <a:off x="4321048" y="3952530"/>
            <a:ext cx="1677671" cy="55399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3" name="図 32" descr="ミラー が含まれている画像&#10;&#10;自動的に生成された説明">
            <a:extLst>
              <a:ext uri="{FF2B5EF4-FFF2-40B4-BE49-F238E27FC236}">
                <a16:creationId xmlns:a16="http://schemas.microsoft.com/office/drawing/2014/main" id="{9DC35DAD-0A0D-7B47-A717-B3B1FB498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424" y="4786954"/>
            <a:ext cx="806431" cy="838688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56B2E31-E8BD-5042-A151-342A288EEEE6}"/>
              </a:ext>
            </a:extLst>
          </p:cNvPr>
          <p:cNvCxnSpPr/>
          <p:nvPr/>
        </p:nvCxnSpPr>
        <p:spPr>
          <a:xfrm>
            <a:off x="304657" y="3387871"/>
            <a:ext cx="86107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E8FA082-C30E-4B40-A59F-EAED672C5929}"/>
              </a:ext>
            </a:extLst>
          </p:cNvPr>
          <p:cNvCxnSpPr/>
          <p:nvPr/>
        </p:nvCxnSpPr>
        <p:spPr>
          <a:xfrm>
            <a:off x="304657" y="4540731"/>
            <a:ext cx="86107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CB58DF1B-934D-F14E-A0CA-C774D6CEF5E3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 flipV="1">
            <a:off x="1699013" y="5206298"/>
            <a:ext cx="550411" cy="143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 descr="黒い背景に白い文字のロゴ&#10;&#10;自動的に生成された説明">
            <a:extLst>
              <a:ext uri="{FF2B5EF4-FFF2-40B4-BE49-F238E27FC236}">
                <a16:creationId xmlns:a16="http://schemas.microsoft.com/office/drawing/2014/main" id="{389B915C-34B5-9A46-9F89-4A701C06F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981" y="2287524"/>
            <a:ext cx="882022" cy="903535"/>
          </a:xfrm>
          <a:prstGeom prst="rect">
            <a:avLst/>
          </a:prstGeom>
        </p:spPr>
      </p:pic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02C17E83-521C-1045-949D-77EB0D32950F}"/>
              </a:ext>
            </a:extLst>
          </p:cNvPr>
          <p:cNvCxnSpPr>
            <a:cxnSpLocks/>
            <a:stCxn id="33" idx="0"/>
            <a:endCxn id="44" idx="2"/>
          </p:cNvCxnSpPr>
          <p:nvPr/>
        </p:nvCxnSpPr>
        <p:spPr>
          <a:xfrm rot="5400000" flipH="1" flipV="1">
            <a:off x="1856369" y="3987329"/>
            <a:ext cx="1595895" cy="335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5BFD57D-2401-1947-9FDF-C5244C41BBFC}"/>
              </a:ext>
            </a:extLst>
          </p:cNvPr>
          <p:cNvSpPr txBox="1"/>
          <p:nvPr/>
        </p:nvSpPr>
        <p:spPr>
          <a:xfrm>
            <a:off x="2975218" y="4991002"/>
            <a:ext cx="11323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A76E5A6-61D5-734B-AE6F-6EDDD0F06575}"/>
              </a:ext>
            </a:extLst>
          </p:cNvPr>
          <p:cNvSpPr txBox="1"/>
          <p:nvPr/>
        </p:nvSpPr>
        <p:spPr>
          <a:xfrm>
            <a:off x="1963169" y="5591017"/>
            <a:ext cx="165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111CD05-8E8D-C541-B14F-6F96C4FDC45E}"/>
              </a:ext>
            </a:extLst>
          </p:cNvPr>
          <p:cNvSpPr txBox="1"/>
          <p:nvPr/>
        </p:nvSpPr>
        <p:spPr>
          <a:xfrm>
            <a:off x="2176580" y="2053898"/>
            <a:ext cx="8820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</a:p>
        </p:txBody>
      </p: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2E2C1D39-86D5-804F-BD32-C9465EE62673}"/>
              </a:ext>
            </a:extLst>
          </p:cNvPr>
          <p:cNvCxnSpPr>
            <a:cxnSpLocks/>
            <a:stCxn id="44" idx="3"/>
            <a:endCxn id="19" idx="1"/>
          </p:cNvCxnSpPr>
          <p:nvPr/>
        </p:nvCxnSpPr>
        <p:spPr>
          <a:xfrm>
            <a:off x="3097003" y="2739292"/>
            <a:ext cx="1224045" cy="14902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B653BF-34F0-274A-873F-B3BBC83C8B99}"/>
              </a:ext>
            </a:extLst>
          </p:cNvPr>
          <p:cNvSpPr txBox="1"/>
          <p:nvPr/>
        </p:nvSpPr>
        <p:spPr>
          <a:xfrm>
            <a:off x="3424735" y="3545551"/>
            <a:ext cx="3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C2898C-5C8E-0349-BA35-7B347DC17F19}"/>
              </a:ext>
            </a:extLst>
          </p:cNvPr>
          <p:cNvSpPr txBox="1"/>
          <p:nvPr/>
        </p:nvSpPr>
        <p:spPr>
          <a:xfrm>
            <a:off x="4197604" y="2356275"/>
            <a:ext cx="167767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C57AFF7-5870-1A43-878C-39CC2AC04B2D}"/>
              </a:ext>
            </a:extLst>
          </p:cNvPr>
          <p:cNvSpPr txBox="1"/>
          <p:nvPr/>
        </p:nvSpPr>
        <p:spPr>
          <a:xfrm>
            <a:off x="4083201" y="1974946"/>
            <a:ext cx="1221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ツリー１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76A0290-3648-9B44-9230-577AD89DAD37}"/>
              </a:ext>
            </a:extLst>
          </p:cNvPr>
          <p:cNvSpPr txBox="1"/>
          <p:nvPr/>
        </p:nvSpPr>
        <p:spPr>
          <a:xfrm>
            <a:off x="6601054" y="1909086"/>
            <a:ext cx="1221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コミット１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3B0BABB-7415-3140-8DC4-A006AC438B1D}"/>
              </a:ext>
            </a:extLst>
          </p:cNvPr>
          <p:cNvSpPr/>
          <p:nvPr/>
        </p:nvSpPr>
        <p:spPr>
          <a:xfrm>
            <a:off x="6669005" y="2273032"/>
            <a:ext cx="2147739" cy="982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ツリー１</a:t>
            </a:r>
            <a:endParaRPr kumimoji="1" lang="en-US" altLang="ja-JP" sz="10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</a:t>
            </a:r>
            <a:endParaRPr lang="en-US" altLang="ja-JP" sz="10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日付</a:t>
            </a:r>
            <a:endParaRPr kumimoji="1" lang="en-US" altLang="ja-JP" sz="10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コミットメッセージ</a:t>
            </a:r>
            <a:endParaRPr kumimoji="1" lang="ja-JP" altLang="en-US" sz="105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1689FED4-F779-AC4E-A68B-BEC757274C97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rot="5400000" flipH="1" flipV="1">
            <a:off x="4806700" y="3599106"/>
            <a:ext cx="706608" cy="2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E756B30-B9D4-3840-936A-2AD3B132FB8E}"/>
              </a:ext>
            </a:extLst>
          </p:cNvPr>
          <p:cNvSpPr txBox="1"/>
          <p:nvPr/>
        </p:nvSpPr>
        <p:spPr>
          <a:xfrm>
            <a:off x="5193740" y="3468764"/>
            <a:ext cx="100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 commit</a:t>
            </a:r>
          </a:p>
        </p:txBody>
      </p:sp>
      <p:cxnSp>
        <p:nvCxnSpPr>
          <p:cNvPr id="79" name="カギ線コネクタ 78">
            <a:extLst>
              <a:ext uri="{FF2B5EF4-FFF2-40B4-BE49-F238E27FC236}">
                <a16:creationId xmlns:a16="http://schemas.microsoft.com/office/drawing/2014/main" id="{DB4C4C7F-0988-0E4E-8301-30DEF3B05E05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>
            <a:off x="6185550" y="2760821"/>
            <a:ext cx="483455" cy="33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2F74E78-E98B-A243-AC5F-F8D528019B9A}"/>
              </a:ext>
            </a:extLst>
          </p:cNvPr>
          <p:cNvSpPr txBox="1"/>
          <p:nvPr/>
        </p:nvSpPr>
        <p:spPr>
          <a:xfrm>
            <a:off x="6246652" y="2908592"/>
            <a:ext cx="3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94" name="角丸四角形吹き出し 93">
            <a:extLst>
              <a:ext uri="{FF2B5EF4-FFF2-40B4-BE49-F238E27FC236}">
                <a16:creationId xmlns:a16="http://schemas.microsoft.com/office/drawing/2014/main" id="{E0126889-7D1E-614C-B89D-A53A05C41E9D}"/>
              </a:ext>
            </a:extLst>
          </p:cNvPr>
          <p:cNvSpPr/>
          <p:nvPr/>
        </p:nvSpPr>
        <p:spPr>
          <a:xfrm>
            <a:off x="6427277" y="3590053"/>
            <a:ext cx="2570091" cy="843116"/>
          </a:xfrm>
          <a:prstGeom prst="wedgeRoundRectCallout">
            <a:avLst>
              <a:gd name="adj1" fmla="val -61787"/>
              <a:gd name="adj2" fmla="val -31044"/>
              <a:gd name="adj3" fmla="val 16667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commit</a:t>
            </a:r>
            <a:r>
              <a:rPr lang="ja-JP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でツリー１という</a:t>
            </a:r>
            <a:endParaRPr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スナップショットを作成</a:t>
            </a:r>
            <a:endParaRPr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角丸四角形吹き出し 95">
            <a:extLst>
              <a:ext uri="{FF2B5EF4-FFF2-40B4-BE49-F238E27FC236}">
                <a16:creationId xmlns:a16="http://schemas.microsoft.com/office/drawing/2014/main" id="{E027BA34-5ED1-9F40-AD17-BB44AF936F42}"/>
              </a:ext>
            </a:extLst>
          </p:cNvPr>
          <p:cNvSpPr/>
          <p:nvPr/>
        </p:nvSpPr>
        <p:spPr>
          <a:xfrm>
            <a:off x="5036439" y="4828851"/>
            <a:ext cx="2891409" cy="843116"/>
          </a:xfrm>
          <a:prstGeom prst="wedgeRoundRectCallout">
            <a:avLst>
              <a:gd name="adj1" fmla="val -48267"/>
              <a:gd name="adj2" fmla="val -110758"/>
              <a:gd name="adj3" fmla="val 16667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 </a:t>
            </a:r>
            <a:r>
              <a:rPr lang="ja-JP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で圧縮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r>
              <a:rPr lang="ja-JP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を紐づける（インデックスを登録）</a:t>
            </a:r>
            <a:endParaRPr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FCD77F-81DC-4307-9331-8E762323B601}"/>
              </a:ext>
            </a:extLst>
          </p:cNvPr>
          <p:cNvSpPr txBox="1"/>
          <p:nvPr/>
        </p:nvSpPr>
        <p:spPr>
          <a:xfrm>
            <a:off x="4082234" y="3693035"/>
            <a:ext cx="1164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インデックス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09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3EA0101-F294-D34F-A03B-5D4597B94657}"/>
              </a:ext>
            </a:extLst>
          </p:cNvPr>
          <p:cNvSpPr/>
          <p:nvPr/>
        </p:nvSpPr>
        <p:spPr>
          <a:xfrm>
            <a:off x="4134701" y="2275719"/>
            <a:ext cx="2050848" cy="97020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図 34" descr="ミラー が含まれている画像&#10;&#10;自動的に生成された説明">
            <a:extLst>
              <a:ext uri="{FF2B5EF4-FFF2-40B4-BE49-F238E27FC236}">
                <a16:creationId xmlns:a16="http://schemas.microsoft.com/office/drawing/2014/main" id="{00694656-0EC8-FB4A-B85B-CA918934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84" y="4587441"/>
            <a:ext cx="806431" cy="838688"/>
          </a:xfrm>
          <a:prstGeom prst="rect">
            <a:avLst/>
          </a:prstGeom>
        </p:spPr>
      </p:pic>
      <p:pic>
        <p:nvPicPr>
          <p:cNvPr id="32" name="図 31" descr="黒い背景に白い文字のロゴ&#10;&#10;自動的に生成された説明">
            <a:extLst>
              <a:ext uri="{FF2B5EF4-FFF2-40B4-BE49-F238E27FC236}">
                <a16:creationId xmlns:a16="http://schemas.microsoft.com/office/drawing/2014/main" id="{6CA653BE-9312-9448-B7F7-5F4B6FFE0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932" y="2097693"/>
            <a:ext cx="882022" cy="903535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EC51334-D5FC-264E-8D8D-60D3B3B9448A}"/>
              </a:ext>
            </a:extLst>
          </p:cNvPr>
          <p:cNvSpPr txBox="1">
            <a:spLocks/>
          </p:cNvSpPr>
          <p:nvPr/>
        </p:nvSpPr>
        <p:spPr>
          <a:xfrm>
            <a:off x="304657" y="1110405"/>
            <a:ext cx="7060835" cy="3931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70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ファイルを追加する場合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D4A40D-B9E3-E243-B37B-8CCB0A5F1159}"/>
              </a:ext>
            </a:extLst>
          </p:cNvPr>
          <p:cNvGrpSpPr/>
          <p:nvPr/>
        </p:nvGrpSpPr>
        <p:grpSpPr>
          <a:xfrm>
            <a:off x="615092" y="4636024"/>
            <a:ext cx="1083921" cy="1071693"/>
            <a:chOff x="1682845" y="5091537"/>
            <a:chExt cx="1445228" cy="142892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312FF28-03DD-1B4D-92BC-5C2F9159A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7205" y="5091537"/>
              <a:ext cx="1350868" cy="1428924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5AF551E-7A82-BB41-A3F7-203233BCC261}"/>
                </a:ext>
              </a:extLst>
            </p:cNvPr>
            <p:cNvSpPr txBox="1"/>
            <p:nvPr/>
          </p:nvSpPr>
          <p:spPr>
            <a:xfrm>
              <a:off x="1682845" y="5451885"/>
              <a:ext cx="144522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1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ワーキング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ツリー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7" name="円柱 6">
            <a:extLst>
              <a:ext uri="{FF2B5EF4-FFF2-40B4-BE49-F238E27FC236}">
                <a16:creationId xmlns:a16="http://schemas.microsoft.com/office/drawing/2014/main" id="{B30AB34D-EF8F-564E-BACE-91A167A1D901}"/>
              </a:ext>
            </a:extLst>
          </p:cNvPr>
          <p:cNvSpPr/>
          <p:nvPr/>
        </p:nvSpPr>
        <p:spPr>
          <a:xfrm>
            <a:off x="650477" y="2222343"/>
            <a:ext cx="1013151" cy="9956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額縁 5">
            <a:extLst>
              <a:ext uri="{FF2B5EF4-FFF2-40B4-BE49-F238E27FC236}">
                <a16:creationId xmlns:a16="http://schemas.microsoft.com/office/drawing/2014/main" id="{FDB03F57-5DBF-7144-9891-E3FB4D18A1A3}"/>
              </a:ext>
            </a:extLst>
          </p:cNvPr>
          <p:cNvSpPr/>
          <p:nvPr/>
        </p:nvSpPr>
        <p:spPr>
          <a:xfrm>
            <a:off x="615092" y="3674128"/>
            <a:ext cx="1083921" cy="60016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DFBABA-8864-FA47-9FD2-4CE2631D1499}"/>
              </a:ext>
            </a:extLst>
          </p:cNvPr>
          <p:cNvSpPr txBox="1"/>
          <p:nvPr/>
        </p:nvSpPr>
        <p:spPr>
          <a:xfrm>
            <a:off x="2899527" y="3966254"/>
            <a:ext cx="73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 add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09801EA-C194-434E-AF4A-F00EADD47C67}"/>
              </a:ext>
            </a:extLst>
          </p:cNvPr>
          <p:cNvSpPr txBox="1"/>
          <p:nvPr/>
        </p:nvSpPr>
        <p:spPr>
          <a:xfrm>
            <a:off x="4321048" y="3952530"/>
            <a:ext cx="1677671" cy="101566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3" name="図 32" descr="ミラー が含まれている画像&#10;&#10;自動的に生成された説明">
            <a:extLst>
              <a:ext uri="{FF2B5EF4-FFF2-40B4-BE49-F238E27FC236}">
                <a16:creationId xmlns:a16="http://schemas.microsoft.com/office/drawing/2014/main" id="{9DC35DAD-0A0D-7B47-A717-B3B1FB49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312" y="4786954"/>
            <a:ext cx="806431" cy="838688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56B2E31-E8BD-5042-A151-342A288EEEE6}"/>
              </a:ext>
            </a:extLst>
          </p:cNvPr>
          <p:cNvCxnSpPr/>
          <p:nvPr/>
        </p:nvCxnSpPr>
        <p:spPr>
          <a:xfrm>
            <a:off x="304657" y="3497599"/>
            <a:ext cx="86107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E8FA082-C30E-4B40-A59F-EAED672C5929}"/>
              </a:ext>
            </a:extLst>
          </p:cNvPr>
          <p:cNvCxnSpPr/>
          <p:nvPr/>
        </p:nvCxnSpPr>
        <p:spPr>
          <a:xfrm>
            <a:off x="304657" y="4568163"/>
            <a:ext cx="86107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CB58DF1B-934D-F14E-A0CA-C774D6CEF5E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99013" y="5206298"/>
            <a:ext cx="877202" cy="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 descr="黒い背景に白い文字のロゴ&#10;&#10;自動的に生成された説明">
            <a:extLst>
              <a:ext uri="{FF2B5EF4-FFF2-40B4-BE49-F238E27FC236}">
                <a16:creationId xmlns:a16="http://schemas.microsoft.com/office/drawing/2014/main" id="{389B915C-34B5-9A46-9F89-4A701C06F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869" y="2287524"/>
            <a:ext cx="882022" cy="903535"/>
          </a:xfrm>
          <a:prstGeom prst="rect">
            <a:avLst/>
          </a:prstGeom>
        </p:spPr>
      </p:pic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02C17E83-521C-1045-949D-77EB0D32950F}"/>
              </a:ext>
            </a:extLst>
          </p:cNvPr>
          <p:cNvCxnSpPr>
            <a:cxnSpLocks/>
            <a:stCxn id="33" idx="0"/>
            <a:endCxn id="44" idx="2"/>
          </p:cNvCxnSpPr>
          <p:nvPr/>
        </p:nvCxnSpPr>
        <p:spPr>
          <a:xfrm rot="5400000" flipH="1" flipV="1">
            <a:off x="2103257" y="3987329"/>
            <a:ext cx="1595895" cy="335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5BFD57D-2401-1947-9FDF-C5244C41BBFC}"/>
              </a:ext>
            </a:extLst>
          </p:cNvPr>
          <p:cNvSpPr txBox="1"/>
          <p:nvPr/>
        </p:nvSpPr>
        <p:spPr>
          <a:xfrm>
            <a:off x="3631431" y="5006721"/>
            <a:ext cx="11323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A76E5A6-61D5-734B-AE6F-6EDDD0F06575}"/>
              </a:ext>
            </a:extLst>
          </p:cNvPr>
          <p:cNvSpPr txBox="1"/>
          <p:nvPr/>
        </p:nvSpPr>
        <p:spPr>
          <a:xfrm>
            <a:off x="2401821" y="5581215"/>
            <a:ext cx="11395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bbb.html</a:t>
            </a:r>
            <a:endParaRPr lang="en-US" altLang="ja-JP" sz="15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111CD05-8E8D-C541-B14F-6F96C4FDC45E}"/>
              </a:ext>
            </a:extLst>
          </p:cNvPr>
          <p:cNvSpPr txBox="1"/>
          <p:nvPr/>
        </p:nvSpPr>
        <p:spPr>
          <a:xfrm>
            <a:off x="1669080" y="1875042"/>
            <a:ext cx="8820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</a:p>
        </p:txBody>
      </p: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2E2C1D39-86D5-804F-BD32-C9465EE62673}"/>
              </a:ext>
            </a:extLst>
          </p:cNvPr>
          <p:cNvCxnSpPr>
            <a:cxnSpLocks/>
            <a:stCxn id="44" idx="3"/>
            <a:endCxn id="19" idx="1"/>
          </p:cNvCxnSpPr>
          <p:nvPr/>
        </p:nvCxnSpPr>
        <p:spPr>
          <a:xfrm>
            <a:off x="3343891" y="2739292"/>
            <a:ext cx="977157" cy="17210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B653BF-34F0-274A-873F-B3BBC83C8B99}"/>
              </a:ext>
            </a:extLst>
          </p:cNvPr>
          <p:cNvSpPr txBox="1"/>
          <p:nvPr/>
        </p:nvSpPr>
        <p:spPr>
          <a:xfrm>
            <a:off x="3822499" y="3545551"/>
            <a:ext cx="3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C2898C-5C8E-0349-BA35-7B347DC17F19}"/>
              </a:ext>
            </a:extLst>
          </p:cNvPr>
          <p:cNvSpPr txBox="1"/>
          <p:nvPr/>
        </p:nvSpPr>
        <p:spPr>
          <a:xfrm>
            <a:off x="4197604" y="2328842"/>
            <a:ext cx="180111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Bbb.html</a:t>
            </a:r>
            <a:endParaRPr lang="en-US" altLang="ja-JP" sz="15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C57AFF7-5870-1A43-878C-39CC2AC04B2D}"/>
              </a:ext>
            </a:extLst>
          </p:cNvPr>
          <p:cNvSpPr txBox="1"/>
          <p:nvPr/>
        </p:nvSpPr>
        <p:spPr>
          <a:xfrm>
            <a:off x="4083201" y="1974946"/>
            <a:ext cx="1221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ツリー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76A0290-3648-9B44-9230-577AD89DAD37}"/>
              </a:ext>
            </a:extLst>
          </p:cNvPr>
          <p:cNvSpPr txBox="1"/>
          <p:nvPr/>
        </p:nvSpPr>
        <p:spPr>
          <a:xfrm>
            <a:off x="6601054" y="1909086"/>
            <a:ext cx="1221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3B0BABB-7415-3140-8DC4-A006AC438B1D}"/>
              </a:ext>
            </a:extLst>
          </p:cNvPr>
          <p:cNvSpPr/>
          <p:nvPr/>
        </p:nvSpPr>
        <p:spPr>
          <a:xfrm>
            <a:off x="6669005" y="2204452"/>
            <a:ext cx="2147739" cy="111700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ツリー</a:t>
            </a:r>
            <a:r>
              <a:rPr kumimoji="1" lang="en-US" altLang="ja-JP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ja-JP" altLang="en-US" sz="105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親コミット１</a:t>
            </a:r>
            <a:endParaRPr kumimoji="1" lang="en-US" altLang="ja-JP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</a:t>
            </a:r>
            <a:endParaRPr lang="en-US" altLang="ja-JP" sz="10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日付</a:t>
            </a:r>
            <a:endParaRPr kumimoji="1" lang="en-US" altLang="ja-JP" sz="10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コミットメッセージ</a:t>
            </a:r>
            <a:endParaRPr kumimoji="1" lang="ja-JP" altLang="en-US" sz="105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1689FED4-F779-AC4E-A68B-BEC757274C97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rot="5400000" flipH="1" flipV="1">
            <a:off x="4806700" y="3599106"/>
            <a:ext cx="706608" cy="2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E756B30-B9D4-3840-936A-2AD3B132FB8E}"/>
              </a:ext>
            </a:extLst>
          </p:cNvPr>
          <p:cNvSpPr txBox="1"/>
          <p:nvPr/>
        </p:nvSpPr>
        <p:spPr>
          <a:xfrm>
            <a:off x="5193740" y="3523628"/>
            <a:ext cx="100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 commit</a:t>
            </a:r>
          </a:p>
        </p:txBody>
      </p:sp>
      <p:cxnSp>
        <p:nvCxnSpPr>
          <p:cNvPr id="79" name="カギ線コネクタ 78">
            <a:extLst>
              <a:ext uri="{FF2B5EF4-FFF2-40B4-BE49-F238E27FC236}">
                <a16:creationId xmlns:a16="http://schemas.microsoft.com/office/drawing/2014/main" id="{DB4C4C7F-0988-0E4E-8301-30DEF3B05E05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>
            <a:off x="6185550" y="2760821"/>
            <a:ext cx="483455" cy="21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2F74E78-E98B-A243-AC5F-F8D528019B9A}"/>
              </a:ext>
            </a:extLst>
          </p:cNvPr>
          <p:cNvSpPr txBox="1"/>
          <p:nvPr/>
        </p:nvSpPr>
        <p:spPr>
          <a:xfrm>
            <a:off x="6246652" y="2908592"/>
            <a:ext cx="3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94" name="角丸四角形吹き出し 93">
            <a:extLst>
              <a:ext uri="{FF2B5EF4-FFF2-40B4-BE49-F238E27FC236}">
                <a16:creationId xmlns:a16="http://schemas.microsoft.com/office/drawing/2014/main" id="{E0126889-7D1E-614C-B89D-A53A05C41E9D}"/>
              </a:ext>
            </a:extLst>
          </p:cNvPr>
          <p:cNvSpPr/>
          <p:nvPr/>
        </p:nvSpPr>
        <p:spPr>
          <a:xfrm>
            <a:off x="6246652" y="3650907"/>
            <a:ext cx="2668748" cy="713681"/>
          </a:xfrm>
          <a:prstGeom prst="wedgeRoundRectCallout">
            <a:avLst>
              <a:gd name="adj1" fmla="val -19764"/>
              <a:gd name="adj2" fmla="val -94633"/>
              <a:gd name="adj3" fmla="val 16667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親コミット１より直近の</a:t>
            </a:r>
            <a:endParaRPr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コミット（変更）が辿れる</a:t>
            </a:r>
            <a:endParaRPr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35B4CEE-70DD-0E4A-BF33-DDD73634C16F}"/>
              </a:ext>
            </a:extLst>
          </p:cNvPr>
          <p:cNvSpPr txBox="1"/>
          <p:nvPr/>
        </p:nvSpPr>
        <p:spPr>
          <a:xfrm>
            <a:off x="2427732" y="2100177"/>
            <a:ext cx="8820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0CB0D9B-C986-F545-A68A-7DB2C9138DAB}"/>
              </a:ext>
            </a:extLst>
          </p:cNvPr>
          <p:cNvSpPr txBox="1"/>
          <p:nvPr/>
        </p:nvSpPr>
        <p:spPr>
          <a:xfrm>
            <a:off x="1538348" y="5343648"/>
            <a:ext cx="11323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56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3EA0101-F294-D34F-A03B-5D4597B94657}"/>
              </a:ext>
            </a:extLst>
          </p:cNvPr>
          <p:cNvSpPr/>
          <p:nvPr/>
        </p:nvSpPr>
        <p:spPr>
          <a:xfrm>
            <a:off x="4134701" y="2275719"/>
            <a:ext cx="2050848" cy="97020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図 34" descr="ミラー が含まれている画像&#10;&#10;自動的に生成された説明">
            <a:extLst>
              <a:ext uri="{FF2B5EF4-FFF2-40B4-BE49-F238E27FC236}">
                <a16:creationId xmlns:a16="http://schemas.microsoft.com/office/drawing/2014/main" id="{00694656-0EC8-FB4A-B85B-CA918934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84" y="4587441"/>
            <a:ext cx="806431" cy="838688"/>
          </a:xfrm>
          <a:prstGeom prst="rect">
            <a:avLst/>
          </a:prstGeom>
        </p:spPr>
      </p:pic>
      <p:pic>
        <p:nvPicPr>
          <p:cNvPr id="32" name="図 31" descr="黒い背景に白い文字のロゴ&#10;&#10;自動的に生成された説明">
            <a:extLst>
              <a:ext uri="{FF2B5EF4-FFF2-40B4-BE49-F238E27FC236}">
                <a16:creationId xmlns:a16="http://schemas.microsoft.com/office/drawing/2014/main" id="{6CA653BE-9312-9448-B7F7-5F4B6FFE0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932" y="2097693"/>
            <a:ext cx="882022" cy="903535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EC51334-D5FC-264E-8D8D-60D3B3B9448A}"/>
              </a:ext>
            </a:extLst>
          </p:cNvPr>
          <p:cNvSpPr txBox="1">
            <a:spLocks/>
          </p:cNvSpPr>
          <p:nvPr/>
        </p:nvSpPr>
        <p:spPr>
          <a:xfrm>
            <a:off x="304657" y="1110405"/>
            <a:ext cx="7060835" cy="3931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70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ファイルを変更する場合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D4A40D-B9E3-E243-B37B-8CCB0A5F1159}"/>
              </a:ext>
            </a:extLst>
          </p:cNvPr>
          <p:cNvGrpSpPr/>
          <p:nvPr/>
        </p:nvGrpSpPr>
        <p:grpSpPr>
          <a:xfrm>
            <a:off x="615092" y="4636024"/>
            <a:ext cx="1083921" cy="1071693"/>
            <a:chOff x="1682845" y="5091537"/>
            <a:chExt cx="1445228" cy="142892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312FF28-03DD-1B4D-92BC-5C2F9159A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7205" y="5091537"/>
              <a:ext cx="1350868" cy="1428924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5AF551E-7A82-BB41-A3F7-203233BCC261}"/>
                </a:ext>
              </a:extLst>
            </p:cNvPr>
            <p:cNvSpPr txBox="1"/>
            <p:nvPr/>
          </p:nvSpPr>
          <p:spPr>
            <a:xfrm>
              <a:off x="1682845" y="5451885"/>
              <a:ext cx="144522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1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ワーキング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ツリー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7" name="円柱 6">
            <a:extLst>
              <a:ext uri="{FF2B5EF4-FFF2-40B4-BE49-F238E27FC236}">
                <a16:creationId xmlns:a16="http://schemas.microsoft.com/office/drawing/2014/main" id="{B30AB34D-EF8F-564E-BACE-91A167A1D901}"/>
              </a:ext>
            </a:extLst>
          </p:cNvPr>
          <p:cNvSpPr/>
          <p:nvPr/>
        </p:nvSpPr>
        <p:spPr>
          <a:xfrm>
            <a:off x="650477" y="2222343"/>
            <a:ext cx="1013151" cy="9956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ローカル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額縁 5">
            <a:extLst>
              <a:ext uri="{FF2B5EF4-FFF2-40B4-BE49-F238E27FC236}">
                <a16:creationId xmlns:a16="http://schemas.microsoft.com/office/drawing/2014/main" id="{FDB03F57-5DBF-7144-9891-E3FB4D18A1A3}"/>
              </a:ext>
            </a:extLst>
          </p:cNvPr>
          <p:cNvSpPr/>
          <p:nvPr/>
        </p:nvSpPr>
        <p:spPr>
          <a:xfrm>
            <a:off x="615092" y="3674128"/>
            <a:ext cx="1083921" cy="60016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DFBABA-8864-FA47-9FD2-4CE2631D1499}"/>
              </a:ext>
            </a:extLst>
          </p:cNvPr>
          <p:cNvSpPr txBox="1"/>
          <p:nvPr/>
        </p:nvSpPr>
        <p:spPr>
          <a:xfrm>
            <a:off x="2899527" y="3966254"/>
            <a:ext cx="73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 add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09801EA-C194-434E-AF4A-F00EADD47C67}"/>
              </a:ext>
            </a:extLst>
          </p:cNvPr>
          <p:cNvSpPr txBox="1"/>
          <p:nvPr/>
        </p:nvSpPr>
        <p:spPr>
          <a:xfrm>
            <a:off x="4321048" y="3952530"/>
            <a:ext cx="1677671" cy="101566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3" name="図 32" descr="ミラー が含まれている画像&#10;&#10;自動的に生成された説明">
            <a:extLst>
              <a:ext uri="{FF2B5EF4-FFF2-40B4-BE49-F238E27FC236}">
                <a16:creationId xmlns:a16="http://schemas.microsoft.com/office/drawing/2014/main" id="{9DC35DAD-0A0D-7B47-A717-B3B1FB49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312" y="4786954"/>
            <a:ext cx="806431" cy="838688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56B2E31-E8BD-5042-A151-342A288EEEE6}"/>
              </a:ext>
            </a:extLst>
          </p:cNvPr>
          <p:cNvCxnSpPr/>
          <p:nvPr/>
        </p:nvCxnSpPr>
        <p:spPr>
          <a:xfrm>
            <a:off x="304657" y="3497599"/>
            <a:ext cx="86107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E8FA082-C30E-4B40-A59F-EAED672C5929}"/>
              </a:ext>
            </a:extLst>
          </p:cNvPr>
          <p:cNvCxnSpPr/>
          <p:nvPr/>
        </p:nvCxnSpPr>
        <p:spPr>
          <a:xfrm>
            <a:off x="304657" y="4568163"/>
            <a:ext cx="86107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CB58DF1B-934D-F14E-A0CA-C774D6CEF5E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99013" y="5206298"/>
            <a:ext cx="877202" cy="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 descr="黒い背景に白い文字のロゴ&#10;&#10;自動的に生成された説明">
            <a:extLst>
              <a:ext uri="{FF2B5EF4-FFF2-40B4-BE49-F238E27FC236}">
                <a16:creationId xmlns:a16="http://schemas.microsoft.com/office/drawing/2014/main" id="{389B915C-34B5-9A46-9F89-4A701C06F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869" y="2287524"/>
            <a:ext cx="882022" cy="903535"/>
          </a:xfrm>
          <a:prstGeom prst="rect">
            <a:avLst/>
          </a:prstGeom>
        </p:spPr>
      </p:pic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02C17E83-521C-1045-949D-77EB0D32950F}"/>
              </a:ext>
            </a:extLst>
          </p:cNvPr>
          <p:cNvCxnSpPr>
            <a:cxnSpLocks/>
            <a:stCxn id="33" idx="0"/>
            <a:endCxn id="44" idx="2"/>
          </p:cNvCxnSpPr>
          <p:nvPr/>
        </p:nvCxnSpPr>
        <p:spPr>
          <a:xfrm rot="5400000" flipH="1" flipV="1">
            <a:off x="2103257" y="3987329"/>
            <a:ext cx="1595895" cy="335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5BFD57D-2401-1947-9FDF-C5244C41BBFC}"/>
              </a:ext>
            </a:extLst>
          </p:cNvPr>
          <p:cNvSpPr txBox="1"/>
          <p:nvPr/>
        </p:nvSpPr>
        <p:spPr>
          <a:xfrm>
            <a:off x="3342864" y="4975534"/>
            <a:ext cx="1306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ファイルの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中身を変更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A76E5A6-61D5-734B-AE6F-6EDDD0F06575}"/>
              </a:ext>
            </a:extLst>
          </p:cNvPr>
          <p:cNvSpPr txBox="1"/>
          <p:nvPr/>
        </p:nvSpPr>
        <p:spPr>
          <a:xfrm>
            <a:off x="2401821" y="5581215"/>
            <a:ext cx="11395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bbb.html</a:t>
            </a:r>
            <a:endParaRPr lang="en-US" altLang="ja-JP" sz="15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111CD05-8E8D-C541-B14F-6F96C4FDC45E}"/>
              </a:ext>
            </a:extLst>
          </p:cNvPr>
          <p:cNvSpPr txBox="1"/>
          <p:nvPr/>
        </p:nvSpPr>
        <p:spPr>
          <a:xfrm>
            <a:off x="1669080" y="1875042"/>
            <a:ext cx="8820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</a:p>
        </p:txBody>
      </p: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2E2C1D39-86D5-804F-BD32-C9465EE62673}"/>
              </a:ext>
            </a:extLst>
          </p:cNvPr>
          <p:cNvCxnSpPr>
            <a:cxnSpLocks/>
            <a:stCxn id="44" idx="3"/>
            <a:endCxn id="19" idx="1"/>
          </p:cNvCxnSpPr>
          <p:nvPr/>
        </p:nvCxnSpPr>
        <p:spPr>
          <a:xfrm>
            <a:off x="3343891" y="2739292"/>
            <a:ext cx="977157" cy="17210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B653BF-34F0-274A-873F-B3BBC83C8B99}"/>
              </a:ext>
            </a:extLst>
          </p:cNvPr>
          <p:cNvSpPr txBox="1"/>
          <p:nvPr/>
        </p:nvSpPr>
        <p:spPr>
          <a:xfrm>
            <a:off x="3822499" y="3545551"/>
            <a:ext cx="3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C2898C-5C8E-0349-BA35-7B347DC17F19}"/>
              </a:ext>
            </a:extLst>
          </p:cNvPr>
          <p:cNvSpPr txBox="1"/>
          <p:nvPr/>
        </p:nvSpPr>
        <p:spPr>
          <a:xfrm>
            <a:off x="4197604" y="2328842"/>
            <a:ext cx="180111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5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bbb.html</a:t>
            </a:r>
            <a:endParaRPr lang="en-US" altLang="ja-JP" sz="15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C57AFF7-5870-1A43-878C-39CC2AC04B2D}"/>
              </a:ext>
            </a:extLst>
          </p:cNvPr>
          <p:cNvSpPr txBox="1"/>
          <p:nvPr/>
        </p:nvSpPr>
        <p:spPr>
          <a:xfrm>
            <a:off x="4083201" y="1974946"/>
            <a:ext cx="1221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ツリー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76A0290-3648-9B44-9230-577AD89DAD37}"/>
              </a:ext>
            </a:extLst>
          </p:cNvPr>
          <p:cNvSpPr txBox="1"/>
          <p:nvPr/>
        </p:nvSpPr>
        <p:spPr>
          <a:xfrm>
            <a:off x="6601054" y="1909086"/>
            <a:ext cx="1221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</a:t>
            </a:r>
            <a:r>
              <a:rPr lang="en-US" altLang="ja-JP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3B0BABB-7415-3140-8DC4-A006AC438B1D}"/>
              </a:ext>
            </a:extLst>
          </p:cNvPr>
          <p:cNvSpPr/>
          <p:nvPr/>
        </p:nvSpPr>
        <p:spPr>
          <a:xfrm>
            <a:off x="6669005" y="2204452"/>
            <a:ext cx="2147739" cy="111700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ツリー</a:t>
            </a:r>
            <a:r>
              <a:rPr kumimoji="1" lang="en-US" altLang="ja-JP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ja-JP" altLang="en-US" sz="105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親コミット</a:t>
            </a:r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en-US" altLang="ja-JP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</a:t>
            </a:r>
            <a:endParaRPr lang="en-US" altLang="ja-JP" sz="10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日付</a:t>
            </a:r>
            <a:endParaRPr kumimoji="1" lang="en-US" altLang="ja-JP" sz="10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ja-JP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コミットメッセージ</a:t>
            </a:r>
            <a:endParaRPr kumimoji="1" lang="ja-JP" altLang="en-US" sz="105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1689FED4-F779-AC4E-A68B-BEC757274C97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rot="5400000" flipH="1" flipV="1">
            <a:off x="4806700" y="3599106"/>
            <a:ext cx="706608" cy="2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E756B30-B9D4-3840-936A-2AD3B132FB8E}"/>
              </a:ext>
            </a:extLst>
          </p:cNvPr>
          <p:cNvSpPr txBox="1"/>
          <p:nvPr/>
        </p:nvSpPr>
        <p:spPr>
          <a:xfrm>
            <a:off x="5193740" y="3523628"/>
            <a:ext cx="100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 commit</a:t>
            </a:r>
          </a:p>
        </p:txBody>
      </p:sp>
      <p:cxnSp>
        <p:nvCxnSpPr>
          <p:cNvPr id="79" name="カギ線コネクタ 78">
            <a:extLst>
              <a:ext uri="{FF2B5EF4-FFF2-40B4-BE49-F238E27FC236}">
                <a16:creationId xmlns:a16="http://schemas.microsoft.com/office/drawing/2014/main" id="{DB4C4C7F-0988-0E4E-8301-30DEF3B05E05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>
            <a:off x="6185550" y="2760821"/>
            <a:ext cx="483455" cy="21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2F74E78-E98B-A243-AC5F-F8D528019B9A}"/>
              </a:ext>
            </a:extLst>
          </p:cNvPr>
          <p:cNvSpPr txBox="1"/>
          <p:nvPr/>
        </p:nvSpPr>
        <p:spPr>
          <a:xfrm>
            <a:off x="6246652" y="2908592"/>
            <a:ext cx="3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94" name="角丸四角形吹き出し 93">
            <a:extLst>
              <a:ext uri="{FF2B5EF4-FFF2-40B4-BE49-F238E27FC236}">
                <a16:creationId xmlns:a16="http://schemas.microsoft.com/office/drawing/2014/main" id="{E0126889-7D1E-614C-B89D-A53A05C41E9D}"/>
              </a:ext>
            </a:extLst>
          </p:cNvPr>
          <p:cNvSpPr/>
          <p:nvPr/>
        </p:nvSpPr>
        <p:spPr>
          <a:xfrm>
            <a:off x="4945885" y="4925047"/>
            <a:ext cx="2479328" cy="713681"/>
          </a:xfrm>
          <a:prstGeom prst="wedgeRoundRectCallout">
            <a:avLst>
              <a:gd name="adj1" fmla="val -43209"/>
              <a:gd name="adj2" fmla="val -108085"/>
              <a:gd name="adj3" fmla="val 16667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戻せるように新たな圧縮ファイル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が作成される</a:t>
            </a:r>
            <a:endParaRPr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35B4CEE-70DD-0E4A-BF33-DDD73634C16F}"/>
              </a:ext>
            </a:extLst>
          </p:cNvPr>
          <p:cNvSpPr txBox="1"/>
          <p:nvPr/>
        </p:nvSpPr>
        <p:spPr>
          <a:xfrm>
            <a:off x="2427732" y="2100177"/>
            <a:ext cx="8820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圧縮</a:t>
            </a:r>
            <a:r>
              <a:rPr lang="en-US" altLang="ja-JP" sz="15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0CB0D9B-C986-F545-A68A-7DB2C9138DAB}"/>
              </a:ext>
            </a:extLst>
          </p:cNvPr>
          <p:cNvSpPr txBox="1"/>
          <p:nvPr/>
        </p:nvSpPr>
        <p:spPr>
          <a:xfrm>
            <a:off x="1538348" y="5343648"/>
            <a:ext cx="11323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aaa.html</a:t>
            </a:r>
            <a:endParaRPr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67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ここまでのまとめ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19</a:t>
            </a:fld>
            <a:endParaRPr lang="ja-JP" altLang="en-US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419E8C36-D26E-7947-96F8-7D4A2EB9ACB4}"/>
              </a:ext>
            </a:extLst>
          </p:cNvPr>
          <p:cNvSpPr txBox="1">
            <a:spLocks/>
          </p:cNvSpPr>
          <p:nvPr/>
        </p:nvSpPr>
        <p:spPr>
          <a:xfrm>
            <a:off x="256266" y="1453366"/>
            <a:ext cx="8534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は無料のバージョン管理ツール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による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のホスティングサービス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6200" indent="0">
              <a:buNone/>
            </a:pPr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プレースホルダー 3">
            <a:extLst>
              <a:ext uri="{FF2B5EF4-FFF2-40B4-BE49-F238E27FC236}">
                <a16:creationId xmlns:a16="http://schemas.microsoft.com/office/drawing/2014/main" id="{2496FE03-69EC-8A4C-B1AE-A7C9AFAF1CB8}"/>
              </a:ext>
            </a:extLst>
          </p:cNvPr>
          <p:cNvSpPr txBox="1">
            <a:spLocks/>
          </p:cNvSpPr>
          <p:nvPr/>
        </p:nvSpPr>
        <p:spPr>
          <a:xfrm>
            <a:off x="256266" y="2594721"/>
            <a:ext cx="8534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個人の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内の作業履歴はローカルリポジトリに保存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リモートリポジトリは、ローカルリポジトリを共有する保管場所</a:t>
            </a:r>
          </a:p>
        </p:txBody>
      </p:sp>
      <p:sp>
        <p:nvSpPr>
          <p:cNvPr id="33" name="テキスト プレースホルダー 3">
            <a:extLst>
              <a:ext uri="{FF2B5EF4-FFF2-40B4-BE49-F238E27FC236}">
                <a16:creationId xmlns:a16="http://schemas.microsoft.com/office/drawing/2014/main" id="{8FB07783-26B2-1242-8EAF-53816A8C8FD1}"/>
              </a:ext>
            </a:extLst>
          </p:cNvPr>
          <p:cNvSpPr txBox="1">
            <a:spLocks/>
          </p:cNvSpPr>
          <p:nvPr/>
        </p:nvSpPr>
        <p:spPr>
          <a:xfrm>
            <a:off x="277650" y="3744280"/>
            <a:ext cx="8534400" cy="123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はスナップショットを保存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コミットは、親コミットへの参照を持つ事で変更履歴を辿ることが出来る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94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-US" altLang="ja-JP" dirty="0"/>
              <a:t> </a:t>
            </a:r>
            <a:r>
              <a:rPr kumimoji="1" lang="en" altLang="ja-JP" dirty="0"/>
              <a:t>Git</a:t>
            </a:r>
            <a:r>
              <a:rPr kumimoji="1" lang="ja-JP" altLang="en-US"/>
              <a:t>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492B6C-46A4-7542-8EFB-03588EE0F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50" y="1237900"/>
            <a:ext cx="8365800" cy="547357"/>
          </a:xfrm>
        </p:spPr>
        <p:txBody>
          <a:bodyPr/>
          <a:lstStyle/>
          <a:p>
            <a:pPr marL="76200" indent="0">
              <a:buNone/>
            </a:pP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いつ、誰が、何を変更したかを記録する無料バージョン管理ツール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D474A742-6C28-CB4B-BB17-CF467945CF8F}"/>
              </a:ext>
            </a:extLst>
          </p:cNvPr>
          <p:cNvSpPr txBox="1">
            <a:spLocks/>
          </p:cNvSpPr>
          <p:nvPr/>
        </p:nvSpPr>
        <p:spPr>
          <a:xfrm>
            <a:off x="361950" y="2486661"/>
            <a:ext cx="8365800" cy="52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こんな、履歴管理していませんか？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6200" indent="0">
              <a:buFont typeface="Arial"/>
              <a:buNone/>
            </a:pPr>
            <a:endParaRPr kumimoji="1" lang="ja-JP" altLang="en-US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C9F30066-CD51-C74D-9F3E-59F2D51FCF1E}"/>
              </a:ext>
            </a:extLst>
          </p:cNvPr>
          <p:cNvSpPr txBox="1">
            <a:spLocks/>
          </p:cNvSpPr>
          <p:nvPr/>
        </p:nvSpPr>
        <p:spPr>
          <a:xfrm>
            <a:off x="361950" y="1599780"/>
            <a:ext cx="8365800" cy="52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バージョン管理システム：</a:t>
            </a:r>
            <a:r>
              <a:rPr lang="en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Version Control System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VCS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と略される事が多い</a:t>
            </a:r>
            <a:endParaRPr kumimoji="1" lang="ja-JP" altLang="en-US" sz="1200"/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4C609C7F-7E3C-8340-B5BE-5B9DA3F7D194}"/>
              </a:ext>
            </a:extLst>
          </p:cNvPr>
          <p:cNvSpPr txBox="1">
            <a:spLocks/>
          </p:cNvSpPr>
          <p:nvPr/>
        </p:nvSpPr>
        <p:spPr>
          <a:xfrm>
            <a:off x="1152363" y="3209273"/>
            <a:ext cx="7575387" cy="241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en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FY20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決算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lang="en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aa.xlsx</a:t>
            </a:r>
            <a:endParaRPr lang="en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6200" indent="0">
              <a:buNone/>
            </a:pPr>
            <a:r>
              <a:rPr lang="en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FY20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決算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lang="en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bb.xlsx</a:t>
            </a:r>
            <a:endParaRPr lang="en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6200" indent="0">
              <a:buNone/>
            </a:pPr>
            <a:r>
              <a:rPr lang="en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FY20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決算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lang="en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bb.xlsx</a:t>
            </a:r>
            <a:r>
              <a:rPr lang="en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コピー</a:t>
            </a:r>
          </a:p>
          <a:p>
            <a:pPr marL="76200" indent="0">
              <a:buNone/>
            </a:pP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＊＊議事録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_201015.</a:t>
            </a:r>
            <a:r>
              <a:rPr lang="en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txt</a:t>
            </a:r>
          </a:p>
          <a:p>
            <a:pPr marL="76200" indent="0">
              <a:buNone/>
            </a:pP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＊＊議事録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_201015_</a:t>
            </a:r>
            <a:r>
              <a:rPr lang="en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back.txt</a:t>
            </a:r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CC4A070-918F-9E4E-A699-8B9299ADC356}"/>
              </a:ext>
            </a:extLst>
          </p:cNvPr>
          <p:cNvSpPr/>
          <p:nvPr/>
        </p:nvSpPr>
        <p:spPr>
          <a:xfrm>
            <a:off x="4940056" y="3373542"/>
            <a:ext cx="3429898" cy="102985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どれが最新？</a:t>
            </a:r>
            <a:endParaRPr lang="en-US" altLang="ja-JP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変更を上書きされた・・・</a:t>
            </a:r>
            <a:endParaRPr kumimoji="1" lang="ja-JP" altLang="en-US"/>
          </a:p>
        </p:txBody>
      </p:sp>
      <p:sp>
        <p:nvSpPr>
          <p:cNvPr id="14" name="テキスト プレースホルダー 3">
            <a:extLst>
              <a:ext uri="{FF2B5EF4-FFF2-40B4-BE49-F238E27FC236}">
                <a16:creationId xmlns:a16="http://schemas.microsoft.com/office/drawing/2014/main" id="{BD7F6DCA-410D-EA4C-AE34-33ED9DA8F8AF}"/>
              </a:ext>
            </a:extLst>
          </p:cNvPr>
          <p:cNvSpPr txBox="1">
            <a:spLocks/>
          </p:cNvSpPr>
          <p:nvPr/>
        </p:nvSpPr>
        <p:spPr>
          <a:xfrm>
            <a:off x="361950" y="1862280"/>
            <a:ext cx="8365800" cy="52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の他に無料の</a:t>
            </a:r>
            <a:r>
              <a:rPr lang="en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VCS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として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Subversion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cvs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が有名</a:t>
            </a:r>
            <a:endParaRPr kumimoji="1" lang="ja-JP" altLang="en-US" sz="120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C34799DD-F40C-D445-BC4C-C38C8F9A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41" y="446632"/>
            <a:ext cx="584526" cy="5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361950" y="320482"/>
            <a:ext cx="83658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Git</a:t>
            </a:r>
            <a:r>
              <a:rPr lang="ja-JP" altLang="en-US"/>
              <a:t>はバージョンを管理</a:t>
            </a:r>
            <a:endParaRPr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492551" y="1329257"/>
            <a:ext cx="3260807" cy="64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ja-JP" altLang="en-US" sz="2000"/>
              <a:t>変更履歴を管理</a:t>
            </a:r>
            <a:endParaRPr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698078-371B-4543-89EE-72690273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5" y="2343582"/>
            <a:ext cx="3875201" cy="304983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1FBB30C-A5B5-864F-9027-A47878D49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556" y="2378809"/>
            <a:ext cx="4788976" cy="1418459"/>
          </a:xfrm>
          <a:prstGeom prst="rect">
            <a:avLst/>
          </a:prstGeom>
        </p:spPr>
      </p:pic>
      <p:sp>
        <p:nvSpPr>
          <p:cNvPr id="10" name="Google Shape;115;p14">
            <a:extLst>
              <a:ext uri="{FF2B5EF4-FFF2-40B4-BE49-F238E27FC236}">
                <a16:creationId xmlns:a16="http://schemas.microsoft.com/office/drawing/2014/main" id="{C1AA1F57-9D84-AA44-9173-38F7DEFCA99B}"/>
              </a:ext>
            </a:extLst>
          </p:cNvPr>
          <p:cNvSpPr txBox="1">
            <a:spLocks/>
          </p:cNvSpPr>
          <p:nvPr/>
        </p:nvSpPr>
        <p:spPr>
          <a:xfrm>
            <a:off x="5008697" y="1329257"/>
            <a:ext cx="2892694" cy="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ja-JP" altLang="en-US" sz="2000"/>
              <a:t>変更箇所を記録</a:t>
            </a:r>
            <a:endParaRPr lang="ja-JP" altLang="en-US" sz="2000" dirty="0"/>
          </a:p>
        </p:txBody>
      </p:sp>
      <p:sp>
        <p:nvSpPr>
          <p:cNvPr id="12" name="Google Shape;115;p14">
            <a:extLst>
              <a:ext uri="{FF2B5EF4-FFF2-40B4-BE49-F238E27FC236}">
                <a16:creationId xmlns:a16="http://schemas.microsoft.com/office/drawing/2014/main" id="{6582EE21-7113-2D45-BADD-545C274AB72C}"/>
              </a:ext>
            </a:extLst>
          </p:cNvPr>
          <p:cNvSpPr txBox="1">
            <a:spLocks/>
          </p:cNvSpPr>
          <p:nvPr/>
        </p:nvSpPr>
        <p:spPr>
          <a:xfrm>
            <a:off x="361950" y="5315922"/>
            <a:ext cx="8365800" cy="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IDE</a:t>
            </a:r>
            <a:r>
              <a:rPr lang="ja-JP" altLang="en-US" sz="2000">
                <a:solidFill>
                  <a:srgbClr val="FF0000"/>
                </a:solidFill>
              </a:rPr>
              <a:t>と</a:t>
            </a:r>
            <a:r>
              <a:rPr lang="en-US" altLang="ja-JP" sz="2000" dirty="0">
                <a:solidFill>
                  <a:srgbClr val="FF0000"/>
                </a:solidFill>
              </a:rPr>
              <a:t>git</a:t>
            </a:r>
            <a:r>
              <a:rPr lang="ja-JP" altLang="en-US" sz="2000">
                <a:solidFill>
                  <a:srgbClr val="FF0000"/>
                </a:solidFill>
              </a:rPr>
              <a:t>を組み合わせる事で視覚的に</a:t>
            </a:r>
            <a:r>
              <a:rPr lang="en-US" altLang="ja-JP" sz="2000" dirty="0">
                <a:solidFill>
                  <a:srgbClr val="FF0000"/>
                </a:solidFill>
              </a:rPr>
              <a:t>git</a:t>
            </a:r>
            <a:r>
              <a:rPr lang="ja-JP" altLang="en-US" sz="2000">
                <a:solidFill>
                  <a:srgbClr val="FF0000"/>
                </a:solidFill>
              </a:rPr>
              <a:t>を操作できます</a:t>
            </a:r>
            <a:endParaRPr lang="en-US" altLang="ja-JP" sz="2000" dirty="0"/>
          </a:p>
        </p:txBody>
      </p:sp>
      <p:sp>
        <p:nvSpPr>
          <p:cNvPr id="13" name="Google Shape;115;p14">
            <a:extLst>
              <a:ext uri="{FF2B5EF4-FFF2-40B4-BE49-F238E27FC236}">
                <a16:creationId xmlns:a16="http://schemas.microsoft.com/office/drawing/2014/main" id="{317D9AF7-0702-D847-A0E8-ED7EF0548107}"/>
              </a:ext>
            </a:extLst>
          </p:cNvPr>
          <p:cNvSpPr txBox="1">
            <a:spLocks/>
          </p:cNvSpPr>
          <p:nvPr/>
        </p:nvSpPr>
        <p:spPr>
          <a:xfrm>
            <a:off x="914398" y="5661545"/>
            <a:ext cx="5253925" cy="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ja-JP" altLang="en-US" sz="1400">
                <a:solidFill>
                  <a:srgbClr val="FF0000"/>
                </a:solidFill>
              </a:rPr>
              <a:t>「オブジェクト指向としての</a:t>
            </a:r>
            <a:r>
              <a:rPr lang="en-US" altLang="ja-JP" sz="1400" dirty="0">
                <a:solidFill>
                  <a:srgbClr val="FF0000"/>
                </a:solidFill>
              </a:rPr>
              <a:t>Python </a:t>
            </a:r>
            <a:r>
              <a:rPr lang="ja-JP" altLang="en-US" sz="1400">
                <a:solidFill>
                  <a:srgbClr val="FF0000"/>
                </a:solidFill>
              </a:rPr>
              <a:t>＋ </a:t>
            </a:r>
            <a:r>
              <a:rPr lang="en-US" altLang="ja-JP" sz="1400" dirty="0">
                <a:solidFill>
                  <a:srgbClr val="FF0000"/>
                </a:solidFill>
              </a:rPr>
              <a:t>IDE</a:t>
            </a:r>
            <a:r>
              <a:rPr lang="ja-JP" altLang="en-US" sz="1400">
                <a:solidFill>
                  <a:srgbClr val="FF0000"/>
                </a:solidFill>
              </a:rPr>
              <a:t>」で扱います</a:t>
            </a:r>
            <a:endParaRPr lang="en-US" altLang="ja-JP" sz="1400" dirty="0"/>
          </a:p>
        </p:txBody>
      </p:sp>
      <p:sp>
        <p:nvSpPr>
          <p:cNvPr id="14" name="Google Shape;115;p14">
            <a:extLst>
              <a:ext uri="{FF2B5EF4-FFF2-40B4-BE49-F238E27FC236}">
                <a16:creationId xmlns:a16="http://schemas.microsoft.com/office/drawing/2014/main" id="{339A7A34-1672-C444-84D3-C058B5F39A6B}"/>
              </a:ext>
            </a:extLst>
          </p:cNvPr>
          <p:cNvSpPr txBox="1">
            <a:spLocks/>
          </p:cNvSpPr>
          <p:nvPr/>
        </p:nvSpPr>
        <p:spPr>
          <a:xfrm>
            <a:off x="4544850" y="3758809"/>
            <a:ext cx="3812582" cy="45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ja-JP" altLang="en-US" sz="1400"/>
              <a:t>「</a:t>
            </a:r>
            <a:r>
              <a:rPr lang="en-US" altLang="ja-JP" sz="1400" dirty="0"/>
              <a:t>-</a:t>
            </a:r>
            <a:r>
              <a:rPr lang="ja-JP" altLang="en-US" sz="1400"/>
              <a:t>」</a:t>
            </a:r>
            <a:r>
              <a:rPr lang="en-US" altLang="ja-JP" sz="1400" dirty="0"/>
              <a:t> </a:t>
            </a:r>
            <a:r>
              <a:rPr lang="ja-JP" altLang="en-US" sz="1400"/>
              <a:t>は削除、「＋」は追加を表しています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ECE0F509-D693-E24B-8F77-B2811667276B}"/>
              </a:ext>
            </a:extLst>
          </p:cNvPr>
          <p:cNvSpPr/>
          <p:nvPr/>
        </p:nvSpPr>
        <p:spPr>
          <a:xfrm>
            <a:off x="4975448" y="2816669"/>
            <a:ext cx="3581336" cy="3119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　</a:t>
            </a:r>
            <a:r>
              <a:rPr kumimoji="1" lang="en" altLang="ja-JP" dirty="0"/>
              <a:t>GitHub</a:t>
            </a:r>
            <a:r>
              <a:rPr kumimoji="1" lang="ja-JP" altLang="en-US"/>
              <a:t>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492B6C-46A4-7542-8EFB-03588EE0F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50" y="1237900"/>
            <a:ext cx="8365800" cy="525001"/>
          </a:xfrm>
        </p:spPr>
        <p:txBody>
          <a:bodyPr/>
          <a:lstStyle/>
          <a:p>
            <a:pPr marL="76200" indent="0"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複数でのソフトウェア開発を目的とした</a:t>
            </a: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Git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のホスティングサービス</a:t>
            </a:r>
            <a:endParaRPr lang="en-US" altLang="ja-JP" sz="20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C9F30066-CD51-C74D-9F3E-59F2D51FCF1E}"/>
              </a:ext>
            </a:extLst>
          </p:cNvPr>
          <p:cNvSpPr txBox="1">
            <a:spLocks/>
          </p:cNvSpPr>
          <p:nvPr/>
        </p:nvSpPr>
        <p:spPr>
          <a:xfrm>
            <a:off x="361950" y="1672325"/>
            <a:ext cx="8365800" cy="52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類似サービスとして</a:t>
            </a:r>
            <a:r>
              <a:rPr lang="en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Bitbuket</a:t>
            </a:r>
            <a:r>
              <a:rPr lang="ja-JP" altLang="en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、</a:t>
            </a: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GitLab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等があります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4C5571-FEB8-E14D-8C30-A6903293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35" y="440830"/>
            <a:ext cx="695924" cy="5994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E9B9A3-2E1C-164F-B87E-032A1ABAA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60" y="3022167"/>
            <a:ext cx="3267203" cy="27060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39C7A15-A808-BC4E-80B2-E82F28460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474" y="3107236"/>
            <a:ext cx="626924" cy="296364"/>
          </a:xfrm>
          <a:prstGeom prst="rect">
            <a:avLst/>
          </a:prstGeom>
        </p:spPr>
      </p:pic>
      <p:pic>
        <p:nvPicPr>
          <p:cNvPr id="16" name="図 15" descr="図形&#10;&#10;自動的に生成された説明">
            <a:extLst>
              <a:ext uri="{FF2B5EF4-FFF2-40B4-BE49-F238E27FC236}">
                <a16:creationId xmlns:a16="http://schemas.microsoft.com/office/drawing/2014/main" id="{0FE77A6A-B286-3848-B8A3-526D6B757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554" y="4839186"/>
            <a:ext cx="1096764" cy="1096764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59255655-D0F0-B44D-BD02-13A175039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347" y="3095247"/>
            <a:ext cx="831617" cy="831617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7F171F7E-D784-C247-B57A-09C3B71FC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347" y="5060585"/>
            <a:ext cx="831617" cy="831617"/>
          </a:xfrm>
          <a:prstGeom prst="rect">
            <a:avLst/>
          </a:prstGeom>
          <a:noFill/>
        </p:spPr>
      </p:pic>
      <p:pic>
        <p:nvPicPr>
          <p:cNvPr id="22" name="図 21" descr="図形&#10;&#10;自動的に生成された説明">
            <a:extLst>
              <a:ext uri="{FF2B5EF4-FFF2-40B4-BE49-F238E27FC236}">
                <a16:creationId xmlns:a16="http://schemas.microsoft.com/office/drawing/2014/main" id="{2AD00E28-6017-1A4E-9442-97D0E9B41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784" y="2862844"/>
            <a:ext cx="1096764" cy="1096764"/>
          </a:xfrm>
          <a:prstGeom prst="rect">
            <a:avLst/>
          </a:prstGeom>
        </p:spPr>
      </p:pic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5E9DB5FC-6BF4-5646-A671-FEE732E6E973}"/>
              </a:ext>
            </a:extLst>
          </p:cNvPr>
          <p:cNvSpPr txBox="1">
            <a:spLocks/>
          </p:cNvSpPr>
          <p:nvPr/>
        </p:nvSpPr>
        <p:spPr>
          <a:xfrm>
            <a:off x="5323055" y="2291668"/>
            <a:ext cx="2558446" cy="52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上で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を提供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3D80EC9-93E4-2D43-9655-E47CF0A12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474" y="5091204"/>
            <a:ext cx="626924" cy="296364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9611B7-35FA-B64B-ADAF-744365B3AA50}"/>
              </a:ext>
            </a:extLst>
          </p:cNvPr>
          <p:cNvCxnSpPr>
            <a:cxnSpLocks/>
          </p:cNvCxnSpPr>
          <p:nvPr/>
        </p:nvCxnSpPr>
        <p:spPr>
          <a:xfrm>
            <a:off x="3215252" y="3255418"/>
            <a:ext cx="1680492" cy="7041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140ABC1-78D0-4448-B59E-B1D5AD99D30A}"/>
              </a:ext>
            </a:extLst>
          </p:cNvPr>
          <p:cNvCxnSpPr>
            <a:cxnSpLocks/>
          </p:cNvCxnSpPr>
          <p:nvPr/>
        </p:nvCxnSpPr>
        <p:spPr>
          <a:xfrm flipV="1">
            <a:off x="3215252" y="4376309"/>
            <a:ext cx="1680492" cy="8630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6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361950" y="320482"/>
            <a:ext cx="83658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Git</a:t>
            </a:r>
            <a:r>
              <a:rPr lang="ja-JP" altLang="en-US"/>
              <a:t>の初期設定</a:t>
            </a:r>
            <a:endParaRPr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361950" y="4560662"/>
            <a:ext cx="4210050" cy="538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ja-JP" altLang="en-US" sz="2000"/>
              <a:t>となっていれば設定完了です</a:t>
            </a:r>
            <a:endParaRPr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CAD77F-5E47-FE47-8177-A968F9FB0E0D}"/>
              </a:ext>
            </a:extLst>
          </p:cNvPr>
          <p:cNvSpPr txBox="1"/>
          <p:nvPr/>
        </p:nvSpPr>
        <p:spPr>
          <a:xfrm>
            <a:off x="361950" y="1744016"/>
            <a:ext cx="836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$ git config --global </a:t>
            </a:r>
            <a:r>
              <a:rPr lang="en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user.name</a:t>
            </a:r>
            <a:r>
              <a:rPr lang="en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" altLang="ja-JP" sz="20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"John Doe" </a:t>
            </a:r>
          </a:p>
          <a:p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$ git config --global </a:t>
            </a:r>
            <a:r>
              <a:rPr lang="en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user.email</a:t>
            </a: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" altLang="ja-JP" sz="2000" dirty="0" err="1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johndoe@example.com</a:t>
            </a:r>
            <a:endParaRPr lang="en-US" altLang="ja-JP" sz="2000" dirty="0">
              <a:solidFill>
                <a:srgbClr val="FF000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Google Shape;115;p14">
            <a:extLst>
              <a:ext uri="{FF2B5EF4-FFF2-40B4-BE49-F238E27FC236}">
                <a16:creationId xmlns:a16="http://schemas.microsoft.com/office/drawing/2014/main" id="{B129DF70-8350-0741-B74F-E5FE9097C86D}"/>
              </a:ext>
            </a:extLst>
          </p:cNvPr>
          <p:cNvSpPr txBox="1">
            <a:spLocks/>
          </p:cNvSpPr>
          <p:nvPr/>
        </p:nvSpPr>
        <p:spPr>
          <a:xfrm>
            <a:off x="330954" y="1197959"/>
            <a:ext cx="6895346" cy="538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000"/>
              </a:spcAft>
              <a:buFont typeface="Arial"/>
              <a:buNone/>
            </a:pPr>
            <a:r>
              <a:rPr lang="ja-JP" altLang="en-US" sz="2000"/>
              <a:t>ユーザ名とコミットメールアドレスの設定</a:t>
            </a:r>
            <a:endParaRPr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E7EFE85-990F-D540-9DCA-115F41073106}"/>
              </a:ext>
            </a:extLst>
          </p:cNvPr>
          <p:cNvSpPr txBox="1"/>
          <p:nvPr/>
        </p:nvSpPr>
        <p:spPr>
          <a:xfrm>
            <a:off x="361950" y="2975436"/>
            <a:ext cx="458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$ git config –list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　を実行し</a:t>
            </a:r>
            <a:endParaRPr lang="en-US" altLang="ja-JP" sz="2000" dirty="0">
              <a:solidFill>
                <a:srgbClr val="FF000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CCFD8D-49FA-1644-9A89-44410C4DD634}"/>
              </a:ext>
            </a:extLst>
          </p:cNvPr>
          <p:cNvSpPr txBox="1"/>
          <p:nvPr/>
        </p:nvSpPr>
        <p:spPr>
          <a:xfrm>
            <a:off x="361950" y="3375546"/>
            <a:ext cx="5744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：</a:t>
            </a:r>
            <a:endParaRPr lang="en" altLang="ja-JP" sz="20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user.name</a:t>
            </a: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=</a:t>
            </a:r>
            <a:r>
              <a:rPr lang="en" altLang="ja-JP" sz="20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John Doe</a:t>
            </a:r>
            <a:endParaRPr lang="en" altLang="ja-JP" sz="20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user.email= </a:t>
            </a:r>
            <a:r>
              <a:rPr lang="en" altLang="ja-JP" sz="20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johndoe@example.com</a:t>
            </a:r>
          </a:p>
          <a:p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：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Google Shape;115;p14">
            <a:extLst>
              <a:ext uri="{FF2B5EF4-FFF2-40B4-BE49-F238E27FC236}">
                <a16:creationId xmlns:a16="http://schemas.microsoft.com/office/drawing/2014/main" id="{FB4E0A80-DC78-D042-BE0A-3BABC2E1C124}"/>
              </a:ext>
            </a:extLst>
          </p:cNvPr>
          <p:cNvSpPr txBox="1">
            <a:spLocks/>
          </p:cNvSpPr>
          <p:nvPr/>
        </p:nvSpPr>
        <p:spPr>
          <a:xfrm>
            <a:off x="361949" y="5022204"/>
            <a:ext cx="8365800" cy="538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ja-JP" altLang="en-US" sz="2000"/>
              <a:t>インストール直下にある隠しファイル</a:t>
            </a:r>
            <a:r>
              <a:rPr lang="en-US" altLang="ja-JP" sz="2000" dirty="0"/>
              <a:t> </a:t>
            </a: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.</a:t>
            </a:r>
            <a:r>
              <a:rPr lang="en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gitconfig</a:t>
            </a: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を直接確認しても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OK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115;p14">
            <a:extLst>
              <a:ext uri="{FF2B5EF4-FFF2-40B4-BE49-F238E27FC236}">
                <a16:creationId xmlns:a16="http://schemas.microsoft.com/office/drawing/2014/main" id="{D3DD5308-987D-8849-924A-36E33D40544E}"/>
              </a:ext>
            </a:extLst>
          </p:cNvPr>
          <p:cNvSpPr txBox="1">
            <a:spLocks/>
          </p:cNvSpPr>
          <p:nvPr/>
        </p:nvSpPr>
        <p:spPr>
          <a:xfrm>
            <a:off x="361948" y="2396910"/>
            <a:ext cx="58356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000"/>
              </a:spcAft>
              <a:buFont typeface="Arial"/>
              <a:buNone/>
            </a:pPr>
            <a:r>
              <a:rPr lang="en-US" altLang="ja-JP" sz="1400" dirty="0"/>
              <a:t>※</a:t>
            </a:r>
            <a:r>
              <a:rPr lang="ja-JP" altLang="en-US" sz="1400"/>
              <a:t>ユーザ名とメールアドレスは各自の値に置き換えてください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327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" altLang="ja-JP" dirty="0"/>
              <a:t>GitHub</a:t>
            </a:r>
            <a:r>
              <a:rPr kumimoji="1" lang="ja-JP" altLang="en-US"/>
              <a:t>の準備　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492B6C-46A4-7542-8EFB-03588EE0F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50" y="1237900"/>
            <a:ext cx="8365800" cy="525001"/>
          </a:xfrm>
        </p:spPr>
        <p:txBody>
          <a:bodyPr/>
          <a:lstStyle/>
          <a:p>
            <a:pPr marL="76200" indent="0">
              <a:buNone/>
            </a:pP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https://</a:t>
            </a:r>
            <a:r>
              <a:rPr lang="en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github.com</a:t>
            </a:r>
            <a:r>
              <a:rPr lang="en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/join 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から必要事項を入力し登録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DFF9361-B8D6-B943-B061-646FA668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06" y="2355468"/>
            <a:ext cx="3083727" cy="3629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3179D23D-DDAB-5042-885B-B480A52AFC96}"/>
              </a:ext>
            </a:extLst>
          </p:cNvPr>
          <p:cNvSpPr/>
          <p:nvPr/>
        </p:nvSpPr>
        <p:spPr>
          <a:xfrm>
            <a:off x="661391" y="5609315"/>
            <a:ext cx="2877155" cy="4187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プレースホルダー 3">
            <a:extLst>
              <a:ext uri="{FF2B5EF4-FFF2-40B4-BE49-F238E27FC236}">
                <a16:creationId xmlns:a16="http://schemas.microsoft.com/office/drawing/2014/main" id="{AEEE653D-29A7-504B-8415-1FFC20E556B5}"/>
              </a:ext>
            </a:extLst>
          </p:cNvPr>
          <p:cNvSpPr txBox="1">
            <a:spLocks/>
          </p:cNvSpPr>
          <p:nvPr/>
        </p:nvSpPr>
        <p:spPr>
          <a:xfrm>
            <a:off x="1518035" y="1787975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手順１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C922D93C-4DE5-EA45-8C3C-4B25B1E3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38" y="2305320"/>
            <a:ext cx="3447412" cy="1841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DFC5A8EE-4017-CC4F-9710-5030DC119516}"/>
              </a:ext>
            </a:extLst>
          </p:cNvPr>
          <p:cNvSpPr/>
          <p:nvPr/>
        </p:nvSpPr>
        <p:spPr>
          <a:xfrm>
            <a:off x="5402728" y="3519849"/>
            <a:ext cx="3325022" cy="5250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角丸四角形吹き出し 44">
            <a:extLst>
              <a:ext uri="{FF2B5EF4-FFF2-40B4-BE49-F238E27FC236}">
                <a16:creationId xmlns:a16="http://schemas.microsoft.com/office/drawing/2014/main" id="{D58DF47D-32E1-C94D-9E65-237F13332CE9}"/>
              </a:ext>
            </a:extLst>
          </p:cNvPr>
          <p:cNvSpPr/>
          <p:nvPr/>
        </p:nvSpPr>
        <p:spPr>
          <a:xfrm>
            <a:off x="5715000" y="4395256"/>
            <a:ext cx="2581561" cy="586989"/>
          </a:xfrm>
          <a:prstGeom prst="wedgeRoundRectCallout">
            <a:avLst>
              <a:gd name="adj1" fmla="val -26873"/>
              <a:gd name="adj2" fmla="val -115396"/>
              <a:gd name="adj3" fmla="val 16667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メイリオ" panose="020B0604030504040204" pitchFamily="50" charset="-128"/>
              </a:rPr>
              <a:t>このボタンだけ押下</a:t>
            </a:r>
            <a:endParaRPr lang="en-US" altLang="ja-JP" sz="1800" dirty="0">
              <a:solidFill>
                <a:schemeClr val="tx1">
                  <a:lumMod val="85000"/>
                  <a:lumOff val="15000"/>
                </a:schemeClr>
              </a:solidFill>
              <a:ea typeface="メイリオ" panose="020B0604030504040204" pitchFamily="50" charset="-128"/>
            </a:endParaRPr>
          </a:p>
        </p:txBody>
      </p:sp>
      <p:sp>
        <p:nvSpPr>
          <p:cNvPr id="46" name="テキスト プレースホルダー 3">
            <a:extLst>
              <a:ext uri="{FF2B5EF4-FFF2-40B4-BE49-F238E27FC236}">
                <a16:creationId xmlns:a16="http://schemas.microsoft.com/office/drawing/2014/main" id="{175962D7-3298-5847-A152-30A7D2CF0D7A}"/>
              </a:ext>
            </a:extLst>
          </p:cNvPr>
          <p:cNvSpPr txBox="1">
            <a:spLocks/>
          </p:cNvSpPr>
          <p:nvPr/>
        </p:nvSpPr>
        <p:spPr>
          <a:xfrm>
            <a:off x="6483306" y="1721215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手順２</a:t>
            </a:r>
          </a:p>
        </p:txBody>
      </p:sp>
    </p:spTree>
    <p:extLst>
      <p:ext uri="{BB962C8B-B14F-4D97-AF65-F5344CB8AC3E}">
        <p14:creationId xmlns:p14="http://schemas.microsoft.com/office/powerpoint/2010/main" val="316492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" altLang="ja-JP" dirty="0"/>
              <a:t>GitHub</a:t>
            </a:r>
            <a:r>
              <a:rPr kumimoji="1" lang="ja-JP" altLang="en-US"/>
              <a:t>の準備　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7</a:t>
            </a:fld>
            <a:endParaRPr lang="ja-JP" altLang="en-US"/>
          </a:p>
        </p:txBody>
      </p:sp>
      <p:sp>
        <p:nvSpPr>
          <p:cNvPr id="42" name="テキスト プレースホルダー 3">
            <a:extLst>
              <a:ext uri="{FF2B5EF4-FFF2-40B4-BE49-F238E27FC236}">
                <a16:creationId xmlns:a16="http://schemas.microsoft.com/office/drawing/2014/main" id="{AEEE653D-29A7-504B-8415-1FFC20E556B5}"/>
              </a:ext>
            </a:extLst>
          </p:cNvPr>
          <p:cNvSpPr txBox="1">
            <a:spLocks/>
          </p:cNvSpPr>
          <p:nvPr/>
        </p:nvSpPr>
        <p:spPr>
          <a:xfrm>
            <a:off x="1518035" y="1787975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手順３</a:t>
            </a:r>
          </a:p>
        </p:txBody>
      </p:sp>
      <p:sp>
        <p:nvSpPr>
          <p:cNvPr id="46" name="テキスト プレースホルダー 3">
            <a:extLst>
              <a:ext uri="{FF2B5EF4-FFF2-40B4-BE49-F238E27FC236}">
                <a16:creationId xmlns:a16="http://schemas.microsoft.com/office/drawing/2014/main" id="{175962D7-3298-5847-A152-30A7D2CF0D7A}"/>
              </a:ext>
            </a:extLst>
          </p:cNvPr>
          <p:cNvSpPr txBox="1">
            <a:spLocks/>
          </p:cNvSpPr>
          <p:nvPr/>
        </p:nvSpPr>
        <p:spPr>
          <a:xfrm>
            <a:off x="6483306" y="1721215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手順４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04CE369-AD66-5747-9764-0229F043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2" y="2379308"/>
            <a:ext cx="3559688" cy="1481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3179D23D-DDAB-5042-885B-B480A52AFC96}"/>
              </a:ext>
            </a:extLst>
          </p:cNvPr>
          <p:cNvSpPr/>
          <p:nvPr/>
        </p:nvSpPr>
        <p:spPr>
          <a:xfrm>
            <a:off x="914399" y="3439072"/>
            <a:ext cx="1358901" cy="4187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1D5B5E6-81D0-B64E-9190-6E4FD7D5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72" y="2386122"/>
            <a:ext cx="3963320" cy="2695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0A99996-707C-8B45-A426-376A48B11C02}"/>
              </a:ext>
            </a:extLst>
          </p:cNvPr>
          <p:cNvSpPr/>
          <p:nvPr/>
        </p:nvSpPr>
        <p:spPr>
          <a:xfrm>
            <a:off x="4982894" y="4146332"/>
            <a:ext cx="1500412" cy="46376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84ABF3E8-7943-EF4E-9902-4EB553EC46BC}"/>
              </a:ext>
            </a:extLst>
          </p:cNvPr>
          <p:cNvSpPr txBox="1">
            <a:spLocks/>
          </p:cNvSpPr>
          <p:nvPr/>
        </p:nvSpPr>
        <p:spPr>
          <a:xfrm>
            <a:off x="888768" y="3900196"/>
            <a:ext cx="2365489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メイリオ" panose="020B0604030504040204" pitchFamily="50" charset="-128"/>
              </a:rPr>
              <a:t>メールで最終確認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ea typeface="メイリオ" panose="020B0604030504040204" pitchFamily="50" charset="-128"/>
            </a:endParaRPr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4B1ED87A-3A6F-4741-BBFA-2B8D6FF03EE8}"/>
              </a:ext>
            </a:extLst>
          </p:cNvPr>
          <p:cNvSpPr txBox="1">
            <a:spLocks/>
          </p:cNvSpPr>
          <p:nvPr/>
        </p:nvSpPr>
        <p:spPr>
          <a:xfrm>
            <a:off x="5181600" y="5082020"/>
            <a:ext cx="3642192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メイリオ" panose="020B0604030504040204" pitchFamily="50" charset="-128"/>
              </a:rPr>
              <a:t>アカウントをアクティベート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77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48C557CD-16D5-3B49-9C57-6620BBF3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386122"/>
            <a:ext cx="3763010" cy="233952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" altLang="ja-JP" dirty="0"/>
              <a:t>GitHub</a:t>
            </a:r>
            <a:r>
              <a:rPr kumimoji="1" lang="ja-JP" altLang="en-US"/>
              <a:t>の準備　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8</a:t>
            </a:fld>
            <a:endParaRPr lang="ja-JP" altLang="en-US"/>
          </a:p>
        </p:txBody>
      </p:sp>
      <p:sp>
        <p:nvSpPr>
          <p:cNvPr id="42" name="テキスト プレースホルダー 3">
            <a:extLst>
              <a:ext uri="{FF2B5EF4-FFF2-40B4-BE49-F238E27FC236}">
                <a16:creationId xmlns:a16="http://schemas.microsoft.com/office/drawing/2014/main" id="{AEEE653D-29A7-504B-8415-1FFC20E556B5}"/>
              </a:ext>
            </a:extLst>
          </p:cNvPr>
          <p:cNvSpPr txBox="1">
            <a:spLocks/>
          </p:cNvSpPr>
          <p:nvPr/>
        </p:nvSpPr>
        <p:spPr>
          <a:xfrm>
            <a:off x="1518035" y="1787975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手順５</a:t>
            </a:r>
          </a:p>
        </p:txBody>
      </p:sp>
      <p:sp>
        <p:nvSpPr>
          <p:cNvPr id="46" name="テキスト プレースホルダー 3">
            <a:extLst>
              <a:ext uri="{FF2B5EF4-FFF2-40B4-BE49-F238E27FC236}">
                <a16:creationId xmlns:a16="http://schemas.microsoft.com/office/drawing/2014/main" id="{175962D7-3298-5847-A152-30A7D2CF0D7A}"/>
              </a:ext>
            </a:extLst>
          </p:cNvPr>
          <p:cNvSpPr txBox="1">
            <a:spLocks/>
          </p:cNvSpPr>
          <p:nvPr/>
        </p:nvSpPr>
        <p:spPr>
          <a:xfrm>
            <a:off x="6210138" y="1806664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手順６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3179D23D-DDAB-5042-885B-B480A52AFC96}"/>
              </a:ext>
            </a:extLst>
          </p:cNvPr>
          <p:cNvSpPr/>
          <p:nvPr/>
        </p:nvSpPr>
        <p:spPr>
          <a:xfrm>
            <a:off x="1674495" y="4422655"/>
            <a:ext cx="1137920" cy="4187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84ABF3E8-7943-EF4E-9902-4EB553EC46BC}"/>
              </a:ext>
            </a:extLst>
          </p:cNvPr>
          <p:cNvSpPr txBox="1">
            <a:spLocks/>
          </p:cNvSpPr>
          <p:nvPr/>
        </p:nvSpPr>
        <p:spPr>
          <a:xfrm>
            <a:off x="1596265" y="4841404"/>
            <a:ext cx="1294380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メイリオ" panose="020B0604030504040204" pitchFamily="50" charset="-128"/>
              </a:rPr>
              <a:t>スキップ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ea typeface="メイリオ" panose="020B0604030504040204" pitchFamily="50" charset="-128"/>
            </a:endParaRPr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4B1ED87A-3A6F-4741-BBFA-2B8D6FF03EE8}"/>
              </a:ext>
            </a:extLst>
          </p:cNvPr>
          <p:cNvSpPr txBox="1">
            <a:spLocks/>
          </p:cNvSpPr>
          <p:nvPr/>
        </p:nvSpPr>
        <p:spPr>
          <a:xfrm>
            <a:off x="6331587" y="4323177"/>
            <a:ext cx="929666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メイリオ" panose="020B0604030504040204" pitchFamily="50" charset="-128"/>
              </a:rPr>
              <a:t>完了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C86A1ED-7FBC-D344-9953-1C6A65A7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386122"/>
            <a:ext cx="4210050" cy="19370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868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03110-2DB6-7D4F-94ED-82EB0AA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r>
              <a:rPr kumimoji="1" lang="en" altLang="ja-JP" dirty="0"/>
              <a:t>GitHub</a:t>
            </a:r>
            <a:r>
              <a:rPr kumimoji="1" lang="ja-JP" altLang="en-US"/>
              <a:t>の準備　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88922C-18E8-0841-919D-35B5FB42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9</a:t>
            </a:fld>
            <a:endParaRPr lang="ja-JP" altLang="en-US"/>
          </a:p>
        </p:txBody>
      </p:sp>
      <p:sp>
        <p:nvSpPr>
          <p:cNvPr id="42" name="テキスト プレースホルダー 3">
            <a:extLst>
              <a:ext uri="{FF2B5EF4-FFF2-40B4-BE49-F238E27FC236}">
                <a16:creationId xmlns:a16="http://schemas.microsoft.com/office/drawing/2014/main" id="{AEEE653D-29A7-504B-8415-1FFC20E556B5}"/>
              </a:ext>
            </a:extLst>
          </p:cNvPr>
          <p:cNvSpPr txBox="1">
            <a:spLocks/>
          </p:cNvSpPr>
          <p:nvPr/>
        </p:nvSpPr>
        <p:spPr>
          <a:xfrm>
            <a:off x="3990067" y="1755137"/>
            <a:ext cx="1163865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手順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7</a:t>
            </a:r>
            <a:endParaRPr lang="ja-JP" altLang="en-US" sz="200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A9A57D8-64AA-334C-84CC-2B704E686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35" y="2339726"/>
            <a:ext cx="6987465" cy="316114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4" name="テキスト プレースホルダー 3">
            <a:extLst>
              <a:ext uri="{FF2B5EF4-FFF2-40B4-BE49-F238E27FC236}">
                <a16:creationId xmlns:a16="http://schemas.microsoft.com/office/drawing/2014/main" id="{1DE9BC36-0637-C04C-967D-02AED39DA8FF}"/>
              </a:ext>
            </a:extLst>
          </p:cNvPr>
          <p:cNvSpPr txBox="1">
            <a:spLocks/>
          </p:cNvSpPr>
          <p:nvPr/>
        </p:nvSpPr>
        <p:spPr>
          <a:xfrm>
            <a:off x="2808641" y="5500868"/>
            <a:ext cx="3346451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3"/>
              </a:rPr>
              <a:t>新しい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3"/>
              </a:rPr>
              <a:t>SSH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hlinkClick r:id="rId3"/>
              </a:rPr>
              <a:t>キーを生成する</a:t>
            </a:r>
            <a:endParaRPr lang="ja-JP" altLang="en-US" sz="200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AE5077F2-0316-AD41-9103-CBB1FC72E059}"/>
              </a:ext>
            </a:extLst>
          </p:cNvPr>
          <p:cNvSpPr/>
          <p:nvPr/>
        </p:nvSpPr>
        <p:spPr>
          <a:xfrm>
            <a:off x="2665095" y="4711700"/>
            <a:ext cx="1324972" cy="21860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8008D69B-816A-194D-ABF5-657B20618E9D}"/>
              </a:ext>
            </a:extLst>
          </p:cNvPr>
          <p:cNvSpPr txBox="1">
            <a:spLocks/>
          </p:cNvSpPr>
          <p:nvPr/>
        </p:nvSpPr>
        <p:spPr>
          <a:xfrm>
            <a:off x="4546599" y="4635503"/>
            <a:ext cx="2222501" cy="3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ja-JP" altLang="en-US" sz="1400">
                <a:solidFill>
                  <a:srgbClr val="FF0000"/>
                </a:solidFill>
                <a:ea typeface="メイリオ" panose="020B0604030504040204" pitchFamily="50" charset="-128"/>
              </a:rPr>
              <a:t>キーのみ作成すれば</a:t>
            </a:r>
            <a:r>
              <a:rPr lang="en-US" altLang="ja-JP" sz="1400" dirty="0">
                <a:solidFill>
                  <a:srgbClr val="FF0000"/>
                </a:solidFill>
                <a:ea typeface="メイリオ" panose="020B0604030504040204" pitchFamily="50" charset="-128"/>
              </a:rPr>
              <a:t>OK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F7FBBB8-61D8-6540-872E-CCEB1D4554F3}"/>
              </a:ext>
            </a:extLst>
          </p:cNvPr>
          <p:cNvCxnSpPr/>
          <p:nvPr/>
        </p:nvCxnSpPr>
        <p:spPr>
          <a:xfrm flipH="1">
            <a:off x="4164366" y="4823705"/>
            <a:ext cx="457199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536B3920-4192-B64E-95C4-9F82FFAAC280}"/>
              </a:ext>
            </a:extLst>
          </p:cNvPr>
          <p:cNvSpPr txBox="1">
            <a:spLocks/>
          </p:cNvSpPr>
          <p:nvPr/>
        </p:nvSpPr>
        <p:spPr>
          <a:xfrm>
            <a:off x="256266" y="1262866"/>
            <a:ext cx="8365800" cy="4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GitHub</a:t>
            </a:r>
            <a:r>
              <a:rPr lang="ja-JP" altLang="en-US" sz="200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とのやり取りで、毎回パスワードを求められないようにします。</a:t>
            </a:r>
          </a:p>
        </p:txBody>
      </p:sp>
      <p:sp>
        <p:nvSpPr>
          <p:cNvPr id="12" name="Google Shape;115;p14">
            <a:extLst>
              <a:ext uri="{FF2B5EF4-FFF2-40B4-BE49-F238E27FC236}">
                <a16:creationId xmlns:a16="http://schemas.microsoft.com/office/drawing/2014/main" id="{1532DE69-CB8D-524C-A230-BEBA4CE8C385}"/>
              </a:ext>
            </a:extLst>
          </p:cNvPr>
          <p:cNvSpPr txBox="1">
            <a:spLocks/>
          </p:cNvSpPr>
          <p:nvPr/>
        </p:nvSpPr>
        <p:spPr>
          <a:xfrm>
            <a:off x="321707" y="1712753"/>
            <a:ext cx="58356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000"/>
              </a:spcAft>
              <a:buFont typeface="Arial"/>
              <a:buNone/>
            </a:pPr>
            <a:r>
              <a:rPr lang="en-US" altLang="ja-JP" sz="1400" dirty="0"/>
              <a:t>※</a:t>
            </a:r>
            <a:r>
              <a:rPr lang="ja-JP" altLang="en-US" sz="1400"/>
              <a:t>リンク先の手順に従って下さい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369544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M_master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9375</TotalTime>
  <Words>971</Words>
  <Application>Microsoft Macintosh PowerPoint</Application>
  <PresentationFormat>画面に合わせる (4:3)</PresentationFormat>
  <Paragraphs>241</Paragraphs>
  <Slides>19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Meiryo</vt:lpstr>
      <vt:lpstr>Meiryo</vt:lpstr>
      <vt:lpstr>Arial</vt:lpstr>
      <vt:lpstr>Calibri</vt:lpstr>
      <vt:lpstr>ホワイト</vt:lpstr>
      <vt:lpstr>DM_master</vt:lpstr>
      <vt:lpstr>Gitによる実践的チーム開発</vt:lpstr>
      <vt:lpstr>　 Gitとは？</vt:lpstr>
      <vt:lpstr>Gitはバージョンを管理</vt:lpstr>
      <vt:lpstr>　　GitHubとは？</vt:lpstr>
      <vt:lpstr>Gitの初期設定</vt:lpstr>
      <vt:lpstr>　GitHubの準備　①</vt:lpstr>
      <vt:lpstr>　GitHubの準備　②</vt:lpstr>
      <vt:lpstr>　GitHubの準備　③</vt:lpstr>
      <vt:lpstr>　GitHubの準備　④</vt:lpstr>
      <vt:lpstr>　GitHubの準備　⑤</vt:lpstr>
      <vt:lpstr>　GitHubの準備　⑥</vt:lpstr>
      <vt:lpstr>　GitHubの準備　⑦</vt:lpstr>
      <vt:lpstr>　スナップショットで、差分ではない</vt:lpstr>
      <vt:lpstr>用語について</vt:lpstr>
      <vt:lpstr>　作業の流れ</vt:lpstr>
      <vt:lpstr>PowerPoint プレゼンテーション</vt:lpstr>
      <vt:lpstr>PowerPoint プレゼンテーション</vt:lpstr>
      <vt:lpstr>PowerPoint プレゼンテーション</vt:lpstr>
      <vt:lpstr>　ここまでのまとめ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池田要輔</cp:lastModifiedBy>
  <cp:revision>50</cp:revision>
  <dcterms:modified xsi:type="dcterms:W3CDTF">2021-04-08T17:42:40Z</dcterms:modified>
</cp:coreProperties>
</file>