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68" r:id="rId6"/>
    <p:sldId id="264" r:id="rId7"/>
    <p:sldId id="266" r:id="rId8"/>
    <p:sldId id="262" r:id="rId9"/>
    <p:sldId id="259" r:id="rId10"/>
    <p:sldId id="263" r:id="rId11"/>
    <p:sldId id="260" r:id="rId12"/>
    <p:sldId id="265"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07AAB41-ACF6-4262-9778-11D9FF1FBF83}" type="datetimeFigureOut">
              <a:rPr lang="en-US" smtClean="0"/>
              <a:t>3/19/2019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7650AA5-2973-452C-88F1-263C75E80B6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07AAB41-ACF6-4262-9778-11D9FF1FBF83}" type="datetimeFigureOut">
              <a:rPr lang="en-US" smtClean="0"/>
              <a:t>3/19/2019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7650AA5-2973-452C-88F1-263C75E80B6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07AAB41-ACF6-4262-9778-11D9FF1FBF83}" type="datetimeFigureOut">
              <a:rPr lang="en-US" smtClean="0"/>
              <a:t>3/19/2019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7650AA5-2973-452C-88F1-263C75E80B6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07AAB41-ACF6-4262-9778-11D9FF1FBF83}" type="datetimeFigureOut">
              <a:rPr lang="en-US" smtClean="0"/>
              <a:t>3/19/2019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7650AA5-2973-452C-88F1-263C75E80B60}"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07AAB41-ACF6-4262-9778-11D9FF1FBF83}" type="datetimeFigureOut">
              <a:rPr lang="en-US" smtClean="0"/>
              <a:t>3/19/2019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7650AA5-2973-452C-88F1-263C75E80B60}"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07AAB41-ACF6-4262-9778-11D9FF1FBF83}" type="datetimeFigureOut">
              <a:rPr lang="en-US" smtClean="0"/>
              <a:t>3/19/2019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7650AA5-2973-452C-88F1-263C75E80B60}"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07AAB41-ACF6-4262-9778-11D9FF1FBF83}" type="datetimeFigureOut">
              <a:rPr lang="en-US" smtClean="0"/>
              <a:t>3/19/2019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7650AA5-2973-452C-88F1-263C75E80B6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07AAB41-ACF6-4262-9778-11D9FF1FBF83}" type="datetimeFigureOut">
              <a:rPr lang="en-US" smtClean="0"/>
              <a:t>3/19/2019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7650AA5-2973-452C-88F1-263C75E80B60}"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07AAB41-ACF6-4262-9778-11D9FF1FBF83}" type="datetimeFigureOut">
              <a:rPr lang="en-US" smtClean="0"/>
              <a:t>3/19/2019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7650AA5-2973-452C-88F1-263C75E80B6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07AAB41-ACF6-4262-9778-11D9FF1FBF83}" type="datetimeFigureOut">
              <a:rPr lang="en-US" smtClean="0"/>
              <a:t>3/19/2019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7650AA5-2973-452C-88F1-263C75E80B6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07AAB41-ACF6-4262-9778-11D9FF1FBF83}" type="datetimeFigureOut">
              <a:rPr lang="en-US" smtClean="0"/>
              <a:t>3/19/2019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7650AA5-2973-452C-88F1-263C75E80B60}"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07AAB41-ACF6-4262-9778-11D9FF1FBF83}" type="datetimeFigureOut">
              <a:rPr lang="en-US" smtClean="0"/>
              <a:t>3/19/2019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7650AA5-2973-452C-88F1-263C75E80B6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snugsfbay.github.io/df1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5 Testing Myths Revealed</a:t>
            </a:r>
            <a:endParaRPr lang="en-US" dirty="0"/>
          </a:p>
        </p:txBody>
      </p:sp>
      <p:sp>
        <p:nvSpPr>
          <p:cNvPr id="3" name="Subtitle 2"/>
          <p:cNvSpPr>
            <a:spLocks noGrp="1"/>
          </p:cNvSpPr>
          <p:nvPr>
            <p:ph type="subTitle" idx="1"/>
          </p:nvPr>
        </p:nvSpPr>
        <p:spPr/>
        <p:txBody>
          <a:bodyPr>
            <a:normAutofit/>
          </a:bodyPr>
          <a:lstStyle/>
          <a:p>
            <a:r>
              <a:rPr lang="en-US" dirty="0" smtClean="0"/>
              <a:t>Why do we need tests?</a:t>
            </a:r>
            <a:endParaRPr lang="en-US" dirty="0"/>
          </a:p>
        </p:txBody>
      </p:sp>
      <p:sp>
        <p:nvSpPr>
          <p:cNvPr id="4" name="Rectangle 3"/>
          <p:cNvSpPr/>
          <p:nvPr/>
        </p:nvSpPr>
        <p:spPr>
          <a:xfrm>
            <a:off x="609599" y="5638800"/>
            <a:ext cx="7007281" cy="830997"/>
          </a:xfrm>
          <a:prstGeom prst="rect">
            <a:avLst/>
          </a:prstGeom>
        </p:spPr>
        <p:txBody>
          <a:bodyPr wrap="square">
            <a:spAutoFit/>
          </a:bodyPr>
          <a:lstStyle/>
          <a:p>
            <a:r>
              <a:rPr lang="en-US" sz="2400" dirty="0" smtClean="0">
                <a:solidFill>
                  <a:schemeClr val="bg1"/>
                </a:solidFill>
              </a:rPr>
              <a:t>Bonny Hinners</a:t>
            </a:r>
            <a:br>
              <a:rPr lang="en-US" sz="2400" dirty="0" smtClean="0">
                <a:solidFill>
                  <a:schemeClr val="bg1"/>
                </a:solidFill>
              </a:rPr>
            </a:br>
            <a:r>
              <a:rPr lang="en-US" sz="2400" dirty="0" smtClean="0">
                <a:solidFill>
                  <a:schemeClr val="bg1"/>
                </a:solidFill>
              </a:rPr>
              <a:t>Salesforce MVP</a:t>
            </a:r>
            <a:endParaRPr lang="en-US" sz="2400" dirty="0">
              <a:solidFill>
                <a:schemeClr val="bg1"/>
              </a:solidFill>
            </a:endParaRPr>
          </a:p>
        </p:txBody>
      </p:sp>
    </p:spTree>
    <p:extLst>
      <p:ext uri="{BB962C8B-B14F-4D97-AF65-F5344CB8AC3E}">
        <p14:creationId xmlns:p14="http://schemas.microsoft.com/office/powerpoint/2010/main" val="2463480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security is not related to testing.</a:t>
            </a:r>
            <a:endParaRPr lang="en-US" dirty="0"/>
          </a:p>
        </p:txBody>
      </p:sp>
      <p:sp>
        <p:nvSpPr>
          <p:cNvPr id="3" name="Text Placeholder 2"/>
          <p:cNvSpPr>
            <a:spLocks noGrp="1"/>
          </p:cNvSpPr>
          <p:nvPr>
            <p:ph type="body" idx="1"/>
          </p:nvPr>
        </p:nvSpPr>
        <p:spPr/>
        <p:txBody>
          <a:bodyPr/>
          <a:lstStyle/>
          <a:p>
            <a:r>
              <a:rPr lang="en-US" dirty="0" smtClean="0"/>
              <a:t>Myth #4</a:t>
            </a:r>
            <a:endParaRPr lang="en-US" dirty="0"/>
          </a:p>
        </p:txBody>
      </p:sp>
    </p:spTree>
    <p:extLst>
      <p:ext uri="{BB962C8B-B14F-4D97-AF65-F5344CB8AC3E}">
        <p14:creationId xmlns:p14="http://schemas.microsoft.com/office/powerpoint/2010/main" val="3010704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Data Silo</a:t>
            </a:r>
            <a:endParaRPr lang="en-US" dirty="0"/>
          </a:p>
        </p:txBody>
      </p:sp>
      <p:sp>
        <p:nvSpPr>
          <p:cNvPr id="2" name="Title 1"/>
          <p:cNvSpPr>
            <a:spLocks noGrp="1"/>
          </p:cNvSpPr>
          <p:nvPr>
            <p:ph type="title"/>
          </p:nvPr>
        </p:nvSpPr>
        <p:spPr/>
        <p:txBody>
          <a:bodyPr/>
          <a:lstStyle/>
          <a:p>
            <a:r>
              <a:rPr lang="en-US" dirty="0" smtClean="0"/>
              <a:t>Salesforce Trust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999" y="2743200"/>
            <a:ext cx="7074921" cy="3048000"/>
          </a:xfrm>
          <a:prstGeom prst="rect">
            <a:avLst/>
          </a:prstGeom>
        </p:spPr>
      </p:pic>
    </p:spTree>
    <p:extLst>
      <p:ext uri="{BB962C8B-B14F-4D97-AF65-F5344CB8AC3E}">
        <p14:creationId xmlns:p14="http://schemas.microsoft.com/office/powerpoint/2010/main" val="4163383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Nobody tests configuration, just code.</a:t>
            </a:r>
            <a:endParaRPr lang="en-US" dirty="0"/>
          </a:p>
        </p:txBody>
      </p:sp>
      <p:sp>
        <p:nvSpPr>
          <p:cNvPr id="3" name="Text Placeholder 2"/>
          <p:cNvSpPr>
            <a:spLocks noGrp="1"/>
          </p:cNvSpPr>
          <p:nvPr>
            <p:ph type="body" idx="1"/>
          </p:nvPr>
        </p:nvSpPr>
        <p:spPr/>
        <p:txBody>
          <a:bodyPr/>
          <a:lstStyle/>
          <a:p>
            <a:r>
              <a:rPr lang="en-US" dirty="0" smtClean="0"/>
              <a:t>Myth #5</a:t>
            </a:r>
            <a:endParaRPr lang="en-US" dirty="0"/>
          </a:p>
        </p:txBody>
      </p:sp>
    </p:spTree>
    <p:extLst>
      <p:ext uri="{BB962C8B-B14F-4D97-AF65-F5344CB8AC3E}">
        <p14:creationId xmlns:p14="http://schemas.microsoft.com/office/powerpoint/2010/main" val="3828381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New with Winter ‘19</a:t>
            </a:r>
          </a:p>
          <a:p>
            <a:r>
              <a:rPr lang="en-US" dirty="0">
                <a:hlinkClick r:id="rId2"/>
              </a:rPr>
              <a:t>https://snugsfbay.github.io/df18/</a:t>
            </a:r>
            <a:endParaRPr lang="en-US" dirty="0"/>
          </a:p>
        </p:txBody>
      </p:sp>
      <p:sp>
        <p:nvSpPr>
          <p:cNvPr id="2" name="Title 1"/>
          <p:cNvSpPr>
            <a:spLocks noGrp="1"/>
          </p:cNvSpPr>
          <p:nvPr>
            <p:ph type="title"/>
          </p:nvPr>
        </p:nvSpPr>
        <p:spPr/>
        <p:txBody>
          <a:bodyPr/>
          <a:lstStyle/>
          <a:p>
            <a:r>
              <a:rPr lang="en-US" dirty="0" smtClean="0"/>
              <a:t>Flow and Process Builder Tests</a:t>
            </a:r>
            <a:endParaRPr lang="en-US" dirty="0"/>
          </a:p>
        </p:txBody>
      </p:sp>
    </p:spTree>
    <p:extLst>
      <p:ext uri="{BB962C8B-B14F-4D97-AF65-F5344CB8AC3E}">
        <p14:creationId xmlns:p14="http://schemas.microsoft.com/office/powerpoint/2010/main" val="68975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Apex unit tests are all I need.</a:t>
            </a:r>
            <a:endParaRPr lang="en-US" dirty="0"/>
          </a:p>
        </p:txBody>
      </p:sp>
      <p:sp>
        <p:nvSpPr>
          <p:cNvPr id="3" name="Text Placeholder 2"/>
          <p:cNvSpPr>
            <a:spLocks noGrp="1"/>
          </p:cNvSpPr>
          <p:nvPr>
            <p:ph type="body" idx="1"/>
          </p:nvPr>
        </p:nvSpPr>
        <p:spPr/>
        <p:txBody>
          <a:bodyPr/>
          <a:lstStyle/>
          <a:p>
            <a:r>
              <a:rPr lang="en-US" dirty="0" smtClean="0"/>
              <a:t>Myth #1</a:t>
            </a:r>
            <a:endParaRPr lang="en-US" dirty="0"/>
          </a:p>
        </p:txBody>
      </p:sp>
    </p:spTree>
    <p:extLst>
      <p:ext uri="{BB962C8B-B14F-4D97-AF65-F5344CB8AC3E}">
        <p14:creationId xmlns:p14="http://schemas.microsoft.com/office/powerpoint/2010/main" val="2401988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White Box Testing</a:t>
            </a:r>
          </a:p>
          <a:p>
            <a:pPr lvl="1"/>
            <a:r>
              <a:rPr lang="en-US" dirty="0" smtClean="0"/>
              <a:t>Unit tests</a:t>
            </a:r>
          </a:p>
          <a:p>
            <a:r>
              <a:rPr lang="en-US" dirty="0" smtClean="0"/>
              <a:t>Black Box Testing</a:t>
            </a:r>
          </a:p>
          <a:p>
            <a:pPr lvl="1"/>
            <a:r>
              <a:rPr lang="en-US" dirty="0" smtClean="0"/>
              <a:t>End to end functional test</a:t>
            </a:r>
          </a:p>
          <a:p>
            <a:r>
              <a:rPr lang="en-US" dirty="0" smtClean="0"/>
              <a:t>Grey Box Testing</a:t>
            </a:r>
          </a:p>
          <a:p>
            <a:pPr lvl="1"/>
            <a:r>
              <a:rPr lang="en-US" dirty="0" smtClean="0"/>
              <a:t>End to end with knowledge of the system</a:t>
            </a:r>
          </a:p>
          <a:p>
            <a:pPr marL="393192" lvl="1" indent="0">
              <a:buNone/>
            </a:pPr>
            <a:endParaRPr lang="en-US" dirty="0" smtClean="0"/>
          </a:p>
          <a:p>
            <a:endParaRPr lang="en-US" dirty="0"/>
          </a:p>
        </p:txBody>
      </p:sp>
      <p:sp>
        <p:nvSpPr>
          <p:cNvPr id="2" name="Title 1"/>
          <p:cNvSpPr>
            <a:spLocks noGrp="1"/>
          </p:cNvSpPr>
          <p:nvPr>
            <p:ph type="title"/>
          </p:nvPr>
        </p:nvSpPr>
        <p:spPr/>
        <p:txBody>
          <a:bodyPr/>
          <a:lstStyle/>
          <a:p>
            <a:r>
              <a:rPr lang="en-US" dirty="0" smtClean="0"/>
              <a:t>Wait, there’s more!</a:t>
            </a:r>
            <a:endParaRPr lang="en-US" dirty="0"/>
          </a:p>
        </p:txBody>
      </p:sp>
    </p:spTree>
    <p:extLst>
      <p:ext uri="{BB962C8B-B14F-4D97-AF65-F5344CB8AC3E}">
        <p14:creationId xmlns:p14="http://schemas.microsoft.com/office/powerpoint/2010/main" val="4243004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25000" lnSpcReduction="20000"/>
          </a:bodyPr>
          <a:lstStyle/>
          <a:p>
            <a:pPr marL="514350" indent="-514350">
              <a:buFont typeface="+mj-lt"/>
              <a:buAutoNum type="arabicPeriod"/>
            </a:pPr>
            <a:r>
              <a:rPr lang="en-US" dirty="0"/>
              <a:t>On the server, </a:t>
            </a:r>
            <a:r>
              <a:rPr lang="en-US" dirty="0" err="1"/>
              <a:t>Salesforce:Loads</a:t>
            </a:r>
            <a:r>
              <a:rPr lang="en-US" dirty="0"/>
              <a:t> the original record from the database or initializes the record for an </a:t>
            </a:r>
            <a:r>
              <a:rPr lang="en-US" dirty="0" err="1"/>
              <a:t>upsert</a:t>
            </a:r>
            <a:r>
              <a:rPr lang="en-US" dirty="0"/>
              <a:t> statement.</a:t>
            </a:r>
          </a:p>
          <a:p>
            <a:pPr marL="514350" indent="-514350">
              <a:buFont typeface="+mj-lt"/>
              <a:buAutoNum type="arabicPeriod"/>
            </a:pPr>
            <a:r>
              <a:rPr lang="en-US" dirty="0"/>
              <a:t>Loads the new record field values from the request and overwrites the old </a:t>
            </a:r>
            <a:r>
              <a:rPr lang="en-US" dirty="0" err="1"/>
              <a:t>values.If</a:t>
            </a:r>
            <a:r>
              <a:rPr lang="en-US" dirty="0"/>
              <a:t> the request came from a standard UI edit page, Salesforce runs system validation to check the record </a:t>
            </a:r>
            <a:r>
              <a:rPr lang="en-US" dirty="0" err="1"/>
              <a:t>for:Compliance</a:t>
            </a:r>
            <a:r>
              <a:rPr lang="en-US" dirty="0"/>
              <a:t> with layout-specific rules</a:t>
            </a:r>
          </a:p>
          <a:p>
            <a:pPr marL="514350" indent="-514350">
              <a:buFont typeface="+mj-lt"/>
              <a:buAutoNum type="arabicPeriod"/>
            </a:pPr>
            <a:r>
              <a:rPr lang="en-US" dirty="0"/>
              <a:t>Required values at the layout level and field-definition level</a:t>
            </a:r>
          </a:p>
          <a:p>
            <a:pPr marL="514350" indent="-514350">
              <a:buFont typeface="+mj-lt"/>
              <a:buAutoNum type="arabicPeriod"/>
            </a:pPr>
            <a:r>
              <a:rPr lang="en-US" dirty="0"/>
              <a:t>Valid field formats</a:t>
            </a:r>
          </a:p>
          <a:p>
            <a:pPr marL="514350" indent="-514350">
              <a:buFont typeface="+mj-lt"/>
              <a:buAutoNum type="arabicPeriod"/>
            </a:pPr>
            <a:r>
              <a:rPr lang="en-US" dirty="0"/>
              <a:t>Maximum field length</a:t>
            </a:r>
          </a:p>
          <a:p>
            <a:pPr marL="514350" indent="-514350">
              <a:buFont typeface="+mj-lt"/>
              <a:buAutoNum type="arabicPeriod"/>
            </a:pPr>
            <a:r>
              <a:rPr lang="en-US" dirty="0"/>
              <a:t>When the request comes from other sources, such as an Apex application or a SOAP API call, Salesforce validates only the foreign keys. Before executing a trigger, Salesforce verifies that any custom foreign keys do not refer to the object </a:t>
            </a:r>
            <a:r>
              <a:rPr lang="en-US" dirty="0" err="1"/>
              <a:t>itself.Salesforce</a:t>
            </a:r>
            <a:r>
              <a:rPr lang="en-US" dirty="0"/>
              <a:t> runs user-defined validation rules if multiline items were created, such as quote line items and opportunity line items.</a:t>
            </a:r>
          </a:p>
          <a:p>
            <a:pPr marL="514350" indent="-514350">
              <a:buFont typeface="+mj-lt"/>
              <a:buAutoNum type="arabicPeriod"/>
            </a:pPr>
            <a:r>
              <a:rPr lang="en-US" dirty="0"/>
              <a:t>Executes all before triggers.</a:t>
            </a:r>
          </a:p>
          <a:p>
            <a:pPr marL="514350" indent="-514350">
              <a:buFont typeface="+mj-lt"/>
              <a:buAutoNum type="arabicPeriod"/>
            </a:pPr>
            <a:r>
              <a:rPr lang="en-US" dirty="0"/>
              <a:t>Runs most system validation steps again, such as verifying that all required fields have a non-null value, and runs any user-defined validation rules. The only system validation that Salesforce doesn't run a second time (when the request comes from a standard UI edit page) is the enforcement of layout-specific rules.</a:t>
            </a:r>
          </a:p>
          <a:p>
            <a:pPr marL="514350" indent="-514350">
              <a:buFont typeface="+mj-lt"/>
              <a:buAutoNum type="arabicPeriod"/>
            </a:pPr>
            <a:r>
              <a:rPr lang="en-US" dirty="0"/>
              <a:t>Executes duplicate rules. If the duplicate rule identifies the record as a duplicate and uses the block action, the record is not saved and no further steps, such as after triggers and workflow rules, are taken.</a:t>
            </a:r>
          </a:p>
          <a:p>
            <a:pPr marL="514350" indent="-514350">
              <a:buFont typeface="+mj-lt"/>
              <a:buAutoNum type="arabicPeriod"/>
            </a:pPr>
            <a:r>
              <a:rPr lang="en-US" dirty="0"/>
              <a:t>Saves the record to the database, but doesn't commit yet.</a:t>
            </a:r>
          </a:p>
          <a:p>
            <a:pPr marL="514350" indent="-514350">
              <a:buFont typeface="+mj-lt"/>
              <a:buAutoNum type="arabicPeriod"/>
            </a:pPr>
            <a:r>
              <a:rPr lang="en-US" dirty="0"/>
              <a:t>Executes all after triggers.</a:t>
            </a:r>
          </a:p>
          <a:p>
            <a:pPr marL="514350" indent="-514350">
              <a:buFont typeface="+mj-lt"/>
              <a:buAutoNum type="arabicPeriod"/>
            </a:pPr>
            <a:r>
              <a:rPr lang="en-US" dirty="0"/>
              <a:t>Executes assignment rules.</a:t>
            </a:r>
          </a:p>
          <a:p>
            <a:pPr marL="514350" indent="-514350">
              <a:buFont typeface="+mj-lt"/>
              <a:buAutoNum type="arabicPeriod"/>
            </a:pPr>
            <a:r>
              <a:rPr lang="en-US" dirty="0"/>
              <a:t>Executes auto-response rules.</a:t>
            </a:r>
          </a:p>
          <a:p>
            <a:pPr marL="514350" indent="-514350">
              <a:buFont typeface="+mj-lt"/>
              <a:buAutoNum type="arabicPeriod"/>
            </a:pPr>
            <a:r>
              <a:rPr lang="en-US" dirty="0"/>
              <a:t>Executes workflow rules.</a:t>
            </a:r>
          </a:p>
          <a:p>
            <a:pPr marL="514350" indent="-514350">
              <a:buFont typeface="+mj-lt"/>
              <a:buAutoNum type="arabicPeriod"/>
            </a:pPr>
            <a:r>
              <a:rPr lang="en-US" dirty="0"/>
              <a:t>If there are workflow field updates, updates the record again.</a:t>
            </a:r>
          </a:p>
          <a:p>
            <a:pPr marL="514350" indent="-514350">
              <a:buFont typeface="+mj-lt"/>
              <a:buAutoNum type="arabicPeriod"/>
            </a:pPr>
            <a:r>
              <a:rPr lang="en-US" dirty="0"/>
              <a:t>If the record was updated with workflow field updates, fires before update triggers and after update triggers one more time (and only one more time), in addition to standard validations. Custom validation rules, duplicate rules, and escalation rules are not run </a:t>
            </a:r>
            <a:r>
              <a:rPr lang="en-US" dirty="0" err="1"/>
              <a:t>again.The</a:t>
            </a:r>
            <a:r>
              <a:rPr lang="en-US" dirty="0"/>
              <a:t> </a:t>
            </a:r>
            <a:r>
              <a:rPr lang="en-US" dirty="0" err="1"/>
              <a:t>refiring</a:t>
            </a:r>
            <a:r>
              <a:rPr lang="en-US" dirty="0"/>
              <a:t> of triggers isn't limited to updates, but applies to all operation types. A workflow field update that fires on record insert will rerun any before and after insert triggers again—as insert triggers.</a:t>
            </a:r>
          </a:p>
          <a:p>
            <a:pPr marL="514350" indent="-514350">
              <a:buFont typeface="+mj-lt"/>
              <a:buAutoNum type="arabicPeriod"/>
            </a:pPr>
            <a:r>
              <a:rPr lang="en-US" dirty="0"/>
              <a:t>Executes processes and flows launched via processes and flow trigger workflow </a:t>
            </a:r>
            <a:r>
              <a:rPr lang="en-US" dirty="0" err="1"/>
              <a:t>actions.When</a:t>
            </a:r>
            <a:r>
              <a:rPr lang="en-US" dirty="0"/>
              <a:t> a process or flow executes a DML operation, the affected record goes through the save procedure.</a:t>
            </a:r>
          </a:p>
          <a:p>
            <a:pPr marL="514350" indent="-514350">
              <a:buFont typeface="+mj-lt"/>
              <a:buAutoNum type="arabicPeriod"/>
            </a:pPr>
            <a:r>
              <a:rPr lang="en-US" dirty="0"/>
              <a:t>Executes escalation rules.</a:t>
            </a:r>
          </a:p>
          <a:p>
            <a:pPr marL="514350" indent="-514350">
              <a:buFont typeface="+mj-lt"/>
              <a:buAutoNum type="arabicPeriod"/>
            </a:pPr>
            <a:r>
              <a:rPr lang="en-US" dirty="0"/>
              <a:t>Executes entitlement rules.</a:t>
            </a:r>
          </a:p>
          <a:p>
            <a:pPr marL="514350" indent="-514350">
              <a:buFont typeface="+mj-lt"/>
              <a:buAutoNum type="arabicPeriod"/>
            </a:pPr>
            <a:r>
              <a:rPr lang="en-US" dirty="0"/>
              <a:t>If the record contains a roll-up summary field or is part of a cross-object workflow, performs calculations and updates the roll-up summary field in the parent record. Parent record goes through save procedure.</a:t>
            </a:r>
          </a:p>
          <a:p>
            <a:pPr marL="514350" indent="-514350">
              <a:buFont typeface="+mj-lt"/>
              <a:buAutoNum type="arabicPeriod"/>
            </a:pPr>
            <a:r>
              <a:rPr lang="en-US" dirty="0"/>
              <a:t>If the parent record is updated, and a grandparent record contains a roll-up summary field or is part of a cross-object workflow, performs calculations and updates the roll-up summary field in the grandparent record. Grandparent record goes through save procedure.</a:t>
            </a:r>
          </a:p>
          <a:p>
            <a:pPr marL="514350" indent="-514350">
              <a:buFont typeface="+mj-lt"/>
              <a:buAutoNum type="arabicPeriod"/>
            </a:pPr>
            <a:r>
              <a:rPr lang="en-US" dirty="0"/>
              <a:t>Executes Criteria Based Sharing evaluation.</a:t>
            </a:r>
          </a:p>
          <a:p>
            <a:pPr marL="514350" indent="-514350">
              <a:buFont typeface="+mj-lt"/>
              <a:buAutoNum type="arabicPeriod"/>
            </a:pPr>
            <a:r>
              <a:rPr lang="en-US" dirty="0"/>
              <a:t>Commits all DML operations to the database.</a:t>
            </a:r>
          </a:p>
          <a:p>
            <a:pPr marL="514350" indent="-514350">
              <a:buFont typeface="+mj-lt"/>
              <a:buAutoNum type="arabicPeriod"/>
            </a:pPr>
            <a:r>
              <a:rPr lang="en-US" dirty="0"/>
              <a:t>Executes post-commit logic, such as sending email.</a:t>
            </a:r>
          </a:p>
          <a:p>
            <a:pPr marL="0" indent="0">
              <a:buNone/>
            </a:pPr>
            <a:endParaRPr lang="en-US" dirty="0"/>
          </a:p>
        </p:txBody>
      </p:sp>
      <p:sp>
        <p:nvSpPr>
          <p:cNvPr id="2" name="Title 1"/>
          <p:cNvSpPr>
            <a:spLocks noGrp="1"/>
          </p:cNvSpPr>
          <p:nvPr>
            <p:ph type="title"/>
          </p:nvPr>
        </p:nvSpPr>
        <p:spPr/>
        <p:txBody>
          <a:bodyPr/>
          <a:lstStyle/>
          <a:p>
            <a:r>
              <a:rPr lang="en-US" dirty="0" smtClean="0"/>
              <a:t>Order of Execution</a:t>
            </a:r>
            <a:endParaRPr lang="en-US" dirty="0"/>
          </a:p>
        </p:txBody>
      </p:sp>
    </p:spTree>
    <p:extLst>
      <p:ext uri="{BB962C8B-B14F-4D97-AF65-F5344CB8AC3E}">
        <p14:creationId xmlns:p14="http://schemas.microsoft.com/office/powerpoint/2010/main" val="2676428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Apex Triggers and Classes</a:t>
            </a:r>
          </a:p>
          <a:p>
            <a:r>
              <a:rPr lang="en-US" dirty="0" smtClean="0"/>
              <a:t>Validation Rules</a:t>
            </a:r>
          </a:p>
          <a:p>
            <a:r>
              <a:rPr lang="en-US" dirty="0" smtClean="0"/>
              <a:t>Workflow Rules/ Approval Processes</a:t>
            </a:r>
          </a:p>
          <a:p>
            <a:r>
              <a:rPr lang="en-US" dirty="0" smtClean="0"/>
              <a:t>Process Builder Actions / Visual Flow</a:t>
            </a:r>
          </a:p>
          <a:p>
            <a:endParaRPr lang="en-US" dirty="0" smtClean="0"/>
          </a:p>
        </p:txBody>
      </p:sp>
      <p:sp>
        <p:nvSpPr>
          <p:cNvPr id="3" name="Title 2"/>
          <p:cNvSpPr>
            <a:spLocks noGrp="1"/>
          </p:cNvSpPr>
          <p:nvPr>
            <p:ph type="title"/>
          </p:nvPr>
        </p:nvSpPr>
        <p:spPr/>
        <p:txBody>
          <a:bodyPr/>
          <a:lstStyle/>
          <a:p>
            <a:r>
              <a:rPr lang="en-US" dirty="0" smtClean="0"/>
              <a:t>Automations	</a:t>
            </a:r>
            <a:endParaRPr lang="en-US" dirty="0"/>
          </a:p>
        </p:txBody>
      </p:sp>
    </p:spTree>
    <p:extLst>
      <p:ext uri="{BB962C8B-B14F-4D97-AF65-F5344CB8AC3E}">
        <p14:creationId xmlns:p14="http://schemas.microsoft.com/office/powerpoint/2010/main" val="2226542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Nobody rechecks tests in production after deployments.</a:t>
            </a:r>
            <a:endParaRPr lang="en-US" dirty="0"/>
          </a:p>
        </p:txBody>
      </p:sp>
      <p:sp>
        <p:nvSpPr>
          <p:cNvPr id="3" name="Text Placeholder 2"/>
          <p:cNvSpPr>
            <a:spLocks noGrp="1"/>
          </p:cNvSpPr>
          <p:nvPr>
            <p:ph type="body" idx="1"/>
          </p:nvPr>
        </p:nvSpPr>
        <p:spPr/>
        <p:txBody>
          <a:bodyPr/>
          <a:lstStyle/>
          <a:p>
            <a:r>
              <a:rPr lang="en-US" dirty="0" smtClean="0"/>
              <a:t>Myth #2</a:t>
            </a:r>
            <a:endParaRPr lang="en-US" dirty="0"/>
          </a:p>
        </p:txBody>
      </p:sp>
    </p:spTree>
    <p:extLst>
      <p:ext uri="{BB962C8B-B14F-4D97-AF65-F5344CB8AC3E}">
        <p14:creationId xmlns:p14="http://schemas.microsoft.com/office/powerpoint/2010/main" val="877113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Measure org health</a:t>
            </a:r>
          </a:p>
          <a:p>
            <a:pPr lvl="1"/>
            <a:r>
              <a:rPr lang="en-US" dirty="0" smtClean="0"/>
              <a:t>More tests should pass in the future than are passing today</a:t>
            </a:r>
          </a:p>
          <a:p>
            <a:endParaRPr lang="en-US" dirty="0"/>
          </a:p>
        </p:txBody>
      </p:sp>
      <p:sp>
        <p:nvSpPr>
          <p:cNvPr id="2" name="Title 1"/>
          <p:cNvSpPr>
            <a:spLocks noGrp="1"/>
          </p:cNvSpPr>
          <p:nvPr>
            <p:ph type="title"/>
          </p:nvPr>
        </p:nvSpPr>
        <p:spPr/>
        <p:txBody>
          <a:bodyPr/>
          <a:lstStyle/>
          <a:p>
            <a:r>
              <a:rPr lang="en-US" dirty="0" smtClean="0"/>
              <a:t>Apex Test Execution</a:t>
            </a:r>
            <a:endParaRPr lang="en-US" dirty="0"/>
          </a:p>
        </p:txBody>
      </p:sp>
    </p:spTree>
    <p:extLst>
      <p:ext uri="{BB962C8B-B14F-4D97-AF65-F5344CB8AC3E}">
        <p14:creationId xmlns:p14="http://schemas.microsoft.com/office/powerpoint/2010/main" val="689758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Salesforce does all the testing I need for each of their releases.</a:t>
            </a:r>
            <a:endParaRPr lang="en-US" dirty="0"/>
          </a:p>
        </p:txBody>
      </p:sp>
      <p:sp>
        <p:nvSpPr>
          <p:cNvPr id="3" name="Text Placeholder 2"/>
          <p:cNvSpPr>
            <a:spLocks noGrp="1"/>
          </p:cNvSpPr>
          <p:nvPr>
            <p:ph type="body" idx="1"/>
          </p:nvPr>
        </p:nvSpPr>
        <p:spPr/>
        <p:txBody>
          <a:bodyPr/>
          <a:lstStyle/>
          <a:p>
            <a:r>
              <a:rPr lang="en-US" dirty="0" smtClean="0"/>
              <a:t>Myth #3</a:t>
            </a:r>
            <a:endParaRPr lang="en-US" dirty="0"/>
          </a:p>
        </p:txBody>
      </p:sp>
    </p:spTree>
    <p:extLst>
      <p:ext uri="{BB962C8B-B14F-4D97-AF65-F5344CB8AC3E}">
        <p14:creationId xmlns:p14="http://schemas.microsoft.com/office/powerpoint/2010/main" val="748099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Feature Focus</a:t>
            </a:r>
          </a:p>
          <a:p>
            <a:r>
              <a:rPr lang="en-US" dirty="0" smtClean="0"/>
              <a:t>Pre-release Sandbox is for all your testing</a:t>
            </a:r>
          </a:p>
        </p:txBody>
      </p:sp>
      <p:sp>
        <p:nvSpPr>
          <p:cNvPr id="2" name="Title 1"/>
          <p:cNvSpPr>
            <a:spLocks noGrp="1"/>
          </p:cNvSpPr>
          <p:nvPr>
            <p:ph type="title"/>
          </p:nvPr>
        </p:nvSpPr>
        <p:spPr/>
        <p:txBody>
          <a:bodyPr/>
          <a:lstStyle/>
          <a:p>
            <a:r>
              <a:rPr lang="en-US" dirty="0" smtClean="0"/>
              <a:t>Hammer Test is Selective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971800"/>
            <a:ext cx="6916116" cy="2896004"/>
          </a:xfrm>
          <a:prstGeom prst="rect">
            <a:avLst/>
          </a:prstGeom>
        </p:spPr>
      </p:pic>
    </p:spTree>
    <p:extLst>
      <p:ext uri="{BB962C8B-B14F-4D97-AF65-F5344CB8AC3E}">
        <p14:creationId xmlns:p14="http://schemas.microsoft.com/office/powerpoint/2010/main" val="2362336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1512</TotalTime>
  <Words>186</Words>
  <Application>Microsoft Office PowerPoint</Application>
  <PresentationFormat>On-screen Show (4:3)</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5 Testing Myths Revealed</vt:lpstr>
      <vt:lpstr>Apex unit tests are all I need.</vt:lpstr>
      <vt:lpstr>Wait, there’s more!</vt:lpstr>
      <vt:lpstr>Order of Execution</vt:lpstr>
      <vt:lpstr>Automations </vt:lpstr>
      <vt:lpstr>Nobody rechecks tests in production after deployments.</vt:lpstr>
      <vt:lpstr>Apex Test Execution</vt:lpstr>
      <vt:lpstr>Salesforce does all the testing I need for each of their releases.</vt:lpstr>
      <vt:lpstr>Hammer Test is Selective</vt:lpstr>
      <vt:lpstr>Data security is not related to testing.</vt:lpstr>
      <vt:lpstr>Salesforce Trust</vt:lpstr>
      <vt:lpstr>Nobody tests configuration, just code.</vt:lpstr>
      <vt:lpstr>Flow and Process Builder Tests</vt:lpstr>
    </vt:vector>
  </TitlesOfParts>
  <Company>UnitedHealth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Testing Myths &amp; Truths Revealed</dc:title>
  <dc:creator>Hinners, Bonny</dc:creator>
  <cp:lastModifiedBy>Hinners, Bonny</cp:lastModifiedBy>
  <cp:revision>10</cp:revision>
  <dcterms:created xsi:type="dcterms:W3CDTF">2019-03-19T11:11:27Z</dcterms:created>
  <dcterms:modified xsi:type="dcterms:W3CDTF">2019-03-20T12:23:51Z</dcterms:modified>
</cp:coreProperties>
</file>