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67" r:id="rId4"/>
    <p:sldId id="277" r:id="rId5"/>
    <p:sldId id="272" r:id="rId6"/>
    <p:sldId id="269" r:id="rId7"/>
    <p:sldId id="274" r:id="rId8"/>
    <p:sldId id="283" r:id="rId9"/>
    <p:sldId id="270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0177" autoAdjust="0"/>
  </p:normalViewPr>
  <p:slideViewPr>
    <p:cSldViewPr snapToGrid="0">
      <p:cViewPr varScale="1">
        <p:scale>
          <a:sx n="59" d="100"/>
          <a:sy n="59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0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DE949-100A-4A13-8817-D1125B4D8C9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2C89B-1357-4E58-B53F-797325870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2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예를 들어서 잘 설명하기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0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의안 정보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6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8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거의 못 찾았고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조교님이 정보 줬음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4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5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baseline="0" dirty="0" smtClean="0"/>
              <a:t>Color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묶음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위는 </a:t>
            </a:r>
            <a:r>
              <a:rPr lang="en-US" altLang="ko-KR" baseline="0" dirty="0" smtClean="0">
                <a:sym typeface="Wingdings" panose="05000000000000000000" pitchFamily="2" charset="2"/>
              </a:rPr>
              <a:t>dimension,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아래는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사람별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Radar</a:t>
            </a:r>
            <a:r>
              <a:rPr lang="ko-KR" altLang="en-US" dirty="0" smtClean="0"/>
              <a:t>는 캐릭터의 특성을 나타내듯이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나의 성향을 나타내는 용도로 활용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뭔가 </a:t>
            </a:r>
            <a:r>
              <a:rPr lang="ko-KR" altLang="en-US" dirty="0" err="1" smtClean="0"/>
              <a:t>쿨해보이고</a:t>
            </a:r>
            <a:r>
              <a:rPr lang="ko-KR" altLang="en-US" dirty="0" smtClean="0"/>
              <a:t> 싶어서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처음에 </a:t>
            </a:r>
            <a:r>
              <a:rPr lang="ko-KR" altLang="en-US" dirty="0" err="1" smtClean="0"/>
              <a:t>의안정보가</a:t>
            </a:r>
            <a:r>
              <a:rPr lang="ko-KR" altLang="en-US" dirty="0" smtClean="0"/>
              <a:t> 큰 이유는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일단 지역구를 위해 얼마나 </a:t>
            </a:r>
            <a:r>
              <a:rPr lang="ko-KR" altLang="en-US" dirty="0" err="1" smtClean="0"/>
              <a:t>열일했는가를</a:t>
            </a:r>
            <a:r>
              <a:rPr lang="ko-KR" altLang="en-US" dirty="0" smtClean="0"/>
              <a:t> 나타내는 대표적 지표가 될 수 있</a:t>
            </a:r>
            <a:r>
              <a:rPr lang="en-US" altLang="ko-KR" dirty="0" smtClean="0"/>
              <a:t>.</a:t>
            </a:r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관악구 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이상규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통진당</a:t>
            </a:r>
            <a:r>
              <a:rPr lang="en-US" altLang="ko-KR" dirty="0" smtClean="0"/>
              <a:t>) </a:t>
            </a:r>
            <a:r>
              <a:rPr lang="ko-KR" altLang="en-US" dirty="0" smtClean="0"/>
              <a:t>뽑았음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난 </a:t>
            </a:r>
            <a:r>
              <a:rPr lang="ko-KR" altLang="en-US" dirty="0" err="1" smtClean="0"/>
              <a:t>노동자니까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최하위 수준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모든 요소들을 다 바꿔봐도 하위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정치경험도</a:t>
            </a:r>
            <a:r>
              <a:rPr lang="ko-KR" altLang="en-US" dirty="0" smtClean="0"/>
              <a:t> 많이 없</a:t>
            </a:r>
            <a:r>
              <a:rPr lang="en-US" altLang="ko-KR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관악구를 위해 한 일이 뭐가 있냐</a:t>
            </a:r>
            <a:r>
              <a:rPr lang="en-US" altLang="ko-KR" dirty="0" smtClean="0"/>
              <a:t>?!!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좀 </a:t>
            </a:r>
            <a:r>
              <a:rPr lang="ko-KR" altLang="en-US" baseline="0" dirty="0" err="1" smtClean="0"/>
              <a:t>화가남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디테일 한번 보자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뭘 어떻게 했는지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음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안철수랑</a:t>
            </a:r>
            <a:r>
              <a:rPr lang="ko-KR" altLang="en-US" baseline="0" dirty="0" smtClean="0"/>
              <a:t> 비교해볼까</a:t>
            </a:r>
            <a:r>
              <a:rPr lang="en-US" altLang="ko-KR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철수보다 못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응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뒤쪽에 일을 안함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찾아보니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통진당</a:t>
            </a:r>
            <a:r>
              <a:rPr lang="ko-KR" altLang="en-US" baseline="0" dirty="0" smtClean="0">
                <a:sym typeface="Wingdings" panose="05000000000000000000" pitchFamily="2" charset="2"/>
              </a:rPr>
              <a:t> 사태로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짤림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그럼 현재 내 기준에서 잘 나가는 애들을 좀 뽑아보자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예산은 그래도 어느정도는 써야 되고</a:t>
            </a:r>
            <a:r>
              <a:rPr lang="en-US" altLang="ko-KR" baseline="0" dirty="0" smtClean="0"/>
              <a:t>, bill</a:t>
            </a:r>
            <a:r>
              <a:rPr lang="ko-KR" altLang="en-US" baseline="0" dirty="0" smtClean="0"/>
              <a:t>은 다 열심히 해야 하고</a:t>
            </a:r>
            <a:r>
              <a:rPr lang="en-US" altLang="ko-KR" baseline="0" dirty="0" smtClean="0"/>
              <a:t>,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Election</a:t>
            </a:r>
            <a:r>
              <a:rPr lang="ko-KR" altLang="en-US" baseline="0" dirty="0" smtClean="0"/>
              <a:t>도 중요하구나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이미경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인재근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박홍근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인재근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박홍근은</a:t>
            </a:r>
            <a:r>
              <a:rPr lang="ko-KR" altLang="en-US" dirty="0" smtClean="0"/>
              <a:t> 훌륭하고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이미경님은 </a:t>
            </a:r>
            <a:r>
              <a:rPr lang="ko-KR" altLang="en-US" dirty="0" err="1" smtClean="0"/>
              <a:t>다선의원이었음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그래도 </a:t>
            </a:r>
            <a:r>
              <a:rPr lang="ko-KR" altLang="en-US" dirty="0" err="1" smtClean="0"/>
              <a:t>믿을만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그에 비해 </a:t>
            </a:r>
            <a:r>
              <a:rPr lang="ko-KR" altLang="en-US" dirty="0" err="1" smtClean="0"/>
              <a:t>이상규는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엄</a:t>
            </a:r>
            <a:r>
              <a:rPr lang="en-US" altLang="ko-KR" dirty="0" smtClean="0"/>
              <a:t>…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정치색을 좀 빼고 볼까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김을동</a:t>
            </a:r>
            <a:r>
              <a:rPr lang="en-US" altLang="ko-KR" dirty="0" smtClean="0"/>
              <a:t>….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열심히 일은 하는구나 </a:t>
            </a:r>
            <a:r>
              <a:rPr lang="en-US" altLang="ko-KR" dirty="0" smtClean="0"/>
              <a:t>;;;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sz="20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나의 성향이 데이터를 보고 분석하다가 바뀔 수도 </a:t>
            </a:r>
            <a:r>
              <a:rPr lang="ko-KR" altLang="en-US" sz="2000" b="1" dirty="0" err="1" smtClean="0">
                <a:sym typeface="Wingdings" panose="05000000000000000000" pitchFamily="2" charset="2"/>
              </a:rPr>
              <a:t>잇따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!!!!</a:t>
            </a:r>
            <a:endParaRPr lang="en-US" altLang="ko-KR" sz="2000" b="1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1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Quantitative Analysis for Politics</a:t>
            </a:r>
          </a:p>
          <a:p>
            <a:pPr lvl="1"/>
            <a:r>
              <a:rPr lang="ko-KR" altLang="en-US" dirty="0" smtClean="0"/>
              <a:t>정량적 분석을 이용하여 합리적 의사 결정을 지원</a:t>
            </a:r>
            <a:endParaRPr lang="en-US" altLang="ko-KR" dirty="0" smtClean="0"/>
          </a:p>
          <a:p>
            <a:r>
              <a:rPr lang="en-US" altLang="ko-KR" dirty="0" smtClean="0"/>
              <a:t>2. Data</a:t>
            </a:r>
          </a:p>
          <a:p>
            <a:pPr lvl="1"/>
            <a:r>
              <a:rPr lang="ko-KR" altLang="en-US" dirty="0" smtClean="0"/>
              <a:t>기존에 드물었던 기존 정부 공개 의안 데이터를 의사결정에 활용</a:t>
            </a:r>
            <a:endParaRPr lang="en-US" altLang="ko-KR" dirty="0" smtClean="0"/>
          </a:p>
          <a:p>
            <a:r>
              <a:rPr lang="en-US" altLang="ko-KR" dirty="0" smtClean="0"/>
              <a:t>Visualization &amp; Interaction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1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2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6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7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257" y="222923"/>
            <a:ext cx="11673444" cy="62503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950026"/>
            <a:ext cx="11673444" cy="5655700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15747" y="6605726"/>
            <a:ext cx="4114800" cy="203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smtClean="0"/>
              <a:t>A3: HCI Term Proj.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29195" y="6605726"/>
            <a:ext cx="2743200" cy="203080"/>
          </a:xfrm>
        </p:spPr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5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9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4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9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5E33-6ADD-439A-A792-5A530127595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55588" algn="l" defTabSz="914400" rtl="0" eaLnBrk="1" latinLnBrk="1" hangingPunct="1">
        <a:lnSpc>
          <a:spcPct val="90000"/>
        </a:lnSpc>
        <a:spcBef>
          <a:spcPts val="500"/>
        </a:spcBef>
        <a:buFontTx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uhci2017/AA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kr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3600" b="1" dirty="0" smtClean="0"/>
              <a:t>A3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5400" b="1" dirty="0" smtClean="0"/>
              <a:t>Assembly Activity Analysis</a:t>
            </a:r>
            <a:br>
              <a:rPr lang="en-US" altLang="ko-KR" sz="5400" b="1" dirty="0" smtClean="0"/>
            </a:br>
            <a:r>
              <a:rPr lang="en-US" altLang="ko-KR" sz="1300" b="1" dirty="0" smtClean="0"/>
              <a:t/>
            </a:r>
            <a:br>
              <a:rPr lang="en-US" altLang="ko-KR" sz="1300" b="1" dirty="0" smtClean="0"/>
            </a:br>
            <a:r>
              <a:rPr lang="en-US" altLang="ko-KR" sz="1300" b="1" dirty="0" smtClean="0">
                <a:hlinkClick r:id="rId2"/>
              </a:rPr>
              <a:t>https://github.com/snuhci2017/AAA</a:t>
            </a:r>
            <a:endParaRPr lang="ko-KR" altLang="en-US" sz="13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US" altLang="ko-KR" sz="1400" dirty="0" smtClean="0"/>
          </a:p>
          <a:p>
            <a:pPr algn="r"/>
            <a:endParaRPr lang="en-US" altLang="ko-KR" sz="1400" dirty="0"/>
          </a:p>
          <a:p>
            <a:pPr algn="r"/>
            <a:endParaRPr lang="en-US" altLang="ko-KR" sz="1400" dirty="0" smtClean="0"/>
          </a:p>
          <a:p>
            <a:pPr algn="r"/>
            <a:r>
              <a:rPr lang="en-US" altLang="ko-KR" sz="1400" dirty="0" smtClean="0"/>
              <a:t>HCI Term Project</a:t>
            </a:r>
          </a:p>
          <a:p>
            <a:pPr algn="r"/>
            <a:r>
              <a:rPr lang="en-US" altLang="ko-KR" sz="1400" dirty="0" smtClean="0"/>
              <a:t>06/15/2017</a:t>
            </a:r>
          </a:p>
          <a:p>
            <a:pPr algn="r"/>
            <a:r>
              <a:rPr lang="ko-KR" altLang="en-US" sz="1400" dirty="0" smtClean="0"/>
              <a:t>김재원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김영택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2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Contribution to </a:t>
            </a:r>
            <a:r>
              <a:rPr lang="en-US" altLang="ko-KR" b="0" dirty="0" err="1" smtClean="0"/>
              <a:t>Popong</a:t>
            </a:r>
            <a:r>
              <a:rPr lang="en-US" altLang="ko-KR" b="0" dirty="0" smtClean="0"/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 Collaboration</a:t>
            </a:r>
          </a:p>
          <a:p>
            <a:endParaRPr lang="en-US" altLang="ko-KR" b="0" dirty="0" smtClean="0"/>
          </a:p>
          <a:p>
            <a:r>
              <a:rPr lang="ko-KR" altLang="en-US" b="0" dirty="0" smtClean="0"/>
              <a:t>의안 정보의 추가 가공</a:t>
            </a:r>
            <a:endParaRPr lang="en-US" altLang="ko-KR" b="0" dirty="0" smtClean="0"/>
          </a:p>
          <a:p>
            <a:pPr lvl="1"/>
            <a:r>
              <a:rPr lang="en-US" altLang="ko-KR" dirty="0" smtClean="0"/>
              <a:t>Text mining</a:t>
            </a:r>
            <a:r>
              <a:rPr lang="ko-KR" altLang="en-US" dirty="0" smtClean="0"/>
              <a:t>을 통한 의안 자체의 </a:t>
            </a:r>
            <a:r>
              <a:rPr lang="en-US" altLang="ko-KR" dirty="0" smtClean="0"/>
              <a:t>topic(</a:t>
            </a:r>
            <a:r>
              <a:rPr lang="ko-KR" altLang="en-US" dirty="0" smtClean="0"/>
              <a:t>성향</a:t>
            </a:r>
            <a:r>
              <a:rPr lang="en-US" altLang="ko-KR" dirty="0" smtClean="0"/>
              <a:t>)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endParaRPr lang="en-US" altLang="ko-KR" b="0" dirty="0" smtClean="0"/>
          </a:p>
          <a:p>
            <a:r>
              <a:rPr lang="en-US" altLang="ko-KR" b="0" dirty="0" smtClean="0"/>
              <a:t>Data Dimension </a:t>
            </a:r>
            <a:r>
              <a:rPr lang="ko-KR" altLang="en-US" b="0" dirty="0" smtClean="0"/>
              <a:t>추가 확보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지역구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전국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E.g. </a:t>
            </a:r>
            <a:r>
              <a:rPr lang="ko-KR" altLang="en-US" dirty="0" smtClean="0"/>
              <a:t>공약 </a:t>
            </a:r>
            <a:r>
              <a:rPr lang="ko-KR" altLang="en-US" dirty="0" err="1" smtClean="0"/>
              <a:t>이행률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67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40" y="344385"/>
            <a:ext cx="9545351" cy="6377049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3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Image result for candidate selec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31"/>
          <a:stretch/>
        </p:blipFill>
        <p:spPr bwMode="auto">
          <a:xfrm>
            <a:off x="9122627" y="5041061"/>
            <a:ext cx="2341939" cy="153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객관적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정량적 데이터를 바탕으로 합리적 투표권 행사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공개 국회의원 의안 데이터를 분석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효과적 </a:t>
            </a:r>
            <a:r>
              <a:rPr lang="en-US" altLang="ko-KR" dirty="0" smtClean="0"/>
              <a:t>Visualization/Interaction</a:t>
            </a:r>
            <a:r>
              <a:rPr lang="ko-KR" altLang="en-US" dirty="0" smtClean="0"/>
              <a:t>을 통해 의사 결정 지원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1148652" y="5220702"/>
            <a:ext cx="1367552" cy="1102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5" name="구름 모양 설명선 4"/>
          <p:cNvSpPr/>
          <p:nvPr/>
        </p:nvSpPr>
        <p:spPr>
          <a:xfrm>
            <a:off x="428647" y="2575400"/>
            <a:ext cx="3972090" cy="2550076"/>
          </a:xfrm>
          <a:prstGeom prst="cloudCallout">
            <a:avLst>
              <a:gd name="adj1" fmla="val -19520"/>
              <a:gd name="adj2" fmla="val 57534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77" y="5744272"/>
            <a:ext cx="1230341" cy="4416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769" y="4889205"/>
            <a:ext cx="1447168" cy="1645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253" y="2421224"/>
            <a:ext cx="1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Crawling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9831" y="1948281"/>
            <a:ext cx="412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 smtClean="0"/>
              <a:t>Visualization + User Interaction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9206260" y="4781586"/>
            <a:ext cx="2068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 smtClean="0"/>
              <a:t>Decision </a:t>
            </a:r>
            <a:r>
              <a:rPr lang="en-US" altLang="ko-KR" dirty="0"/>
              <a:t>Making</a:t>
            </a:r>
          </a:p>
        </p:txBody>
      </p:sp>
      <p:pic>
        <p:nvPicPr>
          <p:cNvPr id="11" name="Picture 2" descr="Image result for text min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99" y="4875046"/>
            <a:ext cx="1105133" cy="8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030990" y="2790460"/>
            <a:ext cx="2717605" cy="1900436"/>
            <a:chOff x="804271" y="748602"/>
            <a:chExt cx="3422619" cy="281358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4271" y="994976"/>
              <a:ext cx="2291920" cy="140818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7658" y="2106436"/>
              <a:ext cx="1549232" cy="1008744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6772" y="2698151"/>
              <a:ext cx="1904795" cy="86403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6" name="Picture 25" descr="C:\Users\Luna\Downloads\Screenshot (14).pn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667"/>
            <a:stretch/>
          </p:blipFill>
          <p:spPr bwMode="auto">
            <a:xfrm>
              <a:off x="985784" y="2528549"/>
              <a:ext cx="1319748" cy="60161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88693" y="748602"/>
              <a:ext cx="1000396" cy="1607887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sp>
        <p:nvSpPr>
          <p:cNvPr id="18" name="순서도: 연결자 17"/>
          <p:cNvSpPr/>
          <p:nvPr/>
        </p:nvSpPr>
        <p:spPr>
          <a:xfrm>
            <a:off x="558646" y="2390195"/>
            <a:ext cx="360000" cy="360000"/>
          </a:xfrm>
          <a:prstGeom prst="flowChartConnector">
            <a:avLst/>
          </a:prstGeom>
          <a:solidFill>
            <a:srgbClr val="C000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9" name="순서도: 연결자 18"/>
          <p:cNvSpPr/>
          <p:nvPr/>
        </p:nvSpPr>
        <p:spPr>
          <a:xfrm>
            <a:off x="5239831" y="1927450"/>
            <a:ext cx="360000" cy="360000"/>
          </a:xfrm>
          <a:prstGeom prst="flowChartConnector">
            <a:avLst/>
          </a:prstGeom>
          <a:solidFill>
            <a:srgbClr val="C000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0" name="순서도: 연결자 19"/>
          <p:cNvSpPr/>
          <p:nvPr/>
        </p:nvSpPr>
        <p:spPr>
          <a:xfrm>
            <a:off x="8884359" y="4763742"/>
            <a:ext cx="360000" cy="360000"/>
          </a:xfrm>
          <a:prstGeom prst="flowChartConnector">
            <a:avLst/>
          </a:prstGeom>
          <a:solidFill>
            <a:srgbClr val="C000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52796" y="5334926"/>
            <a:ext cx="135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ko-KR" altLang="en-US" dirty="0"/>
              <a:t>목적에 맞는 </a:t>
            </a:r>
            <a:endParaRPr lang="en-US" altLang="ko-KR" dirty="0"/>
          </a:p>
          <a:p>
            <a:r>
              <a:rPr lang="ko-KR" altLang="en-US" dirty="0"/>
              <a:t>데이터 가공</a:t>
            </a:r>
            <a:endParaRPr lang="en-US" altLang="ko-KR" dirty="0"/>
          </a:p>
        </p:txBody>
      </p:sp>
      <p:sp>
        <p:nvSpPr>
          <p:cNvPr id="22" name="순서도: 연결자 21"/>
          <p:cNvSpPr/>
          <p:nvPr/>
        </p:nvSpPr>
        <p:spPr>
          <a:xfrm>
            <a:off x="3492796" y="5416536"/>
            <a:ext cx="360000" cy="360000"/>
          </a:xfrm>
          <a:prstGeom prst="flowChartConnector">
            <a:avLst/>
          </a:prstGeom>
          <a:solidFill>
            <a:srgbClr val="C000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81553" y="4453901"/>
            <a:ext cx="325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의안 공개 데이터 </a:t>
            </a:r>
            <a:r>
              <a:rPr lang="en-US" altLang="ko-KR" sz="1400" b="1" dirty="0" smtClean="0"/>
              <a:t>(</a:t>
            </a:r>
            <a:r>
              <a:rPr lang="en-US" altLang="ko-KR" sz="1600" b="1" dirty="0" smtClean="0"/>
              <a:t>Official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2705671" y="5308966"/>
            <a:ext cx="639634" cy="65613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6166481" y="4246716"/>
            <a:ext cx="491204" cy="60358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9912539" y="4263048"/>
            <a:ext cx="473607" cy="58851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2"/>
          <a:srcRect b="48798"/>
          <a:stretch/>
        </p:blipFill>
        <p:spPr>
          <a:xfrm>
            <a:off x="5701021" y="2344736"/>
            <a:ext cx="2909648" cy="193293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12"/>
          <a:srcRect t="50686" b="291"/>
          <a:stretch/>
        </p:blipFill>
        <p:spPr>
          <a:xfrm>
            <a:off x="8613607" y="2276118"/>
            <a:ext cx="3082785" cy="1960804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0481702" y="2246138"/>
            <a:ext cx="584200" cy="2087065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으로 구부러진 화살표 30"/>
          <p:cNvSpPr/>
          <p:nvPr/>
        </p:nvSpPr>
        <p:spPr>
          <a:xfrm rot="1791065">
            <a:off x="10663740" y="4293941"/>
            <a:ext cx="596900" cy="1359420"/>
          </a:xfrm>
          <a:prstGeom prst="curvedLeftArrow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0728" y="1851283"/>
            <a:ext cx="2364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[ A3 Project Concept 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65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 User (Personas)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43333" y="1798056"/>
            <a:ext cx="9133312" cy="386251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Primary persona</a:t>
            </a:r>
            <a:endParaRPr lang="en-US" altLang="ko-KR" dirty="0"/>
          </a:p>
          <a:p>
            <a:pPr lvl="1"/>
            <a:r>
              <a:rPr lang="ko-KR" altLang="en-US" dirty="0" smtClean="0"/>
              <a:t>정치에 관심이 높은 유권자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합리적 의사결정을 하고자 하는 유권자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낮은 데이터 접근성으로 인해 정치적 의사결정이 쉽지 않은 유권자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국회의원의 </a:t>
            </a:r>
            <a:r>
              <a:rPr lang="ko-KR" altLang="en-US" dirty="0" err="1" smtClean="0"/>
              <a:t>의정수행</a:t>
            </a:r>
            <a:r>
              <a:rPr lang="ko-KR" altLang="en-US" dirty="0" smtClean="0"/>
              <a:t> 현황을 체크하고자 하는 유권자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Secondary persona</a:t>
            </a:r>
            <a:endParaRPr lang="en-US" altLang="ko-KR" dirty="0"/>
          </a:p>
          <a:p>
            <a:pPr lvl="1"/>
            <a:r>
              <a:rPr lang="ko-KR" altLang="en-US" dirty="0" smtClean="0"/>
              <a:t>원래 정치에 관심이 없었지만 근래에 정치에 관심이 생긴 사람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정치적 의사결정이 익숙하지 않는 사</a:t>
            </a:r>
            <a:r>
              <a:rPr lang="ko-KR" altLang="en-US" dirty="0"/>
              <a:t>람</a:t>
            </a:r>
            <a:endParaRPr lang="en-US" altLang="ko-KR" dirty="0" smtClean="0"/>
          </a:p>
        </p:txBody>
      </p:sp>
      <p:pic>
        <p:nvPicPr>
          <p:cNvPr id="1028" name="Picture 4" descr="question person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2"/>
          <a:stretch/>
        </p:blipFill>
        <p:spPr bwMode="auto">
          <a:xfrm>
            <a:off x="599808" y="3867034"/>
            <a:ext cx="1760971" cy="1517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8" y="1807784"/>
            <a:ext cx="1760971" cy="1708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6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http://pokr.kr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대한민국 정치의 모든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762" y="397576"/>
            <a:ext cx="5479986" cy="61365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797" y="2778561"/>
            <a:ext cx="3431753" cy="37460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872" y="5407887"/>
            <a:ext cx="1543050" cy="1095375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5629274" y="1924051"/>
            <a:ext cx="2381251" cy="854510"/>
          </a:xfrm>
          <a:prstGeom prst="wedgeRoundRectCallout">
            <a:avLst>
              <a:gd name="adj1" fmla="val 23287"/>
              <a:gd name="adj2" fmla="val -9311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국내 유일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의안 정보 시스템 데이터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수집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가공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866585" y="5267325"/>
            <a:ext cx="2094123" cy="600076"/>
          </a:xfrm>
          <a:prstGeom prst="wedgeRoundRectCallout">
            <a:avLst>
              <a:gd name="adj1" fmla="val -34478"/>
              <a:gd name="adj2" fmla="val -9226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국회의원 개인별 정보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통합 </a:t>
            </a:r>
            <a:r>
              <a:rPr lang="en-US" altLang="ko-KR" sz="1400" dirty="0" smtClean="0"/>
              <a:t>View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504950" y="2545533"/>
            <a:ext cx="1989665" cy="414314"/>
          </a:xfrm>
          <a:prstGeom prst="wedgeRoundRectCallout">
            <a:avLst>
              <a:gd name="adj1" fmla="val 39662"/>
              <a:gd name="adj2" fmla="val 10456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의원간 비교 기능 </a:t>
            </a:r>
            <a:r>
              <a:rPr lang="en-US" altLang="ko-KR" sz="1400" dirty="0" smtClean="0"/>
              <a:t>X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0296525" y="3409951"/>
            <a:ext cx="1739151" cy="526914"/>
          </a:xfrm>
          <a:prstGeom prst="wedgeRoundRectCallout">
            <a:avLst>
              <a:gd name="adj1" fmla="val 9586"/>
              <a:gd name="adj2" fmla="val 10463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비교적 단순한 </a:t>
            </a:r>
            <a:r>
              <a:rPr lang="en-US" altLang="ko-KR" sz="1400" dirty="0" smtClean="0"/>
              <a:t>Data Aggregation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1133475" y="5417412"/>
            <a:ext cx="1645072" cy="1107212"/>
          </a:xfrm>
          <a:prstGeom prst="wedgeRectCallout">
            <a:avLst>
              <a:gd name="adj1" fmla="val 63118"/>
              <a:gd name="adj2" fmla="val -269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819839" y="4663563"/>
            <a:ext cx="2026911" cy="569187"/>
          </a:xfrm>
          <a:prstGeom prst="wedgeRoundRectCallout">
            <a:avLst>
              <a:gd name="adj1" fmla="val 28384"/>
              <a:gd name="adj2" fmla="val 10791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의안 정보를 이용한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통계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 시각화 부족</a:t>
            </a:r>
            <a:endParaRPr lang="en-US" altLang="ko-KR" sz="1400" dirty="0" smtClean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504950" y="3333751"/>
            <a:ext cx="2190750" cy="603114"/>
          </a:xfrm>
          <a:prstGeom prst="wedgeRoundRectCallout">
            <a:avLst>
              <a:gd name="adj1" fmla="val 41098"/>
              <a:gd name="adj2" fmla="val 992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조건 </a:t>
            </a:r>
            <a:r>
              <a:rPr lang="en-US" altLang="ko-KR" sz="1400" dirty="0" smtClean="0"/>
              <a:t>Filtering,</a:t>
            </a:r>
          </a:p>
          <a:p>
            <a:pPr algn="ctr"/>
            <a:r>
              <a:rPr lang="ko-KR" altLang="en-US" sz="1400" dirty="0" smtClean="0"/>
              <a:t>개인화 조건 삽입 불가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97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 &amp;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Information Seeking Mantra</a:t>
            </a:r>
            <a:br>
              <a:rPr lang="en-US" altLang="ko-KR" dirty="0" smtClean="0"/>
            </a:br>
            <a:r>
              <a:rPr lang="ko-KR" altLang="en-US" dirty="0" smtClean="0"/>
              <a:t>에 따른 </a:t>
            </a:r>
            <a:r>
              <a:rPr lang="en-US" altLang="ko-KR" dirty="0" smtClean="0"/>
              <a:t>FLOW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Single page Application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비교적 익숙한 시각화 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Bar/line chart </a:t>
            </a:r>
            <a:r>
              <a:rPr lang="ko-KR" altLang="en-US" dirty="0" smtClean="0"/>
              <a:t>위주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5427960" y="222923"/>
            <a:ext cx="6558241" cy="5473340"/>
            <a:chOff x="348180" y="1918741"/>
            <a:chExt cx="5738321" cy="478905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-1" r="195" b="48106"/>
            <a:stretch/>
          </p:blipFill>
          <p:spPr>
            <a:xfrm>
              <a:off x="348180" y="1918741"/>
              <a:ext cx="5738321" cy="478905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80711" y="3985838"/>
              <a:ext cx="299459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5">
                      <a:lumMod val="75000"/>
                    </a:schemeClr>
                  </a:solidFill>
                  <a:latin typeface="Constantia" panose="02030602050306030303" pitchFamily="18" charset="0"/>
                </a:rPr>
                <a:t>OVERVIEW FIRST</a:t>
              </a:r>
              <a:endPara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endParaRPr>
            </a:p>
          </p:txBody>
        </p:sp>
      </p:grpSp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5498378" y="470209"/>
            <a:ext cx="6463218" cy="5510866"/>
            <a:chOff x="3555148" y="1934170"/>
            <a:chExt cx="5580478" cy="4758197"/>
          </a:xfrm>
        </p:grpSpPr>
        <p:grpSp>
          <p:nvGrpSpPr>
            <p:cNvPr id="10" name="그룹 9"/>
            <p:cNvGrpSpPr/>
            <p:nvPr/>
          </p:nvGrpSpPr>
          <p:grpSpPr>
            <a:xfrm>
              <a:off x="3555148" y="1934170"/>
              <a:ext cx="5580478" cy="4758197"/>
              <a:chOff x="2563318" y="3655110"/>
              <a:chExt cx="5580478" cy="47581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3318" y="3655110"/>
                <a:ext cx="5580478" cy="4758197"/>
              </a:xfrm>
              <a:prstGeom prst="rect">
                <a:avLst/>
              </a:prstGeom>
            </p:spPr>
          </p:pic>
          <p:sp>
            <p:nvSpPr>
              <p:cNvPr id="9" name="왼쪽으로 구부러진 화살표 8"/>
              <p:cNvSpPr/>
              <p:nvPr/>
            </p:nvSpPr>
            <p:spPr>
              <a:xfrm rot="7247981" flipH="1">
                <a:off x="5518154" y="3774178"/>
                <a:ext cx="970924" cy="3146602"/>
              </a:xfrm>
              <a:prstGeom prst="curvedLeftArrow">
                <a:avLst>
                  <a:gd name="adj1" fmla="val 25000"/>
                  <a:gd name="adj2" fmla="val 69434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tantia" panose="02030602050306030303" pitchFamily="18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745509" y="3985838"/>
              <a:ext cx="299459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5">
                      <a:lumMod val="75000"/>
                    </a:schemeClr>
                  </a:solidFill>
                  <a:latin typeface="Constantia" panose="02030602050306030303" pitchFamily="18" charset="0"/>
                </a:rPr>
                <a:t>ZOOM AND</a:t>
              </a:r>
            </a:p>
            <a:p>
              <a:pPr algn="ctr"/>
              <a:r>
                <a:rPr lang="en-US" altLang="ko-KR" sz="3200" b="1" dirty="0" smtClean="0">
                  <a:solidFill>
                    <a:schemeClr val="accent5">
                      <a:lumMod val="75000"/>
                    </a:schemeClr>
                  </a:solidFill>
                  <a:latin typeface="Constantia" panose="02030602050306030303" pitchFamily="18" charset="0"/>
                </a:rPr>
                <a:t>FILTER</a:t>
              </a:r>
              <a:endPara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endParaRPr>
            </a:p>
          </p:txBody>
        </p:sp>
      </p:grpSp>
      <p:grpSp>
        <p:nvGrpSpPr>
          <p:cNvPr id="17" name="그룹 16"/>
          <p:cNvGrpSpPr>
            <a:grpSpLocks noChangeAspect="1"/>
          </p:cNvGrpSpPr>
          <p:nvPr/>
        </p:nvGrpSpPr>
        <p:grpSpPr>
          <a:xfrm>
            <a:off x="7510072" y="29045"/>
            <a:ext cx="4223362" cy="6778998"/>
            <a:chOff x="7440399" y="222923"/>
            <a:chExt cx="3976530" cy="63828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tretch/>
          </p:blipFill>
          <p:spPr>
            <a:xfrm>
              <a:off x="7440399" y="222923"/>
              <a:ext cx="3976530" cy="6382803"/>
            </a:xfrm>
            <a:prstGeom prst="rect">
              <a:avLst/>
            </a:prstGeom>
          </p:spPr>
        </p:pic>
        <p:sp>
          <p:nvSpPr>
            <p:cNvPr id="11" name="왼쪽으로 구부러진 화살표 10"/>
            <p:cNvSpPr/>
            <p:nvPr/>
          </p:nvSpPr>
          <p:spPr>
            <a:xfrm rot="9541593" flipH="1" flipV="1">
              <a:off x="9261609" y="1422321"/>
              <a:ext cx="970924" cy="3028692"/>
            </a:xfrm>
            <a:prstGeom prst="curvedLeftArrow">
              <a:avLst>
                <a:gd name="adj1" fmla="val 25000"/>
                <a:gd name="adj2" fmla="val 69434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15468" y="2276530"/>
              <a:ext cx="299459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5">
                      <a:lumMod val="75000"/>
                    </a:schemeClr>
                  </a:solidFill>
                  <a:latin typeface="Constantia" panose="02030602050306030303" pitchFamily="18" charset="0"/>
                </a:rPr>
                <a:t>DETAILS</a:t>
              </a:r>
            </a:p>
            <a:p>
              <a:pPr algn="ctr"/>
              <a:r>
                <a:rPr lang="en-US" altLang="ko-KR" sz="3200" b="1" dirty="0" smtClean="0">
                  <a:solidFill>
                    <a:schemeClr val="accent5">
                      <a:lumMod val="75000"/>
                    </a:schemeClr>
                  </a:solidFill>
                  <a:latin typeface="Constantia" panose="02030602050306030303" pitchFamily="18" charset="0"/>
                </a:rPr>
                <a:t>ON DEMAND</a:t>
              </a:r>
              <a:endPara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3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449286" y="946326"/>
            <a:ext cx="6757132" cy="5761472"/>
            <a:chOff x="2467061" y="3708256"/>
            <a:chExt cx="5690487" cy="485199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7061" y="3708256"/>
              <a:ext cx="5690487" cy="4851996"/>
            </a:xfrm>
            <a:prstGeom prst="rect">
              <a:avLst/>
            </a:prstGeom>
          </p:spPr>
        </p:pic>
        <p:sp>
          <p:nvSpPr>
            <p:cNvPr id="8" name="왼쪽으로 구부러진 화살표 7"/>
            <p:cNvSpPr/>
            <p:nvPr/>
          </p:nvSpPr>
          <p:spPr>
            <a:xfrm rot="7247981" flipH="1">
              <a:off x="5518154" y="3774178"/>
              <a:ext cx="970924" cy="3146602"/>
            </a:xfrm>
            <a:prstGeom prst="curvedLeftArrow">
              <a:avLst>
                <a:gd name="adj1" fmla="val 25000"/>
                <a:gd name="adj2" fmla="val 69434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4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Pilot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97199" y="950026"/>
            <a:ext cx="8937501" cy="565570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명의 사용자를 대상으로 </a:t>
            </a:r>
            <a:r>
              <a:rPr lang="en-US" altLang="ko-KR" dirty="0" smtClean="0"/>
              <a:t>A3</a:t>
            </a:r>
            <a:r>
              <a:rPr lang="ko-KR" altLang="en-US" dirty="0" smtClean="0"/>
              <a:t>를 보여주고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를 받음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Comments</a:t>
            </a:r>
            <a:endParaRPr lang="en-US" altLang="ko-KR" dirty="0"/>
          </a:p>
          <a:p>
            <a:pPr lvl="1"/>
            <a:r>
              <a:rPr lang="en-US" altLang="ko-KR" dirty="0" smtClean="0"/>
              <a:t>Ranking 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Geomap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사이에 </a:t>
            </a:r>
            <a:r>
              <a:rPr lang="en-US" altLang="ko-KR" dirty="0" smtClean="0"/>
              <a:t>linking</a:t>
            </a:r>
            <a:r>
              <a:rPr lang="ko-KR" altLang="en-US" dirty="0" smtClean="0"/>
              <a:t>이 있어야 할 것 같다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Details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barchart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data label</a:t>
            </a:r>
            <a:r>
              <a:rPr lang="ko-KR" altLang="en-US" dirty="0" smtClean="0"/>
              <a:t>이 있어야 할 것 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err="1" smtClean="0"/>
              <a:t>Geomap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color</a:t>
            </a:r>
            <a:r>
              <a:rPr lang="ko-KR" altLang="en-US" dirty="0" smtClean="0"/>
              <a:t>가 너무 연한 부분이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Ranking 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transition</a:t>
            </a:r>
            <a:r>
              <a:rPr lang="ko-KR" altLang="en-US" dirty="0" smtClean="0"/>
              <a:t>이 어색한 부분이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왜 </a:t>
            </a:r>
            <a:r>
              <a:rPr lang="en-US" altLang="ko-KR" dirty="0" err="1" smtClean="0"/>
              <a:t>silder</a:t>
            </a:r>
            <a:r>
              <a:rPr lang="ko-KR" altLang="en-US" dirty="0"/>
              <a:t>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radar chart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사용했나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8" name="Picture 4" descr="comment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95" y="37778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rget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" y="12801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 </a:t>
            </a:r>
            <a:r>
              <a:rPr lang="ko-KR" altLang="en-US" b="1" dirty="0" smtClean="0"/>
              <a:t>정량적</a:t>
            </a:r>
            <a:r>
              <a:rPr lang="ko-KR" altLang="en-US" dirty="0" smtClean="0"/>
              <a:t> 데이터 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분석으로 합리적 정치참여 및 의사결정을 유도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+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교수님과 조교님의 아이디어를 충분히 반영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77306" y="879474"/>
            <a:ext cx="4143375" cy="19514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Political</a:t>
            </a:r>
          </a:p>
          <a:p>
            <a:pPr algn="ctr"/>
            <a:r>
              <a:rPr lang="en-US" altLang="ko-KR" sz="2800" dirty="0" smtClean="0"/>
              <a:t>Quantitative Analysis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77307" y="3459819"/>
            <a:ext cx="4143375" cy="19980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Assembly Bill Data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27410" y="1946466"/>
            <a:ext cx="4015190" cy="232073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Support Decision Making</a:t>
            </a:r>
          </a:p>
          <a:p>
            <a:pPr algn="ctr"/>
            <a:r>
              <a:rPr lang="en-US" altLang="ko-KR" sz="2400" dirty="0" smtClean="0"/>
              <a:t>w/ Visualization </a:t>
            </a:r>
            <a:br>
              <a:rPr lang="en-US" altLang="ko-KR" sz="2400" dirty="0" smtClean="0"/>
            </a:br>
            <a:r>
              <a:rPr lang="en-US" altLang="ko-KR" sz="2400" dirty="0" smtClean="0"/>
              <a:t>&amp; Interaction</a:t>
            </a:r>
            <a:endParaRPr lang="ko-KR" altLang="en-US" sz="2400" dirty="0"/>
          </a:p>
        </p:txBody>
      </p:sp>
      <p:sp>
        <p:nvSpPr>
          <p:cNvPr id="11" name="십자형 10"/>
          <p:cNvSpPr/>
          <p:nvPr/>
        </p:nvSpPr>
        <p:spPr>
          <a:xfrm rot="18788236">
            <a:off x="5863029" y="2885144"/>
            <a:ext cx="469900" cy="482600"/>
          </a:xfrm>
          <a:prstGeom prst="plus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370</Words>
  <Application>Microsoft Office PowerPoint</Application>
  <PresentationFormat>와이드스크린</PresentationFormat>
  <Paragraphs>150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Constantia</vt:lpstr>
      <vt:lpstr>Wingdings</vt:lpstr>
      <vt:lpstr>Office 테마</vt:lpstr>
      <vt:lpstr>A3 Assembly Activity Analysis  https://github.com/snuhci2017/AAA</vt:lpstr>
      <vt:lpstr>Background</vt:lpstr>
      <vt:lpstr>Goal</vt:lpstr>
      <vt:lpstr>Target User (Personas)</vt:lpstr>
      <vt:lpstr>Related work</vt:lpstr>
      <vt:lpstr>Layout &amp; Flow</vt:lpstr>
      <vt:lpstr>DEMO</vt:lpstr>
      <vt:lpstr>Pilot Study</vt:lpstr>
      <vt:lpstr>Contribution</vt:lpstr>
      <vt:lpstr>Prolog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Windows 사용자</cp:lastModifiedBy>
  <cp:revision>31</cp:revision>
  <dcterms:created xsi:type="dcterms:W3CDTF">2017-06-12T12:26:44Z</dcterms:created>
  <dcterms:modified xsi:type="dcterms:W3CDTF">2017-06-14T17:24:54Z</dcterms:modified>
</cp:coreProperties>
</file>