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7" r:id="rId6"/>
    <p:sldId id="268" r:id="rId7"/>
    <p:sldId id="269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Underage</c:v>
                </c:pt>
                <c:pt idx="1">
                  <c:v>Adult</c:v>
                </c:pt>
                <c:pt idx="2">
                  <c:v>Middle-aged</c:v>
                </c:pt>
                <c:pt idx="3">
                  <c:v>Old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4.5</c:v>
                </c:pt>
                <c:pt idx="2">
                  <c:v>5</c:v>
                </c:pt>
                <c:pt idx="3">
                  <c:v>6.5</c:v>
                </c:pt>
                <c:pt idx="4">
                  <c:v>7</c:v>
                </c:pt>
                <c:pt idx="5">
                  <c:v>9</c:v>
                </c:pt>
                <c:pt idx="6">
                  <c:v>11.5</c:v>
                </c:pt>
                <c:pt idx="7">
                  <c:v>12</c:v>
                </c:pt>
                <c:pt idx="8">
                  <c:v>12.5</c:v>
                </c:pt>
                <c:pt idx="9">
                  <c:v>10.5</c:v>
                </c:pt>
                <c:pt idx="10">
                  <c:v>10</c:v>
                </c:pt>
                <c:pt idx="11">
                  <c:v>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11.5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12.5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10.5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268224"/>
        <c:axId val="70761216"/>
      </c:barChart>
      <c:catAx>
        <c:axId val="33268224"/>
        <c:scaling>
          <c:orientation val="minMax"/>
        </c:scaling>
        <c:delete val="1"/>
        <c:axPos val="l"/>
        <c:majorTickMark val="out"/>
        <c:minorTickMark val="none"/>
        <c:tickLblPos val="nextTo"/>
        <c:crossAx val="70761216"/>
        <c:crosses val="autoZero"/>
        <c:auto val="1"/>
        <c:lblAlgn val="ctr"/>
        <c:lblOffset val="100"/>
        <c:noMultiLvlLbl val="0"/>
      </c:catAx>
      <c:valAx>
        <c:axId val="70761216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3268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667200"/>
        <c:axId val="40796160"/>
      </c:barChart>
      <c:catAx>
        <c:axId val="39667200"/>
        <c:scaling>
          <c:orientation val="minMax"/>
        </c:scaling>
        <c:delete val="1"/>
        <c:axPos val="l"/>
        <c:majorTickMark val="out"/>
        <c:minorTickMark val="none"/>
        <c:tickLblPos val="nextTo"/>
        <c:crossAx val="40796160"/>
        <c:crosses val="autoZero"/>
        <c:auto val="1"/>
        <c:lblAlgn val="ctr"/>
        <c:lblOffset val="100"/>
        <c:noMultiLvlLbl val="0"/>
      </c:catAx>
      <c:valAx>
        <c:axId val="40796160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9667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301440"/>
        <c:axId val="40801344"/>
      </c:barChart>
      <c:catAx>
        <c:axId val="42301440"/>
        <c:scaling>
          <c:orientation val="minMax"/>
        </c:scaling>
        <c:delete val="1"/>
        <c:axPos val="l"/>
        <c:majorTickMark val="out"/>
        <c:minorTickMark val="none"/>
        <c:tickLblPos val="nextTo"/>
        <c:crossAx val="40801344"/>
        <c:crosses val="autoZero"/>
        <c:auto val="1"/>
        <c:lblAlgn val="ctr"/>
        <c:lblOffset val="100"/>
        <c:noMultiLvlLbl val="0"/>
      </c:catAx>
      <c:valAx>
        <c:axId val="408013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2301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881216"/>
        <c:axId val="40803072"/>
      </c:barChart>
      <c:catAx>
        <c:axId val="39881216"/>
        <c:scaling>
          <c:orientation val="minMax"/>
        </c:scaling>
        <c:delete val="1"/>
        <c:axPos val="l"/>
        <c:majorTickMark val="out"/>
        <c:minorTickMark val="none"/>
        <c:tickLblPos val="nextTo"/>
        <c:crossAx val="40803072"/>
        <c:crosses val="autoZero"/>
        <c:auto val="1"/>
        <c:lblAlgn val="ctr"/>
        <c:lblOffset val="100"/>
        <c:noMultiLvlLbl val="0"/>
      </c:catAx>
      <c:valAx>
        <c:axId val="40803072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9881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13</c:v>
                </c:pt>
                <c:pt idx="8">
                  <c:v>15</c:v>
                </c:pt>
                <c:pt idx="9">
                  <c:v>13</c:v>
                </c:pt>
                <c:pt idx="10">
                  <c:v>13</c:v>
                </c:pt>
                <c:pt idx="1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820800"/>
        <c:axId val="81072640"/>
      </c:barChart>
      <c:catAx>
        <c:axId val="39820800"/>
        <c:scaling>
          <c:orientation val="minMax"/>
        </c:scaling>
        <c:delete val="1"/>
        <c:axPos val="l"/>
        <c:majorTickMark val="out"/>
        <c:minorTickMark val="none"/>
        <c:tickLblPos val="nextTo"/>
        <c:crossAx val="81072640"/>
        <c:crosses val="autoZero"/>
        <c:auto val="1"/>
        <c:lblAlgn val="ctr"/>
        <c:lblOffset val="100"/>
        <c:noMultiLvlLbl val="0"/>
      </c:catAx>
      <c:valAx>
        <c:axId val="81072640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9820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7"/>
            <c:bubble3D val="0"/>
            <c:spPr>
              <a:solidFill>
                <a:schemeClr val="accent2"/>
              </a:solidFill>
            </c:spPr>
          </c:dPt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94016"/>
        <c:axId val="81097216"/>
      </c:barChart>
      <c:catAx>
        <c:axId val="43094016"/>
        <c:scaling>
          <c:orientation val="minMax"/>
        </c:scaling>
        <c:delete val="1"/>
        <c:axPos val="l"/>
        <c:majorTickMark val="out"/>
        <c:minorTickMark val="none"/>
        <c:tickLblPos val="nextTo"/>
        <c:crossAx val="81097216"/>
        <c:crosses val="autoZero"/>
        <c:auto val="1"/>
        <c:lblAlgn val="ctr"/>
        <c:lblOffset val="100"/>
        <c:noMultiLvlLbl val="0"/>
      </c:catAx>
      <c:valAx>
        <c:axId val="8109721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3094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Underage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Adult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Middle-aged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Old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22144"/>
        <c:axId val="81075520"/>
      </c:barChart>
      <c:catAx>
        <c:axId val="31622144"/>
        <c:scaling>
          <c:orientation val="minMax"/>
        </c:scaling>
        <c:delete val="1"/>
        <c:axPos val="l"/>
        <c:majorTickMark val="out"/>
        <c:minorTickMark val="none"/>
        <c:tickLblPos val="nextTo"/>
        <c:crossAx val="81075520"/>
        <c:crosses val="autoZero"/>
        <c:auto val="1"/>
        <c:lblAlgn val="ctr"/>
        <c:lblOffset val="100"/>
        <c:noMultiLvlLbl val="0"/>
      </c:catAx>
      <c:valAx>
        <c:axId val="81075520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1622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604455986371881"/>
          <c:y val="6.9062696737399551E-2"/>
          <c:w val="0.30631851090619561"/>
          <c:h val="0.93093730326260049"/>
        </c:manualLayout>
      </c:layout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44768"/>
        <c:axId val="81100096"/>
      </c:barChart>
      <c:catAx>
        <c:axId val="42144768"/>
        <c:scaling>
          <c:orientation val="minMax"/>
        </c:scaling>
        <c:delete val="1"/>
        <c:axPos val="l"/>
        <c:majorTickMark val="out"/>
        <c:minorTickMark val="none"/>
        <c:tickLblPos val="nextTo"/>
        <c:crossAx val="81100096"/>
        <c:crosses val="autoZero"/>
        <c:auto val="1"/>
        <c:lblAlgn val="ctr"/>
        <c:lblOffset val="100"/>
        <c:noMultiLvlLbl val="0"/>
      </c:catAx>
      <c:valAx>
        <c:axId val="81100096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2144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7"/>
            <c:bubble3D val="0"/>
            <c:spPr>
              <a:solidFill>
                <a:schemeClr val="accent2"/>
              </a:solidFill>
            </c:spPr>
          </c:dPt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13</c:v>
                </c:pt>
                <c:pt idx="8">
                  <c:v>15</c:v>
                </c:pt>
                <c:pt idx="9">
                  <c:v>13</c:v>
                </c:pt>
                <c:pt idx="10">
                  <c:v>13</c:v>
                </c:pt>
                <c:pt idx="1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94528"/>
        <c:axId val="43182912"/>
      </c:barChart>
      <c:catAx>
        <c:axId val="43094528"/>
        <c:scaling>
          <c:orientation val="minMax"/>
        </c:scaling>
        <c:delete val="1"/>
        <c:axPos val="l"/>
        <c:majorTickMark val="out"/>
        <c:minorTickMark val="none"/>
        <c:tickLblPos val="nextTo"/>
        <c:crossAx val="43182912"/>
        <c:crosses val="autoZero"/>
        <c:auto val="1"/>
        <c:lblAlgn val="ctr"/>
        <c:lblOffset val="100"/>
        <c:noMultiLvlLbl val="0"/>
      </c:catAx>
      <c:valAx>
        <c:axId val="4318291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3094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Underage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Adult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Middle-aged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Old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532544"/>
        <c:axId val="81097792"/>
      </c:barChart>
      <c:catAx>
        <c:axId val="39532544"/>
        <c:scaling>
          <c:orientation val="minMax"/>
        </c:scaling>
        <c:delete val="1"/>
        <c:axPos val="l"/>
        <c:majorTickMark val="out"/>
        <c:minorTickMark val="none"/>
        <c:tickLblPos val="nextTo"/>
        <c:crossAx val="81097792"/>
        <c:crosses val="autoZero"/>
        <c:auto val="1"/>
        <c:lblAlgn val="ctr"/>
        <c:lblOffset val="100"/>
        <c:noMultiLvlLbl val="0"/>
      </c:catAx>
      <c:valAx>
        <c:axId val="8109779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95325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533056"/>
        <c:axId val="40544512"/>
      </c:barChart>
      <c:catAx>
        <c:axId val="39533056"/>
        <c:scaling>
          <c:orientation val="minMax"/>
        </c:scaling>
        <c:delete val="1"/>
        <c:axPos val="l"/>
        <c:majorTickMark val="out"/>
        <c:minorTickMark val="none"/>
        <c:tickLblPos val="nextTo"/>
        <c:crossAx val="40544512"/>
        <c:crosses val="autoZero"/>
        <c:auto val="1"/>
        <c:lblAlgn val="ctr"/>
        <c:lblOffset val="100"/>
        <c:noMultiLvlLbl val="0"/>
      </c:catAx>
      <c:valAx>
        <c:axId val="40544512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9533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819264"/>
        <c:axId val="70756608"/>
      </c:barChart>
      <c:catAx>
        <c:axId val="39819264"/>
        <c:scaling>
          <c:orientation val="minMax"/>
        </c:scaling>
        <c:delete val="1"/>
        <c:axPos val="l"/>
        <c:majorTickMark val="out"/>
        <c:minorTickMark val="none"/>
        <c:tickLblPos val="nextTo"/>
        <c:crossAx val="70756608"/>
        <c:crosses val="autoZero"/>
        <c:auto val="1"/>
        <c:lblAlgn val="ctr"/>
        <c:lblOffset val="100"/>
        <c:noMultiLvlLbl val="0"/>
      </c:catAx>
      <c:valAx>
        <c:axId val="7075660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9819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55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60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668224"/>
        <c:axId val="40543936"/>
      </c:barChart>
      <c:catAx>
        <c:axId val="39668224"/>
        <c:scaling>
          <c:orientation val="minMax"/>
        </c:scaling>
        <c:delete val="1"/>
        <c:axPos val="l"/>
        <c:majorTickMark val="out"/>
        <c:minorTickMark val="none"/>
        <c:tickLblPos val="nextTo"/>
        <c:crossAx val="40543936"/>
        <c:crosses val="autoZero"/>
        <c:auto val="1"/>
        <c:lblAlgn val="ctr"/>
        <c:lblOffset val="100"/>
        <c:noMultiLvlLbl val="0"/>
      </c:catAx>
      <c:valAx>
        <c:axId val="40543936"/>
        <c:scaling>
          <c:orientation val="minMax"/>
          <c:max val="100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9668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10</c:v>
                </c:pt>
                <c:pt idx="6">
                  <c:v>13</c:v>
                </c:pt>
                <c:pt idx="7">
                  <c:v>11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열4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열5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열6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열7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11.5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열8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열9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12.5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열10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10.5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열11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열12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71296"/>
        <c:axId val="40549696"/>
      </c:barChart>
      <c:catAx>
        <c:axId val="33271296"/>
        <c:scaling>
          <c:orientation val="minMax"/>
        </c:scaling>
        <c:delete val="1"/>
        <c:axPos val="l"/>
        <c:majorTickMark val="out"/>
        <c:minorTickMark val="none"/>
        <c:tickLblPos val="nextTo"/>
        <c:crossAx val="40549696"/>
        <c:crosses val="autoZero"/>
        <c:auto val="1"/>
        <c:lblAlgn val="ctr"/>
        <c:lblOffset val="100"/>
        <c:noMultiLvlLbl val="0"/>
      </c:catAx>
      <c:valAx>
        <c:axId val="4054969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3271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2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4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6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7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3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9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5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7952-2507-4DA0-87A2-D756C68482C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A8853-DE10-4734-82B8-C6B622132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2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Population Simulation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목표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시간에 따른 인구 분포의 변화를 쉽게 볼 수 있도록 한다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인구 분포에 영향을 주는 요인들을 변화시키며 인구 분포 시뮬레이션을 한다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사용자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primary persona</a:t>
            </a:r>
          </a:p>
          <a:p>
            <a:pPr lvl="2"/>
            <a:r>
              <a:rPr lang="ko-KR" altLang="en-US" sz="1600" dirty="0" smtClean="0"/>
              <a:t>기존에 </a:t>
            </a:r>
            <a:r>
              <a:rPr lang="ko-KR" altLang="en-US" sz="1600" dirty="0" smtClean="0"/>
              <a:t>인구 문제에 크게 관심이 없던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대 이공계 </a:t>
            </a:r>
            <a:r>
              <a:rPr lang="ko-KR" altLang="en-US" sz="1600" dirty="0" smtClean="0"/>
              <a:t>사람들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해당 나이의 유저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명에게서 </a:t>
            </a:r>
            <a:r>
              <a:rPr lang="ko-KR" altLang="en-US" sz="1600" dirty="0" err="1" smtClean="0"/>
              <a:t>유저스터디를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secondary persona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연령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전공과 무관하게 기존에 인구 문제에 크게 관심 없던 사람들은 전부 </a:t>
            </a:r>
            <a:r>
              <a:rPr lang="en-US" altLang="ko-KR" sz="1600" dirty="0" smtClean="0"/>
              <a:t>secondary persona</a:t>
            </a:r>
            <a:r>
              <a:rPr lang="ko-KR" altLang="en-US" sz="1600" dirty="0" smtClean="0"/>
              <a:t>가 될 수 있음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44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r="1936"/>
          <a:stretch/>
        </p:blipFill>
        <p:spPr bwMode="auto">
          <a:xfrm>
            <a:off x="-12892" y="764704"/>
            <a:ext cx="9141794" cy="543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6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시간과 요인을 변화시켜가며 인구 분포의 변화를 관찰할 수 있다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계층적 구조에 따른 변화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경제활동 유무에 따른 인구 분포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20</a:t>
            </a:r>
            <a:r>
              <a:rPr lang="ko-KR" altLang="en-US" sz="1600" dirty="0" smtClean="0"/>
              <a:t>세씩 나눈 나이대의 인구 분포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5</a:t>
            </a:r>
            <a:r>
              <a:rPr lang="ko-KR" altLang="en-US" sz="1600" dirty="0" smtClean="0"/>
              <a:t>세씩 나눈 나이대의 인구분포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전체 인구 수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노령화지수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가정 당 </a:t>
            </a:r>
            <a:r>
              <a:rPr lang="ko-KR" altLang="en-US" sz="2000" dirty="0" err="1" smtClean="0"/>
              <a:t>아이수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숫자로 표시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마우스 클릭을 통해 해당 연령의 인구 수와 그들의 부모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아이 세대가 어디에 분포되어 있는지 볼 수 있음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위의 요소들을 두 연도에 대하여 비교할 수 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27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ring chart?</a:t>
            </a:r>
            <a:endParaRPr lang="ko-KR" altLang="en-US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149323"/>
              </p:ext>
            </p:extLst>
          </p:nvPr>
        </p:nvGraphicFramePr>
        <p:xfrm>
          <a:off x="4427984" y="1700808"/>
          <a:ext cx="460851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4242939096"/>
              </p:ext>
            </p:extLst>
          </p:nvPr>
        </p:nvGraphicFramePr>
        <p:xfrm>
          <a:off x="251520" y="3068960"/>
          <a:ext cx="4320480" cy="108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4"/>
          <p:cNvSpPr txBox="1">
            <a:spLocks/>
          </p:cNvSpPr>
          <p:nvPr/>
        </p:nvSpPr>
        <p:spPr>
          <a:xfrm>
            <a:off x="251520" y="4509120"/>
            <a:ext cx="864096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절대적인 수치 비교보다는 분포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퍼센테이지</a:t>
            </a:r>
            <a:r>
              <a:rPr lang="ko-KR" altLang="en-US" sz="2000" dirty="0" smtClean="0"/>
              <a:t>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보는 것에 중점을 두었기 때문에</a:t>
            </a:r>
            <a:r>
              <a:rPr lang="en-US" altLang="ko-KR" sz="2000" dirty="0" smtClean="0"/>
              <a:t>, ring chart</a:t>
            </a:r>
            <a:r>
              <a:rPr lang="ko-KR" altLang="en-US" sz="2000" dirty="0" smtClean="0"/>
              <a:t>가 더 효과적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예를 들어</a:t>
            </a:r>
            <a:endParaRPr lang="en-US" altLang="ko-KR" sz="2000" dirty="0"/>
          </a:p>
          <a:p>
            <a:pPr lvl="1"/>
            <a:r>
              <a:rPr lang="en-US" altLang="ko-KR" sz="1800" dirty="0" smtClean="0"/>
              <a:t>underage</a:t>
            </a:r>
            <a:r>
              <a:rPr lang="ko-KR" altLang="en-US" sz="1800" dirty="0" smtClean="0"/>
              <a:t>가 전체의 몇 퍼센트 정도인가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40</a:t>
            </a:r>
            <a:r>
              <a:rPr lang="ko-KR" altLang="en-US" sz="1800" dirty="0" smtClean="0"/>
              <a:t>세는 나이가 많은 편에 속하나 적은 편에 속하나</a:t>
            </a:r>
            <a:r>
              <a:rPr lang="en-US" altLang="ko-KR" sz="1800" dirty="0" smtClean="0"/>
              <a:t>?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778673265"/>
              </p:ext>
            </p:extLst>
          </p:nvPr>
        </p:nvGraphicFramePr>
        <p:xfrm>
          <a:off x="251520" y="1340768"/>
          <a:ext cx="4320480" cy="174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648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ring chart?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655212349"/>
              </p:ext>
            </p:extLst>
          </p:nvPr>
        </p:nvGraphicFramePr>
        <p:xfrm>
          <a:off x="611560" y="3501008"/>
          <a:ext cx="3960440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271901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501317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 세분화된 연령대별 분포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위치에 따라서 분포 알려주기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시간을 </a:t>
            </a:r>
            <a:r>
              <a:rPr lang="ko-KR" altLang="en-US" dirty="0"/>
              <a:t>변화시킬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바퀴가 </a:t>
            </a:r>
            <a:r>
              <a:rPr lang="ko-KR" altLang="en-US" dirty="0"/>
              <a:t>돌아가는 듯한 느낌으로 변화하는 과정을 잘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분포 변화에 따른 특정 연령의 위치 변화 등이 더 잘 보임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786511677"/>
              </p:ext>
            </p:extLst>
          </p:nvPr>
        </p:nvGraphicFramePr>
        <p:xfrm>
          <a:off x="611560" y="1412776"/>
          <a:ext cx="3960440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577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ring chart?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9528156"/>
              </p:ext>
            </p:extLst>
          </p:nvPr>
        </p:nvGraphicFramePr>
        <p:xfrm>
          <a:off x="611560" y="3501008"/>
          <a:ext cx="3960440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648289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501317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 세분화된 연령대별 분포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위치에 따라서 분포 알려주기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시간을 </a:t>
            </a:r>
            <a:r>
              <a:rPr lang="ko-KR" altLang="en-US" dirty="0"/>
              <a:t>변화시킬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바퀴가 </a:t>
            </a:r>
            <a:r>
              <a:rPr lang="ko-KR" altLang="en-US" dirty="0"/>
              <a:t>돌아가는 듯한 느낌으로 변화하는 과정을 잘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분포 변화에 따른 특정 연령의 위치 변화 등이 더 잘 보임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4008062139"/>
              </p:ext>
            </p:extLst>
          </p:nvPr>
        </p:nvGraphicFramePr>
        <p:xfrm>
          <a:off x="611560" y="1412776"/>
          <a:ext cx="3960440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524035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185948358"/>
              </p:ext>
            </p:extLst>
          </p:nvPr>
        </p:nvGraphicFramePr>
        <p:xfrm>
          <a:off x="614082" y="3501008"/>
          <a:ext cx="3957917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799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ring chart?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756854725"/>
              </p:ext>
            </p:extLst>
          </p:nvPr>
        </p:nvGraphicFramePr>
        <p:xfrm>
          <a:off x="611560" y="3501008"/>
          <a:ext cx="3960440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871223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501317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 세분화된 연령대별 분포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위치에 따라서 분포 알려주기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시간을 </a:t>
            </a:r>
            <a:r>
              <a:rPr lang="ko-KR" altLang="en-US" dirty="0"/>
              <a:t>변화시킬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바퀴가 </a:t>
            </a:r>
            <a:r>
              <a:rPr lang="ko-KR" altLang="en-US" dirty="0"/>
              <a:t>돌아가는 듯한 느낌으로 변화하는 과정을 잘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분포 변화에 따른 특정 연령의 위치 변화 등이 더 잘 보임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497272233"/>
              </p:ext>
            </p:extLst>
          </p:nvPr>
        </p:nvGraphicFramePr>
        <p:xfrm>
          <a:off x="611560" y="1412776"/>
          <a:ext cx="3960440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14872182"/>
              </p:ext>
            </p:extLst>
          </p:nvPr>
        </p:nvGraphicFramePr>
        <p:xfrm>
          <a:off x="611560" y="3501008"/>
          <a:ext cx="3960440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895762"/>
              </p:ext>
            </p:extLst>
          </p:nvPr>
        </p:nvGraphicFramePr>
        <p:xfrm>
          <a:off x="4788024" y="1844824"/>
          <a:ext cx="36724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347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비교하기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28269541"/>
              </p:ext>
            </p:extLst>
          </p:nvPr>
        </p:nvGraphicFramePr>
        <p:xfrm>
          <a:off x="755576" y="4005064"/>
          <a:ext cx="4032448" cy="79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724586"/>
              </p:ext>
            </p:extLst>
          </p:nvPr>
        </p:nvGraphicFramePr>
        <p:xfrm>
          <a:off x="6084168" y="1340768"/>
          <a:ext cx="2557358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02687344"/>
              </p:ext>
            </p:extLst>
          </p:nvPr>
        </p:nvGraphicFramePr>
        <p:xfrm>
          <a:off x="3275856" y="1340768"/>
          <a:ext cx="230425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151216137"/>
              </p:ext>
            </p:extLst>
          </p:nvPr>
        </p:nvGraphicFramePr>
        <p:xfrm>
          <a:off x="755576" y="4941168"/>
          <a:ext cx="4032448" cy="79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490197"/>
              </p:ext>
            </p:extLst>
          </p:nvPr>
        </p:nvGraphicFramePr>
        <p:xfrm>
          <a:off x="6084168" y="3717032"/>
          <a:ext cx="2520280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305274362"/>
              </p:ext>
            </p:extLst>
          </p:nvPr>
        </p:nvGraphicFramePr>
        <p:xfrm>
          <a:off x="755576" y="1340768"/>
          <a:ext cx="230425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내용 개체 틀 1"/>
          <p:cNvSpPr txBox="1">
            <a:spLocks/>
          </p:cNvSpPr>
          <p:nvPr/>
        </p:nvSpPr>
        <p:spPr>
          <a:xfrm>
            <a:off x="430989" y="6060429"/>
            <a:ext cx="8229600" cy="132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sz="1800" dirty="0" smtClean="0"/>
              <a:t>비율의 차이를 위치로 알 수 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해당 연령대가 나이가 많은 축이었다가 나이가 적은 축이 됨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14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시뮬레이</a:t>
            </a:r>
            <a:r>
              <a:rPr lang="ko-KR" altLang="en-US" dirty="0"/>
              <a:t>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첫 시도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factor</a:t>
            </a:r>
            <a:r>
              <a:rPr lang="ko-KR" altLang="en-US" sz="2000" dirty="0" smtClean="0"/>
              <a:t>을 독립변수로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출산율을 종속변수로 하여 선형회귀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4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factor </a:t>
            </a:r>
            <a:r>
              <a:rPr lang="ko-KR" altLang="en-US" sz="1800" dirty="0" smtClean="0"/>
              <a:t>데이터가 전부 있는 해가 </a:t>
            </a:r>
            <a:r>
              <a:rPr lang="en-US" altLang="ko-KR" sz="1800" dirty="0" smtClean="0"/>
              <a:t>9</a:t>
            </a:r>
            <a:r>
              <a:rPr lang="ko-KR" altLang="en-US" sz="1800" dirty="0" smtClean="0"/>
              <a:t>개밖에 안되어 </a:t>
            </a:r>
            <a:r>
              <a:rPr lang="en-US" altLang="ko-KR" sz="1800" dirty="0" smtClean="0"/>
              <a:t>overfitting</a:t>
            </a:r>
            <a:r>
              <a:rPr lang="ko-KR" altLang="en-US" sz="1800" dirty="0" smtClean="0"/>
              <a:t>을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피할 수 없다</a:t>
            </a:r>
            <a:endParaRPr lang="en-US" altLang="ko-KR" sz="1800" dirty="0" smtClean="0"/>
          </a:p>
          <a:p>
            <a:r>
              <a:rPr lang="ko-KR" altLang="en-US" sz="2400" dirty="0" smtClean="0"/>
              <a:t>대</a:t>
            </a:r>
            <a:r>
              <a:rPr lang="ko-KR" altLang="en-US" sz="2400" dirty="0"/>
              <a:t>안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factor</a:t>
            </a:r>
            <a:r>
              <a:rPr lang="ko-KR" altLang="en-US" sz="2000" dirty="0" smtClean="0"/>
              <a:t>의 영향이 동일하다고 가정하고</a:t>
            </a:r>
            <a:r>
              <a:rPr lang="en-US" altLang="ko-KR" sz="2000" dirty="0" smtClean="0"/>
              <a:t>, factor</a:t>
            </a:r>
            <a:r>
              <a:rPr lang="ko-KR" altLang="en-US" sz="2000" dirty="0" smtClean="0"/>
              <a:t>들의 합을 독립변수로 변경하여 선형회귀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61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379</TotalTime>
  <Words>348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Population Simulation</vt:lpstr>
      <vt:lpstr>PowerPoint 프레젠테이션</vt:lpstr>
      <vt:lpstr>기능</vt:lpstr>
      <vt:lpstr>왜 ring chart?</vt:lpstr>
      <vt:lpstr>왜 ring chart?</vt:lpstr>
      <vt:lpstr>왜 ring chart?</vt:lpstr>
      <vt:lpstr>왜 ring chart?</vt:lpstr>
      <vt:lpstr>비교하기</vt:lpstr>
      <vt:lpstr>시뮬레이션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Simulation</dc:title>
  <dc:creator>Windows 사용자</dc:creator>
  <cp:lastModifiedBy>Windows 사용자</cp:lastModifiedBy>
  <cp:revision>16</cp:revision>
  <dcterms:created xsi:type="dcterms:W3CDTF">2017-06-12T13:50:28Z</dcterms:created>
  <dcterms:modified xsi:type="dcterms:W3CDTF">2017-06-15T02:52:16Z</dcterms:modified>
</cp:coreProperties>
</file>