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6" r:id="rId3"/>
    <p:sldId id="257" r:id="rId4"/>
    <p:sldId id="1615" r:id="rId5"/>
    <p:sldId id="1627" r:id="rId6"/>
    <p:sldId id="1623" r:id="rId7"/>
    <p:sldId id="1618" r:id="rId8"/>
    <p:sldId id="1628" r:id="rId9"/>
    <p:sldId id="1620" r:id="rId10"/>
    <p:sldId id="1624" r:id="rId11"/>
    <p:sldId id="1616" r:id="rId12"/>
    <p:sldId id="1622" r:id="rId13"/>
    <p:sldId id="1625" r:id="rId14"/>
    <p:sldId id="264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Carlos Mendez Melo" initials="JCMM" lastIdx="2" clrIdx="0">
    <p:extLst>
      <p:ext uri="{19B8F6BF-5375-455C-9EA6-DF929625EA0E}">
        <p15:presenceInfo xmlns:p15="http://schemas.microsoft.com/office/powerpoint/2012/main" userId="Juan Carlos Mendez Me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6E7"/>
    <a:srgbClr val="FFD966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0B0D0-B60B-4D63-8876-6905C8E7B30A}" type="datetimeFigureOut">
              <a:rPr lang="es-CO" smtClean="0"/>
              <a:t>15/12/2020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C823-6E9F-4685-B1BD-0E5D36D8B9E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46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5EEF70-E93F-624A-8AEB-CDBA81814AB5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207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3C823-6E9F-4685-B1BD-0E5D36D8B9E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242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upra.sharepoint.com/:w:/r/sites/ArquitecturaTICUPRA/_layouts/15/Doc.aspx?sourcedoc=%7BDA350F23-3706-4538-A3B7-6B8BC75CED65%7D&amp;file=Listado%20fuentes%20de%20datos%20-%20solicitud.docx&amp;action=default&amp;mobileredirect=true&amp;cid=799ac0c9-70af-4e85-9de1-d98d6a3f9b7d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3C823-6E9F-4685-B1BD-0E5D36D8B9E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360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5EEF70-E93F-624A-8AEB-CDBA81814AB5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274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3C823-6E9F-4685-B1BD-0E5D36D8B9E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61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3C823-6E9F-4685-B1BD-0E5D36D8B9E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281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3C823-6E9F-4685-B1BD-0E5D36D8B9E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86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3C823-6E9F-4685-B1BD-0E5D36D8B9E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126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3C823-6E9F-4685-B1BD-0E5D36D8B9E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77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3C823-6E9F-4685-B1BD-0E5D36D8B9E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99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3C823-6E9F-4685-B1BD-0E5D36D8B9E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109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3C823-6E9F-4685-B1BD-0E5D36D8B9E0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9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bomb.wav"/>
          </p:stSnd>
        </p:sndAc>
      </p:transition>
    </mc:Choice>
    <mc:Fallback xmlns="">
      <p:transition>
        <p:sndAc>
          <p:stSnd>
            <p:snd r:embed="rId4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3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bomb.wav"/>
          </p:stSnd>
        </p:sndAc>
      </p:transition>
    </mc:Choice>
    <mc:Fallback xmlns="">
      <p:transition>
        <p:sndAc>
          <p:stSnd>
            <p:snd r:embed="rId3" name="bomb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bomb.wav"/>
          </p:stSnd>
        </p:sndAc>
      </p:transition>
    </mc:Choice>
    <mc:Fallback xmlns="">
      <p:transition>
        <p:sndAc>
          <p:stSnd>
            <p:snd r:embed="rId3" name="bomb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11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8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0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77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22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09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03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0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bomb.wav"/>
          </p:stSnd>
        </p:sndAc>
      </p:transition>
    </mc:Choice>
    <mc:Fallback xmlns="">
      <p:transition>
        <p:sndAc>
          <p:stSnd>
            <p:snd r:embed="rId3" name="bomb.wav"/>
          </p:stSnd>
        </p:sndAc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74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96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9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6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bomb.wav"/>
          </p:stSnd>
        </p:sndAc>
      </p:transition>
    </mc:Choice>
    <mc:Fallback xmlns="">
      <p:transition>
        <p:sndAc>
          <p:stSnd>
            <p:snd r:embed="rId3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bomb.wav"/>
          </p:stSnd>
        </p:sndAc>
      </p:transition>
    </mc:Choice>
    <mc:Fallback xmlns="">
      <p:transition>
        <p:sndAc>
          <p:stSnd>
            <p:snd r:embed="rId3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bomb.wav"/>
          </p:stSnd>
        </p:sndAc>
      </p:transition>
    </mc:Choice>
    <mc:Fallback xmlns="">
      <p:transition>
        <p:sndAc>
          <p:stSnd>
            <p:snd r:embed="rId3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9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bomb.wav"/>
          </p:stSnd>
        </p:sndAc>
      </p:transition>
    </mc:Choice>
    <mc:Fallback xmlns="">
      <p:transition>
        <p:sndAc>
          <p:stSnd>
            <p:snd r:embed="rId3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bomb.wav"/>
          </p:stSnd>
        </p:sndAc>
      </p:transition>
    </mc:Choice>
    <mc:Fallback xmlns="">
      <p:transition>
        <p:sndAc>
          <p:stSnd>
            <p:snd r:embed="rId3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bomb.wav"/>
          </p:stSnd>
        </p:sndAc>
      </p:transition>
    </mc:Choice>
    <mc:Fallback xmlns="">
      <p:transition>
        <p:sndAc>
          <p:stSnd>
            <p:snd r:embed="rId3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" name="bomb.wav"/>
          </p:stSnd>
        </p:sndAc>
      </p:transition>
    </mc:Choice>
    <mc:Fallback xmlns="">
      <p:transition>
        <p:sndAc>
          <p:stSnd>
            <p:snd r:embed="rId3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3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483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483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483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13" name="bomb.wav"/>
          </p:stSnd>
        </p:sndAc>
      </p:transition>
    </mc:Choice>
    <mc:Fallback xmlns="">
      <p:transition>
        <p:sndAc>
          <p:stSnd>
            <p:snd r:embed="rId15" name="bomb.wav"/>
          </p:stSnd>
        </p:sndAc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1">
              <a:lumMod val="50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4713-5269-4F50-8B2F-CA7ED317C64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FF117-CA8F-4489-8F53-44BE72E1A5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2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16780" y="2575262"/>
            <a:ext cx="3217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UPRA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777938" y="3429000"/>
            <a:ext cx="269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Planificamos el presente y futuro del campo</a:t>
            </a:r>
          </a:p>
        </p:txBody>
      </p:sp>
    </p:spTree>
    <p:extLst>
      <p:ext uri="{BB962C8B-B14F-4D97-AF65-F5344CB8AC3E}">
        <p14:creationId xmlns:p14="http://schemas.microsoft.com/office/powerpoint/2010/main" val="34899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3EF8-5325-4EB9-8911-B180F951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-154427"/>
            <a:ext cx="10515600" cy="908603"/>
          </a:xfrm>
        </p:spPr>
        <p:txBody>
          <a:bodyPr>
            <a:normAutofit fontScale="90000"/>
          </a:bodyPr>
          <a:lstStyle/>
          <a:p>
            <a: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+{</a:t>
            </a: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Compromisos de las partes</a:t>
            </a: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endParaRPr lang="es-CO" sz="4000" b="1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B970822-1DC5-4948-A41F-D4F52E90C22C}"/>
              </a:ext>
            </a:extLst>
          </p:cNvPr>
          <p:cNvSpPr txBox="1"/>
          <p:nvPr/>
        </p:nvSpPr>
        <p:spPr>
          <a:xfrm>
            <a:off x="1073180" y="2099950"/>
            <a:ext cx="3240741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Infraestructura en la nube de Microsoft Azure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2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Acompañamiento</a:t>
            </a:r>
            <a:r>
              <a:rPr lang="es-ES_tradnl" sz="25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técnico en el manejo de la infraestructura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5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Promoción del producto realizado </a:t>
            </a:r>
            <a:endParaRPr kumimoji="0" lang="es-ES_tradnl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9B49052-0FD3-485B-A01D-BDE6970FCD03}"/>
              </a:ext>
            </a:extLst>
          </p:cNvPr>
          <p:cNvSpPr txBox="1"/>
          <p:nvPr/>
        </p:nvSpPr>
        <p:spPr>
          <a:xfrm>
            <a:off x="944217" y="1229104"/>
            <a:ext cx="37293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MinTic</a:t>
            </a:r>
            <a:r>
              <a:rPr kumimoji="0" lang="es-ES_tradnl" sz="4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CO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44EDF5E-9584-48DF-8B05-BA72BAD6ADE3}"/>
              </a:ext>
            </a:extLst>
          </p:cNvPr>
          <p:cNvSpPr txBox="1"/>
          <p:nvPr/>
        </p:nvSpPr>
        <p:spPr>
          <a:xfrm>
            <a:off x="6033036" y="1966060"/>
            <a:ext cx="5006017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Equipo técnico de alto nivel y competencias en analítica para el desarrollo del proyecto </a:t>
            </a:r>
            <a:endParaRPr kumimoji="0" lang="es-CO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242AB2E-04A9-4951-B7A8-804FC803B5F2}"/>
              </a:ext>
            </a:extLst>
          </p:cNvPr>
          <p:cNvSpPr txBox="1"/>
          <p:nvPr/>
        </p:nvSpPr>
        <p:spPr>
          <a:xfrm>
            <a:off x="7269396" y="1290659"/>
            <a:ext cx="37696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200" b="1" dirty="0">
                <a:solidFill>
                  <a:srgbClr val="70AD47">
                    <a:lumMod val="50000"/>
                  </a:srgb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UPRA  </a:t>
            </a: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E06791E-5BEA-4C3D-978D-E1AB2D890BBC}"/>
              </a:ext>
            </a:extLst>
          </p:cNvPr>
          <p:cNvCxnSpPr>
            <a:cxnSpLocks/>
          </p:cNvCxnSpPr>
          <p:nvPr/>
        </p:nvCxnSpPr>
        <p:spPr>
          <a:xfrm>
            <a:off x="5402769" y="1229104"/>
            <a:ext cx="0" cy="545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07685061-1479-4B61-9927-1547083CC2CD}"/>
              </a:ext>
            </a:extLst>
          </p:cNvPr>
          <p:cNvSpPr txBox="1"/>
          <p:nvPr/>
        </p:nvSpPr>
        <p:spPr>
          <a:xfrm>
            <a:off x="6033037" y="3265857"/>
            <a:ext cx="5006017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Datos para realizar el proyecto, que serán de manejo exclusivo de la entidad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25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Una vez finalice el proyecto, el producto debe ser publicado en el portal nacional de datos </a:t>
            </a:r>
            <a:r>
              <a:rPr kumimoji="0" lang="es-ES_tradnl" sz="2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(Documentos, programas,  muestra datos)</a:t>
            </a:r>
            <a:endParaRPr kumimoji="0" lang="es-CO" sz="25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7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10D6470A-0891-4F2A-BBDA-C84C6144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-154427"/>
            <a:ext cx="10515600" cy="908603"/>
          </a:xfrm>
        </p:spPr>
        <p:txBody>
          <a:bodyPr>
            <a:normAutofit fontScale="90000"/>
          </a:bodyPr>
          <a:lstStyle/>
          <a:p>
            <a: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+{</a:t>
            </a: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HITOS DEL PROYECTO</a:t>
            </a: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endParaRPr lang="es-CO" sz="4000" b="1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2902FD4-5AC0-4459-A068-C47FE933D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0" y="867749"/>
            <a:ext cx="11974459" cy="47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3EF8-5325-4EB9-8911-B180F951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828"/>
            <a:ext cx="10515600" cy="908603"/>
          </a:xfrm>
        </p:spPr>
        <p:txBody>
          <a:bodyPr>
            <a:normAutofit fontScale="90000"/>
          </a:bodyPr>
          <a:lstStyle/>
          <a:p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Datos que se utilizarán en el Sandbox</a:t>
            </a: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endParaRPr lang="es-CO" sz="4000" b="1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14DA4F-7155-497B-8A3B-97250EFA1CBB}"/>
              </a:ext>
            </a:extLst>
          </p:cNvPr>
          <p:cNvSpPr txBox="1"/>
          <p:nvPr/>
        </p:nvSpPr>
        <p:spPr>
          <a:xfrm>
            <a:off x="315433" y="2032281"/>
            <a:ext cx="509654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1200" b="1" i="0" dirty="0">
                <a:solidFill>
                  <a:srgbClr val="000000"/>
                </a:solidFill>
                <a:effectLst/>
                <a:latin typeface="Arial "/>
              </a:rPr>
              <a:t>Archivo de transacciones inmobiliarias:  Alfanumérico.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Incluir el texto de linderos 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Identificador único de transacción,  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Matrícula anonimizada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 En lugar del dato puntual del avalúo, información de avalúo por rangos. (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Arial "/>
              </a:rPr>
              <a:t>Anonimización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 por generalización)</a:t>
            </a:r>
            <a:r>
              <a:rPr lang="es-ES" sz="1200" b="0" i="0" baseline="30000" dirty="0">
                <a:solidFill>
                  <a:srgbClr val="000000"/>
                </a:solidFill>
                <a:effectLst/>
                <a:latin typeface="Arial "/>
              </a:rPr>
              <a:t>1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Otros datos sensibles anonimizados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1200" b="1" i="0" dirty="0">
                <a:solidFill>
                  <a:srgbClr val="000000"/>
                </a:solidFill>
                <a:effectLst/>
                <a:latin typeface="Arial "/>
              </a:rPr>
              <a:t>Archivo detalle </a:t>
            </a:r>
            <a:r>
              <a:rPr lang="es-ES" sz="1200" b="1" i="0" dirty="0" err="1">
                <a:solidFill>
                  <a:srgbClr val="000000"/>
                </a:solidFill>
                <a:effectLst/>
                <a:latin typeface="Arial "/>
              </a:rPr>
              <a:t>transaccion</a:t>
            </a:r>
            <a:r>
              <a:rPr lang="es-ES" sz="1200" b="1" i="0" dirty="0">
                <a:solidFill>
                  <a:srgbClr val="000000"/>
                </a:solidFill>
                <a:effectLst/>
                <a:latin typeface="Arial "/>
              </a:rPr>
              <a:t>-personas: Alfanumérico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.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Identificador único de transacción (Llave foránea del archivo “</a:t>
            </a:r>
            <a:r>
              <a:rPr lang="es-ES" sz="1200" i="0" dirty="0">
                <a:solidFill>
                  <a:srgbClr val="000000"/>
                </a:solidFill>
                <a:effectLst/>
                <a:latin typeface="Arial "/>
              </a:rPr>
              <a:t>transacciones inmobiliarias”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Tipo documento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Tipo (DE / A )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Nombre (únicamente los nombres de la persona). 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Rango del número de identificación según las clases con las cuales se puede saber si es hombre o mujer.  para los rangos en los que no aplique la clasificación dejar marcado como “no aplica rango”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9F68EC-3B96-4CC1-B47F-A8889FB4B81E}"/>
              </a:ext>
            </a:extLst>
          </p:cNvPr>
          <p:cNvSpPr txBox="1"/>
          <p:nvPr/>
        </p:nvSpPr>
        <p:spPr>
          <a:xfrm>
            <a:off x="5603357" y="2032281"/>
            <a:ext cx="609511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1200" b="1" i="0" dirty="0">
                <a:solidFill>
                  <a:srgbClr val="000000"/>
                </a:solidFill>
                <a:effectLst/>
                <a:latin typeface="Arial "/>
              </a:rPr>
              <a:t>Límites municipales 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de Colombia: Geográfico  (para 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Arial "/>
              </a:rPr>
              <a:t>espacializar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 los análisis de las salidas)  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1200" b="1" i="0" dirty="0">
                <a:solidFill>
                  <a:srgbClr val="000000"/>
                </a:solidFill>
                <a:effectLst/>
                <a:latin typeface="Arial "/>
              </a:rPr>
              <a:t>Límites departamentales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 de Colombia: Geográfico  (para georreferenciar los análisis de las salidas) 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1200" b="1" i="0" dirty="0">
                <a:solidFill>
                  <a:srgbClr val="000000"/>
                </a:solidFill>
                <a:effectLst/>
                <a:latin typeface="Arial "/>
              </a:rPr>
              <a:t>Catastro Registro 1 y 2:  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Alfanumérico. todos los datos excepto: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Sin datos de propietarios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Rangos de avalúos  (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Arial "/>
              </a:rPr>
              <a:t>Anonimización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 por generalización teniendo en cuenta la distribución de los datos y la vigencia)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Matrícula anonimizada para cruces con el </a:t>
            </a:r>
            <a:r>
              <a:rPr lang="es-ES" sz="1200" i="0" dirty="0">
                <a:solidFill>
                  <a:srgbClr val="000000"/>
                </a:solidFill>
                <a:effectLst/>
                <a:latin typeface="Arial "/>
              </a:rPr>
              <a:t>archivo “transacciones </a:t>
            </a:r>
            <a:r>
              <a:rPr lang="es-ES" sz="1200" b="1" i="0" dirty="0">
                <a:solidFill>
                  <a:srgbClr val="000000"/>
                </a:solidFill>
                <a:effectLst/>
                <a:latin typeface="Arial "/>
              </a:rPr>
              <a:t>inmobiliarias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”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1200" b="1" i="0" dirty="0">
                <a:solidFill>
                  <a:srgbClr val="000000"/>
                </a:solidFill>
                <a:effectLst/>
                <a:latin typeface="Arial "/>
              </a:rPr>
              <a:t>Catastro geometría terreno: 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 Geográfico. todos los datos excepto: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ES" sz="1200" i="0" dirty="0">
                <a:solidFill>
                  <a:srgbClr val="000000"/>
                </a:solidFill>
                <a:effectLst/>
                <a:latin typeface="Arial "/>
              </a:rPr>
              <a:t>Sin datos de propietarios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ES" sz="1200" i="0" dirty="0">
                <a:solidFill>
                  <a:srgbClr val="000000"/>
                </a:solidFill>
                <a:effectLst/>
                <a:latin typeface="Arial "/>
              </a:rPr>
              <a:t>Rangos de avalúos (</a:t>
            </a:r>
            <a:r>
              <a:rPr lang="es-ES" sz="1200" i="0" dirty="0" err="1">
                <a:solidFill>
                  <a:srgbClr val="000000"/>
                </a:solidFill>
                <a:effectLst/>
                <a:latin typeface="Arial "/>
              </a:rPr>
              <a:t>Anonimización</a:t>
            </a:r>
            <a:r>
              <a:rPr lang="es-ES" sz="1200" i="0" dirty="0">
                <a:solidFill>
                  <a:srgbClr val="000000"/>
                </a:solidFill>
                <a:effectLst/>
                <a:latin typeface="Arial "/>
              </a:rPr>
              <a:t> por generalización teniendo en cuenta la distribución de los datos y la vigencia)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s-ES" sz="1200" i="0" dirty="0">
                <a:solidFill>
                  <a:srgbClr val="000000"/>
                </a:solidFill>
                <a:effectLst/>
                <a:latin typeface="Arial "/>
              </a:rPr>
              <a:t>Matrícula anonimizada para cruces con el archivo “transacciones inmobiliarias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”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1200" b="1" i="0" dirty="0">
                <a:solidFill>
                  <a:srgbClr val="000000"/>
                </a:solidFill>
                <a:effectLst/>
                <a:latin typeface="Arial "/>
              </a:rPr>
              <a:t>Oficinas de Registro: 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Geometría tipo punto.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s-ES" sz="1200" b="1" i="0" dirty="0">
                <a:solidFill>
                  <a:srgbClr val="000000"/>
                </a:solidFill>
                <a:effectLst/>
                <a:latin typeface="Arial "/>
              </a:rPr>
              <a:t>Oficinas de catastro: 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Arial "/>
              </a:rPr>
              <a:t>Geometría tipo punto. </a:t>
            </a:r>
            <a:endParaRPr lang="es-CO" sz="1200" dirty="0">
              <a:latin typeface="Arial 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60500B4-04DD-4E69-8B9F-4A8A14A876DD}"/>
              </a:ext>
            </a:extLst>
          </p:cNvPr>
          <p:cNvCxnSpPr>
            <a:cxnSpLocks/>
          </p:cNvCxnSpPr>
          <p:nvPr/>
        </p:nvCxnSpPr>
        <p:spPr>
          <a:xfrm>
            <a:off x="5411973" y="2032281"/>
            <a:ext cx="0" cy="424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51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/>
          <p:cNvSpPr txBox="1"/>
          <p:nvPr/>
        </p:nvSpPr>
        <p:spPr>
          <a:xfrm>
            <a:off x="66675" y="3767845"/>
            <a:ext cx="2219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458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/>
          <p:cNvSpPr/>
          <p:nvPr/>
        </p:nvSpPr>
        <p:spPr>
          <a:xfrm>
            <a:off x="0" y="1632030"/>
            <a:ext cx="12192000" cy="19752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0" y="3467394"/>
            <a:ext cx="12192000" cy="13842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2403921" y="116319"/>
            <a:ext cx="9788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200" b="0" i="0" u="none" strike="noStrike" kern="1200" cap="none" spc="0" normalizeH="0" baseline="0" noProof="0" dirty="0">
                <a:ln>
                  <a:noFill/>
                </a:ln>
                <a:solidFill>
                  <a:srgbClr val="00926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UPRA </a:t>
            </a:r>
            <a:r>
              <a:rPr kumimoji="0" lang="es-CO" sz="1200" b="0" i="0" u="none" strike="noStrike" kern="1200" cap="none" spc="0" normalizeH="0" baseline="0" noProof="0" dirty="0">
                <a:ln>
                  <a:noFill/>
                </a:ln>
                <a:solidFill>
                  <a:srgbClr val="0092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Planificamos el presente y futuro del campo</a:t>
            </a:r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1488559" y="2134522"/>
            <a:ext cx="9526772" cy="924410"/>
          </a:xfrm>
        </p:spPr>
        <p:txBody>
          <a:bodyPr>
            <a:no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Nacional Unificado de Información Rural Agropecuaria - SNUIRA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36F214C-6BE7-9D40-9739-3534A3E3E315}"/>
              </a:ext>
            </a:extLst>
          </p:cNvPr>
          <p:cNvSpPr txBox="1">
            <a:spLocks/>
          </p:cNvSpPr>
          <p:nvPr/>
        </p:nvSpPr>
        <p:spPr>
          <a:xfrm>
            <a:off x="1488559" y="3697309"/>
            <a:ext cx="9526772" cy="9244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UPRA - OFICINA  TECNOLOGÍAS DE INFORMACIÓN Y COMUNICACIONES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F9E314D-6BC5-384D-9A05-7835A2FCE5EF}"/>
              </a:ext>
            </a:extLst>
          </p:cNvPr>
          <p:cNvSpPr txBox="1">
            <a:spLocks/>
          </p:cNvSpPr>
          <p:nvPr/>
        </p:nvSpPr>
        <p:spPr>
          <a:xfrm>
            <a:off x="499208" y="5796087"/>
            <a:ext cx="9526772" cy="9244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Porque se vale soñar con una planificación rural inteligente</a:t>
            </a:r>
          </a:p>
        </p:txBody>
      </p:sp>
    </p:spTree>
    <p:extLst>
      <p:ext uri="{BB962C8B-B14F-4D97-AF65-F5344CB8AC3E}">
        <p14:creationId xmlns:p14="http://schemas.microsoft.com/office/powerpoint/2010/main" val="129709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5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3EF8-5325-4EB9-8911-B180F951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17" y="1629797"/>
            <a:ext cx="11353800" cy="1325563"/>
          </a:xfrm>
        </p:spPr>
        <p:txBody>
          <a:bodyPr>
            <a:noAutofit/>
          </a:bodyPr>
          <a:lstStyle/>
          <a:p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dirty="0">
                <a:solidFill>
                  <a:schemeClr val="accent6">
                    <a:lumMod val="75000"/>
                  </a:schemeClr>
                </a:solidFill>
                <a:latin typeface="+mj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Piloto de analítica</a:t>
            </a: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ES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Monitoreo de la dinámica y comportamiento del mercado de tierras rurales en Colombia</a:t>
            </a:r>
            <a:br>
              <a:rPr lang="es-CO" sz="4400" dirty="0">
                <a:solidFill>
                  <a:schemeClr val="accent6">
                    <a:lumMod val="75000"/>
                  </a:schemeClr>
                </a:solidFill>
                <a:latin typeface="+mj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endParaRPr lang="es-CO" sz="4400" b="1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2EC0F3-E923-4D6C-9A85-BA3C3039E27C}"/>
              </a:ext>
            </a:extLst>
          </p:cNvPr>
          <p:cNvSpPr txBox="1"/>
          <p:nvPr/>
        </p:nvSpPr>
        <p:spPr>
          <a:xfrm>
            <a:off x="340659" y="4840941"/>
            <a:ext cx="1165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Mejores decisiones y mayor eficiencia gracias al uso de los datos mediante técnicas de analítica </a:t>
            </a:r>
          </a:p>
        </p:txBody>
      </p:sp>
    </p:spTree>
    <p:extLst>
      <p:ext uri="{BB962C8B-B14F-4D97-AF65-F5344CB8AC3E}">
        <p14:creationId xmlns:p14="http://schemas.microsoft.com/office/powerpoint/2010/main" val="33116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280E3E8-3174-4668-A546-DDA8F5394FA3}"/>
              </a:ext>
            </a:extLst>
          </p:cNvPr>
          <p:cNvSpPr txBox="1"/>
          <p:nvPr/>
        </p:nvSpPr>
        <p:spPr>
          <a:xfrm>
            <a:off x="510363" y="1693375"/>
            <a:ext cx="108664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S PGothic"/>
                <a:cs typeface="Times New Roman"/>
              </a:rPr>
              <a:t>El Data Sandbox, es un espacio colaborativo para que las entidades públicas del país puedan realizar experimentación, ensayo y desarrollo de proyectos piloto de analítica y Big Data. </a:t>
            </a: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S PGothic"/>
                <a:cs typeface="Times New Roman"/>
              </a:rPr>
              <a:t>Es un proyecto clave para lograr la transformación digital de las entidades</a:t>
            </a:r>
          </a:p>
          <a:p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S PGothic"/>
              <a:cs typeface="Times New Roman"/>
            </a:endParaRPr>
          </a:p>
          <a:p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S PGothic"/>
                <a:cs typeface="Times New Roman"/>
              </a:rPr>
              <a:t>El uso del Data Sandbox les permitirá a las entidades, explorar su información y generar nuevos conocimientos, conocer y aprender a utilizar nuevas tecnologías de</a:t>
            </a: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S PGothic"/>
                <a:cs typeface="Times New Roman"/>
              </a:rPr>
              <a:t> computación en la nube y Big Data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S PGothic"/>
                <a:cs typeface="Times New Roman"/>
              </a:rPr>
              <a:t>, las cuales apoyarán los procesos de ingesta, exploración, análisis, procesamiento y visualización de los análisis y modelamiento de grandes volúmenes de datos.</a:t>
            </a:r>
          </a:p>
          <a:p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S PGothic"/>
              <a:cs typeface="Times New Roman"/>
            </a:endParaRPr>
          </a:p>
          <a:p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S PGothic"/>
                <a:cs typeface="Times New Roman"/>
              </a:rPr>
              <a:t>Este proyecto está liderado con el MinTIC y ajustado a todas las normativas de seguridad y privacidad de la información. Actualmente la Unidad de Víctimas, el DANE y el DNP están con proyectos activos en este espacio. 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S PGothic"/>
              <a:cs typeface="Times New Roman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361561E-FEB4-4E48-B114-18B6533E37EB}"/>
              </a:ext>
            </a:extLst>
          </p:cNvPr>
          <p:cNvSpPr txBox="1"/>
          <p:nvPr/>
        </p:nvSpPr>
        <p:spPr>
          <a:xfrm>
            <a:off x="510363" y="845184"/>
            <a:ext cx="8335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 err="1">
                <a:solidFill>
                  <a:schemeClr val="accent6">
                    <a:lumMod val="50000"/>
                  </a:schemeClr>
                </a:solidFill>
              </a:rPr>
              <a:t>DataSandbox</a:t>
            </a:r>
            <a:r>
              <a:rPr lang="es-CO" sz="2400" b="1" dirty="0">
                <a:solidFill>
                  <a:schemeClr val="accent6">
                    <a:lumMod val="50000"/>
                  </a:schemeClr>
                </a:solidFill>
              </a:rPr>
              <a:t>  - Gobierno Nacional de Colombia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81199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3EF8-5325-4EB9-8911-B180F951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49817"/>
            <a:ext cx="11353800" cy="1325563"/>
          </a:xfrm>
        </p:spPr>
        <p:txBody>
          <a:bodyPr>
            <a:noAutofit/>
          </a:bodyPr>
          <a:lstStyle/>
          <a:p>
            <a:pPr algn="l"/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¿Qué queremos?</a:t>
            </a: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16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rPr>
            </a:br>
            <a:br>
              <a:rPr lang="es-CO" sz="1600" b="0" i="0" u="none" strike="noStrike" baseline="0" dirty="0">
                <a:solidFill>
                  <a:srgbClr val="000000"/>
                </a:solidFill>
                <a:latin typeface="+mj-lt"/>
              </a:rPr>
            </a:br>
            <a:endParaRPr lang="es-CO" sz="1600" b="1" dirty="0">
              <a:solidFill>
                <a:schemeClr val="accent6">
                  <a:lumMod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BE64B8-084F-409F-B2D0-0CF25D26CD66}"/>
              </a:ext>
            </a:extLst>
          </p:cNvPr>
          <p:cNvSpPr txBox="1"/>
          <p:nvPr/>
        </p:nvSpPr>
        <p:spPr>
          <a:xfrm>
            <a:off x="505385" y="1740879"/>
            <a:ext cx="11181229" cy="37550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just"/>
            <a:r>
              <a:rPr lang="es-ES" sz="2500" dirty="0">
                <a:latin typeface="+mj-lt"/>
              </a:rPr>
              <a:t>Proponer y evaluar una arquitectura y metodología para analítica de Big Data en la nube que permita al laboratorio de datos de SNUIRA el desarrollo de proyectos de analítica para el sector agro.</a:t>
            </a:r>
          </a:p>
          <a:p>
            <a:pPr algn="just"/>
            <a:endParaRPr lang="es-ES" sz="2500" dirty="0">
              <a:latin typeface="+mj-lt"/>
            </a:endParaRPr>
          </a:p>
          <a:p>
            <a:pPr algn="just"/>
            <a:r>
              <a:rPr lang="es-ES" sz="2500" dirty="0">
                <a:latin typeface="+mj-lt"/>
              </a:rPr>
              <a:t>Para materializar la arquitectura propuesta se propone un primer proyecto piloto de analítica orientado a facilitar y agilizar el monitoreo, la identificación de tendencias y proyección del comportamiento de la dinámica del mercado de tierras rurales agropecuarias en Colombia, aplicando técnicas de análisis de datos a partir de fuentes de información heterogéneas como son las transacciones inmobiliarias, actos registrales e información catastral, entre otros.</a:t>
            </a:r>
          </a:p>
          <a:p>
            <a:pPr algn="just"/>
            <a:endParaRPr lang="es-ES" sz="2500" dirty="0">
              <a:latin typeface="+mj-lt"/>
            </a:endParaRPr>
          </a:p>
          <a:p>
            <a:pPr algn="just"/>
            <a:endParaRPr lang="es-CO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062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3EF8-5325-4EB9-8911-B180F951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-334277"/>
            <a:ext cx="11353800" cy="1325563"/>
          </a:xfrm>
        </p:spPr>
        <p:txBody>
          <a:bodyPr>
            <a:noAutofit/>
          </a:bodyPr>
          <a:lstStyle/>
          <a:p>
            <a:pPr algn="l"/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Gracias al proyecto la UPRA podrá…</a:t>
            </a: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16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rPr>
            </a:br>
            <a:br>
              <a:rPr lang="es-CO" sz="1600" b="0" i="0" u="none" strike="noStrike" baseline="0" dirty="0">
                <a:solidFill>
                  <a:srgbClr val="000000"/>
                </a:solidFill>
                <a:latin typeface="+mj-lt"/>
              </a:rPr>
            </a:br>
            <a:endParaRPr lang="es-CO" sz="1600" b="1" dirty="0">
              <a:solidFill>
                <a:schemeClr val="accent6">
                  <a:lumMod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CuadroTexto 9">
            <a:extLst>
              <a:ext uri="{FF2B5EF4-FFF2-40B4-BE49-F238E27FC236}">
                <a16:creationId xmlns:a16="http://schemas.microsoft.com/office/drawing/2014/main" id="{09DBE36F-6AF9-42D7-9039-0A785C40353D}"/>
              </a:ext>
            </a:extLst>
          </p:cNvPr>
          <p:cNvSpPr txBox="1"/>
          <p:nvPr/>
        </p:nvSpPr>
        <p:spPr>
          <a:xfrm>
            <a:off x="495300" y="2018181"/>
            <a:ext cx="10622330" cy="9518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15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500" dirty="0">
                <a:latin typeface="+mj-lt"/>
              </a:rPr>
              <a:t>Estimar el </a:t>
            </a:r>
            <a:r>
              <a:rPr lang="es-ES" sz="1500" b="1" dirty="0">
                <a:latin typeface="+mj-lt"/>
              </a:rPr>
              <a:t>grado de participación de mujeres en actos</a:t>
            </a:r>
            <a:r>
              <a:rPr lang="es-ES" sz="1500" dirty="0">
                <a:latin typeface="+mj-lt"/>
              </a:rPr>
              <a:t> registrales en predios rurales por municipio dentro de la región seleccionada para el ejercicio.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15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500" b="1" dirty="0">
                <a:latin typeface="+mj-lt"/>
              </a:rPr>
              <a:t>Automatizar la extracción y estructuración </a:t>
            </a:r>
            <a:r>
              <a:rPr lang="es-ES" sz="1500" dirty="0">
                <a:latin typeface="+mj-lt"/>
              </a:rPr>
              <a:t>de la información de linderos rurales contenida en campos textuales provenientes de la información de actos registrales.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15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500" b="1" dirty="0">
                <a:latin typeface="+mj-lt"/>
              </a:rPr>
              <a:t>Reducir el tiempo de procesamiento</a:t>
            </a:r>
            <a:r>
              <a:rPr lang="es-ES" sz="1500" dirty="0">
                <a:latin typeface="+mj-lt"/>
              </a:rPr>
              <a:t> en el cálculo de la estimación en la participación de mujeres en actos registrales por municipio (Aproximadamente tarda de 3 a 4 minutos por registro).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15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53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3EF8-5325-4EB9-8911-B180F951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-334277"/>
            <a:ext cx="11353800" cy="1325563"/>
          </a:xfrm>
        </p:spPr>
        <p:txBody>
          <a:bodyPr>
            <a:noAutofit/>
          </a:bodyPr>
          <a:lstStyle/>
          <a:p>
            <a:pPr algn="l"/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Gracias al proyecto la SNUIRA podrá…</a:t>
            </a: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16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+mn-cs"/>
              </a:rPr>
            </a:br>
            <a:br>
              <a:rPr lang="es-CO" sz="1600" b="0" i="0" u="none" strike="noStrike" baseline="0" dirty="0">
                <a:solidFill>
                  <a:srgbClr val="000000"/>
                </a:solidFill>
                <a:latin typeface="+mj-lt"/>
              </a:rPr>
            </a:br>
            <a:endParaRPr lang="es-CO" sz="1600" b="1" dirty="0">
              <a:solidFill>
                <a:schemeClr val="accent6">
                  <a:lumMod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CuadroTexto 9">
            <a:extLst>
              <a:ext uri="{FF2B5EF4-FFF2-40B4-BE49-F238E27FC236}">
                <a16:creationId xmlns:a16="http://schemas.microsoft.com/office/drawing/2014/main" id="{09DBE36F-6AF9-42D7-9039-0A785C40353D}"/>
              </a:ext>
            </a:extLst>
          </p:cNvPr>
          <p:cNvSpPr txBox="1"/>
          <p:nvPr/>
        </p:nvSpPr>
        <p:spPr>
          <a:xfrm>
            <a:off x="419100" y="1389531"/>
            <a:ext cx="10622330" cy="9518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s-CO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0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Work Sans"/>
                <a:ea typeface="MS PGothic"/>
                <a:cs typeface="Times New Roman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algn="just"/>
            <a:endParaRPr lang="es-ES" sz="15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500" dirty="0">
                <a:latin typeface="+mj-lt"/>
              </a:rPr>
              <a:t>Diseñar y evaluar una </a:t>
            </a:r>
            <a:r>
              <a:rPr lang="es-ES" sz="1500" b="1" dirty="0">
                <a:latin typeface="+mj-lt"/>
              </a:rPr>
              <a:t>arquitectura de referencia para analítica </a:t>
            </a:r>
            <a:r>
              <a:rPr lang="es-ES" sz="1500" dirty="0">
                <a:latin typeface="+mj-lt"/>
              </a:rPr>
              <a:t>basada en</a:t>
            </a:r>
            <a:r>
              <a:rPr lang="es-ES" sz="1500" b="1" dirty="0">
                <a:latin typeface="+mj-lt"/>
              </a:rPr>
              <a:t> servicios en la nube </a:t>
            </a:r>
            <a:r>
              <a:rPr lang="es-ES" sz="1500" dirty="0">
                <a:latin typeface="+mj-lt"/>
              </a:rPr>
              <a:t>que facilite a SNUIRA la ejecución de proyectos de analítica de datos.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15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500" dirty="0">
                <a:latin typeface="+mj-lt"/>
              </a:rPr>
              <a:t>Diseñar e implementar una </a:t>
            </a:r>
            <a:r>
              <a:rPr lang="es-ES" sz="1500" b="1" dirty="0">
                <a:latin typeface="+mj-lt"/>
              </a:rPr>
              <a:t>primera versión </a:t>
            </a:r>
            <a:r>
              <a:rPr lang="es-ES" sz="1500" dirty="0">
                <a:latin typeface="+mj-lt"/>
              </a:rPr>
              <a:t>de la </a:t>
            </a:r>
            <a:r>
              <a:rPr lang="es-ES" sz="1500" b="1" dirty="0">
                <a:latin typeface="+mj-lt"/>
              </a:rPr>
              <a:t>bodega de datos </a:t>
            </a:r>
            <a:r>
              <a:rPr lang="es-ES" sz="1500" dirty="0">
                <a:latin typeface="+mj-lt"/>
              </a:rPr>
              <a:t>que soporte las necesidades iniciales de analítica para las entidades asociadas a SNUIRA.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15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500" dirty="0">
                <a:latin typeface="+mj-lt"/>
              </a:rPr>
              <a:t>Definir y evaluar la </a:t>
            </a:r>
            <a:r>
              <a:rPr lang="es-ES" sz="1500" b="1" dirty="0">
                <a:latin typeface="+mj-lt"/>
              </a:rPr>
              <a:t>metodología </a:t>
            </a:r>
            <a:r>
              <a:rPr lang="es-ES" sz="1500" dirty="0">
                <a:latin typeface="+mj-lt"/>
              </a:rPr>
              <a:t>a implementar por SNUIRA para la definición y ejecución de proyectos de </a:t>
            </a:r>
            <a:r>
              <a:rPr lang="es-ES" sz="1500" b="1" dirty="0">
                <a:latin typeface="+mj-lt"/>
              </a:rPr>
              <a:t>ciencia de datos</a:t>
            </a:r>
            <a:r>
              <a:rPr lang="es-ES" sz="1500" dirty="0">
                <a:latin typeface="+mj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15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500" dirty="0">
                <a:latin typeface="+mj-lt"/>
              </a:rPr>
              <a:t>Diseñar y publicar diferentes mecanismos de </a:t>
            </a:r>
            <a:r>
              <a:rPr lang="es-ES" sz="1500" b="1" dirty="0">
                <a:latin typeface="+mj-lt"/>
              </a:rPr>
              <a:t>acceso a datos </a:t>
            </a:r>
            <a:r>
              <a:rPr lang="es-ES" sz="1500" dirty="0">
                <a:latin typeface="+mj-lt"/>
              </a:rPr>
              <a:t>que faciliten el </a:t>
            </a:r>
            <a:r>
              <a:rPr lang="es-ES" sz="1500" b="1" dirty="0">
                <a:latin typeface="+mj-lt"/>
              </a:rPr>
              <a:t>análisis y la visualización</a:t>
            </a:r>
            <a:r>
              <a:rPr lang="es-ES" sz="1500" dirty="0">
                <a:latin typeface="+mj-lt"/>
              </a:rPr>
              <a:t> de información bajo un esquema de auto servicio.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969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3EF8-5325-4EB9-8911-B180F951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520946"/>
            <a:ext cx="11353800" cy="1325563"/>
          </a:xfrm>
        </p:spPr>
        <p:txBody>
          <a:bodyPr>
            <a:noAutofit/>
          </a:bodyPr>
          <a:lstStyle/>
          <a:p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Problemática</a:t>
            </a: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endParaRPr lang="es-CO" sz="4400" b="1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2EC0F3-E923-4D6C-9A85-BA3C3039E27C}"/>
              </a:ext>
            </a:extLst>
          </p:cNvPr>
          <p:cNvSpPr txBox="1"/>
          <p:nvPr/>
        </p:nvSpPr>
        <p:spPr>
          <a:xfrm>
            <a:off x="640002" y="1983710"/>
            <a:ext cx="1091199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S PGothic"/>
                <a:cs typeface="Times New Roman"/>
              </a:rPr>
              <a:t>El monitoreo de la dinámica del comportamiento del mercado de tierras tiene como reto el integrar de manera oportuna y eficiente fuentes de información voluminosas y heterogéneas provenientes de diversas entidades.  Dicho procesamiento y análisis hoy en día es bastante oneroso en términos de la cantidad de recursos técnicos y humanos que ello implica.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B2AE4D-B3A8-495D-9D84-9C4F456162BB}"/>
              </a:ext>
            </a:extLst>
          </p:cNvPr>
          <p:cNvSpPr txBox="1"/>
          <p:nvPr/>
        </p:nvSpPr>
        <p:spPr>
          <a:xfrm>
            <a:off x="480976" y="4580139"/>
            <a:ext cx="1080987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S PGothic"/>
                <a:cs typeface="Times New Roman"/>
              </a:rPr>
              <a:t>Beneficiados con el proyecto</a:t>
            </a:r>
            <a:r>
              <a:rPr lang="es-E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S PGothic"/>
                <a:cs typeface="Times New Roman"/>
              </a:rPr>
              <a:t>: Dirección de Ordenamiento de la Propiedad y Mercado de Tierras, Entidades vinculadas a SNUIRA</a:t>
            </a:r>
          </a:p>
        </p:txBody>
      </p:sp>
    </p:spTree>
    <p:extLst>
      <p:ext uri="{BB962C8B-B14F-4D97-AF65-F5344CB8AC3E}">
        <p14:creationId xmlns:p14="http://schemas.microsoft.com/office/powerpoint/2010/main" val="405929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3EF8-5325-4EB9-8911-B180F951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520946"/>
            <a:ext cx="11353800" cy="1325563"/>
          </a:xfrm>
        </p:spPr>
        <p:txBody>
          <a:bodyPr>
            <a:noAutofit/>
          </a:bodyPr>
          <a:lstStyle/>
          <a:p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Oferta de valor </a:t>
            </a: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s-CO" sz="44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endParaRPr lang="es-CO" sz="4400" b="1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2EC0F3-E923-4D6C-9A85-BA3C3039E27C}"/>
              </a:ext>
            </a:extLst>
          </p:cNvPr>
          <p:cNvSpPr txBox="1"/>
          <p:nvPr/>
        </p:nvSpPr>
        <p:spPr>
          <a:xfrm>
            <a:off x="758522" y="2397948"/>
            <a:ext cx="105180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S PGothic"/>
                <a:cs typeface="Times New Roman"/>
              </a:rPr>
              <a:t>Agilizar el procesamiento y análisis de la información asociada al mercado de tierras rurales en Colombia a través de la aplicación de técnicas y tecnologías de ingeniería de datos y  Big Data.</a:t>
            </a:r>
          </a:p>
        </p:txBody>
      </p:sp>
    </p:spTree>
    <p:extLst>
      <p:ext uri="{BB962C8B-B14F-4D97-AF65-F5344CB8AC3E}">
        <p14:creationId xmlns:p14="http://schemas.microsoft.com/office/powerpoint/2010/main" val="299762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1126</Words>
  <Application>Microsoft Office PowerPoint</Application>
  <PresentationFormat>Panorámica</PresentationFormat>
  <Paragraphs>91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</vt:lpstr>
      <vt:lpstr>Arial Black</vt:lpstr>
      <vt:lpstr>Calibri</vt:lpstr>
      <vt:lpstr>1_Tema de Office</vt:lpstr>
      <vt:lpstr>Tema de Office</vt:lpstr>
      <vt:lpstr>Presentación de PowerPoint</vt:lpstr>
      <vt:lpstr>Sistema Nacional Unificado de Información Rural Agropecuaria - SNUIRA</vt:lpstr>
      <vt:lpstr>      Piloto de analítica  Monitoreo de la dinámica y comportamiento del mercado de tierras rurales en Colombia    </vt:lpstr>
      <vt:lpstr>Presentación de PowerPoint</vt:lpstr>
      <vt:lpstr>    ¿Qué queremos?     </vt:lpstr>
      <vt:lpstr>    Gracias al proyecto la UPRA podrá…    </vt:lpstr>
      <vt:lpstr>    Gracias al proyecto la SNUIRA podrá…    </vt:lpstr>
      <vt:lpstr>   Problemática   </vt:lpstr>
      <vt:lpstr>   Oferta de valor    </vt:lpstr>
      <vt:lpstr>+{      Compromisos de las partes    </vt:lpstr>
      <vt:lpstr>+{     HITOS DEL PROYECTO    </vt:lpstr>
      <vt:lpstr>      Datos que se utilizarán en el Sandbox 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Carolina Escobar Barrera</dc:creator>
  <cp:lastModifiedBy>Juan Carlos Mendez Melo</cp:lastModifiedBy>
  <cp:revision>30</cp:revision>
  <dcterms:created xsi:type="dcterms:W3CDTF">2020-10-01T00:00:07Z</dcterms:created>
  <dcterms:modified xsi:type="dcterms:W3CDTF">2020-12-15T14:15:57Z</dcterms:modified>
</cp:coreProperties>
</file>