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2" r:id="rId4"/>
  </p:sldMasterIdLst>
  <p:notesMasterIdLst>
    <p:notesMasterId r:id="rId27"/>
  </p:notesMasterIdLst>
  <p:sldIdLst>
    <p:sldId id="3171" r:id="rId5"/>
    <p:sldId id="3152" r:id="rId6"/>
    <p:sldId id="3173" r:id="rId7"/>
    <p:sldId id="3183" r:id="rId8"/>
    <p:sldId id="3150" r:id="rId9"/>
    <p:sldId id="3201" r:id="rId10"/>
    <p:sldId id="3202" r:id="rId11"/>
    <p:sldId id="3156" r:id="rId12"/>
    <p:sldId id="3159" r:id="rId13"/>
    <p:sldId id="3158" r:id="rId14"/>
    <p:sldId id="3169" r:id="rId15"/>
    <p:sldId id="3160" r:id="rId16"/>
    <p:sldId id="3161" r:id="rId17"/>
    <p:sldId id="3206" r:id="rId18"/>
    <p:sldId id="3208" r:id="rId19"/>
    <p:sldId id="3198" r:id="rId20"/>
    <p:sldId id="3189" r:id="rId21"/>
    <p:sldId id="3209" r:id="rId22"/>
    <p:sldId id="3203" r:id="rId23"/>
    <p:sldId id="3211" r:id="rId24"/>
    <p:sldId id="3212" r:id="rId25"/>
    <p:sldId id="3140" r:id="rId26"/>
  </p:sldIdLst>
  <p:sldSz cx="15479713" cy="9720263"/>
  <p:notesSz cx="6858000" cy="5010150"/>
  <p:embeddedFontLst>
    <p:embeddedFont>
      <p:font typeface="Abadi" panose="020B0604020104020204" pitchFamily="34" charset="0"/>
      <p:regular r:id="rId28"/>
    </p:embeddedFont>
    <p:embeddedFont>
      <p:font typeface="Calibri" panose="020F0502020204030204" pitchFamily="34" charset="0"/>
      <p:regular r:id="rId29"/>
      <p:bold r:id="rId30"/>
      <p:italic r:id="rId31"/>
      <p:boldItalic r:id="rId32"/>
    </p:embeddedFont>
    <p:embeddedFont>
      <p:font typeface="Work Sans" panose="020B0604020202020204" charset="0"/>
      <p:regular r:id="rId33"/>
      <p:bold r:id="rId34"/>
      <p:italic r:id="rId35"/>
      <p:boldItalic r:id="rId36"/>
    </p:embeddedFont>
    <p:embeddedFont>
      <p:font typeface="Work Sans Light" panose="020B0604020202020204" charset="0"/>
      <p:regular r:id="rId37"/>
      <p:italic r:id="rId38"/>
    </p:embeddedFont>
  </p:embeddedFontLst>
  <p:defaultTextStyle>
    <a:defPPr>
      <a:defRPr lang="es-CO"/>
    </a:defPPr>
    <a:lvl1pPr marL="0" algn="l" defTabSz="1088593" rtl="0" eaLnBrk="1" latinLnBrk="0" hangingPunct="1">
      <a:defRPr sz="2143" kern="1200">
        <a:solidFill>
          <a:schemeClr val="tx1"/>
        </a:solidFill>
        <a:latin typeface="+mn-lt"/>
        <a:ea typeface="+mn-ea"/>
        <a:cs typeface="+mn-cs"/>
      </a:defRPr>
    </a:lvl1pPr>
    <a:lvl2pPr marL="544297" algn="l" defTabSz="1088593" rtl="0" eaLnBrk="1" latinLnBrk="0" hangingPunct="1">
      <a:defRPr sz="2143" kern="1200">
        <a:solidFill>
          <a:schemeClr val="tx1"/>
        </a:solidFill>
        <a:latin typeface="+mn-lt"/>
        <a:ea typeface="+mn-ea"/>
        <a:cs typeface="+mn-cs"/>
      </a:defRPr>
    </a:lvl2pPr>
    <a:lvl3pPr marL="1088593" algn="l" defTabSz="1088593" rtl="0" eaLnBrk="1" latinLnBrk="0" hangingPunct="1">
      <a:defRPr sz="2143" kern="1200">
        <a:solidFill>
          <a:schemeClr val="tx1"/>
        </a:solidFill>
        <a:latin typeface="+mn-lt"/>
        <a:ea typeface="+mn-ea"/>
        <a:cs typeface="+mn-cs"/>
      </a:defRPr>
    </a:lvl3pPr>
    <a:lvl4pPr marL="1632890" algn="l" defTabSz="1088593" rtl="0" eaLnBrk="1" latinLnBrk="0" hangingPunct="1">
      <a:defRPr sz="2143" kern="1200">
        <a:solidFill>
          <a:schemeClr val="tx1"/>
        </a:solidFill>
        <a:latin typeface="+mn-lt"/>
        <a:ea typeface="+mn-ea"/>
        <a:cs typeface="+mn-cs"/>
      </a:defRPr>
    </a:lvl4pPr>
    <a:lvl5pPr marL="2177186" algn="l" defTabSz="1088593" rtl="0" eaLnBrk="1" latinLnBrk="0" hangingPunct="1">
      <a:defRPr sz="2143" kern="1200">
        <a:solidFill>
          <a:schemeClr val="tx1"/>
        </a:solidFill>
        <a:latin typeface="+mn-lt"/>
        <a:ea typeface="+mn-ea"/>
        <a:cs typeface="+mn-cs"/>
      </a:defRPr>
    </a:lvl5pPr>
    <a:lvl6pPr marL="2721483" algn="l" defTabSz="1088593" rtl="0" eaLnBrk="1" latinLnBrk="0" hangingPunct="1">
      <a:defRPr sz="2143" kern="1200">
        <a:solidFill>
          <a:schemeClr val="tx1"/>
        </a:solidFill>
        <a:latin typeface="+mn-lt"/>
        <a:ea typeface="+mn-ea"/>
        <a:cs typeface="+mn-cs"/>
      </a:defRPr>
    </a:lvl6pPr>
    <a:lvl7pPr marL="3265780" algn="l" defTabSz="1088593" rtl="0" eaLnBrk="1" latinLnBrk="0" hangingPunct="1">
      <a:defRPr sz="2143" kern="1200">
        <a:solidFill>
          <a:schemeClr val="tx1"/>
        </a:solidFill>
        <a:latin typeface="+mn-lt"/>
        <a:ea typeface="+mn-ea"/>
        <a:cs typeface="+mn-cs"/>
      </a:defRPr>
    </a:lvl7pPr>
    <a:lvl8pPr marL="3810076" algn="l" defTabSz="1088593" rtl="0" eaLnBrk="1" latinLnBrk="0" hangingPunct="1">
      <a:defRPr sz="2143" kern="1200">
        <a:solidFill>
          <a:schemeClr val="tx1"/>
        </a:solidFill>
        <a:latin typeface="+mn-lt"/>
        <a:ea typeface="+mn-ea"/>
        <a:cs typeface="+mn-cs"/>
      </a:defRPr>
    </a:lvl8pPr>
    <a:lvl9pPr marL="4354373" algn="l" defTabSz="1088593" rtl="0" eaLnBrk="1" latinLnBrk="0" hangingPunct="1">
      <a:defRPr sz="214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arteaga" initials="sa" lastIdx="1" clrIdx="0">
    <p:extLst>
      <p:ext uri="{19B8F6BF-5375-455C-9EA6-DF929625EA0E}">
        <p15:presenceInfo xmlns:p15="http://schemas.microsoft.com/office/powerpoint/2012/main" userId="73b88c5767d9c0a3" providerId="Windows Live"/>
      </p:ext>
    </p:extLst>
  </p:cmAuthor>
  <p:cmAuthor id="2" name="Ivan Alexis Güiza Ardila" initials="IAGA" lastIdx="1" clrIdx="1">
    <p:extLst>
      <p:ext uri="{19B8F6BF-5375-455C-9EA6-DF929625EA0E}">
        <p15:presenceInfo xmlns:p15="http://schemas.microsoft.com/office/powerpoint/2012/main" userId="Ivan Alexis Güiza Ardila" providerId="None"/>
      </p:ext>
    </p:extLst>
  </p:cmAuthor>
  <p:cmAuthor id="3" name="Hernan David Insuasti Ceballos" initials="HDIC" lastIdx="1" clrIdx="2">
    <p:extLst>
      <p:ext uri="{19B8F6BF-5375-455C-9EA6-DF929625EA0E}">
        <p15:presenceInfo xmlns:p15="http://schemas.microsoft.com/office/powerpoint/2012/main" userId="S::hinsuasti@dnp.gov.co::c938d793-0ada-43b9-851e-7c48b217fa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5EA"/>
    <a:srgbClr val="E9EBF5"/>
    <a:srgbClr val="EE508A"/>
    <a:srgbClr val="EA246B"/>
    <a:srgbClr val="3769CD"/>
    <a:srgbClr val="3468D1"/>
    <a:srgbClr val="004A84"/>
    <a:srgbClr val="649CF6"/>
    <a:srgbClr val="0066CD"/>
    <a:srgbClr val="FF59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D03DA0-D3D0-D8F5-DBB8-7A095E73A632}" v="484" dt="2021-02-25T22:29:54.834"/>
    <p1510:client id="{62D7AE9F-608E-0000-9670-8A11920C4BE7}" v="108" dt="2021-02-25T22:32:32.86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6357" autoAdjust="0"/>
  </p:normalViewPr>
  <p:slideViewPr>
    <p:cSldViewPr snapToGrid="0">
      <p:cViewPr varScale="1">
        <p:scale>
          <a:sx n="51" d="100"/>
          <a:sy n="51" d="100"/>
        </p:scale>
        <p:origin x="85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s-CO"/>
          </a:p>
        </p:txBody>
      </p:sp>
      <p:sp>
        <p:nvSpPr>
          <p:cNvPr id="3" name="Marcador de fecha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5CD2F2B-5794-43AD-AE78-65F97559E7A7}" type="datetimeFigureOut">
              <a:rPr lang="es-CO" smtClean="0"/>
              <a:t>25/02/2021</a:t>
            </a:fld>
            <a:endParaRPr lang="es-CO"/>
          </a:p>
        </p:txBody>
      </p:sp>
      <p:sp>
        <p:nvSpPr>
          <p:cNvPr id="4" name="Marcador de imagen de diapositiva 3"/>
          <p:cNvSpPr>
            <a:spLocks noGrp="1" noRot="1" noChangeAspect="1"/>
          </p:cNvSpPr>
          <p:nvPr>
            <p:ph type="sldImg" idx="2"/>
          </p:nvPr>
        </p:nvSpPr>
        <p:spPr>
          <a:xfrm>
            <a:off x="1008063" y="1162050"/>
            <a:ext cx="4994275" cy="3136900"/>
          </a:xfrm>
          <a:prstGeom prst="rect">
            <a:avLst/>
          </a:prstGeom>
          <a:noFill/>
          <a:ln w="12700">
            <a:solidFill>
              <a:prstClr val="black"/>
            </a:solidFill>
          </a:ln>
        </p:spPr>
        <p:txBody>
          <a:bodyPr vert="horz" lIns="93177" tIns="46589" rIns="93177" bIns="46589" rtlCol="0" anchor="ctr"/>
          <a:lstStyle/>
          <a:p>
            <a:endParaRPr lang="es-CO"/>
          </a:p>
        </p:txBody>
      </p:sp>
      <p:sp>
        <p:nvSpPr>
          <p:cNvPr id="5" name="Marcador de nota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2CF8DB3-4F43-42BC-B1B2-CB44BA8A53EC}" type="slidenum">
              <a:rPr lang="es-CO" smtClean="0"/>
              <a:t>‹Nº›</a:t>
            </a:fld>
            <a:endParaRPr lang="es-CO"/>
          </a:p>
        </p:txBody>
      </p:sp>
    </p:spTree>
    <p:extLst>
      <p:ext uri="{BB962C8B-B14F-4D97-AF65-F5344CB8AC3E}">
        <p14:creationId xmlns:p14="http://schemas.microsoft.com/office/powerpoint/2010/main" val="1470439123"/>
      </p:ext>
    </p:extLst>
  </p:cSld>
  <p:clrMap bg1="lt1" tx1="dk1" bg2="lt2" tx2="dk2" accent1="accent1" accent2="accent2" accent3="accent3" accent4="accent4" accent5="accent5" accent6="accent6" hlink="hlink" folHlink="folHlink"/>
  <p:notesStyle>
    <a:lvl1pPr marL="0" algn="l" defTabSz="1088593" rtl="0" eaLnBrk="1" latinLnBrk="0" hangingPunct="1">
      <a:defRPr sz="1429" kern="1200">
        <a:solidFill>
          <a:schemeClr val="tx1"/>
        </a:solidFill>
        <a:latin typeface="+mn-lt"/>
        <a:ea typeface="+mn-ea"/>
        <a:cs typeface="+mn-cs"/>
      </a:defRPr>
    </a:lvl1pPr>
    <a:lvl2pPr marL="544297" algn="l" defTabSz="1088593" rtl="0" eaLnBrk="1" latinLnBrk="0" hangingPunct="1">
      <a:defRPr sz="1429" kern="1200">
        <a:solidFill>
          <a:schemeClr val="tx1"/>
        </a:solidFill>
        <a:latin typeface="+mn-lt"/>
        <a:ea typeface="+mn-ea"/>
        <a:cs typeface="+mn-cs"/>
      </a:defRPr>
    </a:lvl2pPr>
    <a:lvl3pPr marL="1088593" algn="l" defTabSz="1088593" rtl="0" eaLnBrk="1" latinLnBrk="0" hangingPunct="1">
      <a:defRPr sz="1429" kern="1200">
        <a:solidFill>
          <a:schemeClr val="tx1"/>
        </a:solidFill>
        <a:latin typeface="+mn-lt"/>
        <a:ea typeface="+mn-ea"/>
        <a:cs typeface="+mn-cs"/>
      </a:defRPr>
    </a:lvl3pPr>
    <a:lvl4pPr marL="1632890" algn="l" defTabSz="1088593" rtl="0" eaLnBrk="1" latinLnBrk="0" hangingPunct="1">
      <a:defRPr sz="1429" kern="1200">
        <a:solidFill>
          <a:schemeClr val="tx1"/>
        </a:solidFill>
        <a:latin typeface="+mn-lt"/>
        <a:ea typeface="+mn-ea"/>
        <a:cs typeface="+mn-cs"/>
      </a:defRPr>
    </a:lvl4pPr>
    <a:lvl5pPr marL="2177186" algn="l" defTabSz="1088593" rtl="0" eaLnBrk="1" latinLnBrk="0" hangingPunct="1">
      <a:defRPr sz="1429" kern="1200">
        <a:solidFill>
          <a:schemeClr val="tx1"/>
        </a:solidFill>
        <a:latin typeface="+mn-lt"/>
        <a:ea typeface="+mn-ea"/>
        <a:cs typeface="+mn-cs"/>
      </a:defRPr>
    </a:lvl5pPr>
    <a:lvl6pPr marL="2721483" algn="l" defTabSz="1088593" rtl="0" eaLnBrk="1" latinLnBrk="0" hangingPunct="1">
      <a:defRPr sz="1429" kern="1200">
        <a:solidFill>
          <a:schemeClr val="tx1"/>
        </a:solidFill>
        <a:latin typeface="+mn-lt"/>
        <a:ea typeface="+mn-ea"/>
        <a:cs typeface="+mn-cs"/>
      </a:defRPr>
    </a:lvl6pPr>
    <a:lvl7pPr marL="3265780" algn="l" defTabSz="1088593" rtl="0" eaLnBrk="1" latinLnBrk="0" hangingPunct="1">
      <a:defRPr sz="1429" kern="1200">
        <a:solidFill>
          <a:schemeClr val="tx1"/>
        </a:solidFill>
        <a:latin typeface="+mn-lt"/>
        <a:ea typeface="+mn-ea"/>
        <a:cs typeface="+mn-cs"/>
      </a:defRPr>
    </a:lvl7pPr>
    <a:lvl8pPr marL="3810076" algn="l" defTabSz="1088593" rtl="0" eaLnBrk="1" latinLnBrk="0" hangingPunct="1">
      <a:defRPr sz="1429" kern="1200">
        <a:solidFill>
          <a:schemeClr val="tx1"/>
        </a:solidFill>
        <a:latin typeface="+mn-lt"/>
        <a:ea typeface="+mn-ea"/>
        <a:cs typeface="+mn-cs"/>
      </a:defRPr>
    </a:lvl8pPr>
    <a:lvl9pPr marL="4354373" algn="l" defTabSz="1088593" rtl="0" eaLnBrk="1" latinLnBrk="0" hangingPunct="1">
      <a:defRPr sz="14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3</a:t>
            </a:fld>
            <a:endParaRPr lang="es-CO"/>
          </a:p>
        </p:txBody>
      </p:sp>
    </p:spTree>
    <p:extLst>
      <p:ext uri="{BB962C8B-B14F-4D97-AF65-F5344CB8AC3E}">
        <p14:creationId xmlns:p14="http://schemas.microsoft.com/office/powerpoint/2010/main" val="57363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5</a:t>
            </a:fld>
            <a:endParaRPr lang="es-CO"/>
          </a:p>
        </p:txBody>
      </p:sp>
    </p:spTree>
    <p:extLst>
      <p:ext uri="{BB962C8B-B14F-4D97-AF65-F5344CB8AC3E}">
        <p14:creationId xmlns:p14="http://schemas.microsoft.com/office/powerpoint/2010/main" val="17867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9</a:t>
            </a:fld>
            <a:endParaRPr lang="es-CO"/>
          </a:p>
        </p:txBody>
      </p:sp>
    </p:spTree>
    <p:extLst>
      <p:ext uri="{BB962C8B-B14F-4D97-AF65-F5344CB8AC3E}">
        <p14:creationId xmlns:p14="http://schemas.microsoft.com/office/powerpoint/2010/main" val="3986695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13</a:t>
            </a:fld>
            <a:endParaRPr lang="es-CO"/>
          </a:p>
        </p:txBody>
      </p:sp>
    </p:spTree>
    <p:extLst>
      <p:ext uri="{BB962C8B-B14F-4D97-AF65-F5344CB8AC3E}">
        <p14:creationId xmlns:p14="http://schemas.microsoft.com/office/powerpoint/2010/main" val="955448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18</a:t>
            </a:fld>
            <a:endParaRPr lang="es-CO"/>
          </a:p>
        </p:txBody>
      </p:sp>
    </p:spTree>
    <p:extLst>
      <p:ext uri="{BB962C8B-B14F-4D97-AF65-F5344CB8AC3E}">
        <p14:creationId xmlns:p14="http://schemas.microsoft.com/office/powerpoint/2010/main" val="2487834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o principal">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
        <p:nvSpPr>
          <p:cNvPr id="13" name="Título 1">
            <a:extLst>
              <a:ext uri="{FF2B5EF4-FFF2-40B4-BE49-F238E27FC236}">
                <a16:creationId xmlns:a16="http://schemas.microsoft.com/office/drawing/2014/main" id="{336DACAA-9E8A-4FBA-BBFF-87AACF9F20FE}"/>
              </a:ext>
            </a:extLst>
          </p:cNvPr>
          <p:cNvSpPr>
            <a:spLocks noGrp="1"/>
          </p:cNvSpPr>
          <p:nvPr>
            <p:ph type="title"/>
          </p:nvPr>
        </p:nvSpPr>
        <p:spPr>
          <a:xfrm>
            <a:off x="1407642" y="3449352"/>
            <a:ext cx="12664428" cy="1523481"/>
          </a:xfrm>
          <a:prstGeom prst="rect">
            <a:avLst/>
          </a:prstGeom>
        </p:spPr>
        <p:txBody>
          <a:bodyPr/>
          <a:lstStyle>
            <a:lvl1pPr algn="ctr">
              <a:defRPr sz="7200" b="1">
                <a:solidFill>
                  <a:srgbClr val="2A54A7"/>
                </a:solidFill>
                <a:latin typeface="Work Sans" pitchFamily="2" charset="0"/>
              </a:defRPr>
            </a:lvl1pPr>
          </a:lstStyle>
          <a:p>
            <a:r>
              <a:rPr lang="es-ES" dirty="0"/>
              <a:t>Haga clic para modificar el estilo de título del patrón</a:t>
            </a:r>
            <a:endParaRPr lang="es-CO" dirty="0"/>
          </a:p>
        </p:txBody>
      </p:sp>
      <p:sp>
        <p:nvSpPr>
          <p:cNvPr id="14" name="Marcador de texto 8">
            <a:extLst>
              <a:ext uri="{FF2B5EF4-FFF2-40B4-BE49-F238E27FC236}">
                <a16:creationId xmlns:a16="http://schemas.microsoft.com/office/drawing/2014/main" id="{7386BCBE-A89F-4C04-ACCE-E938D3194F61}"/>
              </a:ext>
            </a:extLst>
          </p:cNvPr>
          <p:cNvSpPr>
            <a:spLocks noGrp="1"/>
          </p:cNvSpPr>
          <p:nvPr>
            <p:ph type="body" sz="quarter" idx="11"/>
          </p:nvPr>
        </p:nvSpPr>
        <p:spPr>
          <a:xfrm>
            <a:off x="1407642" y="5337665"/>
            <a:ext cx="12743845" cy="651353"/>
          </a:xfrm>
          <a:prstGeom prst="rect">
            <a:avLst/>
          </a:prstGeom>
        </p:spPr>
        <p:txBody>
          <a:bodyPr/>
          <a:lstStyle>
            <a:lvl1pPr marL="0" indent="0" algn="ctr">
              <a:buNone/>
              <a:defRPr sz="4600">
                <a:solidFill>
                  <a:srgbClr val="FF5993"/>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9904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gos posicion 1 - Fondo blanco">
    <p:bg>
      <p:bgPr>
        <a:solidFill>
          <a:schemeClr val="bg1"/>
        </a:solidFill>
        <a:effectLst/>
      </p:bgPr>
    </p:bg>
    <p:spTree>
      <p:nvGrpSpPr>
        <p:cNvPr id="1" name=""/>
        <p:cNvGrpSpPr/>
        <p:nvPr/>
      </p:nvGrpSpPr>
      <p:grpSpPr>
        <a:xfrm>
          <a:off x="0" y="0"/>
          <a:ext cx="0" cy="0"/>
          <a:chOff x="0" y="0"/>
          <a:chExt cx="0" cy="0"/>
        </a:xfrm>
      </p:grpSpPr>
      <p:sp>
        <p:nvSpPr>
          <p:cNvPr id="7" name="Google Shape;69;p9">
            <a:extLst>
              <a:ext uri="{FF2B5EF4-FFF2-40B4-BE49-F238E27FC236}">
                <a16:creationId xmlns:a16="http://schemas.microsoft.com/office/drawing/2014/main" id="{CB1B06D9-C0AC-4F2C-909B-09F9357DB302}"/>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8" name="Imagen 1">
            <a:extLst>
              <a:ext uri="{FF2B5EF4-FFF2-40B4-BE49-F238E27FC236}">
                <a16:creationId xmlns:a16="http://schemas.microsoft.com/office/drawing/2014/main" id="{61B92BA5-ECDB-4EF3-8827-C0AC6C02FFE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3376030"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EA8789B6-338E-4F7A-90AB-885DF1B22EEF}"/>
              </a:ext>
            </a:extLst>
          </p:cNvPr>
          <p:cNvPicPr>
            <a:picLocks noChangeAspect="1"/>
          </p:cNvPicPr>
          <p:nvPr userDrawn="1"/>
        </p:nvPicPr>
        <p:blipFill>
          <a:blip r:embed="rId3"/>
          <a:stretch>
            <a:fillRect/>
          </a:stretch>
        </p:blipFill>
        <p:spPr>
          <a:xfrm>
            <a:off x="427947" y="8527278"/>
            <a:ext cx="1007558" cy="991840"/>
          </a:xfrm>
          <a:prstGeom prst="rect">
            <a:avLst/>
          </a:prstGeom>
        </p:spPr>
      </p:pic>
    </p:spTree>
    <p:extLst>
      <p:ext uri="{BB962C8B-B14F-4D97-AF65-F5344CB8AC3E}">
        <p14:creationId xmlns:p14="http://schemas.microsoft.com/office/powerpoint/2010/main" val="186257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s posicion 2 -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Tree>
    <p:extLst>
      <p:ext uri="{BB962C8B-B14F-4D97-AF65-F5344CB8AC3E}">
        <p14:creationId xmlns:p14="http://schemas.microsoft.com/office/powerpoint/2010/main" val="2406313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Final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spTree>
    <p:extLst>
      <p:ext uri="{BB962C8B-B14F-4D97-AF65-F5344CB8AC3E}">
        <p14:creationId xmlns:p14="http://schemas.microsoft.com/office/powerpoint/2010/main" val="1193469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inal fondo azul">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EF51D8DB-CC79-44B9-90A4-B9D59ABF9FBB}"/>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4" name="Google Shape;179;p28">
            <a:extLst>
              <a:ext uri="{FF2B5EF4-FFF2-40B4-BE49-F238E27FC236}">
                <a16:creationId xmlns:a16="http://schemas.microsoft.com/office/drawing/2014/main" id="{A43F408C-EA10-4389-81C0-C66141A9B3AF}"/>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272970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fondo rosado">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4F1EF561-0F3B-497E-AC11-0FA73006E169}"/>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7" name="Google Shape;179;p28">
            <a:extLst>
              <a:ext uri="{FF2B5EF4-FFF2-40B4-BE49-F238E27FC236}">
                <a16:creationId xmlns:a16="http://schemas.microsoft.com/office/drawing/2014/main" id="{1E11A76F-520E-4DA9-AA40-8670FD1FEF21}"/>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318014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ido (Indic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03A63-E914-4602-A47E-E9B05BBA6938}"/>
              </a:ext>
            </a:extLst>
          </p:cNvPr>
          <p:cNvSpPr>
            <a:spLocks noGrp="1"/>
          </p:cNvSpPr>
          <p:nvPr>
            <p:ph type="title"/>
          </p:nvPr>
        </p:nvSpPr>
        <p:spPr>
          <a:xfrm>
            <a:off x="6488482" y="823423"/>
            <a:ext cx="9144000" cy="804961"/>
          </a:xfrm>
          <a:prstGeom prst="rect">
            <a:avLst/>
          </a:prstGeom>
        </p:spPr>
        <p:txBody>
          <a:bodyPr/>
          <a:lstStyle>
            <a:lvl1pPr>
              <a:defRPr sz="5000" b="1">
                <a:solidFill>
                  <a:srgbClr val="2A54A7"/>
                </a:solidFill>
                <a:latin typeface="Work Sans" pitchFamily="2" charset="0"/>
              </a:defRPr>
            </a:lvl1pPr>
          </a:lstStyle>
          <a:p>
            <a:r>
              <a:rPr lang="es-ES"/>
              <a:t>Haga clic para modificar el estilo de título del patrón</a:t>
            </a:r>
            <a:endParaRPr lang="es-CO"/>
          </a:p>
        </p:txBody>
      </p:sp>
      <p:sp>
        <p:nvSpPr>
          <p:cNvPr id="4" name="Marcador de posición de imagen 5">
            <a:extLst>
              <a:ext uri="{FF2B5EF4-FFF2-40B4-BE49-F238E27FC236}">
                <a16:creationId xmlns:a16="http://schemas.microsoft.com/office/drawing/2014/main" id="{6E1E620D-0DAF-4B55-8A82-98BB662D6C76}"/>
              </a:ext>
            </a:extLst>
          </p:cNvPr>
          <p:cNvSpPr>
            <a:spLocks noGrp="1"/>
          </p:cNvSpPr>
          <p:nvPr>
            <p:ph type="pic" sz="quarter" idx="10"/>
          </p:nvPr>
        </p:nvSpPr>
        <p:spPr>
          <a:xfrm>
            <a:off x="-28575" y="0"/>
            <a:ext cx="6137275" cy="9720263"/>
          </a:xfrm>
          <a:prstGeom prst="rect">
            <a:avLst/>
          </a:prstGeom>
        </p:spPr>
        <p:txBody>
          <a:bodyPr/>
          <a:lstStyle/>
          <a:p>
            <a:endParaRPr lang="es-CO"/>
          </a:p>
        </p:txBody>
      </p:sp>
      <p:sp>
        <p:nvSpPr>
          <p:cNvPr id="9" name="Marcador de texto 8">
            <a:extLst>
              <a:ext uri="{FF2B5EF4-FFF2-40B4-BE49-F238E27FC236}">
                <a16:creationId xmlns:a16="http://schemas.microsoft.com/office/drawing/2014/main" id="{4A31A957-653E-459F-B89C-95DF2EB146E4}"/>
              </a:ext>
            </a:extLst>
          </p:cNvPr>
          <p:cNvSpPr>
            <a:spLocks noGrp="1"/>
          </p:cNvSpPr>
          <p:nvPr>
            <p:ph type="body" sz="quarter" idx="11"/>
          </p:nvPr>
        </p:nvSpPr>
        <p:spPr>
          <a:xfrm>
            <a:off x="6488482" y="1628384"/>
            <a:ext cx="7916188" cy="651353"/>
          </a:xfrm>
          <a:prstGeom prst="rect">
            <a:avLst/>
          </a:prstGeom>
        </p:spPr>
        <p:txBody>
          <a:bodyPr/>
          <a:lstStyle>
            <a:lvl1pPr marL="0" indent="0">
              <a:buNone/>
              <a:defRPr sz="4400">
                <a:solidFill>
                  <a:srgbClr val="FF5993"/>
                </a:solidFill>
                <a:latin typeface="Work Sans" pitchFamily="2" charset="0"/>
              </a:defRPr>
            </a:lvl1pPr>
          </a:lstStyle>
          <a:p>
            <a:pPr lvl="0"/>
            <a:r>
              <a:rPr lang="es-ES" dirty="0"/>
              <a:t>Haga clic para modificar los estilos de texto del patrón</a:t>
            </a:r>
          </a:p>
        </p:txBody>
      </p:sp>
      <p:sp>
        <p:nvSpPr>
          <p:cNvPr id="11" name="Marcador de texto 10">
            <a:extLst>
              <a:ext uri="{FF2B5EF4-FFF2-40B4-BE49-F238E27FC236}">
                <a16:creationId xmlns:a16="http://schemas.microsoft.com/office/drawing/2014/main" id="{8F5B1927-81F2-4AC1-B448-87B2FE20702D}"/>
              </a:ext>
            </a:extLst>
          </p:cNvPr>
          <p:cNvSpPr>
            <a:spLocks noGrp="1"/>
          </p:cNvSpPr>
          <p:nvPr>
            <p:ph type="body" sz="quarter" idx="12"/>
          </p:nvPr>
        </p:nvSpPr>
        <p:spPr>
          <a:xfrm>
            <a:off x="6687670" y="2881508"/>
            <a:ext cx="5899084" cy="914400"/>
          </a:xfrm>
          <a:prstGeom prst="rect">
            <a:avLst/>
          </a:prstGeom>
        </p:spPr>
        <p:txBody>
          <a:bodyPr/>
          <a:lstStyle>
            <a:lvl1pPr marL="457200" indent="-457200">
              <a:buClr>
                <a:srgbClr val="FF5993"/>
              </a:buClr>
              <a:buFont typeface="+mj-lt"/>
              <a:buAutoNum type="arabicPeriod"/>
              <a:defRPr sz="2400">
                <a:solidFill>
                  <a:srgbClr val="0066CD"/>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429409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eva Categoria - Azul">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218278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eva Categoria - Rosad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0555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eva Categoria - Blanco">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14671" y="1"/>
            <a:ext cx="6799488" cy="9720262"/>
          </a:xfrm>
          <a:prstGeom prst="rect">
            <a:avLst/>
          </a:prstGeom>
        </p:spPr>
        <p:txBody>
          <a:bodyPr/>
          <a:lstStyle/>
          <a:p>
            <a:endParaRPr lang="es-CO"/>
          </a:p>
        </p:txBody>
      </p:sp>
      <p:sp>
        <p:nvSpPr>
          <p:cNvPr id="5" name="Rectángulo 4">
            <a:extLst>
              <a:ext uri="{FF2B5EF4-FFF2-40B4-BE49-F238E27FC236}">
                <a16:creationId xmlns:a16="http://schemas.microsoft.com/office/drawing/2014/main" id="{2ED4C7FC-61EC-47BA-A24A-EA2626674C8F}"/>
              </a:ext>
            </a:extLst>
          </p:cNvPr>
          <p:cNvSpPr/>
          <p:nvPr userDrawn="1"/>
        </p:nvSpPr>
        <p:spPr>
          <a:xfrm>
            <a:off x="7256713" y="3979233"/>
            <a:ext cx="91127" cy="1175973"/>
          </a:xfrm>
          <a:prstGeom prst="rect">
            <a:avLst/>
          </a:prstGeom>
          <a:solidFill>
            <a:srgbClr val="004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7" name="Marcador de texto 15">
            <a:extLst>
              <a:ext uri="{FF2B5EF4-FFF2-40B4-BE49-F238E27FC236}">
                <a16:creationId xmlns:a16="http://schemas.microsoft.com/office/drawing/2014/main" id="{51E5106B-A002-40AB-8B47-C82472A16A08}"/>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rgbClr val="004A84"/>
                </a:solidFill>
                <a:latin typeface="Work Sans" pitchFamily="2" charset="0"/>
              </a:defRPr>
            </a:lvl1pPr>
          </a:lstStyle>
          <a:p>
            <a:pPr lvl="0"/>
            <a:r>
              <a:rPr lang="es-ES" dirty="0"/>
              <a:t>Haga clic para modificar los</a:t>
            </a:r>
            <a:endParaRPr lang="es-CO" dirty="0"/>
          </a:p>
        </p:txBody>
      </p:sp>
      <p:sp>
        <p:nvSpPr>
          <p:cNvPr id="8" name="Marcador de texto 17">
            <a:extLst>
              <a:ext uri="{FF2B5EF4-FFF2-40B4-BE49-F238E27FC236}">
                <a16:creationId xmlns:a16="http://schemas.microsoft.com/office/drawing/2014/main" id="{8805DB5F-DEE2-48BD-BF72-2BED22C94519}"/>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rgbClr val="004A84"/>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5356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sub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419508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subsección, cuadro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
        <p:nvSpPr>
          <p:cNvPr id="6" name="Marcador de texto 15">
            <a:extLst>
              <a:ext uri="{FF2B5EF4-FFF2-40B4-BE49-F238E27FC236}">
                <a16:creationId xmlns:a16="http://schemas.microsoft.com/office/drawing/2014/main" id="{0B1E4214-99FF-40F3-B933-50947C8C6D54}"/>
              </a:ext>
            </a:extLst>
          </p:cNvPr>
          <p:cNvSpPr>
            <a:spLocks noGrp="1"/>
          </p:cNvSpPr>
          <p:nvPr>
            <p:ph type="body" sz="quarter" idx="12"/>
          </p:nvPr>
        </p:nvSpPr>
        <p:spPr>
          <a:xfrm>
            <a:off x="494071" y="2409578"/>
            <a:ext cx="14622387" cy="5832548"/>
          </a:xfrm>
          <a:prstGeom prst="rect">
            <a:avLst/>
          </a:prstGeom>
        </p:spPr>
        <p:txBody>
          <a:bodyPr/>
          <a:lstStyle>
            <a:lvl1pPr marL="0" indent="0">
              <a:buNone/>
              <a:defRPr sz="28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167096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emas">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F955389-672D-49D0-B545-D0DB1B89D37B}"/>
              </a:ext>
            </a:extLst>
          </p:cNvPr>
          <p:cNvCxnSpPr>
            <a:cxnSpLocks/>
          </p:cNvCxnSpPr>
          <p:nvPr userDrawn="1"/>
        </p:nvCxnSpPr>
        <p:spPr>
          <a:xfrm>
            <a:off x="5217334" y="2981308"/>
            <a:ext cx="0" cy="4690752"/>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pic>
        <p:nvPicPr>
          <p:cNvPr id="8" name="Gráfico 7">
            <a:extLst>
              <a:ext uri="{FF2B5EF4-FFF2-40B4-BE49-F238E27FC236}">
                <a16:creationId xmlns:a16="http://schemas.microsoft.com/office/drawing/2014/main" id="{4756E6C1-B0B4-4C68-A36F-AFAF40846DF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776" y="2470067"/>
            <a:ext cx="523116" cy="523116"/>
          </a:xfrm>
          <a:prstGeom prst="rect">
            <a:avLst/>
          </a:prstGeom>
        </p:spPr>
      </p:pic>
      <p:sp>
        <p:nvSpPr>
          <p:cNvPr id="10" name="Título 1">
            <a:extLst>
              <a:ext uri="{FF2B5EF4-FFF2-40B4-BE49-F238E27FC236}">
                <a16:creationId xmlns:a16="http://schemas.microsoft.com/office/drawing/2014/main" id="{C112DAFF-05E7-4184-A656-7DD2F68AEBA3}"/>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11" name="Rectángulo 10">
            <a:extLst>
              <a:ext uri="{FF2B5EF4-FFF2-40B4-BE49-F238E27FC236}">
                <a16:creationId xmlns:a16="http://schemas.microsoft.com/office/drawing/2014/main" id="{1E2542D5-E7F2-46B7-986C-FE3C6C519CAB}"/>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Marcador de texto 6">
            <a:extLst>
              <a:ext uri="{FF2B5EF4-FFF2-40B4-BE49-F238E27FC236}">
                <a16:creationId xmlns:a16="http://schemas.microsoft.com/office/drawing/2014/main" id="{9EB77F90-EA5C-42EE-AE4C-E358D9276D60}"/>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14" name="Marcador de texto 13">
            <a:extLst>
              <a:ext uri="{FF2B5EF4-FFF2-40B4-BE49-F238E27FC236}">
                <a16:creationId xmlns:a16="http://schemas.microsoft.com/office/drawing/2014/main" id="{FCE414C3-CC55-441A-BA2C-81C178999C8D}"/>
              </a:ext>
            </a:extLst>
          </p:cNvPr>
          <p:cNvSpPr>
            <a:spLocks noGrp="1"/>
          </p:cNvSpPr>
          <p:nvPr>
            <p:ph type="body" sz="quarter" idx="11"/>
          </p:nvPr>
        </p:nvSpPr>
        <p:spPr>
          <a:xfrm>
            <a:off x="669304" y="4698820"/>
            <a:ext cx="4175806" cy="1255728"/>
          </a:xfrm>
          <a:prstGeom prst="rect">
            <a:avLst/>
          </a:prstGeom>
        </p:spPr>
        <p:txBody>
          <a:bodyPr/>
          <a:lstStyle>
            <a:lvl1pPr marL="0" indent="0">
              <a:buNone/>
              <a:defRPr sz="2800" b="1">
                <a:solidFill>
                  <a:srgbClr val="004A84"/>
                </a:solidFill>
                <a:latin typeface="Work Sans" pitchFamily="2" charset="0"/>
              </a:defRPr>
            </a:lvl1pPr>
          </a:lstStyle>
          <a:p>
            <a:pPr lvl="0"/>
            <a:r>
              <a:rPr lang="es-ES" dirty="0"/>
              <a:t>Haga clic para modificar los estilos de texto del patrón</a:t>
            </a:r>
          </a:p>
        </p:txBody>
      </p:sp>
      <p:sp>
        <p:nvSpPr>
          <p:cNvPr id="16" name="Marcador de texto 15">
            <a:extLst>
              <a:ext uri="{FF2B5EF4-FFF2-40B4-BE49-F238E27FC236}">
                <a16:creationId xmlns:a16="http://schemas.microsoft.com/office/drawing/2014/main" id="{FBC2B7DC-3611-47E5-BD38-6688C017364F}"/>
              </a:ext>
            </a:extLst>
          </p:cNvPr>
          <p:cNvSpPr>
            <a:spLocks noGrp="1"/>
          </p:cNvSpPr>
          <p:nvPr>
            <p:ph type="body" sz="quarter" idx="12"/>
          </p:nvPr>
        </p:nvSpPr>
        <p:spPr>
          <a:xfrm>
            <a:off x="5589559" y="3123562"/>
            <a:ext cx="8341823" cy="914400"/>
          </a:xfrm>
          <a:prstGeom prst="rect">
            <a:avLst/>
          </a:prstGeom>
        </p:spPr>
        <p:txBody>
          <a:bodyPr/>
          <a:lstStyle>
            <a:lvl1pPr marL="0" indent="0">
              <a:buNone/>
              <a:defRPr sz="19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
        <p:nvSpPr>
          <p:cNvPr id="17" name="Google Shape;69;p9">
            <a:extLst>
              <a:ext uri="{FF2B5EF4-FFF2-40B4-BE49-F238E27FC236}">
                <a16:creationId xmlns:a16="http://schemas.microsoft.com/office/drawing/2014/main" id="{AC2F12A7-421A-49A8-9297-A5E33C80BC36}"/>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359497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2340617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164438"/>
      </p:ext>
    </p:extLst>
  </p:cSld>
  <p:clrMap bg1="lt1" tx1="dk1" bg2="lt2" tx2="dk2" accent1="accent1" accent2="accent2" accent3="accent3" accent4="accent4" accent5="accent5" accent6="accent6" hlink="hlink" folHlink="folHlink"/>
  <p:sldLayoutIdLst>
    <p:sldLayoutId id="2147483721" r:id="rId1"/>
    <p:sldLayoutId id="2147483714" r:id="rId2"/>
    <p:sldLayoutId id="2147483710" r:id="rId3"/>
    <p:sldLayoutId id="2147483716" r:id="rId4"/>
    <p:sldLayoutId id="2147483711" r:id="rId5"/>
    <p:sldLayoutId id="2147483715" r:id="rId6"/>
    <p:sldLayoutId id="2147483722" r:id="rId7"/>
    <p:sldLayoutId id="2147483712" r:id="rId8"/>
    <p:sldLayoutId id="2147483709" r:id="rId9"/>
    <p:sldLayoutId id="2147483707" r:id="rId10"/>
    <p:sldLayoutId id="2147483699" r:id="rId11"/>
    <p:sldLayoutId id="2147483717" r:id="rId12"/>
    <p:sldLayoutId id="2147483718" r:id="rId13"/>
    <p:sldLayoutId id="2147483719" r:id="rId14"/>
  </p:sldLayoutIdLst>
  <p:txStyles>
    <p:titleStyle>
      <a:lvl1pPr algn="l" defTabSz="1161014" rtl="0" eaLnBrk="1" latinLnBrk="0" hangingPunct="1">
        <a:lnSpc>
          <a:spcPct val="90000"/>
        </a:lnSpc>
        <a:spcBef>
          <a:spcPct val="0"/>
        </a:spcBef>
        <a:buNone/>
        <a:defRPr sz="5587" kern="1200">
          <a:solidFill>
            <a:schemeClr val="tx1"/>
          </a:solidFill>
          <a:latin typeface="+mj-lt"/>
          <a:ea typeface="+mj-ea"/>
          <a:cs typeface="+mj-cs"/>
        </a:defRPr>
      </a:lvl1pPr>
    </p:titleStyle>
    <p:bodyStyle>
      <a:lvl1pPr marL="290253" indent="-290253" algn="l" defTabSz="1161014" rtl="0" eaLnBrk="1" latinLnBrk="0" hangingPunct="1">
        <a:lnSpc>
          <a:spcPct val="90000"/>
        </a:lnSpc>
        <a:spcBef>
          <a:spcPts val="1270"/>
        </a:spcBef>
        <a:buFont typeface="Arial" panose="020B0604020202020204" pitchFamily="34" charset="0"/>
        <a:buChar char="•"/>
        <a:defRPr sz="3555" kern="1200">
          <a:solidFill>
            <a:schemeClr val="tx1"/>
          </a:solidFill>
          <a:latin typeface="+mn-lt"/>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p:bodyStyle>
    <p:otherStyle>
      <a:defPPr>
        <a:defRPr lang="en-US"/>
      </a:defPPr>
      <a:lvl1pPr marL="0" algn="l" defTabSz="1161014" rtl="0" eaLnBrk="1" latinLnBrk="0" hangingPunct="1">
        <a:defRPr sz="2285" kern="1200">
          <a:solidFill>
            <a:schemeClr val="tx1"/>
          </a:solidFill>
          <a:latin typeface="+mn-lt"/>
          <a:ea typeface="+mn-ea"/>
          <a:cs typeface="+mn-cs"/>
        </a:defRPr>
      </a:lvl1pPr>
      <a:lvl2pPr marL="580507" algn="l" defTabSz="1161014" rtl="0" eaLnBrk="1" latinLnBrk="0" hangingPunct="1">
        <a:defRPr sz="2285" kern="1200">
          <a:solidFill>
            <a:schemeClr val="tx1"/>
          </a:solidFill>
          <a:latin typeface="+mn-lt"/>
          <a:ea typeface="+mn-ea"/>
          <a:cs typeface="+mn-cs"/>
        </a:defRPr>
      </a:lvl2pPr>
      <a:lvl3pPr marL="1161014" algn="l" defTabSz="1161014" rtl="0" eaLnBrk="1" latinLnBrk="0" hangingPunct="1">
        <a:defRPr sz="2285" kern="1200">
          <a:solidFill>
            <a:schemeClr val="tx1"/>
          </a:solidFill>
          <a:latin typeface="+mn-lt"/>
          <a:ea typeface="+mn-ea"/>
          <a:cs typeface="+mn-cs"/>
        </a:defRPr>
      </a:lvl3pPr>
      <a:lvl4pPr marL="1741521" algn="l" defTabSz="1161014" rtl="0" eaLnBrk="1" latinLnBrk="0" hangingPunct="1">
        <a:defRPr sz="2285" kern="1200">
          <a:solidFill>
            <a:schemeClr val="tx1"/>
          </a:solidFill>
          <a:latin typeface="+mn-lt"/>
          <a:ea typeface="+mn-ea"/>
          <a:cs typeface="+mn-cs"/>
        </a:defRPr>
      </a:lvl4pPr>
      <a:lvl5pPr marL="2322027" algn="l" defTabSz="1161014" rtl="0" eaLnBrk="1" latinLnBrk="0" hangingPunct="1">
        <a:defRPr sz="2285" kern="1200">
          <a:solidFill>
            <a:schemeClr val="tx1"/>
          </a:solidFill>
          <a:latin typeface="+mn-lt"/>
          <a:ea typeface="+mn-ea"/>
          <a:cs typeface="+mn-cs"/>
        </a:defRPr>
      </a:lvl5pPr>
      <a:lvl6pPr marL="2902534" algn="l" defTabSz="1161014" rtl="0" eaLnBrk="1" latinLnBrk="0" hangingPunct="1">
        <a:defRPr sz="2285" kern="1200">
          <a:solidFill>
            <a:schemeClr val="tx1"/>
          </a:solidFill>
          <a:latin typeface="+mn-lt"/>
          <a:ea typeface="+mn-ea"/>
          <a:cs typeface="+mn-cs"/>
        </a:defRPr>
      </a:lvl6pPr>
      <a:lvl7pPr marL="3483041" algn="l" defTabSz="1161014" rtl="0" eaLnBrk="1" latinLnBrk="0" hangingPunct="1">
        <a:defRPr sz="2285" kern="1200">
          <a:solidFill>
            <a:schemeClr val="tx1"/>
          </a:solidFill>
          <a:latin typeface="+mn-lt"/>
          <a:ea typeface="+mn-ea"/>
          <a:cs typeface="+mn-cs"/>
        </a:defRPr>
      </a:lvl7pPr>
      <a:lvl8pPr marL="4063548" algn="l" defTabSz="1161014" rtl="0" eaLnBrk="1" latinLnBrk="0" hangingPunct="1">
        <a:defRPr sz="2285" kern="1200">
          <a:solidFill>
            <a:schemeClr val="tx1"/>
          </a:solidFill>
          <a:latin typeface="+mn-lt"/>
          <a:ea typeface="+mn-ea"/>
          <a:cs typeface="+mn-cs"/>
        </a:defRPr>
      </a:lvl8pPr>
      <a:lvl9pPr marL="4644055" algn="l" defTabSz="1161014" rtl="0" eaLnBrk="1" latinLnBrk="0" hangingPunct="1">
        <a:defRPr sz="22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luispa@bextsa.com" TargetMode="External"/><Relationship Id="rId7" Type="http://schemas.openxmlformats.org/officeDocument/2006/relationships/hyperlink" Target="https://herramientas.datos.gov.co/es/uso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mailto:federicol@bextsa.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E94186-B9EC-45A5-9900-49712A905EF3}"/>
              </a:ext>
            </a:extLst>
          </p:cNvPr>
          <p:cNvSpPr>
            <a:spLocks noGrp="1"/>
          </p:cNvSpPr>
          <p:nvPr>
            <p:ph type="title"/>
          </p:nvPr>
        </p:nvSpPr>
        <p:spPr/>
        <p:txBody>
          <a:bodyPr/>
          <a:lstStyle/>
          <a:p>
            <a:r>
              <a:rPr lang="es-CO" dirty="0"/>
              <a:t>Seguimiento a proyectos piloto del Data Sandbox</a:t>
            </a:r>
          </a:p>
        </p:txBody>
      </p:sp>
      <p:sp>
        <p:nvSpPr>
          <p:cNvPr id="5" name="Marcador de texto 4">
            <a:extLst>
              <a:ext uri="{FF2B5EF4-FFF2-40B4-BE49-F238E27FC236}">
                <a16:creationId xmlns:a16="http://schemas.microsoft.com/office/drawing/2014/main" id="{104147C0-E544-484E-B7FE-9F6CC25A321E}"/>
              </a:ext>
            </a:extLst>
          </p:cNvPr>
          <p:cNvSpPr>
            <a:spLocks noGrp="1"/>
          </p:cNvSpPr>
          <p:nvPr>
            <p:ph type="body" sz="quarter" idx="11"/>
          </p:nvPr>
        </p:nvSpPr>
        <p:spPr/>
        <p:txBody>
          <a:bodyPr/>
          <a:lstStyle/>
          <a:p>
            <a:r>
              <a:rPr lang="es-CO" sz="3200" dirty="0"/>
              <a:t>Periodo 1 de Febrero 2021 al 31 de Diciembre de 2021</a:t>
            </a:r>
          </a:p>
        </p:txBody>
      </p:sp>
    </p:spTree>
    <p:extLst>
      <p:ext uri="{BB962C8B-B14F-4D97-AF65-F5344CB8AC3E}">
        <p14:creationId xmlns:p14="http://schemas.microsoft.com/office/powerpoint/2010/main" val="76238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Roberto Martínez</a:t>
                      </a:r>
                    </a:p>
                  </a:txBody>
                  <a:tcPr/>
                </a:tc>
                <a:tc>
                  <a:txBody>
                    <a:bodyPr/>
                    <a:lstStyle/>
                    <a:p>
                      <a:r>
                        <a:rPr lang="es-CO" sz="1600" noProof="0" dirty="0">
                          <a:latin typeface="Work Sans" panose="020B0604020202020204" charset="0"/>
                        </a:rPr>
                        <a:t>Identificar fuentes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Edward Giraldo</a:t>
                      </a:r>
                    </a:p>
                    <a:p>
                      <a:r>
                        <a:rPr lang="es-CO" sz="1600" noProof="0" dirty="0">
                          <a:latin typeface="Work Sans" panose="020B0604020202020204" charset="0"/>
                        </a:rPr>
                        <a:t>Yirdley Mateus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Yirdley Mateus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Marian Torres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278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2012493131"/>
              </p:ext>
            </p:extLst>
          </p:nvPr>
        </p:nvGraphicFramePr>
        <p:xfrm>
          <a:off x="494071" y="2950689"/>
          <a:ext cx="14346936" cy="3646605"/>
        </p:xfrm>
        <a:graphic>
          <a:graphicData uri="http://schemas.openxmlformats.org/drawingml/2006/table">
            <a:tbl>
              <a:tblPr firstRow="1" bandRow="1">
                <a:tableStyleId>{5C22544A-7EE6-4342-B048-85BDC9FD1C3A}</a:tableStyleId>
              </a:tblPr>
              <a:tblGrid>
                <a:gridCol w="553679">
                  <a:extLst>
                    <a:ext uri="{9D8B030D-6E8A-4147-A177-3AD203B41FA5}">
                      <a16:colId xmlns:a16="http://schemas.microsoft.com/office/drawing/2014/main" val="4034247673"/>
                    </a:ext>
                  </a:extLst>
                </a:gridCol>
                <a:gridCol w="469124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420795">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Febrero</a:t>
                      </a:r>
                      <a:r>
                        <a:rPr lang="es-CO" sz="2000" noProof="0" dirty="0">
                          <a:latin typeface="Work Sans" panose="020B0604020202020204" charset="0"/>
                        </a:rPr>
                        <a:t>: Semana del 22 al 26</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315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3: </a:t>
            </a:r>
            <a:r>
              <a:rPr lang="es-ES" dirty="0"/>
              <a:t>Identificación de posibles casos de fraude en el RUV</a:t>
            </a:r>
            <a:endParaRPr lang="es-CO" dirty="0"/>
          </a:p>
          <a:p>
            <a:endParaRPr lang="es-CO" dirty="0"/>
          </a:p>
        </p:txBody>
      </p:sp>
      <p:pic>
        <p:nvPicPr>
          <p:cNvPr id="5" name="Picture 4" descr="Retomando Caminos - Especial Unidad de Víctimas">
            <a:extLst>
              <a:ext uri="{FF2B5EF4-FFF2-40B4-BE49-F238E27FC236}">
                <a16:creationId xmlns:a16="http://schemas.microsoft.com/office/drawing/2014/main" id="{C64854CF-FCDA-415A-87E3-DC4D8F2CA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709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ES" dirty="0"/>
              <a:t>Identificación de posibles </a:t>
            </a:r>
            <a:br>
              <a:rPr lang="es-ES" dirty="0"/>
            </a:br>
            <a:r>
              <a:rPr lang="es-ES" dirty="0"/>
              <a:t>casos de fraude en el RUV</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94359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1124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Ejercicio de clúster a partir de los fraudes que ya fueron identificados en el Registro Único de Victimas (RUV) y que ya fueron denunciados ante la fiscalía por la Oficina Asesora Jurídica (OAJ) de la Unidad. Comportamientos que son identificados como fraude. Buscar en la base de datos (identificación de patrones en el RUV) Aprendizaje de máquina para que identifique dentro del RUV posibles casos de fraude a partir de las características previamente identificadas. Se parte de 3000 registros para que el modelo “Aprenda” y luego correrlo sobre los 9.000.000 de registros de víctimas. </a:t>
            </a: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18655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4359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26759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524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nace en base a la necesidad de poder identificar posibles casos de fraudes en el RUV. La entidad pretende realizar un proyecto de Big Data y analítica que permita cumplir con el objetivo propuesto, la realización de esta iniciativa demanda una cantidad de recursos tecnológicos que permitan la ejecución. </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055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6759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07725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428022"/>
            <a:ext cx="6016446"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Fredy Quesada</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Juan Diaz y William Castillo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Miller Patiño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Diaz</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32020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07725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88690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15/03/2021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7547213" y="642802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William Castillo</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Andrés Rodriguez</a:t>
            </a:r>
          </a:p>
          <a:p>
            <a:pPr marL="342900" indent="-342900" algn="l">
              <a:buFont typeface="Arial" panose="020B0604020202020204" pitchFamily="34" charset="0"/>
              <a:buChar char="•"/>
            </a:pPr>
            <a:r>
              <a:rPr lang="es-CO" sz="1800" b="1" dirty="0">
                <a:latin typeface="Work Sans" pitchFamily="2" charset="0"/>
                <a:sym typeface="Arial"/>
              </a:rPr>
              <a:t>Estadística: </a:t>
            </a:r>
            <a:r>
              <a:rPr lang="es-CO" sz="1800" dirty="0">
                <a:latin typeface="Work Sans" pitchFamily="2" charset="0"/>
                <a:sym typeface="Arial"/>
              </a:rPr>
              <a:t>Natalia Niño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Sergio Cante</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125743" y="5983161"/>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85DFBC0A-A660-4D83-9186-293A4DDE7522}"/>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EE71A32C-F767-479F-867C-7BA0C5D6E3E5}"/>
              </a:ext>
            </a:extLst>
          </p:cNvPr>
          <p:cNvSpPr txBox="1"/>
          <p:nvPr/>
        </p:nvSpPr>
        <p:spPr>
          <a:xfrm>
            <a:off x="6728063" y="8396261"/>
            <a:ext cx="7661182" cy="710179"/>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n-US" dirty="0" err="1"/>
              <a:t>Registro</a:t>
            </a:r>
            <a:r>
              <a:rPr lang="en-US" dirty="0"/>
              <a:t> Unico de Victimas - RUV</a:t>
            </a:r>
          </a:p>
          <a:p>
            <a:pPr marL="342900" indent="-342900" algn="just">
              <a:buFont typeface="Arial" panose="020B0604020202020204" pitchFamily="34" charset="0"/>
              <a:buChar char="•"/>
            </a:pPr>
            <a:r>
              <a:rPr lang="en-US" dirty="0"/>
              <a:t>Base de Datos de Casos </a:t>
            </a:r>
            <a:r>
              <a:rPr lang="en-US" dirty="0" err="1"/>
              <a:t>Identificados</a:t>
            </a:r>
            <a:r>
              <a:rPr lang="en-US" dirty="0"/>
              <a:t> de </a:t>
            </a:r>
            <a:r>
              <a:rPr lang="en-US" dirty="0" err="1"/>
              <a:t>Fraude</a:t>
            </a:r>
            <a:endParaRPr lang="en-US" dirty="0"/>
          </a:p>
        </p:txBody>
      </p:sp>
      <p:pic>
        <p:nvPicPr>
          <p:cNvPr id="8" name="Imagen 2" descr="UnidadVictimas_logo2018-01.jpg">
            <a:extLst>
              <a:ext uri="{FF2B5EF4-FFF2-40B4-BE49-F238E27FC236}">
                <a16:creationId xmlns:a16="http://schemas.microsoft.com/office/drawing/2014/main" id="{EC30A68F-2C66-47B7-B33C-8AD8A441616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83395" y="69977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391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778674EA-4E77-41B9-BD19-9C078F020158}"/>
              </a:ext>
            </a:extLst>
          </p:cNvPr>
          <p:cNvGraphicFramePr>
            <a:graphicFrameLocks noGrp="1"/>
          </p:cNvGraphicFramePr>
          <p:nvPr/>
        </p:nvGraphicFramePr>
        <p:xfrm>
          <a:off x="494071" y="1763473"/>
          <a:ext cx="14346936" cy="7511847"/>
        </p:xfrm>
        <a:graphic>
          <a:graphicData uri="http://schemas.openxmlformats.org/drawingml/2006/table">
            <a:tbl>
              <a:tblPr firstRow="1" bandRow="1">
                <a:tableStyleId>{5C22544A-7EE6-4342-B048-85BDC9FD1C3A}</a:tableStyleId>
              </a:tblPr>
              <a:tblGrid>
                <a:gridCol w="655409">
                  <a:extLst>
                    <a:ext uri="{9D8B030D-6E8A-4147-A177-3AD203B41FA5}">
                      <a16:colId xmlns:a16="http://schemas.microsoft.com/office/drawing/2014/main" val="200578367"/>
                    </a:ext>
                  </a:extLst>
                </a:gridCol>
                <a:gridCol w="2735048">
                  <a:extLst>
                    <a:ext uri="{9D8B030D-6E8A-4147-A177-3AD203B41FA5}">
                      <a16:colId xmlns:a16="http://schemas.microsoft.com/office/drawing/2014/main" val="490919074"/>
                    </a:ext>
                  </a:extLst>
                </a:gridCol>
                <a:gridCol w="2142925">
                  <a:extLst>
                    <a:ext uri="{9D8B030D-6E8A-4147-A177-3AD203B41FA5}">
                      <a16:colId xmlns:a16="http://schemas.microsoft.com/office/drawing/2014/main" val="678711154"/>
                    </a:ext>
                  </a:extLst>
                </a:gridCol>
                <a:gridCol w="2460896">
                  <a:extLst>
                    <a:ext uri="{9D8B030D-6E8A-4147-A177-3AD203B41FA5}">
                      <a16:colId xmlns:a16="http://schemas.microsoft.com/office/drawing/2014/main" val="822612099"/>
                    </a:ext>
                  </a:extLst>
                </a:gridCol>
                <a:gridCol w="1930701">
                  <a:extLst>
                    <a:ext uri="{9D8B030D-6E8A-4147-A177-3AD203B41FA5}">
                      <a16:colId xmlns:a16="http://schemas.microsoft.com/office/drawing/2014/main" val="2533194048"/>
                    </a:ext>
                  </a:extLst>
                </a:gridCol>
                <a:gridCol w="2240814">
                  <a:extLst>
                    <a:ext uri="{9D8B030D-6E8A-4147-A177-3AD203B41FA5}">
                      <a16:colId xmlns:a16="http://schemas.microsoft.com/office/drawing/2014/main" val="2509865340"/>
                    </a:ext>
                  </a:extLst>
                </a:gridCol>
                <a:gridCol w="2181143">
                  <a:extLst>
                    <a:ext uri="{9D8B030D-6E8A-4147-A177-3AD203B41FA5}">
                      <a16:colId xmlns:a16="http://schemas.microsoft.com/office/drawing/2014/main" val="2299191733"/>
                    </a:ext>
                  </a:extLst>
                </a:gridCol>
              </a:tblGrid>
              <a:tr h="505293">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extLst>
                  <a:ext uri="{0D108BD9-81ED-4DB2-BD59-A6C34878D82A}">
                    <a16:rowId xmlns:a16="http://schemas.microsoft.com/office/drawing/2014/main" val="718208541"/>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Fredy Quesada</a:t>
                      </a:r>
                    </a:p>
                  </a:txBody>
                  <a:tcPr/>
                </a:tc>
                <a:tc>
                  <a:txBody>
                    <a:bodyPr/>
                    <a:lstStyle/>
                    <a:p>
                      <a:r>
                        <a:rPr lang="es-CO" sz="2000" noProof="0" dirty="0">
                          <a:latin typeface="Work Sans" panose="020B0604020202020204" charset="0"/>
                        </a:rPr>
                        <a:t>Identificar fuentes</a:t>
                      </a:r>
                    </a:p>
                  </a:txBody>
                  <a:tcPr>
                    <a:solidFill>
                      <a:schemeClr val="accent6">
                        <a:lumMod val="60000"/>
                        <a:lumOff val="4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Disponer fuentes</a:t>
                      </a:r>
                    </a:p>
                  </a:txBody>
                  <a:tcPr>
                    <a:solidFill>
                      <a:schemeClr val="accent6">
                        <a:lumMod val="60000"/>
                        <a:lumOff val="40000"/>
                      </a:schemeClr>
                    </a:solidFill>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2300837916"/>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Explorar Servicios</a:t>
                      </a:r>
                    </a:p>
                  </a:txBody>
                  <a:tcPr>
                    <a:solidFill>
                      <a:schemeClr val="accent6">
                        <a:lumMod val="60000"/>
                        <a:lumOff val="40000"/>
                      </a:schemeClr>
                    </a:solidFill>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671314087"/>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Conexión</a:t>
                      </a:r>
                    </a:p>
                    <a:p>
                      <a:r>
                        <a:rPr lang="es-CO" sz="2000" noProof="0" dirty="0">
                          <a:latin typeface="Work Sans" panose="020B0604020202020204" charset="0"/>
                        </a:rPr>
                        <a:t>Extracción</a:t>
                      </a:r>
                    </a:p>
                  </a:txBody>
                  <a:tcPr>
                    <a:solidFill>
                      <a:schemeClr val="accent6">
                        <a:lumMod val="60000"/>
                        <a:lumOff val="40000"/>
                      </a:schemeClr>
                    </a:solidFill>
                  </a:tcPr>
                </a:tc>
                <a:tc>
                  <a:txBody>
                    <a:bodyPr/>
                    <a:lstStyle/>
                    <a:p>
                      <a:r>
                        <a:rPr lang="es-CO" sz="2000" noProof="0" dirty="0">
                          <a:latin typeface="Work Sans" panose="020B0604020202020204" charset="0"/>
                        </a:rPr>
                        <a:t>Conocer Estructura</a:t>
                      </a:r>
                    </a:p>
                  </a:txBody>
                  <a:tcPr>
                    <a:solidFill>
                      <a:schemeClr val="accent6">
                        <a:lumMod val="40000"/>
                        <a:lumOff val="60000"/>
                      </a:schemeClr>
                    </a:solidFill>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82164372"/>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a:t>
                      </a:r>
                    </a:p>
                  </a:txBody>
                  <a:tcPr/>
                </a:tc>
                <a:tc rowSpan="3">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ES" sz="2000" noProof="0" dirty="0">
                          <a:latin typeface="Work Sans" panose="020B0604020202020204" charset="0"/>
                        </a:rPr>
                        <a:t>Juan Diaz</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Limpieza de datos</a:t>
                      </a:r>
                    </a:p>
                  </a:txBody>
                  <a:tcPr>
                    <a:solidFill>
                      <a:schemeClr val="accent6">
                        <a:lumMod val="40000"/>
                        <a:lumOff val="60000"/>
                      </a:schemeClr>
                    </a:solidFill>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05616470"/>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4b</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solidFill>
                      <a:schemeClr val="tx2">
                        <a:lumMod val="20000"/>
                        <a:lumOff val="8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Análisis de datos</a:t>
                      </a:r>
                    </a:p>
                  </a:txBody>
                  <a:tcPr/>
                </a:tc>
                <a:extLst>
                  <a:ext uri="{0D108BD9-81ED-4DB2-BD59-A6C34878D82A}">
                    <a16:rowId xmlns:a16="http://schemas.microsoft.com/office/drawing/2014/main" val="78675619"/>
                  </a:ext>
                </a:extLst>
              </a:tr>
              <a:tr h="36771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4c</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477256775"/>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Juan Díaz</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Modelo de Base de datos</a:t>
                      </a:r>
                    </a:p>
                  </a:txBody>
                  <a:tcPr>
                    <a:solidFill>
                      <a:schemeClr val="accent6">
                        <a:lumMod val="40000"/>
                        <a:lumOff val="6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Modelo de Base de datos</a:t>
                      </a:r>
                    </a:p>
                  </a:txBody>
                  <a:tcPr>
                    <a:solidFill>
                      <a:schemeClr val="accent6">
                        <a:lumMod val="40000"/>
                        <a:lumOff val="60000"/>
                      </a:schemeClr>
                    </a:solidFill>
                  </a:tcPr>
                </a:tc>
                <a:extLst>
                  <a:ext uri="{0D108BD9-81ED-4DB2-BD59-A6C34878D82A}">
                    <a16:rowId xmlns:a16="http://schemas.microsoft.com/office/drawing/2014/main" val="4060691829"/>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Andrés Rojas</a:t>
                      </a:r>
                    </a:p>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0051484"/>
                  </a:ext>
                </a:extLst>
              </a:tr>
              <a:tr h="650578">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1522514093"/>
                  </a:ext>
                </a:extLst>
              </a:tr>
            </a:tbl>
          </a:graphicData>
        </a:graphic>
      </p:graphicFrame>
    </p:spTree>
    <p:extLst>
      <p:ext uri="{BB962C8B-B14F-4D97-AF65-F5344CB8AC3E}">
        <p14:creationId xmlns:p14="http://schemas.microsoft.com/office/powerpoint/2010/main" val="2663670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778674EA-4E77-41B9-BD19-9C078F020158}"/>
              </a:ext>
            </a:extLst>
          </p:cNvPr>
          <p:cNvGraphicFramePr>
            <a:graphicFrameLocks noGrp="1"/>
          </p:cNvGraphicFramePr>
          <p:nvPr/>
        </p:nvGraphicFramePr>
        <p:xfrm>
          <a:off x="376474" y="2343793"/>
          <a:ext cx="14346936" cy="6400800"/>
        </p:xfrm>
        <a:graphic>
          <a:graphicData uri="http://schemas.openxmlformats.org/drawingml/2006/table">
            <a:tbl>
              <a:tblPr firstRow="1" bandRow="1">
                <a:tableStyleId>{5C22544A-7EE6-4342-B048-85BDC9FD1C3A}</a:tableStyleId>
              </a:tblPr>
              <a:tblGrid>
                <a:gridCol w="754511">
                  <a:extLst>
                    <a:ext uri="{9D8B030D-6E8A-4147-A177-3AD203B41FA5}">
                      <a16:colId xmlns:a16="http://schemas.microsoft.com/office/drawing/2014/main" val="200578367"/>
                    </a:ext>
                  </a:extLst>
                </a:gridCol>
                <a:gridCol w="3148605">
                  <a:extLst>
                    <a:ext uri="{9D8B030D-6E8A-4147-A177-3AD203B41FA5}">
                      <a16:colId xmlns:a16="http://schemas.microsoft.com/office/drawing/2014/main" val="490919074"/>
                    </a:ext>
                  </a:extLst>
                </a:gridCol>
                <a:gridCol w="2466950">
                  <a:extLst>
                    <a:ext uri="{9D8B030D-6E8A-4147-A177-3AD203B41FA5}">
                      <a16:colId xmlns:a16="http://schemas.microsoft.com/office/drawing/2014/main" val="678711154"/>
                    </a:ext>
                  </a:extLst>
                </a:gridCol>
                <a:gridCol w="2821078">
                  <a:extLst>
                    <a:ext uri="{9D8B030D-6E8A-4147-A177-3AD203B41FA5}">
                      <a16:colId xmlns:a16="http://schemas.microsoft.com/office/drawing/2014/main" val="1298438471"/>
                    </a:ext>
                  </a:extLst>
                </a:gridCol>
                <a:gridCol w="2671771">
                  <a:extLst>
                    <a:ext uri="{9D8B030D-6E8A-4147-A177-3AD203B41FA5}">
                      <a16:colId xmlns:a16="http://schemas.microsoft.com/office/drawing/2014/main" val="3869517047"/>
                    </a:ext>
                  </a:extLst>
                </a:gridCol>
                <a:gridCol w="2484021">
                  <a:extLst>
                    <a:ext uri="{9D8B030D-6E8A-4147-A177-3AD203B41FA5}">
                      <a16:colId xmlns:a16="http://schemas.microsoft.com/office/drawing/2014/main" val="347667453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Enero-2021</a:t>
                      </a:r>
                    </a:p>
                  </a:txBody>
                  <a:tcPr/>
                </a:tc>
                <a:tc>
                  <a:txBody>
                    <a:bodyPr/>
                    <a:lstStyle/>
                    <a:p>
                      <a:r>
                        <a:rPr lang="es-ES" sz="2000" noProof="0" dirty="0">
                          <a:latin typeface="Work Sans" panose="020B0604020202020204" charset="0"/>
                        </a:rPr>
                        <a:t>Febrero-</a:t>
                      </a:r>
                    </a:p>
                    <a:p>
                      <a:r>
                        <a:rPr lang="es-ES" sz="2000" noProof="0" dirty="0">
                          <a:latin typeface="Work Sans" panose="020B0604020202020204" charset="0"/>
                        </a:rPr>
                        <a:t>2021</a:t>
                      </a:r>
                      <a:endParaRPr lang="es-CO" sz="2000" noProof="0" dirty="0">
                        <a:latin typeface="Work Sans" panose="020B0604020202020204" charset="0"/>
                      </a:endParaRPr>
                    </a:p>
                  </a:txBody>
                  <a:tcPr/>
                </a:tc>
                <a:tc>
                  <a:txBody>
                    <a:bodyPr/>
                    <a:lstStyle/>
                    <a:p>
                      <a:r>
                        <a:rPr lang="es-ES" sz="2000" noProof="0" dirty="0">
                          <a:latin typeface="Work Sans" panose="020B0604020202020204" charset="0"/>
                        </a:rPr>
                        <a:t>Marzo-</a:t>
                      </a:r>
                    </a:p>
                    <a:p>
                      <a:r>
                        <a:rPr lang="es-ES" sz="2000" noProof="0" dirty="0">
                          <a:latin typeface="Work Sans" panose="020B0604020202020204" charset="0"/>
                        </a:rPr>
                        <a:t>2021</a:t>
                      </a:r>
                      <a:endParaRPr lang="es-CO" sz="2000" noProof="0" dirty="0">
                        <a:latin typeface="Work Sans" panose="020B0604020202020204" charset="0"/>
                      </a:endParaRPr>
                    </a:p>
                  </a:txBody>
                  <a:tcPr/>
                </a:tc>
                <a:extLst>
                  <a:ext uri="{0D108BD9-81ED-4DB2-BD59-A6C34878D82A}">
                    <a16:rowId xmlns:a16="http://schemas.microsoft.com/office/drawing/2014/main" val="718208541"/>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30083791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71314087"/>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8216437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a:t>
                      </a:r>
                    </a:p>
                  </a:txBody>
                  <a:tcPr/>
                </a:tc>
                <a:tc rowSpan="3">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ES" sz="2000" noProof="0" dirty="0">
                          <a:latin typeface="Work Sans" panose="020B0604020202020204" charset="0"/>
                        </a:rPr>
                        <a:t>Juan Diaz</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05616470"/>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4b</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Análisis de datos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78675619"/>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4c</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Implementación de Modelo ML</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Implementación de Modelo ML</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47725677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Juan Díaz</a:t>
                      </a:r>
                    </a:p>
                  </a:txBody>
                  <a:tcPr/>
                </a:tc>
                <a:tc>
                  <a:txBody>
                    <a:bodyPr/>
                    <a:lstStyle/>
                    <a:p>
                      <a:r>
                        <a:rPr lang="es-CO" sz="2000" noProof="0" dirty="0">
                          <a:latin typeface="Work Sans" panose="020B0604020202020204" charset="0"/>
                        </a:rPr>
                        <a:t>Modelo de Base de datos</a:t>
                      </a:r>
                    </a:p>
                  </a:txBody>
                  <a:tcPr>
                    <a:solidFill>
                      <a:schemeClr val="accent4">
                        <a:lumMod val="20000"/>
                        <a:lumOff val="8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Modelo de Base de datos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4060691829"/>
                  </a:ext>
                </a:extLst>
              </a:tr>
              <a:tr h="48117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Andrés Rojas</a:t>
                      </a:r>
                    </a:p>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r>
                        <a:rPr lang="es-CO" sz="2000" noProof="0" dirty="0">
                          <a:latin typeface="Work Sans" panose="020B0604020202020204" charset="0"/>
                        </a:rPr>
                        <a:t>Desarrollo de Reportes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10051484"/>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Publicación de información en datos abiertos</a:t>
                      </a:r>
                    </a:p>
                  </a:txBody>
                  <a:tcPr/>
                </a:tc>
                <a:extLst>
                  <a:ext uri="{0D108BD9-81ED-4DB2-BD59-A6C34878D82A}">
                    <a16:rowId xmlns:a16="http://schemas.microsoft.com/office/drawing/2014/main" val="1522514093"/>
                  </a:ext>
                </a:extLst>
              </a:tr>
            </a:tbl>
          </a:graphicData>
        </a:graphic>
      </p:graphicFrame>
    </p:spTree>
    <p:extLst>
      <p:ext uri="{BB962C8B-B14F-4D97-AF65-F5344CB8AC3E}">
        <p14:creationId xmlns:p14="http://schemas.microsoft.com/office/powerpoint/2010/main" val="3574756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514654882"/>
              </p:ext>
            </p:extLst>
          </p:nvPr>
        </p:nvGraphicFramePr>
        <p:xfrm>
          <a:off x="494071" y="2822713"/>
          <a:ext cx="14346936" cy="3341805"/>
        </p:xfrm>
        <a:graphic>
          <a:graphicData uri="http://schemas.openxmlformats.org/drawingml/2006/table">
            <a:tbl>
              <a:tblPr firstRow="1" bandRow="1">
                <a:tableStyleId>{5C22544A-7EE6-4342-B048-85BDC9FD1C3A}</a:tableStyleId>
              </a:tblPr>
              <a:tblGrid>
                <a:gridCol w="534629">
                  <a:extLst>
                    <a:ext uri="{9D8B030D-6E8A-4147-A177-3AD203B41FA5}">
                      <a16:colId xmlns:a16="http://schemas.microsoft.com/office/drawing/2014/main" val="4034247673"/>
                    </a:ext>
                  </a:extLst>
                </a:gridCol>
                <a:gridCol w="471029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0">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Febrero</a:t>
                      </a:r>
                      <a:r>
                        <a:rPr lang="es-CO" sz="2000" noProof="0" dirty="0">
                          <a:latin typeface="Work Sans" panose="020B0604020202020204" charset="0"/>
                        </a:rPr>
                        <a:t>: Semana del 22 al 26</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b="0" dirty="0"/>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54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4: </a:t>
            </a:r>
            <a:r>
              <a:rPr lang="es-CO" dirty="0"/>
              <a:t>Monitoreo de la dinámica y comportamiento del mercado de tierras rurales en Colombia</a:t>
            </a:r>
          </a:p>
          <a:p>
            <a:endParaRPr lang="es-CO" dirty="0"/>
          </a:p>
        </p:txBody>
      </p:sp>
      <p:pic>
        <p:nvPicPr>
          <p:cNvPr id="2" name="Picture 1">
            <a:extLst>
              <a:ext uri="{FF2B5EF4-FFF2-40B4-BE49-F238E27FC236}">
                <a16:creationId xmlns:a16="http://schemas.microsoft.com/office/drawing/2014/main" id="{5C00AD94-9D17-4E33-AE98-CFB8038BE8B3}"/>
              </a:ext>
            </a:extLst>
          </p:cNvPr>
          <p:cNvPicPr>
            <a:picLocks noChangeAspect="1"/>
          </p:cNvPicPr>
          <p:nvPr/>
        </p:nvPicPr>
        <p:blipFill>
          <a:blip r:embed="rId2"/>
          <a:stretch>
            <a:fillRect/>
          </a:stretch>
        </p:blipFill>
        <p:spPr>
          <a:xfrm>
            <a:off x="953508" y="3642869"/>
            <a:ext cx="5689334" cy="2222150"/>
          </a:xfrm>
          <a:prstGeom prst="rect">
            <a:avLst/>
          </a:prstGeom>
        </p:spPr>
      </p:pic>
    </p:spTree>
    <p:extLst>
      <p:ext uri="{BB962C8B-B14F-4D97-AF65-F5344CB8AC3E}">
        <p14:creationId xmlns:p14="http://schemas.microsoft.com/office/powerpoint/2010/main" val="2311551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Monitoreo de la dinámica y comportamiento del mercado de tierras rurales en Colombia</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409306"/>
            <a:ext cx="11956799" cy="688975"/>
          </a:xfrm>
        </p:spPr>
        <p:txBody>
          <a:bodyPr/>
          <a:lstStyle/>
          <a:p>
            <a:r>
              <a:rPr lang="es-CO" sz="3600" dirty="0"/>
              <a:t>UPRA</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flipH="1">
            <a:off x="1352122" y="2184927"/>
            <a:ext cx="29800" cy="1796523"/>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5251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propósito del proyecto es desarrollar y aplicar una arquitectura y metodología para analítica que permita al laboratorio de datos de SNUIRA la creación de diferentes mecanismos que agilicen el monitoreo, identificación de tendencias y proyección del comportamiento de la dinámica del mercado de tierras rurales agropecuarias en Colombia, aplicando técnicas de analítica de datos a partir de fuentes de información heterogéneas como son las transacciones inmobiliarias, actos registrales e información catastral</a:t>
            </a:r>
            <a:r>
              <a:rPr lang="es-MX" dirty="0"/>
              <a:t>.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3230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8487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43822" y="42707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84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monitoreo de la dinámica del comportamiento del mercado de tierras tiene como reto el integrar de manera oportuna y eficiente fuentes de información voluminosas y heterogéneas provenientes de diversas entidades. Dicho procesamiento y análisis hoy en día es bastante oneroso en términos de la cantidad de recursos técnicos y humanos que ello implica.</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37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707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9280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2787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Juan Carlos Méndez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Carlos Delgado </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Carlos Freddy Rey</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Martín Orjuela</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1709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9280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709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28/10/2020</a:t>
              </a:r>
            </a:p>
            <a:p>
              <a:pPr marL="342900" indent="-342900" algn="just">
                <a:buFont typeface="Arial" panose="020B0604020202020204" pitchFamily="34" charset="0"/>
                <a:buChar char="•"/>
              </a:pPr>
              <a:r>
                <a:rPr lang="es-CO" b="1" dirty="0"/>
                <a:t>Fecha de finalización: </a:t>
              </a:r>
              <a:r>
                <a:rPr lang="es-CO" dirty="0"/>
                <a:t>30/04/2021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2787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rPr>
              <a:t>Gerente del proyecto: </a:t>
            </a:r>
            <a:r>
              <a:rPr lang="en-US" sz="1800" dirty="0"/>
              <a:t>Fabian Acevedo</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74917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0" y="7863289"/>
            <a:ext cx="8313243"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Estadísticas nacionales de actos registrados Oficina de Registro de instrumentos públicos (Fuente SNR) </a:t>
            </a:r>
          </a:p>
          <a:p>
            <a:pPr marL="342900" indent="-342900" algn="just">
              <a:buFont typeface="Arial" panose="020B0604020202020204" pitchFamily="34" charset="0"/>
              <a:buChar char="•"/>
            </a:pPr>
            <a:r>
              <a:rPr lang="es-CO" dirty="0"/>
              <a:t>Estadísticas Catastrales de la Unidades Operativas de Catastro y Catastro R1, R2, base de datos geográfica catastral. (Fuente IGAC, Catastros descentralizados)</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432832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lIns="91440" tIns="45720" rIns="91440" bIns="45720" anchor="t"/>
          <a:lstStyle/>
          <a:p>
            <a:r>
              <a:rPr lang="es-CO" dirty="0">
                <a:latin typeface="Work Sans"/>
              </a:rPr>
              <a:t>Cronograma de Actividades Actualizado 2021 - UPRA</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a:t>Actividades y Responsables.</a:t>
            </a:r>
            <a:endParaRPr lang="es-CO"/>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extLst>
              <p:ext uri="{D42A27DB-BD31-4B8C-83A1-F6EECF244321}">
                <p14:modId xmlns:p14="http://schemas.microsoft.com/office/powerpoint/2010/main" val="985238365"/>
              </p:ext>
            </p:extLst>
          </p:nvPr>
        </p:nvGraphicFramePr>
        <p:xfrm>
          <a:off x="1042603" y="1628286"/>
          <a:ext cx="13586105" cy="6489205"/>
        </p:xfrm>
        <a:graphic>
          <a:graphicData uri="http://schemas.openxmlformats.org/drawingml/2006/table">
            <a:tbl>
              <a:tblPr firstRow="1" bandRow="1">
                <a:tableStyleId>{5C22544A-7EE6-4342-B048-85BDC9FD1C3A}</a:tableStyleId>
              </a:tblPr>
              <a:tblGrid>
                <a:gridCol w="519545">
                  <a:extLst>
                    <a:ext uri="{9D8B030D-6E8A-4147-A177-3AD203B41FA5}">
                      <a16:colId xmlns:a16="http://schemas.microsoft.com/office/drawing/2014/main" val="4034247673"/>
                    </a:ext>
                  </a:extLst>
                </a:gridCol>
                <a:gridCol w="2298488">
                  <a:extLst>
                    <a:ext uri="{9D8B030D-6E8A-4147-A177-3AD203B41FA5}">
                      <a16:colId xmlns:a16="http://schemas.microsoft.com/office/drawing/2014/main" val="4110195667"/>
                    </a:ext>
                  </a:extLst>
                </a:gridCol>
                <a:gridCol w="1632753">
                  <a:extLst>
                    <a:ext uri="{9D8B030D-6E8A-4147-A177-3AD203B41FA5}">
                      <a16:colId xmlns:a16="http://schemas.microsoft.com/office/drawing/2014/main" val="3067221004"/>
                    </a:ext>
                  </a:extLst>
                </a:gridCol>
                <a:gridCol w="356447">
                  <a:extLst>
                    <a:ext uri="{9D8B030D-6E8A-4147-A177-3AD203B41FA5}">
                      <a16:colId xmlns:a16="http://schemas.microsoft.com/office/drawing/2014/main" val="3183914772"/>
                    </a:ext>
                  </a:extLst>
                </a:gridCol>
                <a:gridCol w="381416">
                  <a:extLst>
                    <a:ext uri="{9D8B030D-6E8A-4147-A177-3AD203B41FA5}">
                      <a16:colId xmlns:a16="http://schemas.microsoft.com/office/drawing/2014/main" val="2295809863"/>
                    </a:ext>
                  </a:extLst>
                </a:gridCol>
                <a:gridCol w="381416">
                  <a:extLst>
                    <a:ext uri="{9D8B030D-6E8A-4147-A177-3AD203B41FA5}">
                      <a16:colId xmlns:a16="http://schemas.microsoft.com/office/drawing/2014/main" val="2864217077"/>
                    </a:ext>
                  </a:extLst>
                </a:gridCol>
                <a:gridCol w="385358">
                  <a:extLst>
                    <a:ext uri="{9D8B030D-6E8A-4147-A177-3AD203B41FA5}">
                      <a16:colId xmlns:a16="http://schemas.microsoft.com/office/drawing/2014/main" val="2400067364"/>
                    </a:ext>
                  </a:extLst>
                </a:gridCol>
                <a:gridCol w="356447">
                  <a:extLst>
                    <a:ext uri="{9D8B030D-6E8A-4147-A177-3AD203B41FA5}">
                      <a16:colId xmlns:a16="http://schemas.microsoft.com/office/drawing/2014/main" val="3399724953"/>
                    </a:ext>
                  </a:extLst>
                </a:gridCol>
                <a:gridCol w="381416">
                  <a:extLst>
                    <a:ext uri="{9D8B030D-6E8A-4147-A177-3AD203B41FA5}">
                      <a16:colId xmlns:a16="http://schemas.microsoft.com/office/drawing/2014/main" val="2997591452"/>
                    </a:ext>
                  </a:extLst>
                </a:gridCol>
                <a:gridCol w="381416">
                  <a:extLst>
                    <a:ext uri="{9D8B030D-6E8A-4147-A177-3AD203B41FA5}">
                      <a16:colId xmlns:a16="http://schemas.microsoft.com/office/drawing/2014/main" val="944074791"/>
                    </a:ext>
                  </a:extLst>
                </a:gridCol>
                <a:gridCol w="385358">
                  <a:extLst>
                    <a:ext uri="{9D8B030D-6E8A-4147-A177-3AD203B41FA5}">
                      <a16:colId xmlns:a16="http://schemas.microsoft.com/office/drawing/2014/main" val="3148160484"/>
                    </a:ext>
                  </a:extLst>
                </a:gridCol>
                <a:gridCol w="354874">
                  <a:extLst>
                    <a:ext uri="{9D8B030D-6E8A-4147-A177-3AD203B41FA5}">
                      <a16:colId xmlns:a16="http://schemas.microsoft.com/office/drawing/2014/main" val="1573800949"/>
                    </a:ext>
                  </a:extLst>
                </a:gridCol>
                <a:gridCol w="403227">
                  <a:extLst>
                    <a:ext uri="{9D8B030D-6E8A-4147-A177-3AD203B41FA5}">
                      <a16:colId xmlns:a16="http://schemas.microsoft.com/office/drawing/2014/main" val="3752413434"/>
                    </a:ext>
                  </a:extLst>
                </a:gridCol>
                <a:gridCol w="381416">
                  <a:extLst>
                    <a:ext uri="{9D8B030D-6E8A-4147-A177-3AD203B41FA5}">
                      <a16:colId xmlns:a16="http://schemas.microsoft.com/office/drawing/2014/main" val="2150395293"/>
                    </a:ext>
                  </a:extLst>
                </a:gridCol>
                <a:gridCol w="385358">
                  <a:extLst>
                    <a:ext uri="{9D8B030D-6E8A-4147-A177-3AD203B41FA5}">
                      <a16:colId xmlns:a16="http://schemas.microsoft.com/office/drawing/2014/main" val="3419332314"/>
                    </a:ext>
                  </a:extLst>
                </a:gridCol>
                <a:gridCol w="356447">
                  <a:extLst>
                    <a:ext uri="{9D8B030D-6E8A-4147-A177-3AD203B41FA5}">
                      <a16:colId xmlns:a16="http://schemas.microsoft.com/office/drawing/2014/main" val="2469023498"/>
                    </a:ext>
                  </a:extLst>
                </a:gridCol>
                <a:gridCol w="395085">
                  <a:extLst>
                    <a:ext uri="{9D8B030D-6E8A-4147-A177-3AD203B41FA5}">
                      <a16:colId xmlns:a16="http://schemas.microsoft.com/office/drawing/2014/main" val="4252905078"/>
                    </a:ext>
                  </a:extLst>
                </a:gridCol>
                <a:gridCol w="381416">
                  <a:extLst>
                    <a:ext uri="{9D8B030D-6E8A-4147-A177-3AD203B41FA5}">
                      <a16:colId xmlns:a16="http://schemas.microsoft.com/office/drawing/2014/main" val="368911432"/>
                    </a:ext>
                  </a:extLst>
                </a:gridCol>
                <a:gridCol w="385358">
                  <a:extLst>
                    <a:ext uri="{9D8B030D-6E8A-4147-A177-3AD203B41FA5}">
                      <a16:colId xmlns:a16="http://schemas.microsoft.com/office/drawing/2014/main" val="1881539505"/>
                    </a:ext>
                  </a:extLst>
                </a:gridCol>
                <a:gridCol w="385358">
                  <a:extLst>
                    <a:ext uri="{9D8B030D-6E8A-4147-A177-3AD203B41FA5}">
                      <a16:colId xmlns:a16="http://schemas.microsoft.com/office/drawing/2014/main" val="3081303095"/>
                    </a:ext>
                  </a:extLst>
                </a:gridCol>
                <a:gridCol w="385358">
                  <a:extLst>
                    <a:ext uri="{9D8B030D-6E8A-4147-A177-3AD203B41FA5}">
                      <a16:colId xmlns:a16="http://schemas.microsoft.com/office/drawing/2014/main" val="3738485983"/>
                    </a:ext>
                  </a:extLst>
                </a:gridCol>
                <a:gridCol w="385358">
                  <a:extLst>
                    <a:ext uri="{9D8B030D-6E8A-4147-A177-3AD203B41FA5}">
                      <a16:colId xmlns:a16="http://schemas.microsoft.com/office/drawing/2014/main" val="1179868889"/>
                    </a:ext>
                  </a:extLst>
                </a:gridCol>
                <a:gridCol w="385358">
                  <a:extLst>
                    <a:ext uri="{9D8B030D-6E8A-4147-A177-3AD203B41FA5}">
                      <a16:colId xmlns:a16="http://schemas.microsoft.com/office/drawing/2014/main" val="4076154857"/>
                    </a:ext>
                  </a:extLst>
                </a:gridCol>
                <a:gridCol w="385358">
                  <a:extLst>
                    <a:ext uri="{9D8B030D-6E8A-4147-A177-3AD203B41FA5}">
                      <a16:colId xmlns:a16="http://schemas.microsoft.com/office/drawing/2014/main" val="1574259904"/>
                    </a:ext>
                  </a:extLst>
                </a:gridCol>
                <a:gridCol w="385358">
                  <a:extLst>
                    <a:ext uri="{9D8B030D-6E8A-4147-A177-3AD203B41FA5}">
                      <a16:colId xmlns:a16="http://schemas.microsoft.com/office/drawing/2014/main" val="1196039410"/>
                    </a:ext>
                  </a:extLst>
                </a:gridCol>
                <a:gridCol w="385358">
                  <a:extLst>
                    <a:ext uri="{9D8B030D-6E8A-4147-A177-3AD203B41FA5}">
                      <a16:colId xmlns:a16="http://schemas.microsoft.com/office/drawing/2014/main" val="2998757871"/>
                    </a:ext>
                  </a:extLst>
                </a:gridCol>
                <a:gridCol w="385358">
                  <a:extLst>
                    <a:ext uri="{9D8B030D-6E8A-4147-A177-3AD203B41FA5}">
                      <a16:colId xmlns:a16="http://schemas.microsoft.com/office/drawing/2014/main" val="2660038051"/>
                    </a:ext>
                  </a:extLst>
                </a:gridCol>
              </a:tblGrid>
              <a:tr h="409801">
                <a:tc>
                  <a:txBody>
                    <a:bodyPr/>
                    <a:lstStyle/>
                    <a:p>
                      <a:pPr algn="l"/>
                      <a:r>
                        <a:rPr lang="es-CO" sz="1600" b="1" noProof="0" dirty="0">
                          <a:latin typeface="Abadi"/>
                        </a:rPr>
                        <a:t>Id</a:t>
                      </a:r>
                    </a:p>
                  </a:txBody>
                  <a:tcPr/>
                </a:tc>
                <a:tc>
                  <a:txBody>
                    <a:bodyPr/>
                    <a:lstStyle/>
                    <a:p>
                      <a:pPr algn="l"/>
                      <a:r>
                        <a:rPr lang="es-CO" sz="1600" b="1" noProof="0" dirty="0">
                          <a:latin typeface="Abadi"/>
                        </a:rPr>
                        <a:t>Actividad</a:t>
                      </a:r>
                    </a:p>
                  </a:txBody>
                  <a:tcPr/>
                </a:tc>
                <a:tc>
                  <a:txBody>
                    <a:bodyPr/>
                    <a:lstStyle/>
                    <a:p>
                      <a:r>
                        <a:rPr lang="es-CO" sz="1600" b="1" noProof="0" dirty="0">
                          <a:latin typeface="Abadi"/>
                        </a:rPr>
                        <a:t>Responsable</a:t>
                      </a:r>
                    </a:p>
                  </a:txBody>
                  <a:tcPr/>
                </a:tc>
                <a:tc gridSpan="4">
                  <a:txBody>
                    <a:bodyPr/>
                    <a:lstStyle/>
                    <a:p>
                      <a:r>
                        <a:rPr lang="es-CO" sz="1600" b="1" noProof="0" dirty="0">
                          <a:latin typeface="Abadi"/>
                        </a:rPr>
                        <a:t>Noviembre</a:t>
                      </a:r>
                    </a:p>
                  </a:txBody>
                  <a:tcPr/>
                </a:tc>
                <a:tc hMerge="1">
                  <a:txBody>
                    <a:bodyPr/>
                    <a:lstStyle/>
                    <a:p>
                      <a:pPr algn="ctr"/>
                      <a:endParaRPr lang="es-CO" sz="2000" noProof="0">
                        <a:latin typeface="Work Sans" panose="020B0604020202020204" charset="0"/>
                      </a:endParaRPr>
                    </a:p>
                  </a:txBody>
                  <a:tcPr/>
                </a:tc>
                <a:tc hMerge="1">
                  <a:txBody>
                    <a:bodyPr/>
                    <a:lstStyle/>
                    <a:p>
                      <a:pPr algn="ctr"/>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dirty="0">
                          <a:latin typeface="Abadi"/>
                        </a:rPr>
                        <a:t>Diciembre</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dirty="0">
                          <a:latin typeface="Abadi"/>
                        </a:rPr>
                        <a:t>Enero-2021</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dirty="0">
                          <a:latin typeface="Abadi"/>
                        </a:rPr>
                        <a:t>Febrero-2021</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pPr lvl="0">
                        <a:buNone/>
                      </a:pPr>
                      <a:r>
                        <a:rPr lang="es-CO" sz="1600" b="1" i="0" u="none" strike="noStrike" noProof="0" dirty="0">
                          <a:latin typeface="Abadi"/>
                        </a:rPr>
                        <a:t>Marzo -2021</a:t>
                      </a:r>
                      <a:endParaRPr lang="es-ES" sz="1600" b="1" dirty="0">
                        <a:latin typeface="Abadi"/>
                      </a:endParaRPr>
                    </a:p>
                  </a:txBody>
                  <a:tcPr/>
                </a:tc>
                <a:tc hMerge="1">
                  <a:txBody>
                    <a:bodyPr/>
                    <a:lstStyle/>
                    <a:p>
                      <a:endParaRPr lang="es-ES"/>
                    </a:p>
                  </a:txBody>
                  <a:tcPr/>
                </a:tc>
                <a:tc hMerge="1">
                  <a:txBody>
                    <a:bodyPr/>
                    <a:lstStyle/>
                    <a:p>
                      <a:endParaRPr lang="es-ES"/>
                    </a:p>
                  </a:txBody>
                  <a:tcPr/>
                </a:tc>
                <a:tc hMerge="1">
                  <a:txBody>
                    <a:bodyPr/>
                    <a:lstStyle/>
                    <a:p>
                      <a:endParaRPr lang="es-ES"/>
                    </a:p>
                  </a:txBody>
                  <a:tcPr/>
                </a:tc>
                <a:tc gridSpan="4">
                  <a:txBody>
                    <a:bodyPr/>
                    <a:lstStyle/>
                    <a:p>
                      <a:pPr lvl="0">
                        <a:buNone/>
                      </a:pPr>
                      <a:r>
                        <a:rPr lang="es-CO" sz="1600" b="1" i="0" u="none" strike="noStrike" noProof="0" dirty="0">
                          <a:latin typeface="Abadi"/>
                        </a:rPr>
                        <a:t>Abril - 2021</a:t>
                      </a:r>
                      <a:endParaRPr lang="es-ES" sz="1600" b="1" dirty="0">
                        <a:latin typeface="Abadi"/>
                      </a:endParaRPr>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680622030"/>
                  </a:ext>
                </a:extLst>
              </a:tr>
              <a:tr h="36882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a:latin typeface="Calibri"/>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a:latin typeface="Calibri"/>
                      </a:endParaRPr>
                    </a:p>
                  </a:txBody>
                  <a:tcPr/>
                </a:tc>
                <a:tc>
                  <a:txBody>
                    <a:bodyPr/>
                    <a:lstStyle/>
                    <a:p>
                      <a:endParaRPr lang="es-CO" sz="1600" noProof="0">
                        <a:latin typeface="Calibri"/>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pPr lvl="0">
                        <a:buNone/>
                      </a:pPr>
                      <a:r>
                        <a:rPr lang="es-CO" sz="1400" noProof="0" dirty="0"/>
                        <a:t>S1</a:t>
                      </a:r>
                    </a:p>
                  </a:txBody>
                  <a:tcPr/>
                </a:tc>
                <a:tc>
                  <a:txBody>
                    <a:bodyPr/>
                    <a:lstStyle/>
                    <a:p>
                      <a:pPr lvl="0">
                        <a:buNone/>
                      </a:pPr>
                      <a:r>
                        <a:rPr lang="es-CO" sz="1400" noProof="0" dirty="0"/>
                        <a:t>S2</a:t>
                      </a:r>
                    </a:p>
                  </a:txBody>
                  <a:tcPr/>
                </a:tc>
                <a:tc>
                  <a:txBody>
                    <a:bodyPr/>
                    <a:lstStyle/>
                    <a:p>
                      <a:pPr lvl="0">
                        <a:buNone/>
                      </a:pPr>
                      <a:r>
                        <a:rPr lang="es-CO" sz="1400" noProof="0" dirty="0"/>
                        <a:t>S3</a:t>
                      </a:r>
                    </a:p>
                  </a:txBody>
                  <a:tcPr/>
                </a:tc>
                <a:tc>
                  <a:txBody>
                    <a:bodyPr/>
                    <a:lstStyle/>
                    <a:p>
                      <a:pPr lvl="0">
                        <a:buNone/>
                      </a:pPr>
                      <a:r>
                        <a:rPr lang="es-CO" sz="1400" noProof="0" dirty="0"/>
                        <a:t>S4</a:t>
                      </a:r>
                    </a:p>
                  </a:txBody>
                  <a:tcPr/>
                </a:tc>
                <a:tc>
                  <a:txBody>
                    <a:bodyPr/>
                    <a:lstStyle/>
                    <a:p>
                      <a:pPr lvl="0">
                        <a:buNone/>
                      </a:pPr>
                      <a:r>
                        <a:rPr lang="es-CO" sz="1400" noProof="0" dirty="0"/>
                        <a:t>S1</a:t>
                      </a:r>
                    </a:p>
                  </a:txBody>
                  <a:tcPr/>
                </a:tc>
                <a:tc>
                  <a:txBody>
                    <a:bodyPr/>
                    <a:lstStyle/>
                    <a:p>
                      <a:pPr lvl="0">
                        <a:buNone/>
                      </a:pPr>
                      <a:r>
                        <a:rPr lang="es-CO" sz="1400" noProof="0" dirty="0"/>
                        <a:t>S2</a:t>
                      </a:r>
                    </a:p>
                  </a:txBody>
                  <a:tcPr/>
                </a:tc>
                <a:tc>
                  <a:txBody>
                    <a:bodyPr/>
                    <a:lstStyle/>
                    <a:p>
                      <a:pPr lvl="0">
                        <a:buNone/>
                      </a:pPr>
                      <a:r>
                        <a:rPr lang="es-CO" sz="1400" noProof="0" dirty="0"/>
                        <a:t>S3</a:t>
                      </a:r>
                    </a:p>
                  </a:txBody>
                  <a:tcPr/>
                </a:tc>
                <a:tc>
                  <a:txBody>
                    <a:bodyPr/>
                    <a:lstStyle/>
                    <a:p>
                      <a:pPr lvl="0">
                        <a:buNone/>
                      </a:pPr>
                      <a:r>
                        <a:rPr lang="es-CO" sz="1400" noProof="0" dirty="0"/>
                        <a:t>S4</a:t>
                      </a:r>
                    </a:p>
                  </a:txBody>
                  <a:tcPr/>
                </a:tc>
                <a:extLst>
                  <a:ext uri="{0D108BD9-81ED-4DB2-BD59-A6C34878D82A}">
                    <a16:rowId xmlns:a16="http://schemas.microsoft.com/office/drawing/2014/main" val="1722326007"/>
                  </a:ext>
                </a:extLst>
              </a:tr>
              <a:tr h="572934">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dirty="0">
                          <a:latin typeface="Calibri"/>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dirty="0" err="1">
                          <a:latin typeface="Calibri"/>
                        </a:rPr>
                        <a:t>Análisis</a:t>
                      </a:r>
                      <a:r>
                        <a:rPr lang="en-US" sz="1400" kern="1200" dirty="0">
                          <a:latin typeface="Calibri"/>
                        </a:rPr>
                        <a:t> y </a:t>
                      </a:r>
                      <a:r>
                        <a:rPr lang="en-US" sz="1400" kern="1200" dirty="0" err="1">
                          <a:latin typeface="Calibri"/>
                        </a:rPr>
                        <a:t>diseño</a:t>
                      </a:r>
                      <a:endParaRPr lang="en-US" sz="1400" kern="1200" dirty="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dirty="0">
                          <a:latin typeface="Calibri"/>
                        </a:rPr>
                        <a:t>Juan Méndez/ Carlos Delgado</a:t>
                      </a:r>
                      <a:endParaRPr lang="es-ES" sz="1400" kern="1200" dirty="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extLst>
                  <a:ext uri="{0D108BD9-81ED-4DB2-BD59-A6C34878D82A}">
                    <a16:rowId xmlns:a16="http://schemas.microsoft.com/office/drawing/2014/main" val="2841084542"/>
                  </a:ext>
                </a:extLst>
              </a:tr>
              <a:tr h="889876">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dirty="0">
                          <a:latin typeface="Calibri"/>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dirty="0">
                          <a:latin typeface="Calibri"/>
                        </a:rPr>
                        <a:t>Entendimiento del negocio y los datos. Perfilamiento de datos. Análisis descriptivo </a:t>
                      </a:r>
                      <a:r>
                        <a:rPr lang="es-ES" sz="1400" kern="1200" dirty="0" err="1">
                          <a:latin typeface="Calibri"/>
                        </a:rPr>
                        <a:t>incial</a:t>
                      </a:r>
                      <a:endParaRPr lang="es-ES" sz="1400" kern="1200" dirty="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dirty="0">
                          <a:latin typeface="Calibri"/>
                        </a:rPr>
                        <a:t>Juan Méndez/ Carlos Delgado</a:t>
                      </a:r>
                      <a:endParaRPr lang="es-ES" sz="1400" kern="1200" dirty="0">
                        <a:solidFill>
                          <a:schemeClr val="dk1"/>
                        </a:solidFill>
                        <a:latin typeface="Calibri"/>
                        <a:ea typeface="+mn-ea"/>
                        <a:cs typeface="+mn-cs"/>
                      </a:endParaRPr>
                    </a:p>
                  </a:txBody>
                  <a:tcPr marL="9525" marR="9525" marT="9525" marB="0" anchor="ctr"/>
                </a:tc>
                <a:tc>
                  <a:txBody>
                    <a:bodyPr/>
                    <a:lstStyle/>
                    <a:p>
                      <a:pPr marL="0" algn="l" defTabSz="1161014" rtl="0" eaLnBrk="1" fontAlgn="t" latinLnBrk="0" hangingPunct="1"/>
                      <a:endParaRPr lang="en-US" sz="900" b="0" i="0" u="none" strike="noStrike" kern="1200">
                        <a:solidFill>
                          <a:srgbClr val="000000"/>
                        </a:solidFill>
                        <a:effectLst/>
                        <a:latin typeface="Arial"/>
                        <a:ea typeface="+mn-ea"/>
                        <a:cs typeface="+mn-cs"/>
                      </a:endParaRPr>
                    </a:p>
                  </a:txBody>
                  <a:tcPr marL="9525" marR="9525" marT="9525" marB="0"/>
                </a:tc>
                <a:tc>
                  <a:txBody>
                    <a:bodyPr/>
                    <a:lstStyle/>
                    <a:p>
                      <a:pPr marL="0" algn="l" defTabSz="1161014" rtl="0" eaLnBrk="1" fontAlgn="t" latinLnBrk="0" hangingPunct="1"/>
                      <a:endParaRPr lang="en-US" sz="900" b="0" i="0" u="none" strike="noStrike" kern="1200">
                        <a:solidFill>
                          <a:srgbClr val="000000"/>
                        </a:solidFill>
                        <a:effectLst/>
                        <a:latin typeface="Arial"/>
                        <a:ea typeface="+mn-ea"/>
                        <a:cs typeface="+mn-cs"/>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49563466"/>
                  </a:ext>
                </a:extLst>
              </a:tr>
              <a:tr h="505422">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dirty="0">
                          <a:latin typeface="Calibri"/>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dirty="0" err="1">
                          <a:latin typeface="Calibri"/>
                        </a:rPr>
                        <a:t>Recopilación</a:t>
                      </a:r>
                      <a:r>
                        <a:rPr lang="en-US" sz="1400" kern="1200" dirty="0">
                          <a:latin typeface="Calibri"/>
                        </a:rPr>
                        <a:t> </a:t>
                      </a:r>
                      <a:r>
                        <a:rPr lang="en-US" sz="1400" kern="1200" dirty="0" err="1">
                          <a:latin typeface="Calibri"/>
                        </a:rPr>
                        <a:t>fuentes</a:t>
                      </a:r>
                      <a:r>
                        <a:rPr lang="en-US" sz="1400" kern="1200" dirty="0">
                          <a:latin typeface="Calibri"/>
                        </a:rPr>
                        <a:t> de </a:t>
                      </a:r>
                      <a:r>
                        <a:rPr lang="en-US" sz="1400" kern="1200" dirty="0" err="1">
                          <a:latin typeface="Calibri"/>
                        </a:rPr>
                        <a:t>información</a:t>
                      </a:r>
                      <a:endParaRPr lang="en-US" sz="1400" kern="1200" dirty="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dirty="0">
                          <a:latin typeface="Calibri"/>
                        </a:rPr>
                        <a:t>Carlos Delgado</a:t>
                      </a:r>
                      <a:endParaRPr lang="en-US" sz="1400" kern="1200" dirty="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132081244"/>
                  </a:ext>
                </a:extLst>
              </a:tr>
              <a:tr h="511983">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dirty="0">
                          <a:latin typeface="Calibri"/>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dirty="0">
                          <a:latin typeface="Calibri"/>
                        </a:rPr>
                        <a:t>Ingesta de </a:t>
                      </a:r>
                      <a:r>
                        <a:rPr lang="en-US" sz="1400" kern="1200" dirty="0" err="1">
                          <a:latin typeface="Calibri"/>
                        </a:rPr>
                        <a:t>datos</a:t>
                      </a:r>
                      <a:endParaRPr lang="en-US" sz="1400" kern="1200" dirty="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dirty="0">
                          <a:latin typeface="Calibri"/>
                        </a:rPr>
                        <a:t>Juan Méndez/ Carlos Delgado</a:t>
                      </a:r>
                      <a:endParaRPr lang="es-ES" sz="1400" kern="1200" dirty="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05596015"/>
                  </a:ext>
                </a:extLst>
              </a:tr>
              <a:tr h="536363">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dirty="0">
                          <a:latin typeface="Calibri"/>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dirty="0" err="1">
                          <a:latin typeface="Calibri"/>
                        </a:rPr>
                        <a:t>Proceso</a:t>
                      </a:r>
                      <a:r>
                        <a:rPr lang="en-US" sz="1400" kern="1200" dirty="0">
                          <a:latin typeface="Calibri"/>
                        </a:rPr>
                        <a:t> </a:t>
                      </a:r>
                      <a:r>
                        <a:rPr lang="en-US" sz="1400" kern="1200" dirty="0" err="1">
                          <a:latin typeface="Calibri"/>
                        </a:rPr>
                        <a:t>automatización</a:t>
                      </a:r>
                      <a:r>
                        <a:rPr lang="en-US" sz="1400" kern="1200" dirty="0">
                          <a:latin typeface="Calibri"/>
                        </a:rPr>
                        <a:t> ETL</a:t>
                      </a:r>
                      <a:endParaRPr lang="en-US" sz="1400" kern="1200" dirty="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dirty="0">
                          <a:latin typeface="Calibri"/>
                        </a:rPr>
                        <a:t>Juan Méndez / Carlos Delgado</a:t>
                      </a:r>
                      <a:endParaRPr lang="es-ES" sz="1400" kern="1200" dirty="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lvl="0" algn="l">
                        <a:buNone/>
                      </a:pPr>
                      <a:endParaRPr lang="en-US" sz="900" b="0" i="0" u="none" strike="noStrike" dirty="0">
                        <a:solidFill>
                          <a:srgbClr val="000000"/>
                        </a:solidFill>
                        <a:effectLst/>
                        <a:latin typeface="Arial"/>
                      </a:endParaRPr>
                    </a:p>
                  </a:txBody>
                  <a:tcPr marL="9525" marR="9525" marT="9525" marB="0">
                    <a:solidFill>
                      <a:srgbClr val="E9EBF5"/>
                    </a:solidFill>
                  </a:tcPr>
                </a:tc>
                <a:tc>
                  <a:txBody>
                    <a:bodyPr/>
                    <a:lstStyle/>
                    <a:p>
                      <a:pPr lvl="0" algn="l">
                        <a:buNone/>
                      </a:pPr>
                      <a:endParaRPr lang="en-US" sz="900" b="0" i="0" u="none" strike="noStrike" dirty="0">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extLst>
                  <a:ext uri="{0D108BD9-81ED-4DB2-BD59-A6C34878D82A}">
                    <a16:rowId xmlns:a16="http://schemas.microsoft.com/office/drawing/2014/main" val="3245335771"/>
                  </a:ext>
                </a:extLst>
              </a:tr>
              <a:tr h="670454">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dirty="0">
                          <a:latin typeface="Calibri"/>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dirty="0">
                          <a:latin typeface="Calibri"/>
                        </a:rPr>
                        <a:t>Procesamiento de información no estructurada. Modelo de clasificación</a:t>
                      </a:r>
                      <a:endParaRPr lang="es-ES" sz="1400" kern="1200" dirty="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dirty="0">
                          <a:latin typeface="Calibri"/>
                        </a:rPr>
                        <a:t>Juan Carlos Méndez</a:t>
                      </a:r>
                      <a:endParaRPr lang="en-US" sz="1400" kern="1200" dirty="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CFD5EA"/>
                    </a:solidFill>
                  </a:tcPr>
                </a:tc>
                <a:tc>
                  <a:txBody>
                    <a:bodyPr/>
                    <a:lstStyle/>
                    <a:p>
                      <a:pPr lvl="0" algn="l" defTabSz="1161014">
                        <a:buNone/>
                      </a:pPr>
                      <a:endParaRPr lang="en-US" sz="900" b="0" i="0" u="none" strike="noStrike">
                        <a:solidFill>
                          <a:srgbClr val="000000"/>
                        </a:solidFill>
                        <a:effectLst/>
                        <a:latin typeface="Arial"/>
                      </a:endParaRPr>
                    </a:p>
                  </a:txBody>
                  <a:tcPr marL="9525" marR="9525" marT="9525" marB="0">
                    <a:solidFill>
                      <a:srgbClr val="CFD5EA"/>
                    </a:solidFill>
                  </a:tcPr>
                </a:tc>
                <a:tc>
                  <a:txBody>
                    <a:bodyPr/>
                    <a:lstStyle/>
                    <a:p>
                      <a:pPr lvl="0" algn="l" defTabSz="1161014">
                        <a:buNone/>
                      </a:pPr>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71921829"/>
                  </a:ext>
                </a:extLst>
              </a:tr>
              <a:tr h="511983">
                <a:tc>
                  <a:txBody>
                    <a:bodyPr/>
                    <a:lstStyle/>
                    <a:p>
                      <a:pPr algn="l"/>
                      <a:r>
                        <a:rPr lang="es-CO" sz="1400" noProof="0" dirty="0">
                          <a:latin typeface="Calibri"/>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dirty="0">
                          <a:latin typeface="Calibri"/>
                        </a:rPr>
                        <a:t>Publicación tableros de control y reportes preliminares.</a:t>
                      </a:r>
                      <a:endParaRPr lang="es-ES" sz="1400" kern="1200" dirty="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dirty="0">
                          <a:latin typeface="Calibri"/>
                        </a:rPr>
                        <a:t>Juan Méndez/ Carlos Delgado</a:t>
                      </a:r>
                      <a:endParaRPr lang="es-ES" sz="1400" kern="1200" dirty="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solidFill>
                      <a:srgbClr val="E9EBF5"/>
                    </a:solidFill>
                  </a:tcPr>
                </a:tc>
                <a:tc>
                  <a:txBody>
                    <a:bodyPr/>
                    <a:lstStyle/>
                    <a:p>
                      <a:pPr lvl="0" algn="l">
                        <a:buNone/>
                      </a:pPr>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596753166"/>
                  </a:ext>
                </a:extLst>
              </a:tr>
              <a:tr h="511983">
                <a:tc>
                  <a:txBody>
                    <a:bodyPr/>
                    <a:lstStyle/>
                    <a:p>
                      <a:pPr algn="l"/>
                      <a:r>
                        <a:rPr lang="es-CO" sz="1400" noProof="0" dirty="0">
                          <a:latin typeface="Calibri"/>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dirty="0">
                          <a:latin typeface="Calibri"/>
                        </a:rPr>
                        <a:t>Experimentación con algoritmos de AI</a:t>
                      </a:r>
                      <a:endParaRPr lang="es-ES" sz="1400" kern="1200" dirty="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dirty="0">
                          <a:latin typeface="Calibri"/>
                        </a:rPr>
                        <a:t>Juan Méndez/ Carlos Delgado</a:t>
                      </a:r>
                      <a:endParaRPr lang="es-ES" sz="1400" kern="1200" dirty="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1801970830"/>
                  </a:ext>
                </a:extLst>
              </a:tr>
              <a:tr h="451033">
                <a:tc>
                  <a:txBody>
                    <a:bodyPr/>
                    <a:lstStyle/>
                    <a:p>
                      <a:pPr algn="l"/>
                      <a:r>
                        <a:rPr lang="es-CO" sz="1400" noProof="0" dirty="0">
                          <a:latin typeface="Calibri"/>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dirty="0" err="1">
                          <a:latin typeface="Calibri"/>
                        </a:rPr>
                        <a:t>Publicación</a:t>
                      </a:r>
                      <a:r>
                        <a:rPr lang="en-US" sz="1400" kern="1200" dirty="0">
                          <a:latin typeface="Calibri"/>
                        </a:rPr>
                        <a:t> final de </a:t>
                      </a:r>
                      <a:r>
                        <a:rPr lang="en-US" sz="1400" kern="1200" dirty="0" err="1">
                          <a:latin typeface="Calibri"/>
                        </a:rPr>
                        <a:t>Resultados</a:t>
                      </a:r>
                      <a:endParaRPr lang="en-US" sz="1400" kern="1200" dirty="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dirty="0">
                          <a:latin typeface="Calibri"/>
                        </a:rPr>
                        <a:t>Juan Méndez/ Carlos Delgado</a:t>
                      </a:r>
                      <a:endParaRPr lang="es-ES" sz="1400" kern="1200" dirty="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extLst>
                  <a:ext uri="{0D108BD9-81ED-4DB2-BD59-A6C34878D82A}">
                    <a16:rowId xmlns:a16="http://schemas.microsoft.com/office/drawing/2014/main" val="1713712443"/>
                  </a:ext>
                </a:extLst>
              </a:tr>
              <a:tr h="548553">
                <a:tc>
                  <a:txBody>
                    <a:bodyPr/>
                    <a:lstStyle/>
                    <a:p>
                      <a:pPr lvl="0" algn="l">
                        <a:buNone/>
                      </a:pPr>
                      <a:r>
                        <a:rPr lang="es-CO" sz="1400" noProof="0" dirty="0">
                          <a:latin typeface="Calibri"/>
                        </a:rPr>
                        <a:t>10</a:t>
                      </a:r>
                    </a:p>
                  </a:txBody>
                  <a:tcPr/>
                </a:tc>
                <a:tc>
                  <a:txBody>
                    <a:bodyPr/>
                    <a:lstStyle/>
                    <a:p>
                      <a:pPr marL="0" lvl="0" indent="0" algn="l">
                        <a:lnSpc>
                          <a:spcPct val="100000"/>
                        </a:lnSpc>
                        <a:spcBef>
                          <a:spcPts val="0"/>
                        </a:spcBef>
                        <a:spcAft>
                          <a:spcPts val="0"/>
                        </a:spcAft>
                        <a:buNone/>
                      </a:pPr>
                      <a:r>
                        <a:rPr lang="en-US" sz="1400" kern="1200" dirty="0" err="1">
                          <a:latin typeface="Calibri"/>
                        </a:rPr>
                        <a:t>Documentación</a:t>
                      </a:r>
                      <a:r>
                        <a:rPr lang="en-US" sz="1400" kern="1200" dirty="0">
                          <a:latin typeface="Calibri"/>
                        </a:rPr>
                        <a:t> y </a:t>
                      </a:r>
                      <a:r>
                        <a:rPr lang="en-US" sz="1400" kern="1200" dirty="0" err="1">
                          <a:latin typeface="Calibri"/>
                        </a:rPr>
                        <a:t>entregas</a:t>
                      </a:r>
                      <a:r>
                        <a:rPr lang="en-US" sz="1400" kern="1200" dirty="0">
                          <a:latin typeface="Calibri"/>
                        </a:rPr>
                        <a:t> finales</a:t>
                      </a:r>
                    </a:p>
                  </a:txBody>
                  <a:tcPr marL="9525" marR="9525" marT="9525" marB="0" anchor="ctr"/>
                </a:tc>
                <a:tc>
                  <a:txBody>
                    <a:bodyPr/>
                    <a:lstStyle/>
                    <a:p>
                      <a:pPr marL="0" lvl="0" indent="0" algn="l">
                        <a:lnSpc>
                          <a:spcPct val="100000"/>
                        </a:lnSpc>
                        <a:spcBef>
                          <a:spcPts val="0"/>
                        </a:spcBef>
                        <a:spcAft>
                          <a:spcPts val="0"/>
                        </a:spcAft>
                        <a:buNone/>
                      </a:pPr>
                      <a:r>
                        <a:rPr lang="es-ES" sz="1400" b="0" i="0" u="none" strike="noStrike" kern="1200" noProof="0" dirty="0">
                          <a:latin typeface="Calibri"/>
                        </a:rPr>
                        <a:t>Juan Méndez/ Carlos Delgado</a:t>
                      </a:r>
                      <a:endParaRPr lang="es-ES" sz="1400" dirty="0">
                        <a:latin typeface="Calibri"/>
                      </a:endParaRPr>
                    </a:p>
                  </a:txBody>
                  <a:tcPr marL="9525" marR="9525" marT="9525" marB="0" anchor="ctr"/>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extLst>
                  <a:ext uri="{0D108BD9-81ED-4DB2-BD59-A6C34878D82A}">
                    <a16:rowId xmlns:a16="http://schemas.microsoft.com/office/drawing/2014/main" val="2534620927"/>
                  </a:ext>
                </a:extLst>
              </a:tr>
            </a:tbl>
          </a:graphicData>
        </a:graphic>
      </p:graphicFrame>
      <p:sp>
        <p:nvSpPr>
          <p:cNvPr id="14" name="Estrella: 5 puntas 13">
            <a:extLst>
              <a:ext uri="{FF2B5EF4-FFF2-40B4-BE49-F238E27FC236}">
                <a16:creationId xmlns:a16="http://schemas.microsoft.com/office/drawing/2014/main" id="{22C3FA42-E0BD-4568-887C-A95DBC2BF5E5}"/>
              </a:ext>
            </a:extLst>
          </p:cNvPr>
          <p:cNvSpPr/>
          <p:nvPr/>
        </p:nvSpPr>
        <p:spPr>
          <a:xfrm>
            <a:off x="2865582" y="8385929"/>
            <a:ext cx="499512" cy="4142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strella: 5 puntas 14">
            <a:extLst>
              <a:ext uri="{FF2B5EF4-FFF2-40B4-BE49-F238E27FC236}">
                <a16:creationId xmlns:a16="http://schemas.microsoft.com/office/drawing/2014/main" id="{D8E369F8-C3C6-455F-9AC9-6F3280655852}"/>
              </a:ext>
            </a:extLst>
          </p:cNvPr>
          <p:cNvSpPr/>
          <p:nvPr/>
        </p:nvSpPr>
        <p:spPr>
          <a:xfrm>
            <a:off x="5681902" y="8385929"/>
            <a:ext cx="499512" cy="414218"/>
          </a:xfrm>
          <a:prstGeom prst="star5">
            <a:avLst/>
          </a:prstGeom>
          <a:solidFill>
            <a:schemeClr val="accent4">
              <a:lumMod val="60000"/>
              <a:lumOff val="4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Estrella: 5 puntas 15">
            <a:extLst>
              <a:ext uri="{FF2B5EF4-FFF2-40B4-BE49-F238E27FC236}">
                <a16:creationId xmlns:a16="http://schemas.microsoft.com/office/drawing/2014/main" id="{6B641588-3F33-4D0E-9C0B-8CA69B77E538}"/>
              </a:ext>
            </a:extLst>
          </p:cNvPr>
          <p:cNvSpPr/>
          <p:nvPr/>
        </p:nvSpPr>
        <p:spPr>
          <a:xfrm>
            <a:off x="8364225" y="8385929"/>
            <a:ext cx="499512" cy="41421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Estrella: 5 puntas 16">
            <a:extLst>
              <a:ext uri="{FF2B5EF4-FFF2-40B4-BE49-F238E27FC236}">
                <a16:creationId xmlns:a16="http://schemas.microsoft.com/office/drawing/2014/main" id="{CB20A0B5-3DA0-406F-843A-E454C15DF11F}"/>
              </a:ext>
            </a:extLst>
          </p:cNvPr>
          <p:cNvSpPr/>
          <p:nvPr/>
        </p:nvSpPr>
        <p:spPr>
          <a:xfrm>
            <a:off x="11960339" y="8385929"/>
            <a:ext cx="499512" cy="414218"/>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B70F9B76-BF87-41E5-9605-57ABB8072D1C}"/>
              </a:ext>
            </a:extLst>
          </p:cNvPr>
          <p:cNvSpPr txBox="1"/>
          <p:nvPr/>
        </p:nvSpPr>
        <p:spPr>
          <a:xfrm>
            <a:off x="3471795" y="8330507"/>
            <a:ext cx="160875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Adquisición de datos</a:t>
            </a:r>
          </a:p>
        </p:txBody>
      </p:sp>
      <p:sp>
        <p:nvSpPr>
          <p:cNvPr id="20" name="CuadroTexto 19">
            <a:extLst>
              <a:ext uri="{FF2B5EF4-FFF2-40B4-BE49-F238E27FC236}">
                <a16:creationId xmlns:a16="http://schemas.microsoft.com/office/drawing/2014/main" id="{FCA46156-C2DE-4893-BF43-E7553442164B}"/>
              </a:ext>
            </a:extLst>
          </p:cNvPr>
          <p:cNvSpPr txBox="1"/>
          <p:nvPr/>
        </p:nvSpPr>
        <p:spPr>
          <a:xfrm>
            <a:off x="6349197" y="8440217"/>
            <a:ext cx="274320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100">
                <a:cs typeface="Calibri"/>
              </a:rPr>
              <a:t>ETL</a:t>
            </a:r>
          </a:p>
        </p:txBody>
      </p:sp>
      <p:sp>
        <p:nvSpPr>
          <p:cNvPr id="19" name="CuadroTexto 18">
            <a:extLst>
              <a:ext uri="{FF2B5EF4-FFF2-40B4-BE49-F238E27FC236}">
                <a16:creationId xmlns:a16="http://schemas.microsoft.com/office/drawing/2014/main" id="{3BD4E1D7-1A7C-4758-8A5C-5490EF3D90CC}"/>
              </a:ext>
            </a:extLst>
          </p:cNvPr>
          <p:cNvSpPr txBox="1"/>
          <p:nvPr/>
        </p:nvSpPr>
        <p:spPr>
          <a:xfrm>
            <a:off x="9055693" y="8330504"/>
            <a:ext cx="2743200"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Procesamiento y Experimentación de Modelos</a:t>
            </a:r>
          </a:p>
        </p:txBody>
      </p:sp>
      <p:sp>
        <p:nvSpPr>
          <p:cNvPr id="21" name="CuadroTexto 20">
            <a:extLst>
              <a:ext uri="{FF2B5EF4-FFF2-40B4-BE49-F238E27FC236}">
                <a16:creationId xmlns:a16="http://schemas.microsoft.com/office/drawing/2014/main" id="{92A96317-D308-4F4F-92E2-E44D7077D047}"/>
              </a:ext>
            </a:extLst>
          </p:cNvPr>
          <p:cNvSpPr txBox="1"/>
          <p:nvPr/>
        </p:nvSpPr>
        <p:spPr>
          <a:xfrm>
            <a:off x="12616080" y="8415838"/>
            <a:ext cx="274320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Publicación</a:t>
            </a:r>
          </a:p>
        </p:txBody>
      </p:sp>
      <p:sp>
        <p:nvSpPr>
          <p:cNvPr id="22" name="CuadroTexto 21">
            <a:extLst>
              <a:ext uri="{FF2B5EF4-FFF2-40B4-BE49-F238E27FC236}">
                <a16:creationId xmlns:a16="http://schemas.microsoft.com/office/drawing/2014/main" id="{7A25C8D1-092C-486C-8B55-A18F5F0077E8}"/>
              </a:ext>
            </a:extLst>
          </p:cNvPr>
          <p:cNvSpPr txBox="1"/>
          <p:nvPr/>
        </p:nvSpPr>
        <p:spPr>
          <a:xfrm>
            <a:off x="1581977" y="8391457"/>
            <a:ext cx="9988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cs typeface="Calibri"/>
              </a:rPr>
              <a:t>HITOS</a:t>
            </a:r>
          </a:p>
        </p:txBody>
      </p:sp>
      <p:sp>
        <p:nvSpPr>
          <p:cNvPr id="23" name="Estrella: 5 puntas 22">
            <a:extLst>
              <a:ext uri="{FF2B5EF4-FFF2-40B4-BE49-F238E27FC236}">
                <a16:creationId xmlns:a16="http://schemas.microsoft.com/office/drawing/2014/main" id="{7ADD612B-AEB8-43BE-94ED-853514388364}"/>
              </a:ext>
            </a:extLst>
          </p:cNvPr>
          <p:cNvSpPr/>
          <p:nvPr/>
        </p:nvSpPr>
        <p:spPr>
          <a:xfrm>
            <a:off x="6729901" y="3924357"/>
            <a:ext cx="499512" cy="4142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Estrella: 5 puntas 24">
            <a:extLst>
              <a:ext uri="{FF2B5EF4-FFF2-40B4-BE49-F238E27FC236}">
                <a16:creationId xmlns:a16="http://schemas.microsoft.com/office/drawing/2014/main" id="{6F7CCFBA-EE11-48D2-BE71-B5A91771DD7B}"/>
              </a:ext>
            </a:extLst>
          </p:cNvPr>
          <p:cNvSpPr/>
          <p:nvPr/>
        </p:nvSpPr>
        <p:spPr>
          <a:xfrm>
            <a:off x="11301367" y="4948324"/>
            <a:ext cx="499512" cy="414218"/>
          </a:xfrm>
          <a:prstGeom prst="star5">
            <a:avLst/>
          </a:prstGeom>
          <a:solidFill>
            <a:schemeClr val="accent4">
              <a:lumMod val="60000"/>
              <a:lumOff val="4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Estrella: 5 puntas 26">
            <a:extLst>
              <a:ext uri="{FF2B5EF4-FFF2-40B4-BE49-F238E27FC236}">
                <a16:creationId xmlns:a16="http://schemas.microsoft.com/office/drawing/2014/main" id="{50453498-2F11-4433-B76D-7312225F1615}"/>
              </a:ext>
            </a:extLst>
          </p:cNvPr>
          <p:cNvSpPr/>
          <p:nvPr/>
        </p:nvSpPr>
        <p:spPr>
          <a:xfrm>
            <a:off x="13216791" y="6654936"/>
            <a:ext cx="499512" cy="41421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Estrella: 5 puntas 27">
            <a:extLst>
              <a:ext uri="{FF2B5EF4-FFF2-40B4-BE49-F238E27FC236}">
                <a16:creationId xmlns:a16="http://schemas.microsoft.com/office/drawing/2014/main" id="{0C2F9264-43AD-4E61-94BD-FB7A3FE355F6}"/>
              </a:ext>
            </a:extLst>
          </p:cNvPr>
          <p:cNvSpPr/>
          <p:nvPr/>
        </p:nvSpPr>
        <p:spPr>
          <a:xfrm>
            <a:off x="14359863" y="7142540"/>
            <a:ext cx="499512" cy="414218"/>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29">
            <a:extLst>
              <a:ext uri="{FF2B5EF4-FFF2-40B4-BE49-F238E27FC236}">
                <a16:creationId xmlns:a16="http://schemas.microsoft.com/office/drawing/2014/main" id="{FCE60278-F4C0-4FE1-B66D-0D9733B2BE9C}"/>
              </a:ext>
            </a:extLst>
          </p:cNvPr>
          <p:cNvSpPr/>
          <p:nvPr/>
        </p:nvSpPr>
        <p:spPr>
          <a:xfrm>
            <a:off x="9099309" y="1160629"/>
            <a:ext cx="389727" cy="37763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100">
              <a:cs typeface="Calibri"/>
            </a:endParaRPr>
          </a:p>
        </p:txBody>
      </p:sp>
      <p:sp>
        <p:nvSpPr>
          <p:cNvPr id="31" name="Rectángulo 30">
            <a:extLst>
              <a:ext uri="{FF2B5EF4-FFF2-40B4-BE49-F238E27FC236}">
                <a16:creationId xmlns:a16="http://schemas.microsoft.com/office/drawing/2014/main" id="{8A92051B-9427-4F33-A6AE-62610EE31B18}"/>
              </a:ext>
            </a:extLst>
          </p:cNvPr>
          <p:cNvSpPr/>
          <p:nvPr/>
        </p:nvSpPr>
        <p:spPr>
          <a:xfrm>
            <a:off x="11609485" y="1160629"/>
            <a:ext cx="389727" cy="37763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100">
              <a:cs typeface="Calibri"/>
            </a:endParaRPr>
          </a:p>
        </p:txBody>
      </p:sp>
      <p:sp>
        <p:nvSpPr>
          <p:cNvPr id="32" name="CuadroTexto 31">
            <a:extLst>
              <a:ext uri="{FF2B5EF4-FFF2-40B4-BE49-F238E27FC236}">
                <a16:creationId xmlns:a16="http://schemas.microsoft.com/office/drawing/2014/main" id="{41875367-2F0D-49EB-8C48-44AC23ACABBD}"/>
              </a:ext>
            </a:extLst>
          </p:cNvPr>
          <p:cNvSpPr txBox="1"/>
          <p:nvPr/>
        </p:nvSpPr>
        <p:spPr>
          <a:xfrm>
            <a:off x="9579496" y="1162735"/>
            <a:ext cx="212108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Actividad 2020</a:t>
            </a:r>
            <a:endParaRPr lang="es-ES"/>
          </a:p>
        </p:txBody>
      </p:sp>
      <p:sp>
        <p:nvSpPr>
          <p:cNvPr id="33" name="CuadroTexto 32">
            <a:extLst>
              <a:ext uri="{FF2B5EF4-FFF2-40B4-BE49-F238E27FC236}">
                <a16:creationId xmlns:a16="http://schemas.microsoft.com/office/drawing/2014/main" id="{7B5D15F8-53BF-42BA-AE4D-32E5FB335075}"/>
              </a:ext>
            </a:extLst>
          </p:cNvPr>
          <p:cNvSpPr txBox="1"/>
          <p:nvPr/>
        </p:nvSpPr>
        <p:spPr>
          <a:xfrm>
            <a:off x="12113967" y="1138355"/>
            <a:ext cx="212108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Actividad 2021</a:t>
            </a:r>
            <a:endParaRPr lang="es-ES"/>
          </a:p>
        </p:txBody>
      </p:sp>
    </p:spTree>
    <p:extLst>
      <p:ext uri="{BB962C8B-B14F-4D97-AF65-F5344CB8AC3E}">
        <p14:creationId xmlns:p14="http://schemas.microsoft.com/office/powerpoint/2010/main" val="1909113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43C8ED47-28AB-B742-A07B-F2B6F41F2B3C}"/>
              </a:ext>
            </a:extLst>
          </p:cNvPr>
          <p:cNvSpPr/>
          <p:nvPr/>
        </p:nvSpPr>
        <p:spPr>
          <a:xfrm>
            <a:off x="131188" y="3883724"/>
            <a:ext cx="5647832" cy="2893100"/>
          </a:xfrm>
          <a:prstGeom prst="rect">
            <a:avLst/>
          </a:prstGeom>
        </p:spPr>
        <p:txBody>
          <a:bodyPr wrap="square">
            <a:spAutoFit/>
          </a:bodyPr>
          <a:lstStyle/>
          <a:p>
            <a:pPr defTabSz="577850">
              <a:lnSpc>
                <a:spcPct val="90000"/>
              </a:lnSpc>
              <a:spcBef>
                <a:spcPct val="0"/>
              </a:spcBef>
              <a:spcAft>
                <a:spcPct val="35000"/>
              </a:spcAft>
            </a:pPr>
            <a:r>
              <a:rPr lang="es-CO" sz="2800" b="1" dirty="0">
                <a:solidFill>
                  <a:srgbClr val="004A84"/>
                </a:solidFill>
                <a:latin typeface="Work Sans"/>
              </a:rPr>
              <a:t>Expertos acompañamiento</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Luis Patarroyo: Experto Big Data, </a:t>
            </a:r>
            <a:r>
              <a:rPr lang="es-CO" sz="2000" dirty="0">
                <a:solidFill>
                  <a:srgbClr val="004A84"/>
                </a:solidFill>
                <a:latin typeface="Work Sans"/>
                <a:hlinkClick r:id="rId3"/>
              </a:rPr>
              <a:t>luispa@bextsa.com</a:t>
            </a:r>
            <a:r>
              <a:rPr lang="es-CO" sz="2000" dirty="0">
                <a:solidFill>
                  <a:srgbClr val="004A84"/>
                </a:solidFill>
                <a:latin typeface="Work Sans"/>
              </a:rPr>
              <a:t>, 3212558582</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Federico López: Experto Big Data, </a:t>
            </a:r>
            <a:r>
              <a:rPr lang="es-CO" sz="2000" dirty="0">
                <a:solidFill>
                  <a:srgbClr val="004A84"/>
                </a:solidFill>
                <a:latin typeface="Work Sans"/>
                <a:hlinkClick r:id="rId4"/>
              </a:rPr>
              <a:t>federicol@bextsa.com</a:t>
            </a:r>
            <a:r>
              <a:rPr lang="es-CO" sz="2000" dirty="0">
                <a:solidFill>
                  <a:srgbClr val="004A84"/>
                </a:solidFill>
                <a:latin typeface="Work Sans"/>
              </a:rPr>
              <a:t>, 3133746456</a:t>
            </a:r>
          </a:p>
          <a:p>
            <a:pPr marL="457200" indent="-457200" defTabSz="577850">
              <a:lnSpc>
                <a:spcPct val="90000"/>
              </a:lnSpc>
              <a:spcBef>
                <a:spcPct val="0"/>
              </a:spcBef>
              <a:spcAft>
                <a:spcPct val="35000"/>
              </a:spcAft>
              <a:buFont typeface="Arial" panose="020B0604020202020204" pitchFamily="34" charset="0"/>
              <a:buChar char="•"/>
            </a:pPr>
            <a:endParaRPr lang="es-CO" sz="2000" dirty="0">
              <a:solidFill>
                <a:srgbClr val="004A84"/>
              </a:solidFill>
              <a:latin typeface="Work Sans"/>
            </a:endParaRPr>
          </a:p>
          <a:p>
            <a:pPr defTabSz="577850">
              <a:lnSpc>
                <a:spcPct val="90000"/>
              </a:lnSpc>
              <a:spcBef>
                <a:spcPct val="0"/>
              </a:spcBef>
              <a:spcAft>
                <a:spcPct val="35000"/>
              </a:spcAft>
            </a:pPr>
            <a:r>
              <a:rPr lang="es-CO" sz="2000" b="1" dirty="0">
                <a:solidFill>
                  <a:srgbClr val="004A84"/>
                </a:solidFill>
                <a:latin typeface="Work Sans"/>
              </a:rPr>
              <a:t>Máximo 160 horas de acompañamiento entre los dos expertos de Big Data.</a:t>
            </a:r>
            <a:endParaRPr lang="es-ES" sz="2000" b="1" dirty="0">
              <a:solidFill>
                <a:srgbClr val="004A84"/>
              </a:solidFill>
            </a:endParaRPr>
          </a:p>
        </p:txBody>
      </p:sp>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p:txBody>
          <a:bodyPr/>
          <a:lstStyle/>
          <a:p>
            <a:r>
              <a:rPr lang="es-CO" dirty="0"/>
              <a:t>Acompañamiento a entidades</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p:txBody>
          <a:bodyPr/>
          <a:lstStyle/>
          <a:p>
            <a:r>
              <a:rPr lang="es-CO" sz="3600" dirty="0"/>
              <a:t>Proyectos piloto Data Sandbox</a:t>
            </a:r>
            <a:endParaRPr lang="en-US" sz="3600" dirty="0"/>
          </a:p>
          <a:p>
            <a:endParaRPr lang="es-CO" dirty="0"/>
          </a:p>
        </p:txBody>
      </p:sp>
      <p:grpSp>
        <p:nvGrpSpPr>
          <p:cNvPr id="3" name="Grupo 2">
            <a:extLst>
              <a:ext uri="{FF2B5EF4-FFF2-40B4-BE49-F238E27FC236}">
                <a16:creationId xmlns:a16="http://schemas.microsoft.com/office/drawing/2014/main" id="{5F637BF7-F4D9-4029-B184-C0F73AEA7F2E}"/>
              </a:ext>
            </a:extLst>
          </p:cNvPr>
          <p:cNvGrpSpPr/>
          <p:nvPr/>
        </p:nvGrpSpPr>
        <p:grpSpPr>
          <a:xfrm>
            <a:off x="5779020" y="1580103"/>
            <a:ext cx="9310062" cy="7500343"/>
            <a:chOff x="5779020" y="1580103"/>
            <a:chExt cx="9310062" cy="7500343"/>
          </a:xfrm>
        </p:grpSpPr>
        <p:grpSp>
          <p:nvGrpSpPr>
            <p:cNvPr id="8" name="Grupo 7">
              <a:extLst>
                <a:ext uri="{FF2B5EF4-FFF2-40B4-BE49-F238E27FC236}">
                  <a16:creationId xmlns:a16="http://schemas.microsoft.com/office/drawing/2014/main" id="{3CB26077-3F87-4216-838D-96555E65142E}"/>
                </a:ext>
              </a:extLst>
            </p:cNvPr>
            <p:cNvGrpSpPr/>
            <p:nvPr/>
          </p:nvGrpSpPr>
          <p:grpSpPr>
            <a:xfrm>
              <a:off x="5779020" y="1580103"/>
              <a:ext cx="9310062" cy="1549307"/>
              <a:chOff x="4980193" y="2294716"/>
              <a:chExt cx="9399686" cy="1549307"/>
            </a:xfrm>
          </p:grpSpPr>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Realizar apoyo técnico en actividades específicas requeridas por cada proyecto piloto, bajo demanda. </a:t>
                </a:r>
              </a:p>
              <a:p>
                <a:pPr algn="just"/>
                <a:r>
                  <a:rPr lang="es-CO" b="1" dirty="0"/>
                  <a:t>Lunes a viernes entre las 8:00 a.m. y 5:00 p.m.</a:t>
                </a:r>
                <a:endParaRPr lang="es-CO" sz="1800" b="1"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6021774" y="2294716"/>
                <a:ext cx="2555508" cy="400110"/>
              </a:xfrm>
              <a:prstGeom prst="rect">
                <a:avLst/>
              </a:prstGeom>
            </p:spPr>
            <p:txBody>
              <a:bodyPr wrap="none">
                <a:spAutoFit/>
              </a:bodyPr>
              <a:lstStyle/>
              <a:p>
                <a:r>
                  <a:rPr lang="es-CO" sz="2000" b="1" dirty="0">
                    <a:solidFill>
                      <a:srgbClr val="649CF5"/>
                    </a:solidFill>
                    <a:latin typeface="Work Sans" pitchFamily="2" charset="0"/>
                    <a:cs typeface="Arial"/>
                  </a:rPr>
                  <a:t>Acompañamiento.</a:t>
                </a:r>
                <a:endParaRPr lang="es-MX" sz="2000" b="1" dirty="0">
                  <a:solidFill>
                    <a:srgbClr val="649CF5"/>
                  </a:solidFill>
                  <a:latin typeface="Work Sans" pitchFamily="2" charset="0"/>
                  <a:cs typeface="Arial"/>
                </a:endParaRPr>
              </a:p>
            </p:txBody>
          </p:sp>
        </p:grpSp>
        <p:grpSp>
          <p:nvGrpSpPr>
            <p:cNvPr id="21" name="Grupo 20">
              <a:extLst>
                <a:ext uri="{FF2B5EF4-FFF2-40B4-BE49-F238E27FC236}">
                  <a16:creationId xmlns:a16="http://schemas.microsoft.com/office/drawing/2014/main" id="{1D036FD8-BA7E-4629-A1B1-9FCB439896F0}"/>
                </a:ext>
              </a:extLst>
            </p:cNvPr>
            <p:cNvGrpSpPr/>
            <p:nvPr/>
          </p:nvGrpSpPr>
          <p:grpSpPr>
            <a:xfrm>
              <a:off x="5779020" y="3563782"/>
              <a:ext cx="9310062" cy="1549307"/>
              <a:chOff x="4980193" y="2294716"/>
              <a:chExt cx="9399686" cy="1549307"/>
            </a:xfrm>
          </p:grpSpPr>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Validar las actividades desarrolladas por cada integrante del proyecto, con el fin de establecer apoyo técnico por parte de los expertos de Big Data.</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6021774" y="2294716"/>
                <a:ext cx="5807267" cy="400110"/>
              </a:xfrm>
              <a:prstGeom prst="rect">
                <a:avLst/>
              </a:prstGeom>
            </p:spPr>
            <p:txBody>
              <a:bodyPr wrap="none">
                <a:spAutoFit/>
              </a:bodyPr>
              <a:lstStyle/>
              <a:p>
                <a:r>
                  <a:rPr lang="es-CO" sz="2000" b="1" dirty="0">
                    <a:solidFill>
                      <a:srgbClr val="649CF5"/>
                    </a:solidFill>
                    <a:latin typeface="Work Sans" pitchFamily="2" charset="0"/>
                    <a:cs typeface="Arial"/>
                  </a:rPr>
                  <a:t>Identificar actividades que realiza cada rol. </a:t>
                </a:r>
                <a:endParaRPr lang="es-MX" sz="2000" b="1" dirty="0">
                  <a:solidFill>
                    <a:srgbClr val="649CF5"/>
                  </a:solidFill>
                  <a:latin typeface="Work Sans" pitchFamily="2" charset="0"/>
                  <a:cs typeface="Arial"/>
                </a:endParaRPr>
              </a:p>
            </p:txBody>
          </p:sp>
        </p:grpSp>
        <p:grpSp>
          <p:nvGrpSpPr>
            <p:cNvPr id="26" name="Grupo 25">
              <a:extLst>
                <a:ext uri="{FF2B5EF4-FFF2-40B4-BE49-F238E27FC236}">
                  <a16:creationId xmlns:a16="http://schemas.microsoft.com/office/drawing/2014/main" id="{9B482577-3FA9-48EA-A06B-1239FB33A9CF}"/>
                </a:ext>
              </a:extLst>
            </p:cNvPr>
            <p:cNvGrpSpPr/>
            <p:nvPr/>
          </p:nvGrpSpPr>
          <p:grpSpPr>
            <a:xfrm>
              <a:off x="5779020" y="5547461"/>
              <a:ext cx="9310062" cy="1549307"/>
              <a:chOff x="4980193" y="2294716"/>
              <a:chExt cx="9399686" cy="1549307"/>
            </a:xfrm>
          </p:grpSpPr>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Validar que se estén ejecutando las actividades y cumpliendo con los hitos definidos para el desarrollo de los proyectos. Adicionalmente permite determinar apoyos técnicos.</a:t>
                </a:r>
              </a:p>
              <a:p>
                <a:pPr algn="l"/>
                <a:r>
                  <a:rPr lang="es-CO" sz="1800" b="1" dirty="0">
                    <a:latin typeface="Work Sans" pitchFamily="2" charset="0"/>
                    <a:sym typeface="Arial"/>
                  </a:rPr>
                  <a:t>Jueves o viernes en sesiones de entre 20 y 30 minutos por proyecto.</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6021774" y="2294716"/>
                <a:ext cx="4457492" cy="400110"/>
              </a:xfrm>
              <a:prstGeom prst="rect">
                <a:avLst/>
              </a:prstGeom>
            </p:spPr>
            <p:txBody>
              <a:bodyPr wrap="none">
                <a:spAutoFit/>
              </a:bodyPr>
              <a:lstStyle/>
              <a:p>
                <a:r>
                  <a:rPr lang="es-CO" sz="2000" b="1" dirty="0">
                    <a:solidFill>
                      <a:srgbClr val="649CF5"/>
                    </a:solidFill>
                    <a:latin typeface="Work Sans" pitchFamily="2" charset="0"/>
                    <a:cs typeface="Arial"/>
                  </a:rPr>
                  <a:t>Avances vs Cronograma de Hitos.</a:t>
                </a:r>
                <a:endParaRPr lang="es-MX" sz="2000" b="1" dirty="0">
                  <a:solidFill>
                    <a:srgbClr val="649CF5"/>
                  </a:solidFill>
                  <a:latin typeface="Work Sans" pitchFamily="2" charset="0"/>
                  <a:cs typeface="Arial"/>
                </a:endParaRPr>
              </a:p>
            </p:txBody>
          </p:sp>
        </p:grpSp>
        <p:grpSp>
          <p:nvGrpSpPr>
            <p:cNvPr id="31" name="Grupo 30">
              <a:extLst>
                <a:ext uri="{FF2B5EF4-FFF2-40B4-BE49-F238E27FC236}">
                  <a16:creationId xmlns:a16="http://schemas.microsoft.com/office/drawing/2014/main" id="{3CFC0FB3-BCE1-422A-B016-4C2AF5B9496D}"/>
                </a:ext>
              </a:extLst>
            </p:cNvPr>
            <p:cNvGrpSpPr/>
            <p:nvPr/>
          </p:nvGrpSpPr>
          <p:grpSpPr>
            <a:xfrm>
              <a:off x="5779020" y="7531139"/>
              <a:ext cx="9310062" cy="1549307"/>
              <a:chOff x="4980193" y="2294716"/>
              <a:chExt cx="939968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Las </a:t>
                </a:r>
                <a:r>
                  <a:rPr lang="es-CO" b="1" dirty="0"/>
                  <a:t>entidades </a:t>
                </a:r>
                <a:r>
                  <a:rPr lang="es-CO" dirty="0"/>
                  <a:t>publicarán los resultados de sus proyectos piloto en los repositorios de </a:t>
                </a:r>
                <a:r>
                  <a:rPr lang="es-CO" b="1" dirty="0"/>
                  <a:t>GitHub </a:t>
                </a:r>
                <a:r>
                  <a:rPr lang="es-CO" dirty="0"/>
                  <a:t>y en la sección de usos del portal de datos abiertos – </a:t>
                </a:r>
                <a:r>
                  <a:rPr lang="es-CO" dirty="0">
                    <a:hlinkClick r:id="rId7"/>
                  </a:rPr>
                  <a:t>https://herramientas.datos.gov.co/es/usos</a:t>
                </a:r>
                <a:endParaRPr lang="es-CO" sz="1800" dirty="0">
                  <a:latin typeface="Work Sans" pitchFamily="2" charset="0"/>
                  <a:sym typeface="Arial"/>
                </a:endParaRPr>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43419" cy="400110"/>
              </a:xfrm>
              <a:prstGeom prst="rect">
                <a:avLst/>
              </a:prstGeom>
            </p:spPr>
            <p:txBody>
              <a:bodyPr wrap="none">
                <a:spAutoFit/>
              </a:bodyPr>
              <a:lstStyle/>
              <a:p>
                <a:r>
                  <a:rPr lang="es-CO" sz="2000" b="1" dirty="0">
                    <a:solidFill>
                      <a:srgbClr val="649CF5"/>
                    </a:solidFill>
                    <a:latin typeface="Work Sans" pitchFamily="2" charset="0"/>
                    <a:cs typeface="Arial"/>
                  </a:rPr>
                  <a:t>Publicación de Resultados.</a:t>
                </a:r>
                <a:endParaRPr lang="es-MX" sz="2000" b="1" dirty="0">
                  <a:solidFill>
                    <a:srgbClr val="649CF5"/>
                  </a:solidFill>
                  <a:latin typeface="Work Sans" pitchFamily="2" charset="0"/>
                  <a:cs typeface="Arial"/>
                </a:endParaRPr>
              </a:p>
            </p:txBody>
          </p:sp>
        </p:grpSp>
      </p:grpSp>
    </p:spTree>
    <p:extLst>
      <p:ext uri="{BB962C8B-B14F-4D97-AF65-F5344CB8AC3E}">
        <p14:creationId xmlns:p14="http://schemas.microsoft.com/office/powerpoint/2010/main" val="267276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lIns="91440" tIns="45720" rIns="91440" bIns="45720" anchor="t"/>
          <a:lstStyle/>
          <a:p>
            <a:r>
              <a:rPr lang="es-CO" dirty="0">
                <a:latin typeface="Work Sans"/>
              </a:rPr>
              <a:t>Cronograma de Actividades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131108078"/>
              </p:ext>
            </p:extLst>
          </p:nvPr>
        </p:nvGraphicFramePr>
        <p:xfrm>
          <a:off x="494071" y="2257109"/>
          <a:ext cx="14346936" cy="6500295"/>
        </p:xfrm>
        <a:graphic>
          <a:graphicData uri="http://schemas.openxmlformats.org/drawingml/2006/table">
            <a:tbl>
              <a:tblPr firstRow="1" bandRow="1">
                <a:tableStyleId>{5C22544A-7EE6-4342-B048-85BDC9FD1C3A}</a:tableStyleId>
              </a:tblPr>
              <a:tblGrid>
                <a:gridCol w="515579">
                  <a:extLst>
                    <a:ext uri="{9D8B030D-6E8A-4147-A177-3AD203B41FA5}">
                      <a16:colId xmlns:a16="http://schemas.microsoft.com/office/drawing/2014/main" val="4034247673"/>
                    </a:ext>
                  </a:extLst>
                </a:gridCol>
                <a:gridCol w="472934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420795">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Febrero</a:t>
                      </a:r>
                      <a:r>
                        <a:rPr lang="es-CO" sz="2000" noProof="0" dirty="0">
                          <a:latin typeface="Work Sans" panose="020B0604020202020204" charset="0"/>
                        </a:rPr>
                        <a:t>: Semana del 22 al 26</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Análisis</a:t>
                      </a:r>
                      <a:r>
                        <a:rPr lang="en-US" sz="2000" kern="1200" dirty="0">
                          <a:latin typeface="Work Sans" panose="020B0604020202020204" charset="0"/>
                        </a:rPr>
                        <a:t> y </a:t>
                      </a:r>
                      <a:r>
                        <a:rPr lang="en-US" sz="2000" kern="1200" dirty="0" err="1">
                          <a:latin typeface="Work Sans" panose="020B0604020202020204" charset="0"/>
                        </a:rPr>
                        <a:t>diseño</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Entendimiento del negocio y los datos. Perfilamiento de datos. Análisis descriptivo </a:t>
                      </a:r>
                      <a:r>
                        <a:rPr lang="es-ES" sz="2000" kern="1200" dirty="0" err="1">
                          <a:latin typeface="Work Sans" panose="020B0604020202020204" charset="0"/>
                        </a:rPr>
                        <a:t>incial</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Recopilación</a:t>
                      </a:r>
                      <a:r>
                        <a:rPr lang="en-US" sz="2000" kern="1200" dirty="0">
                          <a:latin typeface="Work Sans" panose="020B0604020202020204" charset="0"/>
                        </a:rPr>
                        <a:t> </a:t>
                      </a:r>
                      <a:r>
                        <a:rPr lang="en-US" sz="2000" kern="1200" dirty="0" err="1">
                          <a:latin typeface="Work Sans" panose="020B0604020202020204" charset="0"/>
                        </a:rPr>
                        <a:t>fuentes</a:t>
                      </a:r>
                      <a:r>
                        <a:rPr lang="en-US" sz="2000" kern="1200" dirty="0">
                          <a:latin typeface="Work Sans" panose="020B0604020202020204" charset="0"/>
                        </a:rPr>
                        <a:t> de </a:t>
                      </a:r>
                      <a:r>
                        <a:rPr lang="en-US" sz="2000" kern="1200" dirty="0" err="1">
                          <a:latin typeface="Work Sans" panose="020B0604020202020204" charset="0"/>
                        </a:rPr>
                        <a:t>información</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latin typeface="Work Sans" panose="020B0604020202020204" charset="0"/>
                        </a:rPr>
                        <a:t>Ingesta de </a:t>
                      </a:r>
                      <a:r>
                        <a:rPr lang="en-US" sz="2000" kern="1200" dirty="0" err="1">
                          <a:latin typeface="Work Sans" panose="020B0604020202020204" charset="0"/>
                        </a:rPr>
                        <a:t>datos</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Proceso</a:t>
                      </a:r>
                      <a:r>
                        <a:rPr lang="en-US" sz="2000" kern="1200" dirty="0">
                          <a:latin typeface="Work Sans" panose="020B0604020202020204" charset="0"/>
                        </a:rPr>
                        <a:t> </a:t>
                      </a:r>
                      <a:r>
                        <a:rPr lang="en-US" sz="2000" kern="1200" dirty="0" err="1">
                          <a:latin typeface="Work Sans" panose="020B0604020202020204" charset="0"/>
                        </a:rPr>
                        <a:t>automatización</a:t>
                      </a:r>
                      <a:r>
                        <a:rPr lang="en-US" sz="2000" kern="1200" dirty="0">
                          <a:latin typeface="Work Sans" panose="020B0604020202020204" charset="0"/>
                        </a:rPr>
                        <a:t> ETL</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l"/>
                      <a:r>
                        <a:rPr lang="es-CO" sz="2000" noProof="0" dirty="0">
                          <a:latin typeface="Work Sans"/>
                        </a:rPr>
                        <a:t>Actualización de archivo Intervinientes (45%)</a:t>
                      </a: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Procesamiento de información no estructurada. Modelo de clasificación</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lvl="0" algn="l">
                        <a:lnSpc>
                          <a:spcPct val="100000"/>
                        </a:lnSpc>
                        <a:spcBef>
                          <a:spcPts val="0"/>
                        </a:spcBef>
                        <a:spcAft>
                          <a:spcPts val="0"/>
                        </a:spcAft>
                        <a:buNone/>
                      </a:pPr>
                      <a:r>
                        <a:rPr lang="es-CO" sz="2000" b="0" i="0" u="none" strike="noStrike" noProof="0" dirty="0"/>
                        <a:t>Implementación y evaluación bajo diferentes </a:t>
                      </a:r>
                      <a:r>
                        <a:rPr lang="es-CO" sz="2000" b="0" i="0" u="none" strike="noStrike" noProof="0" dirty="0" err="1"/>
                        <a:t>datasets</a:t>
                      </a:r>
                      <a:r>
                        <a:rPr lang="es-CO" sz="2000" b="0" i="0" u="none" strike="noStrike" noProof="0" dirty="0"/>
                        <a:t> de entrenamiento y variaciones de parámetros del modelo de ML (basado en arboles de decisión) desarrollado en </a:t>
                      </a:r>
                      <a:r>
                        <a:rPr lang="es-CO" sz="2000" b="0" i="0" u="none" strike="noStrike" noProof="0" dirty="0" err="1"/>
                        <a:t>databricks</a:t>
                      </a:r>
                      <a:r>
                        <a:rPr lang="es-CO" sz="2000" b="0" i="0" u="none" strike="noStrike" noProof="0" dirty="0"/>
                        <a:t> para la predicción de genero (55%)</a:t>
                      </a: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Publicación tableros de control y reportes preliminares.</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Experimentación con algoritmos de AI</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lvl="0" algn="just">
                        <a:lnSpc>
                          <a:spcPct val="100000"/>
                        </a:lnSpc>
                        <a:spcBef>
                          <a:spcPts val="0"/>
                        </a:spcBef>
                        <a:spcAft>
                          <a:spcPts val="0"/>
                        </a:spcAft>
                        <a:buNone/>
                      </a:pPr>
                      <a:r>
                        <a:rPr lang="es-CO" sz="2000" b="0" i="0" u="none" strike="noStrike" noProof="0" dirty="0"/>
                        <a:t>Continuación de las pruebas y experimentos con modelos ML automáticos desde el servicio de Microsoft Azure Machine </a:t>
                      </a:r>
                      <a:r>
                        <a:rPr lang="es-CO" sz="2000" b="0" i="0" u="none" strike="noStrike" noProof="0" dirty="0" err="1"/>
                        <a:t>Learning</a:t>
                      </a:r>
                      <a:r>
                        <a:rPr lang="es-CO" sz="2000" b="0" i="0" u="none" strike="noStrike" noProof="0" dirty="0"/>
                        <a:t> para la predicción de genero desde el nombre de una persona (25%)</a:t>
                      </a:r>
                    </a:p>
                  </a:txBody>
                  <a:tcPr/>
                </a:tc>
                <a:extLst>
                  <a:ext uri="{0D108BD9-81ED-4DB2-BD59-A6C34878D82A}">
                    <a16:rowId xmlns:a16="http://schemas.microsoft.com/office/drawing/2014/main" val="145189143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Publicación</a:t>
                      </a:r>
                      <a:r>
                        <a:rPr lang="en-US" sz="2000" kern="1200" dirty="0">
                          <a:latin typeface="Work Sans" panose="020B0604020202020204" charset="0"/>
                        </a:rPr>
                        <a:t> final de </a:t>
                      </a:r>
                      <a:r>
                        <a:rPr lang="en-US" sz="2000" kern="1200" dirty="0" err="1">
                          <a:latin typeface="Work Sans" panose="020B0604020202020204" charset="0"/>
                        </a:rPr>
                        <a:t>Resultados</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72913337"/>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10</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Documentación</a:t>
                      </a:r>
                      <a:r>
                        <a:rPr lang="en-US" sz="2000" kern="1200" dirty="0">
                          <a:latin typeface="Work Sans" panose="020B0604020202020204" charset="0"/>
                        </a:rPr>
                        <a:t> y </a:t>
                      </a:r>
                      <a:r>
                        <a:rPr lang="en-US" sz="2000" kern="1200" dirty="0" err="1">
                          <a:latin typeface="Work Sans" panose="020B0604020202020204" charset="0"/>
                        </a:rPr>
                        <a:t>entregas</a:t>
                      </a:r>
                      <a:r>
                        <a:rPr lang="en-US" sz="2000" kern="1200" dirty="0">
                          <a:latin typeface="Work Sans" panose="020B0604020202020204" charset="0"/>
                        </a:rPr>
                        <a:t> finales</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4004522431"/>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675448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lIns="91440" tIns="45720" rIns="91440" bIns="45720" anchor="t"/>
          <a:lstStyle/>
          <a:p>
            <a:r>
              <a:rPr lang="es-CO" dirty="0">
                <a:latin typeface="Work Sans"/>
              </a:rPr>
              <a:t>Cronograma de Actividades</a:t>
            </a:r>
            <a:br>
              <a:rPr lang="es-CO" dirty="0"/>
            </a:br>
            <a:endParaRPr lang="es-CO"/>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3287961422"/>
              </p:ext>
            </p:extLst>
          </p:nvPr>
        </p:nvGraphicFramePr>
        <p:xfrm>
          <a:off x="494071" y="2257109"/>
          <a:ext cx="14346936" cy="5726865"/>
        </p:xfrm>
        <a:graphic>
          <a:graphicData uri="http://schemas.openxmlformats.org/drawingml/2006/table">
            <a:tbl>
              <a:tblPr firstRow="1" bandRow="1">
                <a:tableStyleId>{5C22544A-7EE6-4342-B048-85BDC9FD1C3A}</a:tableStyleId>
              </a:tblPr>
              <a:tblGrid>
                <a:gridCol w="515579">
                  <a:extLst>
                    <a:ext uri="{9D8B030D-6E8A-4147-A177-3AD203B41FA5}">
                      <a16:colId xmlns:a16="http://schemas.microsoft.com/office/drawing/2014/main" val="4034247673"/>
                    </a:ext>
                  </a:extLst>
                </a:gridCol>
                <a:gridCol w="472934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420795">
                <a:tc>
                  <a:txBody>
                    <a:bodyPr/>
                    <a:lstStyle/>
                    <a:p>
                      <a:pPr fontAlgn="base"/>
                      <a:r>
                        <a:rPr lang="es-CO" sz="2000" dirty="0">
                          <a:effectLst/>
                          <a:latin typeface="Work Sans"/>
                        </a:rPr>
                        <a:t>Id ​</a:t>
                      </a:r>
                      <a:endParaRPr lang="es-CO" sz="2000" b="1" dirty="0">
                        <a:solidFill>
                          <a:srgbClr val="FFFFFF"/>
                        </a:solidFill>
                        <a:effectLst/>
                        <a:latin typeface="Work Sans"/>
                      </a:endParaRPr>
                    </a:p>
                  </a:txBody>
                  <a:tcPr/>
                </a:tc>
                <a:tc>
                  <a:txBody>
                    <a:bodyPr/>
                    <a:lstStyle/>
                    <a:p>
                      <a:pPr fontAlgn="base"/>
                      <a:r>
                        <a:rPr lang="es-CO" sz="2000" dirty="0">
                          <a:effectLst/>
                          <a:latin typeface="Work Sans"/>
                        </a:rPr>
                        <a:t>Actividad​</a:t>
                      </a:r>
                      <a:endParaRPr lang="es-CO" sz="2000" b="1" dirty="0">
                        <a:solidFill>
                          <a:srgbClr val="FFFFFF"/>
                        </a:solidFill>
                        <a:effectLst/>
                        <a:latin typeface="Work Sans"/>
                      </a:endParaRPr>
                    </a:p>
                  </a:txBody>
                  <a:tcPr/>
                </a:tc>
                <a:tc>
                  <a:txBody>
                    <a:bodyPr/>
                    <a:lstStyle/>
                    <a:p>
                      <a:pPr marL="0" marR="0" lvl="0" indent="0" algn="ctr">
                        <a:lnSpc>
                          <a:spcPct val="100000"/>
                        </a:lnSpc>
                        <a:spcBef>
                          <a:spcPts val="0"/>
                        </a:spcBef>
                        <a:spcAft>
                          <a:spcPts val="0"/>
                        </a:spcAft>
                        <a:buNone/>
                      </a:pPr>
                      <a:r>
                        <a:rPr lang="es-CO" sz="2000" b="1" kern="1200" dirty="0">
                          <a:solidFill>
                            <a:schemeClr val="lt1"/>
                          </a:solidFill>
                          <a:latin typeface="Work Sans"/>
                          <a:ea typeface="+mn-ea"/>
                          <a:cs typeface="+mn-cs"/>
                        </a:rPr>
                        <a:t>Avance total</a:t>
                      </a:r>
                      <a:endParaRPr lang="es-CO" sz="2000" noProof="0" dirty="0">
                        <a:latin typeface="Work Sans"/>
                      </a:endParaRP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Análisis</a:t>
                      </a:r>
                      <a:r>
                        <a:rPr lang="en-US" sz="2000" kern="1200" dirty="0">
                          <a:latin typeface="Work Sans"/>
                        </a:rPr>
                        <a:t> y </a:t>
                      </a:r>
                      <a:r>
                        <a:rPr lang="en-US" sz="2000" kern="1200" dirty="0" err="1">
                          <a:latin typeface="Work Sans"/>
                        </a:rPr>
                        <a:t>diseño</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Entendimiento del negocio y los datos. Perfilamiento de datos. Análisis descriptivo </a:t>
                      </a:r>
                      <a:r>
                        <a:rPr lang="es-ES" sz="2000" kern="1200" dirty="0" err="1">
                          <a:latin typeface="Work Sans"/>
                        </a:rPr>
                        <a:t>incial</a:t>
                      </a:r>
                      <a:endParaRPr lang="es-E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Recopilación</a:t>
                      </a:r>
                      <a:r>
                        <a:rPr lang="en-US" sz="2000" kern="1200" dirty="0">
                          <a:latin typeface="Work Sans"/>
                        </a:rPr>
                        <a:t> </a:t>
                      </a:r>
                      <a:r>
                        <a:rPr lang="en-US" sz="2000" kern="1200" dirty="0" err="1">
                          <a:latin typeface="Work Sans"/>
                        </a:rPr>
                        <a:t>fuentes</a:t>
                      </a:r>
                      <a:r>
                        <a:rPr lang="en-US" sz="2000" kern="1200" dirty="0">
                          <a:latin typeface="Work Sans"/>
                        </a:rPr>
                        <a:t> de </a:t>
                      </a:r>
                      <a:r>
                        <a:rPr lang="en-US" sz="2000" kern="1200" dirty="0" err="1">
                          <a:latin typeface="Work Sans"/>
                        </a:rPr>
                        <a:t>información</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latin typeface="Work Sans"/>
                        </a:rPr>
                        <a:t>Ingesta de </a:t>
                      </a:r>
                      <a:r>
                        <a:rPr lang="en-US" sz="2000" kern="1200" dirty="0" err="1">
                          <a:latin typeface="Work Sans"/>
                        </a:rPr>
                        <a:t>datos</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Proceso</a:t>
                      </a:r>
                      <a:r>
                        <a:rPr lang="en-US" sz="2000" kern="1200" dirty="0">
                          <a:latin typeface="Work Sans"/>
                        </a:rPr>
                        <a:t> </a:t>
                      </a:r>
                      <a:r>
                        <a:rPr lang="en-US" sz="2000" kern="1200" dirty="0" err="1">
                          <a:latin typeface="Work Sans"/>
                        </a:rPr>
                        <a:t>automatización</a:t>
                      </a:r>
                      <a:r>
                        <a:rPr lang="en-US" sz="2000" kern="1200" dirty="0">
                          <a:latin typeface="Work Sans"/>
                        </a:rPr>
                        <a:t> ETL</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45%</a:t>
                      </a: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Procesamiento de información no estructurada. Modelo de clasificación</a:t>
                      </a:r>
                      <a:endParaRPr lang="es-E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55%</a:t>
                      </a: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Publicación tableros de control y reportes preliminares.</a:t>
                      </a:r>
                      <a:endParaRPr lang="es-ES" sz="2000" kern="1200" dirty="0">
                        <a:solidFill>
                          <a:schemeClr val="dk1"/>
                        </a:solidFill>
                        <a:latin typeface="Work Sans"/>
                        <a:ea typeface="+mn-ea"/>
                        <a:cs typeface="+mn-cs"/>
                      </a:endParaRPr>
                    </a:p>
                  </a:txBody>
                  <a:tcPr marL="9525" marR="9525" marT="9525" marB="0" anchor="ctr"/>
                </a:tc>
                <a:tc>
                  <a:txBody>
                    <a:bodyPr/>
                    <a:lstStyle/>
                    <a:p>
                      <a:pPr algn="ctr"/>
                      <a:endParaRPr lang="es-CO" sz="2000" noProof="0">
                        <a:latin typeface="Work Sans" panose="020B0604020202020204" charset="0"/>
                      </a:endParaRPr>
                    </a:p>
                  </a:txBody>
                  <a:tcPr/>
                </a:tc>
                <a:extLst>
                  <a:ext uri="{0D108BD9-81ED-4DB2-BD59-A6C34878D82A}">
                    <a16:rowId xmlns:a16="http://schemas.microsoft.com/office/drawing/2014/main" val="5967531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Experimentación con algoritmos de AI</a:t>
                      </a:r>
                      <a:endParaRPr lang="es-E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25%</a:t>
                      </a:r>
                      <a:endParaRPr lang="es-CO" sz="2000" noProof="0" dirty="0">
                        <a:latin typeface="Work Sans" panose="020B0604020202020204" charset="0"/>
                      </a:endParaRPr>
                    </a:p>
                  </a:txBody>
                  <a:tcPr/>
                </a:tc>
                <a:extLst>
                  <a:ext uri="{0D108BD9-81ED-4DB2-BD59-A6C34878D82A}">
                    <a16:rowId xmlns:a16="http://schemas.microsoft.com/office/drawing/2014/main" val="145189143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Publicación</a:t>
                      </a:r>
                      <a:r>
                        <a:rPr lang="en-US" sz="2000" kern="1200" dirty="0">
                          <a:latin typeface="Work Sans"/>
                        </a:rPr>
                        <a:t> final de </a:t>
                      </a:r>
                      <a:r>
                        <a:rPr lang="en-US" sz="2000" kern="1200" dirty="0" err="1">
                          <a:latin typeface="Work Sans"/>
                        </a:rPr>
                        <a:t>Resultados</a:t>
                      </a:r>
                      <a:endParaRPr lang="en-US" sz="2000" kern="1200" dirty="0">
                        <a:solidFill>
                          <a:schemeClr val="dk1"/>
                        </a:solidFill>
                        <a:latin typeface="Work Sans"/>
                        <a:ea typeface="+mn-ea"/>
                        <a:cs typeface="+mn-cs"/>
                      </a:endParaRPr>
                    </a:p>
                  </a:txBody>
                  <a:tcPr marL="9525" marR="9525" marT="9525" marB="0" anchor="ctr"/>
                </a:tc>
                <a:tc>
                  <a:txBody>
                    <a:bodyPr/>
                    <a:lstStyle/>
                    <a:p>
                      <a:pPr algn="ctr"/>
                      <a:endParaRPr lang="es-CO" sz="2000" noProof="0">
                        <a:latin typeface="Work Sans" panose="020B0604020202020204" charset="0"/>
                      </a:endParaRPr>
                    </a:p>
                  </a:txBody>
                  <a:tcPr/>
                </a:tc>
                <a:extLst>
                  <a:ext uri="{0D108BD9-81ED-4DB2-BD59-A6C34878D82A}">
                    <a16:rowId xmlns:a16="http://schemas.microsoft.com/office/drawing/2014/main" val="372913337"/>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10</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Documentación</a:t>
                      </a:r>
                      <a:r>
                        <a:rPr lang="en-US" sz="2000" kern="1200" dirty="0">
                          <a:latin typeface="Work Sans"/>
                        </a:rPr>
                        <a:t> y </a:t>
                      </a:r>
                      <a:r>
                        <a:rPr lang="en-US" sz="2000" kern="1200" dirty="0" err="1">
                          <a:latin typeface="Work Sans"/>
                        </a:rPr>
                        <a:t>entregas</a:t>
                      </a:r>
                      <a:r>
                        <a:rPr lang="en-US" sz="2000" kern="1200" dirty="0">
                          <a:latin typeface="Work Sans"/>
                        </a:rPr>
                        <a:t> finales</a:t>
                      </a:r>
                      <a:endParaRPr lang="en-US" sz="2000" kern="1200" dirty="0">
                        <a:solidFill>
                          <a:schemeClr val="dk1"/>
                        </a:solidFill>
                        <a:latin typeface="Work Sans"/>
                        <a:ea typeface="+mn-ea"/>
                        <a:cs typeface="+mn-cs"/>
                      </a:endParaRPr>
                    </a:p>
                  </a:txBody>
                  <a:tcPr marL="9525" marR="9525" marT="9525" marB="0" anchor="ctr"/>
                </a:tc>
                <a:tc>
                  <a:txBody>
                    <a:bodyPr/>
                    <a:lstStyle/>
                    <a:p>
                      <a:pPr algn="ctr"/>
                      <a:endParaRPr lang="es-CO" sz="2000" noProof="0">
                        <a:latin typeface="Work Sans" panose="020B0604020202020204" charset="0"/>
                      </a:endParaRPr>
                    </a:p>
                  </a:txBody>
                  <a:tcPr/>
                </a:tc>
                <a:extLst>
                  <a:ext uri="{0D108BD9-81ED-4DB2-BD59-A6C34878D82A}">
                    <a16:rowId xmlns:a16="http://schemas.microsoft.com/office/drawing/2014/main" val="4004522431"/>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a:t>Avance en el cronograma</a:t>
            </a:r>
            <a:endParaRPr lang="es-CO"/>
          </a:p>
          <a:p>
            <a:endParaRPr lang="es-CO"/>
          </a:p>
        </p:txBody>
      </p:sp>
    </p:spTree>
    <p:extLst>
      <p:ext uri="{BB962C8B-B14F-4D97-AF65-F5344CB8AC3E}">
        <p14:creationId xmlns:p14="http://schemas.microsoft.com/office/powerpoint/2010/main" val="2792012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95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AE91EB-56D3-4005-8FA2-9AB8532FD2A1}"/>
              </a:ext>
            </a:extLst>
          </p:cNvPr>
          <p:cNvSpPr>
            <a:spLocks noGrp="1"/>
          </p:cNvSpPr>
          <p:nvPr>
            <p:ph type="title"/>
          </p:nvPr>
        </p:nvSpPr>
        <p:spPr/>
        <p:txBody>
          <a:bodyPr/>
          <a:lstStyle/>
          <a:p>
            <a:r>
              <a:rPr lang="es-MX" dirty="0"/>
              <a:t>Publicación de los resultados de los proyectos piloto</a:t>
            </a:r>
            <a:endParaRPr lang="es-CO" dirty="0"/>
          </a:p>
        </p:txBody>
      </p:sp>
      <p:sp>
        <p:nvSpPr>
          <p:cNvPr id="11" name="Marcador de texto 10">
            <a:extLst>
              <a:ext uri="{FF2B5EF4-FFF2-40B4-BE49-F238E27FC236}">
                <a16:creationId xmlns:a16="http://schemas.microsoft.com/office/drawing/2014/main" id="{E57B847F-0570-45F6-9EA5-C03D422DB8A5}"/>
              </a:ext>
            </a:extLst>
          </p:cNvPr>
          <p:cNvSpPr>
            <a:spLocks noGrp="1"/>
          </p:cNvSpPr>
          <p:nvPr>
            <p:ph type="body" sz="quarter" idx="10"/>
          </p:nvPr>
        </p:nvSpPr>
        <p:spPr/>
        <p:txBody>
          <a:bodyPr/>
          <a:lstStyle/>
          <a:p>
            <a:r>
              <a:rPr lang="es-CO" dirty="0"/>
              <a:t>https://herramientas.datos.gov.co/es/usos</a:t>
            </a:r>
          </a:p>
        </p:txBody>
      </p:sp>
      <p:sp>
        <p:nvSpPr>
          <p:cNvPr id="44" name="CuadroTexto 43">
            <a:extLst>
              <a:ext uri="{FF2B5EF4-FFF2-40B4-BE49-F238E27FC236}">
                <a16:creationId xmlns:a16="http://schemas.microsoft.com/office/drawing/2014/main" id="{BFB4F4BD-783E-4820-86D6-512B32B4C199}"/>
              </a:ext>
            </a:extLst>
          </p:cNvPr>
          <p:cNvSpPr txBox="1"/>
          <p:nvPr/>
        </p:nvSpPr>
        <p:spPr>
          <a:xfrm>
            <a:off x="494071" y="1725828"/>
            <a:ext cx="6960257" cy="7786747"/>
          </a:xfrm>
          <a:prstGeom prst="rect">
            <a:avLst/>
          </a:prstGeom>
          <a:noFill/>
        </p:spPr>
        <p:txBody>
          <a:bodyPr wrap="square" rtlCol="0">
            <a:spAutoFit/>
          </a:bodyPr>
          <a:lstStyle/>
          <a:p>
            <a:pPr lvl="0">
              <a:defRPr/>
            </a:pPr>
            <a:r>
              <a:rPr kumimoji="0" lang="es-MX" sz="2000" b="1" i="0" u="none" strike="noStrike" kern="0" cap="none" spc="-11" normalizeH="0" baseline="0" noProof="0" dirty="0">
                <a:ln>
                  <a:noFill/>
                </a:ln>
                <a:solidFill>
                  <a:srgbClr val="023670"/>
                </a:solidFill>
                <a:effectLst/>
                <a:uLnTx/>
                <a:uFillTx/>
                <a:latin typeface="Work Sans" panose="020B0604020202020204" charset="0"/>
                <a:cs typeface="Calibri"/>
                <a:sym typeface="Arial"/>
              </a:rPr>
              <a:t>Contrapartida de las </a:t>
            </a:r>
            <a:r>
              <a:rPr lang="es-MX" sz="2000" b="1" spc="-11" dirty="0">
                <a:solidFill>
                  <a:srgbClr val="023670"/>
                </a:solidFill>
                <a:latin typeface="Work Sans" panose="020B0604020202020204" charset="0"/>
                <a:cs typeface="Calibri"/>
              </a:rPr>
              <a:t>entidades: Resultados con posibilidad de comprobación y reproductibilidad del piloto.</a:t>
            </a: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Datos: </a:t>
            </a:r>
            <a:r>
              <a:rPr lang="es-MX" sz="2000" dirty="0">
                <a:solidFill>
                  <a:srgbClr val="023670"/>
                </a:solidFill>
                <a:latin typeface="Work Sans" panose="020B0604020202020204" charset="0"/>
              </a:rPr>
              <a:t>Una muestra del universo de datos utilizado en el desarrollo del proyecto piloto que permita la comprobación de los algoritmos compartidos. </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Documentación:</a:t>
            </a:r>
            <a:r>
              <a:rPr lang="es-MX" sz="2000" dirty="0">
                <a:solidFill>
                  <a:srgbClr val="023670"/>
                </a:solidFill>
                <a:latin typeface="Work Sans" panose="020B0604020202020204" charset="0"/>
              </a:rPr>
              <a:t> Manuales técnicos, manuales de Usuario, diagramas de arquitectura, diagramas Entidad relación.</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Algoritmos: </a:t>
            </a:r>
            <a:r>
              <a:rPr lang="es-MX" sz="2000" dirty="0">
                <a:solidFill>
                  <a:srgbClr val="023670"/>
                </a:solidFill>
                <a:latin typeface="Work Sans" panose="020B0604020202020204" charset="0"/>
              </a:rPr>
              <a:t>Los algoritmos desarrollados en código abierto o software libre utilizados en los procesos de análisis y/o visualización de los datos.</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Metodología:</a:t>
            </a:r>
            <a:r>
              <a:rPr lang="es-MX" sz="2000" dirty="0">
                <a:solidFill>
                  <a:srgbClr val="023670"/>
                </a:solidFill>
                <a:latin typeface="Work Sans" panose="020B0604020202020204" charset="0"/>
              </a:rPr>
              <a:t> La metodología utilizada en el desarrollo de los proyectos piloto requieren ser documentadas y compartidas para ser utilizadas por otras Entidades.</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datos</a:t>
            </a:r>
            <a:r>
              <a:rPr lang="es-MX" sz="2000" dirty="0">
                <a:solidFill>
                  <a:srgbClr val="023670"/>
                </a:solidFill>
                <a:latin typeface="Work Sans" panose="020B0604020202020204" charset="0"/>
              </a:rPr>
              <a:t>.</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algoritmos </a:t>
            </a:r>
            <a:r>
              <a:rPr lang="es-MX" sz="2000" dirty="0">
                <a:solidFill>
                  <a:srgbClr val="023670"/>
                </a:solidFill>
                <a:latin typeface="Work Sans" panose="020B0604020202020204" charset="0"/>
              </a:rPr>
              <a:t>y posibles sesgos que se puedan haber documentado e identificado en los algoritmos utilizados en el desarrollo del proyecto.</a:t>
            </a:r>
          </a:p>
          <a:p>
            <a:pPr marL="171450" lvl="0" indent="-171450">
              <a:buFont typeface="Wingdings" panose="05000000000000000000" pitchFamily="2" charset="2"/>
              <a:buChar char="§"/>
              <a:defRPr/>
            </a:pPr>
            <a:endParaRPr lang="es-MX" sz="2000" dirty="0">
              <a:solidFill>
                <a:srgbClr val="023670"/>
              </a:solidFill>
              <a:latin typeface="Work Sans" panose="020B060402020202020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0" i="0" u="none" strike="noStrike" kern="0" cap="none" spc="0" normalizeH="0" baseline="0" noProof="0" dirty="0">
              <a:ln>
                <a:noFill/>
              </a:ln>
              <a:solidFill>
                <a:srgbClr val="023670"/>
              </a:solidFill>
              <a:effectLst/>
              <a:uLnTx/>
              <a:uFillTx/>
              <a:latin typeface="Work Sans" panose="020B0604020202020204" charset="0"/>
              <a:cs typeface="Arial"/>
              <a:sym typeface="Arial"/>
            </a:endParaRPr>
          </a:p>
        </p:txBody>
      </p:sp>
      <p:pic>
        <p:nvPicPr>
          <p:cNvPr id="45" name="Imagen 44">
            <a:extLst>
              <a:ext uri="{FF2B5EF4-FFF2-40B4-BE49-F238E27FC236}">
                <a16:creationId xmlns:a16="http://schemas.microsoft.com/office/drawing/2014/main" id="{F5B0D3AB-B814-4BBB-B242-7DD1A91131BE}"/>
              </a:ext>
            </a:extLst>
          </p:cNvPr>
          <p:cNvPicPr>
            <a:picLocks noChangeAspect="1"/>
          </p:cNvPicPr>
          <p:nvPr/>
        </p:nvPicPr>
        <p:blipFill rotWithShape="1">
          <a:blip r:embed="rId3"/>
          <a:srcRect l="5078" r="6470" b="7953"/>
          <a:stretch/>
        </p:blipFill>
        <p:spPr>
          <a:xfrm>
            <a:off x="7334892" y="1725828"/>
            <a:ext cx="8144821" cy="4765362"/>
          </a:xfrm>
          <a:prstGeom prst="rect">
            <a:avLst/>
          </a:prstGeom>
        </p:spPr>
      </p:pic>
      <p:pic>
        <p:nvPicPr>
          <p:cNvPr id="46" name="Picture 2" descr="GitHub logo PNG">
            <a:extLst>
              <a:ext uri="{FF2B5EF4-FFF2-40B4-BE49-F238E27FC236}">
                <a16:creationId xmlns:a16="http://schemas.microsoft.com/office/drawing/2014/main" id="{F16FAAB7-C85C-43FC-A9F0-17ABD5665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4328" y="8012954"/>
            <a:ext cx="3258228" cy="1317433"/>
          </a:xfrm>
          <a:prstGeom prst="rect">
            <a:avLst/>
          </a:prstGeom>
          <a:noFill/>
          <a:extLst>
            <a:ext uri="{909E8E84-426E-40DD-AFC4-6F175D3DCCD1}">
              <a14:hiddenFill xmlns:a14="http://schemas.microsoft.com/office/drawing/2010/main">
                <a:solidFill>
                  <a:srgbClr val="FFFFFF"/>
                </a:solidFill>
              </a14:hiddenFill>
            </a:ext>
          </a:extLst>
        </p:spPr>
      </p:pic>
      <p:pic>
        <p:nvPicPr>
          <p:cNvPr id="48" name="Imagen 47">
            <a:extLst>
              <a:ext uri="{FF2B5EF4-FFF2-40B4-BE49-F238E27FC236}">
                <a16:creationId xmlns:a16="http://schemas.microsoft.com/office/drawing/2014/main" id="{B81E8D13-63A8-4647-94ED-CE216F8E2F2E}"/>
              </a:ext>
            </a:extLst>
          </p:cNvPr>
          <p:cNvPicPr>
            <a:picLocks noChangeAspect="1"/>
          </p:cNvPicPr>
          <p:nvPr/>
        </p:nvPicPr>
        <p:blipFill>
          <a:blip r:embed="rId5"/>
          <a:stretch>
            <a:fillRect/>
          </a:stretch>
        </p:blipFill>
        <p:spPr>
          <a:xfrm>
            <a:off x="8171069" y="6553302"/>
            <a:ext cx="1705309" cy="1468461"/>
          </a:xfrm>
          <a:prstGeom prst="rect">
            <a:avLst/>
          </a:prstGeom>
        </p:spPr>
      </p:pic>
      <p:pic>
        <p:nvPicPr>
          <p:cNvPr id="49" name="Picture 2" descr="Bitbucket | The Git solution for professional teams">
            <a:extLst>
              <a:ext uri="{FF2B5EF4-FFF2-40B4-BE49-F238E27FC236}">
                <a16:creationId xmlns:a16="http://schemas.microsoft.com/office/drawing/2014/main" id="{A58D588A-113B-4D38-9408-089A520746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0683" y="6984324"/>
            <a:ext cx="4207020" cy="60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20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663602" y="3423648"/>
            <a:ext cx="7816111" cy="2291419"/>
          </a:xfrm>
        </p:spPr>
        <p:txBody>
          <a:bodyPr/>
          <a:lstStyle/>
          <a:p>
            <a:r>
              <a:rPr lang="es-MX" dirty="0"/>
              <a:t>Piloto 1: Estimación de Pobreza Multidimensional a partir del uso de fuentes no tradicionales</a:t>
            </a:r>
          </a:p>
        </p:txBody>
      </p:sp>
      <p:pic>
        <p:nvPicPr>
          <p:cNvPr id="1026" name="Picture 2" descr="Imagen institucional DANE">
            <a:extLst>
              <a:ext uri="{FF2B5EF4-FFF2-40B4-BE49-F238E27FC236}">
                <a16:creationId xmlns:a16="http://schemas.microsoft.com/office/drawing/2014/main" id="{78620723-4448-4963-B89A-D0909AB2D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67" y="3650194"/>
            <a:ext cx="4762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68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Estimación de Pobreza Multidimensional a partir del uso de fuentes no tradicionales </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361917"/>
            <a:ext cx="11956799" cy="688975"/>
          </a:xfrm>
        </p:spPr>
        <p:txBody>
          <a:bodyPr/>
          <a:lstStyle/>
          <a:p>
            <a:r>
              <a:rPr lang="es-CO" sz="3600" dirty="0"/>
              <a:t>DANE</a:t>
            </a:r>
          </a:p>
          <a:p>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1944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4620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Implementar el proyecto piloto de estimación de pobreza a través de imágenes satelitales. </a:t>
            </a:r>
          </a:p>
          <a:p>
            <a:pPr marL="342900" indent="-342900" algn="just">
              <a:buFont typeface="Arial" panose="020B0604020202020204" pitchFamily="34" charset="0"/>
              <a:buChar char="•"/>
            </a:pPr>
            <a:r>
              <a:rPr lang="es-ES" dirty="0"/>
              <a:t>Generar capacidades instaladas dentro de la entidad que permitan la medición de la pobreza de manera recurrente y desagregada en el país.</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4373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194422"/>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0040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2717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Extraer imágenes de los repositorios de Google (Google </a:t>
            </a:r>
            <a:r>
              <a:rPr lang="es-CO" dirty="0" err="1"/>
              <a:t>Earth</a:t>
            </a:r>
            <a:r>
              <a:rPr lang="es-CO" dirty="0"/>
              <a:t> </a:t>
            </a:r>
            <a:r>
              <a:rPr lang="es-CO" dirty="0" err="1"/>
              <a:t>Engine</a:t>
            </a:r>
            <a:r>
              <a:rPr lang="es-CO" dirty="0"/>
              <a:t>) y utilizar Machine </a:t>
            </a:r>
            <a:r>
              <a:rPr lang="es-CO" dirty="0" err="1"/>
              <a:t>Learning</a:t>
            </a:r>
            <a:r>
              <a:rPr lang="es-CO" dirty="0"/>
              <a:t> donde se puedan aplicar métodos bayesianos, modelos de clasificación de imágenes y redes neuronales para realizar combinaciones. Este proceso requiere contar con máquinas que permitan utilizar </a:t>
            </a:r>
            <a:r>
              <a:rPr lang="es-CO" dirty="0" err="1"/>
              <a:t>DataBricks</a:t>
            </a:r>
            <a:r>
              <a:rPr lang="es-CO" dirty="0"/>
              <a:t> de forma eficiente para cumplir con el objetivo</a:t>
            </a:r>
            <a:r>
              <a:rPr lang="es-MX" dirty="0"/>
              <a:t>.</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2470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0040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8137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1644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Humberto Cote y Lelio Alejandro Arias</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t>Lelio Alejandro Arias</a:t>
            </a: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Oviedo</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0566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8137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6233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1644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Glenn Amaya</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Lelio Alejandro Arias</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59336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1CB3CB9B-493D-4548-94EE-DC2C9921AAAE}"/>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E4102870-54D2-448B-A671-44ABB6AE5742}"/>
              </a:ext>
            </a:extLst>
          </p:cNvPr>
          <p:cNvSpPr txBox="1"/>
          <p:nvPr/>
        </p:nvSpPr>
        <p:spPr>
          <a:xfrm>
            <a:off x="6709010" y="7996639"/>
            <a:ext cx="6714381"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b="1" dirty="0"/>
              <a:t>Imágenes disponibles en Google </a:t>
            </a:r>
            <a:r>
              <a:rPr lang="es-CO" b="1" dirty="0" err="1"/>
              <a:t>Earth</a:t>
            </a:r>
            <a:r>
              <a:rPr lang="es-CO" b="1" dirty="0"/>
              <a:t> </a:t>
            </a:r>
            <a:r>
              <a:rPr lang="es-CO" b="1" dirty="0" err="1"/>
              <a:t>Engine</a:t>
            </a:r>
            <a:endParaRPr lang="es-CO" dirty="0"/>
          </a:p>
          <a:p>
            <a:pPr marL="342900" indent="-342900" algn="just">
              <a:buFont typeface="Arial" panose="020B0604020202020204" pitchFamily="34" charset="0"/>
              <a:buChar char="•"/>
            </a:pPr>
            <a:r>
              <a:rPr lang="es-CO" dirty="0"/>
              <a:t>CNPV 2018; ECV 2018 y 2019; Marco </a:t>
            </a:r>
            <a:r>
              <a:rPr lang="es-CO" dirty="0" err="1"/>
              <a:t>Geoestadístico</a:t>
            </a:r>
            <a:r>
              <a:rPr lang="es-CO" dirty="0"/>
              <a:t> Nacional.</a:t>
            </a:r>
            <a:endParaRPr lang="en-US" dirty="0"/>
          </a:p>
        </p:txBody>
      </p:sp>
    </p:spTree>
    <p:extLst>
      <p:ext uri="{BB962C8B-B14F-4D97-AF65-F5344CB8AC3E}">
        <p14:creationId xmlns:p14="http://schemas.microsoft.com/office/powerpoint/2010/main" val="1992339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60819"/>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22197" y="1903571"/>
          <a:ext cx="14763008" cy="530352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3554694">
                  <a:extLst>
                    <a:ext uri="{9D8B030D-6E8A-4147-A177-3AD203B41FA5}">
                      <a16:colId xmlns:a16="http://schemas.microsoft.com/office/drawing/2014/main" val="4110195667"/>
                    </a:ext>
                  </a:extLst>
                </a:gridCol>
                <a:gridCol w="1853852">
                  <a:extLst>
                    <a:ext uri="{9D8B030D-6E8A-4147-A177-3AD203B41FA5}">
                      <a16:colId xmlns:a16="http://schemas.microsoft.com/office/drawing/2014/main" val="3067221004"/>
                    </a:ext>
                  </a:extLst>
                </a:gridCol>
                <a:gridCol w="1893860">
                  <a:extLst>
                    <a:ext uri="{9D8B030D-6E8A-4147-A177-3AD203B41FA5}">
                      <a16:colId xmlns:a16="http://schemas.microsoft.com/office/drawing/2014/main" val="2864217077"/>
                    </a:ext>
                  </a:extLst>
                </a:gridCol>
                <a:gridCol w="1916482">
                  <a:extLst>
                    <a:ext uri="{9D8B030D-6E8A-4147-A177-3AD203B41FA5}">
                      <a16:colId xmlns:a16="http://schemas.microsoft.com/office/drawing/2014/main" val="3399724953"/>
                    </a:ext>
                  </a:extLst>
                </a:gridCol>
                <a:gridCol w="1697828">
                  <a:extLst>
                    <a:ext uri="{9D8B030D-6E8A-4147-A177-3AD203B41FA5}">
                      <a16:colId xmlns:a16="http://schemas.microsoft.com/office/drawing/2014/main" val="3419332314"/>
                    </a:ext>
                  </a:extLst>
                </a:gridCol>
                <a:gridCol w="376773">
                  <a:extLst>
                    <a:ext uri="{9D8B030D-6E8A-4147-A177-3AD203B41FA5}">
                      <a16:colId xmlns:a16="http://schemas.microsoft.com/office/drawing/2014/main" val="1783458477"/>
                    </a:ext>
                  </a:extLst>
                </a:gridCol>
                <a:gridCol w="1176454">
                  <a:extLst>
                    <a:ext uri="{9D8B030D-6E8A-4147-A177-3AD203B41FA5}">
                      <a16:colId xmlns:a16="http://schemas.microsoft.com/office/drawing/2014/main" val="2469023498"/>
                    </a:ext>
                  </a:extLst>
                </a:gridCol>
                <a:gridCol w="1844986">
                  <a:extLst>
                    <a:ext uri="{9D8B030D-6E8A-4147-A177-3AD203B41FA5}">
                      <a16:colId xmlns:a16="http://schemas.microsoft.com/office/drawing/2014/main" val="142337969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gridSpan="2">
                  <a:txBody>
                    <a:bodyPr/>
                    <a:lstStyle/>
                    <a:p>
                      <a:r>
                        <a:rPr lang="es-CO" sz="2000" noProof="0">
                          <a:latin typeface="Work Sans" panose="020B0604020202020204" charset="0"/>
                        </a:rPr>
                        <a:t>Diciembre</a:t>
                      </a:r>
                      <a:endParaRPr lang="es-CO" sz="2000" noProof="0" dirty="0">
                        <a:latin typeface="Work Sans" panose="020B0604020202020204" charset="0"/>
                      </a:endParaRPr>
                    </a:p>
                  </a:txBody>
                  <a:tcPr/>
                </a:tc>
                <a:tc hMerge="1">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DCD-DIG</a:t>
                      </a:r>
                    </a:p>
                  </a:txBody>
                  <a:tcPr/>
                </a:tc>
                <a:tc>
                  <a:txBody>
                    <a:bodyPr/>
                    <a:lstStyle/>
                    <a:p>
                      <a:r>
                        <a:rPr lang="es-CO" sz="2000" noProof="0" dirty="0">
                          <a:latin typeface="Work Sans" panose="020B0604020202020204" charset="0"/>
                        </a:rPr>
                        <a:t>14</a:t>
                      </a:r>
                      <a:r>
                        <a:rPr lang="es-CO" sz="2000" baseline="0" noProof="0" dirty="0">
                          <a:latin typeface="Work Sans" panose="020B0604020202020204" charset="0"/>
                        </a:rPr>
                        <a:t> al 26 </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r>
                        <a:rPr lang="es-CO" sz="2000" noProof="0" dirty="0">
                          <a:latin typeface="Work Sans" panose="020B0604020202020204" charset="0"/>
                        </a:rPr>
                        <a:t>DCD-DIG</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14 al 26</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r>
                        <a:rPr lang="es-CO" sz="2000" noProof="0" dirty="0">
                          <a:latin typeface="Work Sans" panose="020B0604020202020204" charset="0"/>
                        </a:rPr>
                        <a:t>DCD</a:t>
                      </a:r>
                    </a:p>
                  </a:txBody>
                  <a:tcPr/>
                </a:tc>
                <a:tc gridSpan="2">
                  <a:txBody>
                    <a:bodyPr/>
                    <a:lstStyle/>
                    <a:p>
                      <a:r>
                        <a:rPr lang="es-CO" sz="2000" noProof="0" dirty="0">
                          <a:latin typeface="Work Sans" panose="020B0604020202020204" charset="0"/>
                        </a:rPr>
                        <a:t>14 </a:t>
                      </a:r>
                      <a:r>
                        <a:rPr lang="es-CO" sz="2000" noProof="0" dirty="0" err="1">
                          <a:latin typeface="Work Sans" panose="020B0604020202020204" charset="0"/>
                        </a:rPr>
                        <a:t>sep</a:t>
                      </a:r>
                      <a:r>
                        <a:rPr lang="es-CO" sz="2000" baseline="0" noProof="0" dirty="0">
                          <a:latin typeface="Work Sans" panose="020B0604020202020204" charset="0"/>
                        </a:rPr>
                        <a:t> –</a:t>
                      </a:r>
                      <a:r>
                        <a:rPr lang="es-CO" sz="2000" noProof="0" dirty="0">
                          <a:latin typeface="Work Sans" panose="020B0604020202020204" charset="0"/>
                        </a:rPr>
                        <a:t> 16</a:t>
                      </a:r>
                      <a:r>
                        <a:rPr lang="es-CO" sz="2000" baseline="0" noProof="0" dirty="0">
                          <a:latin typeface="Work Sans" panose="020B0604020202020204" charset="0"/>
                        </a:rPr>
                        <a:t> oct</a:t>
                      </a: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gridSpan="2">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CO" sz="2000" noProof="0" dirty="0">
                          <a:latin typeface="Work Sans" panose="020B0604020202020204" charset="0"/>
                        </a:rPr>
                        <a:t>DCD</a:t>
                      </a:r>
                    </a:p>
                  </a:txBody>
                  <a:tcPr/>
                </a:tc>
                <a:tc gridSpan="2">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21 de </a:t>
                      </a:r>
                      <a:r>
                        <a:rPr lang="es-CO" sz="2000" noProof="0" dirty="0" err="1">
                          <a:latin typeface="Work Sans" panose="020B0604020202020204" charset="0"/>
                        </a:rPr>
                        <a:t>sep</a:t>
                      </a:r>
                      <a:r>
                        <a:rPr lang="es-CO" sz="2000" noProof="0" dirty="0">
                          <a:latin typeface="Work Sans" panose="020B0604020202020204" charset="0"/>
                        </a:rPr>
                        <a:t> - 16 de oct</a:t>
                      </a:r>
                    </a:p>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gridSpan="4">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 de octubre al 11 de diciembre</a:t>
                      </a:r>
                    </a:p>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a:p>
                  </a:txBody>
                  <a:tcPr/>
                </a:tc>
                <a:tc hMerge="1">
                  <a:txBody>
                    <a:bodyPr/>
                    <a:lstStyle/>
                    <a:p>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2">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14 de diciembre al 8 de enero</a:t>
                      </a:r>
                    </a:p>
                  </a:txBody>
                  <a:tcPr/>
                </a:tc>
                <a:tc hMerge="1">
                  <a:txBody>
                    <a:bodyPr/>
                    <a:lstStyle/>
                    <a:p>
                      <a:endParaRPr lang="es-CO"/>
                    </a:p>
                  </a:txBody>
                  <a:tcPr/>
                </a:tc>
                <a:extLst>
                  <a:ext uri="{0D108BD9-81ED-4DB2-BD59-A6C34878D82A}">
                    <a16:rowId xmlns:a16="http://schemas.microsoft.com/office/drawing/2014/main" val="3571921829"/>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r>
                        <a:rPr lang="es-CO" sz="2000" noProof="0" dirty="0">
                          <a:latin typeface="Work Sans" panose="020B0604020202020204" charset="0"/>
                        </a:rPr>
                        <a:t>DCD-DIG</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11 de enero al 29 de enero</a:t>
                      </a: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3366326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graphicFrame>
        <p:nvGraphicFramePr>
          <p:cNvPr id="5" name="Table 4">
            <a:extLst>
              <a:ext uri="{FF2B5EF4-FFF2-40B4-BE49-F238E27FC236}">
                <a16:creationId xmlns:a16="http://schemas.microsoft.com/office/drawing/2014/main" id="{DFD7A878-1DBA-40BF-B780-9E7741D072A6}"/>
              </a:ext>
            </a:extLst>
          </p:cNvPr>
          <p:cNvGraphicFramePr>
            <a:graphicFrameLocks noGrp="1"/>
          </p:cNvGraphicFramePr>
          <p:nvPr>
            <p:extLst>
              <p:ext uri="{D42A27DB-BD31-4B8C-83A1-F6EECF244321}">
                <p14:modId xmlns:p14="http://schemas.microsoft.com/office/powerpoint/2010/main" val="833892567"/>
              </p:ext>
            </p:extLst>
          </p:nvPr>
        </p:nvGraphicFramePr>
        <p:xfrm>
          <a:off x="494071" y="2709635"/>
          <a:ext cx="14346935" cy="3611880"/>
        </p:xfrm>
        <a:graphic>
          <a:graphicData uri="http://schemas.openxmlformats.org/drawingml/2006/table">
            <a:tbl>
              <a:tblPr firstRow="1" bandRow="1">
                <a:tableStyleId>{5C22544A-7EE6-4342-B048-85BDC9FD1C3A}</a:tableStyleId>
              </a:tblPr>
              <a:tblGrid>
                <a:gridCol w="564812">
                  <a:extLst>
                    <a:ext uri="{9D8B030D-6E8A-4147-A177-3AD203B41FA5}">
                      <a16:colId xmlns:a16="http://schemas.microsoft.com/office/drawing/2014/main" val="2279282686"/>
                    </a:ext>
                  </a:extLst>
                </a:gridCol>
                <a:gridCol w="4676077">
                  <a:extLst>
                    <a:ext uri="{9D8B030D-6E8A-4147-A177-3AD203B41FA5}">
                      <a16:colId xmlns:a16="http://schemas.microsoft.com/office/drawing/2014/main" val="2126336640"/>
                    </a:ext>
                  </a:extLst>
                </a:gridCol>
                <a:gridCol w="9106046">
                  <a:extLst>
                    <a:ext uri="{9D8B030D-6E8A-4147-A177-3AD203B41FA5}">
                      <a16:colId xmlns:a16="http://schemas.microsoft.com/office/drawing/2014/main" val="2398417474"/>
                    </a:ext>
                  </a:extLst>
                </a:gridCol>
              </a:tblGrid>
              <a:tr h="0">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Febrero</a:t>
                      </a:r>
                      <a:r>
                        <a:rPr lang="es-CO" sz="2000" noProof="0" dirty="0">
                          <a:latin typeface="Work Sans" panose="020B0604020202020204" charset="0"/>
                        </a:rPr>
                        <a:t>: Semana del 22 al 26</a:t>
                      </a:r>
                    </a:p>
                  </a:txBody>
                  <a:tcPr/>
                </a:tc>
                <a:extLst>
                  <a:ext uri="{0D108BD9-81ED-4DB2-BD59-A6C34878D82A}">
                    <a16:rowId xmlns:a16="http://schemas.microsoft.com/office/drawing/2014/main" val="1543468961"/>
                  </a:ext>
                </a:extLst>
              </a:tr>
              <a:tr h="419100">
                <a:tc>
                  <a:txBody>
                    <a:bodyPr/>
                    <a:lstStyle/>
                    <a:p>
                      <a:pPr fontAlgn="base"/>
                      <a:r>
                        <a:rPr lang="es-CO" sz="2000" dirty="0">
                          <a:effectLst/>
                          <a:latin typeface="Work Sans" panose="020B0604020202020204" charset="0"/>
                        </a:rPr>
                        <a:t>1​</a:t>
                      </a:r>
                    </a:p>
                  </a:txBody>
                  <a:tcPr/>
                </a:tc>
                <a:tc>
                  <a:txBody>
                    <a:bodyPr/>
                    <a:lstStyle/>
                    <a:p>
                      <a:pPr fontAlgn="base"/>
                      <a:r>
                        <a:rPr lang="es-CO" sz="2000" dirty="0">
                          <a:effectLst/>
                          <a:latin typeface="Work Sans" panose="020B0604020202020204" charset="0"/>
                        </a:rPr>
                        <a:t>Establecer Fuentes de información ​</a:t>
                      </a:r>
                    </a:p>
                  </a:txBody>
                  <a:tcPr/>
                </a:tc>
                <a:tc>
                  <a:txBody>
                    <a:bodyPr/>
                    <a:lstStyle/>
                    <a:p>
                      <a:pPr fontAlgn="base"/>
                      <a:endParaRPr lang="es-CO" sz="2000" dirty="0">
                        <a:effectLst/>
                        <a:latin typeface="Work Sans" panose="020B0604020202020204" charset="0"/>
                      </a:endParaRPr>
                    </a:p>
                  </a:txBody>
                  <a:tcPr/>
                </a:tc>
                <a:extLst>
                  <a:ext uri="{0D108BD9-81ED-4DB2-BD59-A6C34878D82A}">
                    <a16:rowId xmlns:a16="http://schemas.microsoft.com/office/drawing/2014/main" val="1877534171"/>
                  </a:ext>
                </a:extLst>
              </a:tr>
              <a:tr h="419100">
                <a:tc>
                  <a:txBody>
                    <a:bodyPr/>
                    <a:lstStyle/>
                    <a:p>
                      <a:pPr fontAlgn="base"/>
                      <a:r>
                        <a:rPr lang="es-CO" sz="2000" dirty="0">
                          <a:effectLst/>
                          <a:latin typeface="Work Sans" panose="020B0604020202020204" charset="0"/>
                        </a:rPr>
                        <a:t>2​</a:t>
                      </a:r>
                    </a:p>
                  </a:txBody>
                  <a:tcPr/>
                </a:tc>
                <a:tc>
                  <a:txBody>
                    <a:bodyPr/>
                    <a:lstStyle/>
                    <a:p>
                      <a:pPr fontAlgn="base"/>
                      <a:r>
                        <a:rPr lang="es-CO" sz="2000" dirty="0">
                          <a:effectLst/>
                          <a:latin typeface="Work Sans" panose="020B0604020202020204" charset="0"/>
                        </a:rPr>
                        <a:t>Exploración de servicios disponibles​</a:t>
                      </a:r>
                    </a:p>
                  </a:txBody>
                  <a:tcPr/>
                </a:tc>
                <a:tc>
                  <a:txBody>
                    <a:bodyPr/>
                    <a:lstStyle/>
                    <a:p>
                      <a:pPr fontAlgn="base"/>
                      <a:endParaRPr lang="es-CO" sz="2000" dirty="0">
                        <a:effectLst/>
                        <a:latin typeface="Work Sans" panose="020B0604020202020204" charset="0"/>
                      </a:endParaRPr>
                    </a:p>
                  </a:txBody>
                  <a:tcPr/>
                </a:tc>
                <a:extLst>
                  <a:ext uri="{0D108BD9-81ED-4DB2-BD59-A6C34878D82A}">
                    <a16:rowId xmlns:a16="http://schemas.microsoft.com/office/drawing/2014/main" val="1536811165"/>
                  </a:ext>
                </a:extLst>
              </a:tr>
              <a:tr h="419100">
                <a:tc>
                  <a:txBody>
                    <a:bodyPr/>
                    <a:lstStyle/>
                    <a:p>
                      <a:pPr fontAlgn="base"/>
                      <a:r>
                        <a:rPr lang="es-CO" sz="2000" dirty="0">
                          <a:effectLst/>
                          <a:latin typeface="Work Sans" panose="020B0604020202020204" charset="0"/>
                        </a:rPr>
                        <a:t>3​</a:t>
                      </a:r>
                    </a:p>
                  </a:txBody>
                  <a:tcPr/>
                </a:tc>
                <a:tc>
                  <a:txBody>
                    <a:bodyPr/>
                    <a:lstStyle/>
                    <a:p>
                      <a:pPr fontAlgn="base"/>
                      <a:r>
                        <a:rPr lang="es-CO" sz="2000" dirty="0">
                          <a:effectLst/>
                          <a:latin typeface="Work Sans" panose="020B0604020202020204" charset="0"/>
                        </a:rPr>
                        <a:t>Ingesta de datos​</a:t>
                      </a:r>
                    </a:p>
                  </a:txBody>
                  <a:tcPr/>
                </a:tc>
                <a:tc>
                  <a:txBody>
                    <a:bodyPr/>
                    <a:lstStyle/>
                    <a:p>
                      <a:pPr algn="just" fontAlgn="base"/>
                      <a:endParaRPr lang="es-CO" sz="2000" dirty="0">
                        <a:effectLst/>
                        <a:latin typeface="Work Sans" panose="020B0604020202020204" charset="0"/>
                      </a:endParaRPr>
                    </a:p>
                  </a:txBody>
                  <a:tcPr/>
                </a:tc>
                <a:extLst>
                  <a:ext uri="{0D108BD9-81ED-4DB2-BD59-A6C34878D82A}">
                    <a16:rowId xmlns:a16="http://schemas.microsoft.com/office/drawing/2014/main" val="2930558515"/>
                  </a:ext>
                </a:extLst>
              </a:tr>
              <a:tr h="419100">
                <a:tc>
                  <a:txBody>
                    <a:bodyPr/>
                    <a:lstStyle/>
                    <a:p>
                      <a:pPr fontAlgn="base"/>
                      <a:r>
                        <a:rPr lang="es-CO" sz="2000" dirty="0">
                          <a:effectLst/>
                          <a:latin typeface="Work Sans" panose="020B0604020202020204" charset="0"/>
                        </a:rPr>
                        <a:t>4​</a:t>
                      </a:r>
                    </a:p>
                  </a:txBody>
                  <a:tcPr/>
                </a:tc>
                <a:tc>
                  <a:txBody>
                    <a:bodyPr/>
                    <a:lstStyle/>
                    <a:p>
                      <a:pPr fontAlgn="base"/>
                      <a:r>
                        <a:rPr lang="es-CO" sz="2000" dirty="0">
                          <a:effectLst/>
                          <a:latin typeface="Work Sans" panose="020B0604020202020204" charset="0"/>
                        </a:rPr>
                        <a:t>Procesamiento​</a:t>
                      </a:r>
                    </a:p>
                  </a:txBody>
                  <a:tcPr/>
                </a:tc>
                <a:tc>
                  <a:txBody>
                    <a:bodyPr/>
                    <a:lstStyle/>
                    <a:p>
                      <a:pPr fontAlgn="base"/>
                      <a:endParaRPr lang="es-CO" sz="2000" dirty="0">
                        <a:effectLst/>
                        <a:latin typeface="Work Sans" panose="020B0604020202020204" charset="0"/>
                      </a:endParaRPr>
                    </a:p>
                  </a:txBody>
                  <a:tcPr/>
                </a:tc>
                <a:extLst>
                  <a:ext uri="{0D108BD9-81ED-4DB2-BD59-A6C34878D82A}">
                    <a16:rowId xmlns:a16="http://schemas.microsoft.com/office/drawing/2014/main" val="2989599837"/>
                  </a:ext>
                </a:extLst>
              </a:tr>
              <a:tr h="419100">
                <a:tc>
                  <a:txBody>
                    <a:bodyPr/>
                    <a:lstStyle/>
                    <a:p>
                      <a:pPr fontAlgn="base"/>
                      <a:r>
                        <a:rPr lang="es-CO" sz="2000" dirty="0">
                          <a:effectLst/>
                          <a:latin typeface="Work Sans" panose="020B0604020202020204" charset="0"/>
                        </a:rPr>
                        <a:t>5​</a:t>
                      </a:r>
                    </a:p>
                  </a:txBody>
                  <a:tcPr/>
                </a:tc>
                <a:tc>
                  <a:txBody>
                    <a:bodyPr/>
                    <a:lstStyle/>
                    <a:p>
                      <a:pPr fontAlgn="base"/>
                      <a:r>
                        <a:rPr lang="es-CO" sz="2000" dirty="0">
                          <a:effectLst/>
                          <a:latin typeface="Work Sans" panose="020B0604020202020204" charset="0"/>
                        </a:rPr>
                        <a:t>Modelado​</a:t>
                      </a:r>
                    </a:p>
                  </a:txBody>
                  <a:tcPr/>
                </a:tc>
                <a:tc>
                  <a:txBody>
                    <a:bodyPr/>
                    <a:lstStyle/>
                    <a:p>
                      <a:pPr lvl="0">
                        <a:buNone/>
                      </a:pPr>
                      <a:endParaRPr lang="es-CO" sz="2000" b="0" i="0" u="none" strike="noStrike" noProof="0" dirty="0">
                        <a:effectLst/>
                        <a:latin typeface="Work Sans" panose="020B0604020202020204" charset="0"/>
                      </a:endParaRPr>
                    </a:p>
                  </a:txBody>
                  <a:tcPr/>
                </a:tc>
                <a:extLst>
                  <a:ext uri="{0D108BD9-81ED-4DB2-BD59-A6C34878D82A}">
                    <a16:rowId xmlns:a16="http://schemas.microsoft.com/office/drawing/2014/main" val="4046035563"/>
                  </a:ext>
                </a:extLst>
              </a:tr>
              <a:tr h="419100">
                <a:tc>
                  <a:txBody>
                    <a:bodyPr/>
                    <a:lstStyle/>
                    <a:p>
                      <a:pPr fontAlgn="base"/>
                      <a:r>
                        <a:rPr lang="es-CO" sz="2000" dirty="0">
                          <a:effectLst/>
                          <a:latin typeface="Work Sans" panose="020B0604020202020204" charset="0"/>
                        </a:rPr>
                        <a:t>6​</a:t>
                      </a:r>
                    </a:p>
                  </a:txBody>
                  <a:tcPr/>
                </a:tc>
                <a:tc>
                  <a:txBody>
                    <a:bodyPr/>
                    <a:lstStyle/>
                    <a:p>
                      <a:pPr fontAlgn="base"/>
                      <a:r>
                        <a:rPr lang="es-CO" sz="2000" dirty="0">
                          <a:effectLst/>
                          <a:latin typeface="Work Sans" panose="020B0604020202020204" charset="0"/>
                        </a:rPr>
                        <a:t>Visualización​</a:t>
                      </a:r>
                    </a:p>
                  </a:txBody>
                  <a:tcPr/>
                </a:tc>
                <a:tc>
                  <a:txBody>
                    <a:bodyPr/>
                    <a:lstStyle/>
                    <a:p>
                      <a:pPr fontAlgn="base"/>
                      <a:endParaRPr lang="es-CO" sz="2000" dirty="0">
                        <a:effectLst/>
                        <a:latin typeface="Work Sans" panose="020B0604020202020204" charset="0"/>
                      </a:endParaRPr>
                    </a:p>
                  </a:txBody>
                  <a:tcPr/>
                </a:tc>
                <a:extLst>
                  <a:ext uri="{0D108BD9-81ED-4DB2-BD59-A6C34878D82A}">
                    <a16:rowId xmlns:a16="http://schemas.microsoft.com/office/drawing/2014/main" val="2988314052"/>
                  </a:ext>
                </a:extLst>
              </a:tr>
              <a:tr h="419100">
                <a:tc>
                  <a:txBody>
                    <a:bodyPr/>
                    <a:lstStyle/>
                    <a:p>
                      <a:pPr fontAlgn="base"/>
                      <a:r>
                        <a:rPr lang="es-CO" sz="2000" dirty="0">
                          <a:effectLst/>
                          <a:latin typeface="Work Sans" panose="020B0604020202020204" charset="0"/>
                        </a:rPr>
                        <a:t>7​</a:t>
                      </a:r>
                    </a:p>
                  </a:txBody>
                  <a:tcPr/>
                </a:tc>
                <a:tc>
                  <a:txBody>
                    <a:bodyPr/>
                    <a:lstStyle/>
                    <a:p>
                      <a:pPr fontAlgn="base"/>
                      <a:r>
                        <a:rPr lang="es-CO" sz="2000" dirty="0">
                          <a:effectLst/>
                          <a:latin typeface="Work Sans" panose="020B0604020202020204" charset="0"/>
                        </a:rPr>
                        <a:t>Publicación de Resultados​</a:t>
                      </a:r>
                    </a:p>
                  </a:txBody>
                  <a:tcPr/>
                </a:tc>
                <a:tc>
                  <a:txBody>
                    <a:bodyPr/>
                    <a:lstStyle/>
                    <a:p>
                      <a:pPr fontAlgn="base"/>
                      <a:endParaRPr lang="es-CO" sz="2000" dirty="0">
                        <a:effectLst/>
                        <a:latin typeface="Work Sans" panose="020B0604020202020204" charset="0"/>
                      </a:endParaRPr>
                    </a:p>
                  </a:txBody>
                  <a:tcPr/>
                </a:tc>
                <a:extLst>
                  <a:ext uri="{0D108BD9-81ED-4DB2-BD59-A6C34878D82A}">
                    <a16:rowId xmlns:a16="http://schemas.microsoft.com/office/drawing/2014/main" val="247872831"/>
                  </a:ext>
                </a:extLst>
              </a:tr>
            </a:tbl>
          </a:graphicData>
        </a:graphic>
      </p:graphicFrame>
    </p:spTree>
    <p:extLst>
      <p:ext uri="{BB962C8B-B14F-4D97-AF65-F5344CB8AC3E}">
        <p14:creationId xmlns:p14="http://schemas.microsoft.com/office/powerpoint/2010/main" val="249971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966900"/>
            <a:ext cx="7816111" cy="1199292"/>
          </a:xfrm>
        </p:spPr>
        <p:txBody>
          <a:bodyPr/>
          <a:lstStyle/>
          <a:p>
            <a:r>
              <a:rPr lang="es-MX" dirty="0"/>
              <a:t>Piloto 2: </a:t>
            </a:r>
            <a:r>
              <a:rPr lang="es-CO" dirty="0"/>
              <a:t>Bitácora Diaria de Eventos</a:t>
            </a:r>
          </a:p>
          <a:p>
            <a:endParaRPr lang="es-CO" dirty="0"/>
          </a:p>
        </p:txBody>
      </p:sp>
      <p:pic>
        <p:nvPicPr>
          <p:cNvPr id="2052" name="Picture 4" descr="Retomando Caminos - Especial Unidad de Víctimas">
            <a:extLst>
              <a:ext uri="{FF2B5EF4-FFF2-40B4-BE49-F238E27FC236}">
                <a16:creationId xmlns:a16="http://schemas.microsoft.com/office/drawing/2014/main" id="{02036985-8CEC-4913-82FE-77CB00CB6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655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Bitácora Diaria de Eventos</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50544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177309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Obtener información de contexto, aplicando la Ciencia de Datos, de eventos de victimización relacionados con la dinámica de la violencia que ocurran en cualquier lugar del país a partir de diversas fuentes de información digital, estructuradas y no estructuradas, como, por ejemplo: periódicos de cobertura nacional, emisoras de radio, sitios web especializados, redes sociales y la información proveniente de la Entidades que participan en la Ruta de Atención Asistencia y Reparación Integral a las Víctimas.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174840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50544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382944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09709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está enfocada en el tema de prevención sobre hechos violentos, la iniciativa ya fue iniciada, para poder continuar e integrar nuevas funcionalidades ente proyecto se necesita insumos tecnológicos con las capacidades apropiadas para la continuación del proyecto. </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07240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382944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63910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598987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Roberto Martínez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Edward Giraldo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Marian Torres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Michaell Aguilar</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588205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63910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4875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15/03/2021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598987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 </a:t>
            </a:r>
            <a:r>
              <a:rPr lang="en-US" sz="1800" dirty="0">
                <a:latin typeface="Work Sans" pitchFamily="2" charset="0"/>
              </a:rPr>
              <a:t>Harold Patiño, </a:t>
            </a:r>
            <a:r>
              <a:rPr lang="es-ES" sz="1800" dirty="0">
                <a:effectLst/>
                <a:latin typeface="Calibri" panose="020F0502020204030204" pitchFamily="34" charset="0"/>
                <a:ea typeface="Calibri" panose="020F0502020204030204" pitchFamily="34" charset="0"/>
              </a:rPr>
              <a:t>Manuel Diaz </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Yirdley Mateus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Carlos Jimenez</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Funcional: </a:t>
            </a:r>
            <a:r>
              <a:rPr lang="es-CO" sz="1800" dirty="0">
                <a:latin typeface="Work Sans" pitchFamily="2" charset="0"/>
                <a:sym typeface="Arial"/>
              </a:rPr>
              <a:t>Magda Mesa</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539427" y="588205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0F0FDF3D-E0B5-43E6-BB07-52464D7F9492}"/>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C74B4DEE-4A0F-410B-986E-8BBDEABE4A25}"/>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Cuatro fuentes de medios  digitales información.</a:t>
            </a:r>
          </a:p>
          <a:p>
            <a:pPr marL="342900" indent="-342900" algn="just">
              <a:buFont typeface="Arial" panose="020B0604020202020204" pitchFamily="34" charset="0"/>
              <a:buChar char="•"/>
            </a:pPr>
            <a:r>
              <a:rPr lang="es-CO" dirty="0"/>
              <a:t>Bitácora Diaria de Eventos</a:t>
            </a:r>
            <a:endParaRPr lang="en-US" dirty="0"/>
          </a:p>
        </p:txBody>
      </p:sp>
      <p:pic>
        <p:nvPicPr>
          <p:cNvPr id="2" name="Imagen 2" descr="UnidadVictimas_logo2018-01.jpg">
            <a:extLst>
              <a:ext uri="{FF2B5EF4-FFF2-40B4-BE49-F238E27FC236}">
                <a16:creationId xmlns:a16="http://schemas.microsoft.com/office/drawing/2014/main" id="{D0AE7E8F-15E6-4CBD-9EAC-A56C54B67D3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40603" y="30035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13370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5586D069F5759479E45B5B413732E6D" ma:contentTypeVersion="11" ma:contentTypeDescription="Crear nuevo documento." ma:contentTypeScope="" ma:versionID="9bc522b52fe9236ebf2296f02fe88c94">
  <xsd:schema xmlns:xsd="http://www.w3.org/2001/XMLSchema" xmlns:xs="http://www.w3.org/2001/XMLSchema" xmlns:p="http://schemas.microsoft.com/office/2006/metadata/properties" xmlns:ns2="c7865f38-fcee-49f1-8607-7784d539e8e9" xmlns:ns3="78840add-265c-4710-9a6f-e76b6f531eff" targetNamespace="http://schemas.microsoft.com/office/2006/metadata/properties" ma:root="true" ma:fieldsID="65c04f2fa0914604249f08d26dc1bf12" ns2:_="" ns3:_="">
    <xsd:import namespace="c7865f38-fcee-49f1-8607-7784d539e8e9"/>
    <xsd:import namespace="78840add-265c-4710-9a6f-e76b6f531e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865f38-fcee-49f1-8607-7784d539e8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8840add-265c-4710-9a6f-e76b6f531eff"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C2D3E7-CE04-4A4F-BCC6-ADF7DE46B6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865f38-fcee-49f1-8607-7784d539e8e9"/>
    <ds:schemaRef ds:uri="78840add-265c-4710-9a6f-e76b6f531e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8B81D6-8229-4F00-853D-ACE3D906B9A6}">
  <ds:schemaRefs>
    <ds:schemaRef ds:uri="http://schemas.microsoft.com/sharepoint/v3/contenttype/forms"/>
  </ds:schemaRefs>
</ds:datastoreItem>
</file>

<file path=customXml/itemProps3.xml><?xml version="1.0" encoding="utf-8"?>
<ds:datastoreItem xmlns:ds="http://schemas.openxmlformats.org/officeDocument/2006/customXml" ds:itemID="{9C7B9E3E-007B-4941-88E2-37E7082348F6}">
  <ds:schemaRefs>
    <ds:schemaRef ds:uri="http://www.w3.org/XML/1998/namespace"/>
    <ds:schemaRef ds:uri="http://purl.org/dc/elements/1.1/"/>
    <ds:schemaRef ds:uri="http://schemas.microsoft.com/office/2006/documentManagement/types"/>
    <ds:schemaRef ds:uri="http://schemas.openxmlformats.org/package/2006/metadata/core-properties"/>
    <ds:schemaRef ds:uri="dfccf4c8-0b5f-4c1e-9394-362fa36c171a"/>
    <ds:schemaRef ds:uri="http://schemas.microsoft.com/office/infopath/2007/PartnerControls"/>
    <ds:schemaRef ds:uri="http://purl.org/dc/terms/"/>
    <ds:schemaRef ds:uri="http://purl.org/dc/dcmitype/"/>
    <ds:schemaRef ds:uri="80e2b639-62ad-41c3-bcf5-60cba861a4cb"/>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2536</TotalTime>
  <Words>3400</Words>
  <Application>Microsoft Office PowerPoint</Application>
  <PresentationFormat>Personalizado</PresentationFormat>
  <Paragraphs>501</Paragraphs>
  <Slides>22</Slides>
  <Notes>6</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Tema de Office</vt:lpstr>
      <vt:lpstr>Seguimiento a proyectos piloto del Data Sandbox</vt:lpstr>
      <vt:lpstr>Acompañamiento a entidades</vt:lpstr>
      <vt:lpstr>Publicación de los resultados de los proyectos piloto</vt:lpstr>
      <vt:lpstr>Presentación de PowerPoint</vt:lpstr>
      <vt:lpstr>Estimación de Pobreza Multidimensional a partir del uso de fuentes no tradicionales </vt:lpstr>
      <vt:lpstr>Cronograma de Hitos </vt:lpstr>
      <vt:lpstr>Cronograma de Hitos </vt:lpstr>
      <vt:lpstr>Presentación de PowerPoint</vt:lpstr>
      <vt:lpstr>Bitácora Diaria de Eventos</vt:lpstr>
      <vt:lpstr>Cronograma de Hitos </vt:lpstr>
      <vt:lpstr>Cronograma de Hitos </vt:lpstr>
      <vt:lpstr>Presentación de PowerPoint</vt:lpstr>
      <vt:lpstr>Identificación de posibles  casos de fraude en el RUV</vt:lpstr>
      <vt:lpstr>Cronograma de Hitos </vt:lpstr>
      <vt:lpstr>Cronograma de Hitos </vt:lpstr>
      <vt:lpstr>Cronograma de Hitos </vt:lpstr>
      <vt:lpstr>Presentación de PowerPoint</vt:lpstr>
      <vt:lpstr>Monitoreo de la dinámica y comportamiento del mercado de tierras rurales en Colombia </vt:lpstr>
      <vt:lpstr>Cronograma de Actividades Actualizado 2021 - UPRA </vt:lpstr>
      <vt:lpstr>Cronograma de Actividades </vt:lpstr>
      <vt:lpstr>Cronograma de Actividades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Adriana Vargas Tamayo</dc:creator>
  <cp:lastModifiedBy>Luis Alfonso Patarroyo Niño</cp:lastModifiedBy>
  <cp:revision>228</cp:revision>
  <cp:lastPrinted>2019-12-12T15:57:25Z</cp:lastPrinted>
  <dcterms:created xsi:type="dcterms:W3CDTF">2019-03-19T14:57:56Z</dcterms:created>
  <dcterms:modified xsi:type="dcterms:W3CDTF">2021-02-25T22:56:29Z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0x01010065586D069F5759479E45B5B413732E6D</vt:lpwstr>
  </property>
</Properties>
</file>