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92" r:id="rId4"/>
  </p:sldMasterIdLst>
  <p:notesMasterIdLst>
    <p:notesMasterId r:id="rId23"/>
  </p:notesMasterIdLst>
  <p:sldIdLst>
    <p:sldId id="3171" r:id="rId5"/>
    <p:sldId id="3152" r:id="rId6"/>
    <p:sldId id="3173" r:id="rId7"/>
    <p:sldId id="3156" r:id="rId8"/>
    <p:sldId id="3159" r:id="rId9"/>
    <p:sldId id="3158" r:id="rId10"/>
    <p:sldId id="3169" r:id="rId11"/>
    <p:sldId id="3160" r:id="rId12"/>
    <p:sldId id="3161" r:id="rId13"/>
    <p:sldId id="3206" r:id="rId14"/>
    <p:sldId id="3208" r:id="rId15"/>
    <p:sldId id="3198" r:id="rId16"/>
    <p:sldId id="3189" r:id="rId17"/>
    <p:sldId id="3209" r:id="rId18"/>
    <p:sldId id="3214" r:id="rId19"/>
    <p:sldId id="3211" r:id="rId20"/>
    <p:sldId id="3216" r:id="rId21"/>
    <p:sldId id="3140" r:id="rId22"/>
  </p:sldIdLst>
  <p:sldSz cx="15479713" cy="9720263"/>
  <p:notesSz cx="6858000" cy="5010150"/>
  <p:embeddedFontLst>
    <p:embeddedFont>
      <p:font typeface="Abadi" panose="020B0604020104020204" pitchFamily="34" charset="0"/>
      <p:regular r:id="rId24"/>
    </p:embeddedFont>
    <p:embeddedFont>
      <p:font typeface="Calibri" panose="020F0502020204030204" pitchFamily="34" charset="0"/>
      <p:regular r:id="rId25"/>
      <p:bold r:id="rId26"/>
      <p:italic r:id="rId27"/>
      <p:boldItalic r:id="rId28"/>
    </p:embeddedFont>
    <p:embeddedFont>
      <p:font typeface="Work Sans" panose="020B0604020202020204" charset="0"/>
      <p:regular r:id="rId29"/>
      <p:bold r:id="rId30"/>
      <p:italic r:id="rId31"/>
      <p:boldItalic r:id="rId32"/>
    </p:embeddedFont>
    <p:embeddedFont>
      <p:font typeface="Work Sans Light" panose="020B0604020202020204" charset="0"/>
      <p:regular r:id="rId33"/>
      <p:italic r:id="rId34"/>
    </p:embeddedFont>
  </p:embeddedFontLst>
  <p:defaultTextStyle>
    <a:defPPr>
      <a:defRPr lang="es-CO"/>
    </a:defPPr>
    <a:lvl1pPr marL="0" algn="l" defTabSz="1088593" rtl="0" eaLnBrk="1" latinLnBrk="0" hangingPunct="1">
      <a:defRPr sz="2143" kern="1200">
        <a:solidFill>
          <a:schemeClr val="tx1"/>
        </a:solidFill>
        <a:latin typeface="+mn-lt"/>
        <a:ea typeface="+mn-ea"/>
        <a:cs typeface="+mn-cs"/>
      </a:defRPr>
    </a:lvl1pPr>
    <a:lvl2pPr marL="544297" algn="l" defTabSz="1088593" rtl="0" eaLnBrk="1" latinLnBrk="0" hangingPunct="1">
      <a:defRPr sz="2143" kern="1200">
        <a:solidFill>
          <a:schemeClr val="tx1"/>
        </a:solidFill>
        <a:latin typeface="+mn-lt"/>
        <a:ea typeface="+mn-ea"/>
        <a:cs typeface="+mn-cs"/>
      </a:defRPr>
    </a:lvl2pPr>
    <a:lvl3pPr marL="1088593" algn="l" defTabSz="1088593" rtl="0" eaLnBrk="1" latinLnBrk="0" hangingPunct="1">
      <a:defRPr sz="2143" kern="1200">
        <a:solidFill>
          <a:schemeClr val="tx1"/>
        </a:solidFill>
        <a:latin typeface="+mn-lt"/>
        <a:ea typeface="+mn-ea"/>
        <a:cs typeface="+mn-cs"/>
      </a:defRPr>
    </a:lvl3pPr>
    <a:lvl4pPr marL="1632890" algn="l" defTabSz="1088593" rtl="0" eaLnBrk="1" latinLnBrk="0" hangingPunct="1">
      <a:defRPr sz="2143" kern="1200">
        <a:solidFill>
          <a:schemeClr val="tx1"/>
        </a:solidFill>
        <a:latin typeface="+mn-lt"/>
        <a:ea typeface="+mn-ea"/>
        <a:cs typeface="+mn-cs"/>
      </a:defRPr>
    </a:lvl4pPr>
    <a:lvl5pPr marL="2177186" algn="l" defTabSz="1088593" rtl="0" eaLnBrk="1" latinLnBrk="0" hangingPunct="1">
      <a:defRPr sz="2143" kern="1200">
        <a:solidFill>
          <a:schemeClr val="tx1"/>
        </a:solidFill>
        <a:latin typeface="+mn-lt"/>
        <a:ea typeface="+mn-ea"/>
        <a:cs typeface="+mn-cs"/>
      </a:defRPr>
    </a:lvl5pPr>
    <a:lvl6pPr marL="2721483" algn="l" defTabSz="1088593" rtl="0" eaLnBrk="1" latinLnBrk="0" hangingPunct="1">
      <a:defRPr sz="2143" kern="1200">
        <a:solidFill>
          <a:schemeClr val="tx1"/>
        </a:solidFill>
        <a:latin typeface="+mn-lt"/>
        <a:ea typeface="+mn-ea"/>
        <a:cs typeface="+mn-cs"/>
      </a:defRPr>
    </a:lvl6pPr>
    <a:lvl7pPr marL="3265780" algn="l" defTabSz="1088593" rtl="0" eaLnBrk="1" latinLnBrk="0" hangingPunct="1">
      <a:defRPr sz="2143" kern="1200">
        <a:solidFill>
          <a:schemeClr val="tx1"/>
        </a:solidFill>
        <a:latin typeface="+mn-lt"/>
        <a:ea typeface="+mn-ea"/>
        <a:cs typeface="+mn-cs"/>
      </a:defRPr>
    </a:lvl7pPr>
    <a:lvl8pPr marL="3810076" algn="l" defTabSz="1088593" rtl="0" eaLnBrk="1" latinLnBrk="0" hangingPunct="1">
      <a:defRPr sz="2143" kern="1200">
        <a:solidFill>
          <a:schemeClr val="tx1"/>
        </a:solidFill>
        <a:latin typeface="+mn-lt"/>
        <a:ea typeface="+mn-ea"/>
        <a:cs typeface="+mn-cs"/>
      </a:defRPr>
    </a:lvl8pPr>
    <a:lvl9pPr marL="4354373" algn="l" defTabSz="1088593" rtl="0" eaLnBrk="1" latinLnBrk="0" hangingPunct="1">
      <a:defRPr sz="2143"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ebastian arteaga" initials="sa" lastIdx="1" clrIdx="0">
    <p:extLst>
      <p:ext uri="{19B8F6BF-5375-455C-9EA6-DF929625EA0E}">
        <p15:presenceInfo xmlns:p15="http://schemas.microsoft.com/office/powerpoint/2012/main" userId="73b88c5767d9c0a3" providerId="Windows Live"/>
      </p:ext>
    </p:extLst>
  </p:cmAuthor>
  <p:cmAuthor id="2" name="Ivan Alexis Güiza Ardila" initials="IAGA" lastIdx="1" clrIdx="1">
    <p:extLst>
      <p:ext uri="{19B8F6BF-5375-455C-9EA6-DF929625EA0E}">
        <p15:presenceInfo xmlns:p15="http://schemas.microsoft.com/office/powerpoint/2012/main" userId="Ivan Alexis Güiza Ardila" providerId="None"/>
      </p:ext>
    </p:extLst>
  </p:cmAuthor>
  <p:cmAuthor id="3" name="Hernan David Insuasti Ceballos" initials="HDIC" lastIdx="1" clrIdx="2">
    <p:extLst>
      <p:ext uri="{19B8F6BF-5375-455C-9EA6-DF929625EA0E}">
        <p15:presenceInfo xmlns:p15="http://schemas.microsoft.com/office/powerpoint/2012/main" userId="S::hinsuasti@dnp.gov.co::c938d793-0ada-43b9-851e-7c48b217fa6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E508A"/>
    <a:srgbClr val="EA246B"/>
    <a:srgbClr val="3769CD"/>
    <a:srgbClr val="3468D1"/>
    <a:srgbClr val="004A84"/>
    <a:srgbClr val="649CF6"/>
    <a:srgbClr val="0066CD"/>
    <a:srgbClr val="FF5993"/>
    <a:srgbClr val="FF79A8"/>
    <a:srgbClr val="2A54A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49FE04E-C986-D9A2-C1C1-9783C3D63C76}" v="809" dt="2021-03-18T22:17:32.455"/>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5" autoAdjust="0"/>
    <p:restoredTop sz="96357" autoAdjust="0"/>
  </p:normalViewPr>
  <p:slideViewPr>
    <p:cSldViewPr snapToGrid="0">
      <p:cViewPr varScale="1">
        <p:scale>
          <a:sx n="81" d="100"/>
          <a:sy n="81" d="100"/>
        </p:scale>
        <p:origin x="74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3.fntdata"/><Relationship Id="rId39" Type="http://schemas.openxmlformats.org/officeDocument/2006/relationships/tableStyles" Target="tableStyles.xml"/><Relationship Id="rId21" Type="http://schemas.openxmlformats.org/officeDocument/2006/relationships/slide" Target="slides/slide17.xml"/><Relationship Id="rId34" Type="http://schemas.openxmlformats.org/officeDocument/2006/relationships/font" Target="fonts/font11.fntdata"/><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2.fntdata"/><Relationship Id="rId33" Type="http://schemas.openxmlformats.org/officeDocument/2006/relationships/font" Target="fonts/font10.fntdata"/><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font" Target="fonts/font6.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1.fntdata"/><Relationship Id="rId32" Type="http://schemas.openxmlformats.org/officeDocument/2006/relationships/font" Target="fonts/font9.fntdata"/><Relationship Id="rId37" Type="http://schemas.openxmlformats.org/officeDocument/2006/relationships/viewProps" Target="viewProps.xml"/><Relationship Id="rId40"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8.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commentAuthors" Target="commentAuthors.xml"/><Relationship Id="rId8" Type="http://schemas.openxmlformats.org/officeDocument/2006/relationships/slide" Target="slides/slide4.xml"/><Relationship Id="rId3"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s-CO"/>
          </a:p>
        </p:txBody>
      </p:sp>
      <p:sp>
        <p:nvSpPr>
          <p:cNvPr id="3" name="Marcador de fecha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55CD2F2B-5794-43AD-AE78-65F97559E7A7}" type="datetimeFigureOut">
              <a:rPr lang="es-CO" smtClean="0"/>
              <a:t>18/03/2021</a:t>
            </a:fld>
            <a:endParaRPr lang="es-CO"/>
          </a:p>
        </p:txBody>
      </p:sp>
      <p:sp>
        <p:nvSpPr>
          <p:cNvPr id="4" name="Marcador de imagen de diapositiva 3"/>
          <p:cNvSpPr>
            <a:spLocks noGrp="1" noRot="1" noChangeAspect="1"/>
          </p:cNvSpPr>
          <p:nvPr>
            <p:ph type="sldImg" idx="2"/>
          </p:nvPr>
        </p:nvSpPr>
        <p:spPr>
          <a:xfrm>
            <a:off x="1008063" y="1162050"/>
            <a:ext cx="4994275" cy="3136900"/>
          </a:xfrm>
          <a:prstGeom prst="rect">
            <a:avLst/>
          </a:prstGeom>
          <a:noFill/>
          <a:ln w="12700">
            <a:solidFill>
              <a:prstClr val="black"/>
            </a:solidFill>
          </a:ln>
        </p:spPr>
        <p:txBody>
          <a:bodyPr vert="horz" lIns="93177" tIns="46589" rIns="93177" bIns="46589" rtlCol="0" anchor="ctr"/>
          <a:lstStyle/>
          <a:p>
            <a:endParaRPr lang="es-CO"/>
          </a:p>
        </p:txBody>
      </p:sp>
      <p:sp>
        <p:nvSpPr>
          <p:cNvPr id="5" name="Marcador de notas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Marcador de pie de página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62CF8DB3-4F43-42BC-B1B2-CB44BA8A53EC}" type="slidenum">
              <a:rPr lang="es-CO" smtClean="0"/>
              <a:t>‹Nº›</a:t>
            </a:fld>
            <a:endParaRPr lang="es-CO"/>
          </a:p>
        </p:txBody>
      </p:sp>
    </p:spTree>
    <p:extLst>
      <p:ext uri="{BB962C8B-B14F-4D97-AF65-F5344CB8AC3E}">
        <p14:creationId xmlns:p14="http://schemas.microsoft.com/office/powerpoint/2010/main" val="1470439123"/>
      </p:ext>
    </p:extLst>
  </p:cSld>
  <p:clrMap bg1="lt1" tx1="dk1" bg2="lt2" tx2="dk2" accent1="accent1" accent2="accent2" accent3="accent3" accent4="accent4" accent5="accent5" accent6="accent6" hlink="hlink" folHlink="folHlink"/>
  <p:notesStyle>
    <a:lvl1pPr marL="0" algn="l" defTabSz="1088593" rtl="0" eaLnBrk="1" latinLnBrk="0" hangingPunct="1">
      <a:defRPr sz="1429" kern="1200">
        <a:solidFill>
          <a:schemeClr val="tx1"/>
        </a:solidFill>
        <a:latin typeface="+mn-lt"/>
        <a:ea typeface="+mn-ea"/>
        <a:cs typeface="+mn-cs"/>
      </a:defRPr>
    </a:lvl1pPr>
    <a:lvl2pPr marL="544297" algn="l" defTabSz="1088593" rtl="0" eaLnBrk="1" latinLnBrk="0" hangingPunct="1">
      <a:defRPr sz="1429" kern="1200">
        <a:solidFill>
          <a:schemeClr val="tx1"/>
        </a:solidFill>
        <a:latin typeface="+mn-lt"/>
        <a:ea typeface="+mn-ea"/>
        <a:cs typeface="+mn-cs"/>
      </a:defRPr>
    </a:lvl2pPr>
    <a:lvl3pPr marL="1088593" algn="l" defTabSz="1088593" rtl="0" eaLnBrk="1" latinLnBrk="0" hangingPunct="1">
      <a:defRPr sz="1429" kern="1200">
        <a:solidFill>
          <a:schemeClr val="tx1"/>
        </a:solidFill>
        <a:latin typeface="+mn-lt"/>
        <a:ea typeface="+mn-ea"/>
        <a:cs typeface="+mn-cs"/>
      </a:defRPr>
    </a:lvl3pPr>
    <a:lvl4pPr marL="1632890" algn="l" defTabSz="1088593" rtl="0" eaLnBrk="1" latinLnBrk="0" hangingPunct="1">
      <a:defRPr sz="1429" kern="1200">
        <a:solidFill>
          <a:schemeClr val="tx1"/>
        </a:solidFill>
        <a:latin typeface="+mn-lt"/>
        <a:ea typeface="+mn-ea"/>
        <a:cs typeface="+mn-cs"/>
      </a:defRPr>
    </a:lvl4pPr>
    <a:lvl5pPr marL="2177186" algn="l" defTabSz="1088593" rtl="0" eaLnBrk="1" latinLnBrk="0" hangingPunct="1">
      <a:defRPr sz="1429" kern="1200">
        <a:solidFill>
          <a:schemeClr val="tx1"/>
        </a:solidFill>
        <a:latin typeface="+mn-lt"/>
        <a:ea typeface="+mn-ea"/>
        <a:cs typeface="+mn-cs"/>
      </a:defRPr>
    </a:lvl5pPr>
    <a:lvl6pPr marL="2721483" algn="l" defTabSz="1088593" rtl="0" eaLnBrk="1" latinLnBrk="0" hangingPunct="1">
      <a:defRPr sz="1429" kern="1200">
        <a:solidFill>
          <a:schemeClr val="tx1"/>
        </a:solidFill>
        <a:latin typeface="+mn-lt"/>
        <a:ea typeface="+mn-ea"/>
        <a:cs typeface="+mn-cs"/>
      </a:defRPr>
    </a:lvl6pPr>
    <a:lvl7pPr marL="3265780" algn="l" defTabSz="1088593" rtl="0" eaLnBrk="1" latinLnBrk="0" hangingPunct="1">
      <a:defRPr sz="1429" kern="1200">
        <a:solidFill>
          <a:schemeClr val="tx1"/>
        </a:solidFill>
        <a:latin typeface="+mn-lt"/>
        <a:ea typeface="+mn-ea"/>
        <a:cs typeface="+mn-cs"/>
      </a:defRPr>
    </a:lvl7pPr>
    <a:lvl8pPr marL="3810076" algn="l" defTabSz="1088593" rtl="0" eaLnBrk="1" latinLnBrk="0" hangingPunct="1">
      <a:defRPr sz="1429" kern="1200">
        <a:solidFill>
          <a:schemeClr val="tx1"/>
        </a:solidFill>
        <a:latin typeface="+mn-lt"/>
        <a:ea typeface="+mn-ea"/>
        <a:cs typeface="+mn-cs"/>
      </a:defRPr>
    </a:lvl8pPr>
    <a:lvl9pPr marL="4354373" algn="l" defTabSz="1088593" rtl="0" eaLnBrk="1" latinLnBrk="0" hangingPunct="1">
      <a:defRPr sz="1429"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O" sz="1600" kern="1200">
                <a:solidFill>
                  <a:schemeClr val="tx1"/>
                </a:solidFill>
                <a:effectLst/>
                <a:latin typeface="+mn-lt"/>
                <a:ea typeface="+mn-ea"/>
                <a:cs typeface="+mn-cs"/>
              </a:rPr>
              <a:t>La iniciativa de </a:t>
            </a:r>
            <a:r>
              <a:rPr lang="es-CO" sz="1600" b="1" u="sng" kern="1200">
                <a:solidFill>
                  <a:schemeClr val="tx1"/>
                </a:solidFill>
                <a:effectLst/>
                <a:latin typeface="+mn-lt"/>
                <a:ea typeface="+mn-ea"/>
                <a:cs typeface="+mn-cs"/>
              </a:rPr>
              <a:t>Incremento de Capacidades</a:t>
            </a:r>
            <a:r>
              <a:rPr lang="es-CO" sz="1600" kern="1200">
                <a:solidFill>
                  <a:schemeClr val="tx1"/>
                </a:solidFill>
                <a:effectLst/>
                <a:latin typeface="+mn-lt"/>
                <a:ea typeface="+mn-ea"/>
                <a:cs typeface="+mn-cs"/>
              </a:rPr>
              <a:t> adelanta dos líneas de acción, la cual cuenta con dos líneas de acción que permite fortalecer las capacidades de gestión de TI y la visión estratégica de los líderes de tecnología en las entidades públicas del país.</a:t>
            </a:r>
          </a:p>
          <a:p>
            <a:endParaRPr lang="es-CO" sz="1600" kern="1200">
              <a:solidFill>
                <a:schemeClr val="tx1"/>
              </a:solidFill>
              <a:effectLst/>
              <a:latin typeface="+mn-lt"/>
              <a:ea typeface="+mn-ea"/>
              <a:cs typeface="+mn-cs"/>
            </a:endParaRPr>
          </a:p>
          <a:p>
            <a:pPr lvl="0"/>
            <a:r>
              <a:rPr lang="es-CO" sz="1600" kern="1200">
                <a:solidFill>
                  <a:schemeClr val="tx1"/>
                </a:solidFill>
                <a:effectLst/>
                <a:latin typeface="+mn-lt"/>
                <a:ea typeface="+mn-ea"/>
                <a:cs typeface="+mn-cs"/>
              </a:rPr>
              <a:t>La primera línea de acción es la </a:t>
            </a:r>
            <a:r>
              <a:rPr lang="es-CO" sz="1600" b="1" u="sng" kern="1200">
                <a:solidFill>
                  <a:schemeClr val="tx1"/>
                </a:solidFill>
                <a:effectLst/>
                <a:latin typeface="+mn-lt"/>
                <a:ea typeface="+mn-ea"/>
                <a:cs typeface="+mn-cs"/>
              </a:rPr>
              <a:t>Gestión de convenios y condonaciones</a:t>
            </a:r>
            <a:r>
              <a:rPr lang="es-CO" sz="1600" kern="1200">
                <a:solidFill>
                  <a:schemeClr val="tx1"/>
                </a:solidFill>
                <a:effectLst/>
                <a:latin typeface="+mn-lt"/>
                <a:ea typeface="+mn-ea"/>
                <a:cs typeface="+mn-cs"/>
              </a:rPr>
              <a:t> con el ICETEX donde: </a:t>
            </a:r>
          </a:p>
          <a:p>
            <a:pPr lvl="0"/>
            <a:endParaRPr lang="es-CO" sz="1600" kern="1200">
              <a:solidFill>
                <a:schemeClr val="tx1"/>
              </a:solidFill>
              <a:effectLst/>
              <a:latin typeface="+mn-lt"/>
              <a:ea typeface="+mn-ea"/>
              <a:cs typeface="+mn-cs"/>
            </a:endParaRPr>
          </a:p>
          <a:p>
            <a:pPr lvl="0"/>
            <a:r>
              <a:rPr lang="es-CO" sz="1600" kern="1200">
                <a:solidFill>
                  <a:schemeClr val="tx1"/>
                </a:solidFill>
                <a:effectLst/>
                <a:latin typeface="+mn-lt"/>
                <a:ea typeface="+mn-ea"/>
                <a:cs typeface="+mn-cs"/>
              </a:rPr>
              <a:t>El convenio 432 de 2014 se tiene a 30 de junio por legalizar la suma de $55 millones y se realizó condonaciones a 60 Beneficiarios </a:t>
            </a:r>
          </a:p>
          <a:p>
            <a:pPr lvl="0"/>
            <a:endParaRPr lang="es-CO" sz="1600" kern="1200">
              <a:solidFill>
                <a:schemeClr val="tx1"/>
              </a:solidFill>
              <a:effectLst/>
              <a:latin typeface="+mn-lt"/>
              <a:ea typeface="+mn-ea"/>
              <a:cs typeface="+mn-cs"/>
            </a:endParaRPr>
          </a:p>
          <a:p>
            <a:pPr lvl="0"/>
            <a:r>
              <a:rPr lang="es-CO" sz="1600" kern="1200">
                <a:solidFill>
                  <a:schemeClr val="tx1"/>
                </a:solidFill>
                <a:effectLst/>
                <a:latin typeface="+mn-lt"/>
                <a:ea typeface="+mn-ea"/>
                <a:cs typeface="+mn-cs"/>
              </a:rPr>
              <a:t>El convenio 426 de 2015 se tenía para legalizar $645 millones de donde se legalizó $489 millones quedando un saldo por legalizar a 30 de junio de 2020 la suma de $156 millones a 30 de junio 2020 y se realizó condonaciones a través de la resolución 1503 (20 Dic 2019) se condonaron 34 Beneficiarios, con la resolución 0143 (19 Dic 2020) se condonaron 18 Beneficiario y quedando pendiente de acto administrativo 18 Beneficiarios. </a:t>
            </a:r>
          </a:p>
          <a:p>
            <a:endParaRPr lang="es-CO" sz="1600" kern="1200">
              <a:solidFill>
                <a:schemeClr val="tx1"/>
              </a:solidFill>
              <a:effectLst/>
              <a:latin typeface="+mn-lt"/>
              <a:ea typeface="+mn-ea"/>
              <a:cs typeface="+mn-cs"/>
            </a:endParaRPr>
          </a:p>
          <a:p>
            <a:r>
              <a:rPr lang="es-CO" sz="1600" kern="1200">
                <a:solidFill>
                  <a:schemeClr val="tx1"/>
                </a:solidFill>
                <a:effectLst/>
                <a:latin typeface="+mn-lt"/>
                <a:ea typeface="+mn-ea"/>
                <a:cs typeface="+mn-cs"/>
              </a:rPr>
              <a:t>Y el convenio 577 de 2014 se tenía para legalizar $100 millones donde se legalizó $66,8 millones quedando un saldo por legalizar a 30 de junio de 2020 la suma de $33,2 millones.</a:t>
            </a:r>
            <a:endParaRPr lang="es-CO" sz="2000">
              <a:cs typeface="Calibri"/>
            </a:endParaRPr>
          </a:p>
        </p:txBody>
      </p:sp>
      <p:sp>
        <p:nvSpPr>
          <p:cNvPr id="4" name="Marcador de número de diapositiva 3"/>
          <p:cNvSpPr>
            <a:spLocks noGrp="1"/>
          </p:cNvSpPr>
          <p:nvPr>
            <p:ph type="sldNum" sz="quarter" idx="5"/>
          </p:nvPr>
        </p:nvSpPr>
        <p:spPr/>
        <p:txBody>
          <a:bodyPr/>
          <a:lstStyle/>
          <a:p>
            <a:fld id="{62CF8DB3-4F43-42BC-B1B2-CB44BA8A53EC}" type="slidenum">
              <a:rPr lang="es-CO" smtClean="0"/>
              <a:t>2</a:t>
            </a:fld>
            <a:endParaRPr lang="es-CO"/>
          </a:p>
        </p:txBody>
      </p:sp>
    </p:spTree>
    <p:extLst>
      <p:ext uri="{BB962C8B-B14F-4D97-AF65-F5344CB8AC3E}">
        <p14:creationId xmlns:p14="http://schemas.microsoft.com/office/powerpoint/2010/main" val="6155417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O" sz="1600" kern="1200">
                <a:solidFill>
                  <a:schemeClr val="tx1"/>
                </a:solidFill>
                <a:effectLst/>
                <a:latin typeface="+mn-lt"/>
                <a:ea typeface="+mn-ea"/>
                <a:cs typeface="+mn-cs"/>
              </a:rPr>
              <a:t>La iniciativa de </a:t>
            </a:r>
            <a:r>
              <a:rPr lang="es-CO" sz="1600" b="1" u="sng" kern="1200">
                <a:solidFill>
                  <a:schemeClr val="tx1"/>
                </a:solidFill>
                <a:effectLst/>
                <a:latin typeface="+mn-lt"/>
                <a:ea typeface="+mn-ea"/>
                <a:cs typeface="+mn-cs"/>
              </a:rPr>
              <a:t>Incremento de Capacidades</a:t>
            </a:r>
            <a:r>
              <a:rPr lang="es-CO" sz="1600" kern="1200">
                <a:solidFill>
                  <a:schemeClr val="tx1"/>
                </a:solidFill>
                <a:effectLst/>
                <a:latin typeface="+mn-lt"/>
                <a:ea typeface="+mn-ea"/>
                <a:cs typeface="+mn-cs"/>
              </a:rPr>
              <a:t> adelanta dos líneas de acción, la cual cuenta con dos líneas de acción que permite fortalecer las capacidades de gestión de TI y la visión estratégica de los líderes de tecnología en las entidades públicas del país.</a:t>
            </a:r>
          </a:p>
          <a:p>
            <a:endParaRPr lang="es-CO" sz="1600" kern="1200">
              <a:solidFill>
                <a:schemeClr val="tx1"/>
              </a:solidFill>
              <a:effectLst/>
              <a:latin typeface="+mn-lt"/>
              <a:ea typeface="+mn-ea"/>
              <a:cs typeface="+mn-cs"/>
            </a:endParaRPr>
          </a:p>
          <a:p>
            <a:pPr lvl="0"/>
            <a:r>
              <a:rPr lang="es-CO" sz="1600" kern="1200">
                <a:solidFill>
                  <a:schemeClr val="tx1"/>
                </a:solidFill>
                <a:effectLst/>
                <a:latin typeface="+mn-lt"/>
                <a:ea typeface="+mn-ea"/>
                <a:cs typeface="+mn-cs"/>
              </a:rPr>
              <a:t>La primera línea de acción es la </a:t>
            </a:r>
            <a:r>
              <a:rPr lang="es-CO" sz="1600" b="1" u="sng" kern="1200">
                <a:solidFill>
                  <a:schemeClr val="tx1"/>
                </a:solidFill>
                <a:effectLst/>
                <a:latin typeface="+mn-lt"/>
                <a:ea typeface="+mn-ea"/>
                <a:cs typeface="+mn-cs"/>
              </a:rPr>
              <a:t>Gestión de convenios y condonaciones</a:t>
            </a:r>
            <a:r>
              <a:rPr lang="es-CO" sz="1600" kern="1200">
                <a:solidFill>
                  <a:schemeClr val="tx1"/>
                </a:solidFill>
                <a:effectLst/>
                <a:latin typeface="+mn-lt"/>
                <a:ea typeface="+mn-ea"/>
                <a:cs typeface="+mn-cs"/>
              </a:rPr>
              <a:t> con el ICETEX donde: </a:t>
            </a:r>
          </a:p>
          <a:p>
            <a:pPr lvl="0"/>
            <a:endParaRPr lang="es-CO" sz="1600" kern="1200">
              <a:solidFill>
                <a:schemeClr val="tx1"/>
              </a:solidFill>
              <a:effectLst/>
              <a:latin typeface="+mn-lt"/>
              <a:ea typeface="+mn-ea"/>
              <a:cs typeface="+mn-cs"/>
            </a:endParaRPr>
          </a:p>
          <a:p>
            <a:pPr lvl="0"/>
            <a:r>
              <a:rPr lang="es-CO" sz="1600" kern="1200">
                <a:solidFill>
                  <a:schemeClr val="tx1"/>
                </a:solidFill>
                <a:effectLst/>
                <a:latin typeface="+mn-lt"/>
                <a:ea typeface="+mn-ea"/>
                <a:cs typeface="+mn-cs"/>
              </a:rPr>
              <a:t>El convenio 432 de 2014 se tiene a 30 de junio por legalizar la suma de $55 millones y se realizó condonaciones a 60 Beneficiarios </a:t>
            </a:r>
          </a:p>
          <a:p>
            <a:pPr lvl="0"/>
            <a:endParaRPr lang="es-CO" sz="1600" kern="1200">
              <a:solidFill>
                <a:schemeClr val="tx1"/>
              </a:solidFill>
              <a:effectLst/>
              <a:latin typeface="+mn-lt"/>
              <a:ea typeface="+mn-ea"/>
              <a:cs typeface="+mn-cs"/>
            </a:endParaRPr>
          </a:p>
          <a:p>
            <a:pPr lvl="0"/>
            <a:r>
              <a:rPr lang="es-CO" sz="1600" kern="1200">
                <a:solidFill>
                  <a:schemeClr val="tx1"/>
                </a:solidFill>
                <a:effectLst/>
                <a:latin typeface="+mn-lt"/>
                <a:ea typeface="+mn-ea"/>
                <a:cs typeface="+mn-cs"/>
              </a:rPr>
              <a:t>El convenio 426 de 2015 se tenía para legalizar $645 millones de donde se legalizó $489 millones quedando un saldo por legalizar a 30 de junio de 2020 la suma de $156 millones a 30 de junio 2020 y se realizó condonaciones a través de la resolución 1503 (20 Dic 2019) se condonaron 34 Beneficiarios, con la resolución 0143 (19 Dic 2020) se condonaron 18 Beneficiario y quedando pendiente de acto administrativo 18 Beneficiarios. </a:t>
            </a:r>
          </a:p>
          <a:p>
            <a:endParaRPr lang="es-CO" sz="1600" kern="1200">
              <a:solidFill>
                <a:schemeClr val="tx1"/>
              </a:solidFill>
              <a:effectLst/>
              <a:latin typeface="+mn-lt"/>
              <a:ea typeface="+mn-ea"/>
              <a:cs typeface="+mn-cs"/>
            </a:endParaRPr>
          </a:p>
          <a:p>
            <a:r>
              <a:rPr lang="es-CO" sz="1600" kern="1200">
                <a:solidFill>
                  <a:schemeClr val="tx1"/>
                </a:solidFill>
                <a:effectLst/>
                <a:latin typeface="+mn-lt"/>
                <a:ea typeface="+mn-ea"/>
                <a:cs typeface="+mn-cs"/>
              </a:rPr>
              <a:t>Y el convenio 577 de 2014 se tenía para legalizar $100 millones donde se legalizó $66,8 millones quedando un saldo por legalizar a 30 de junio de 2020 la suma de $33,2 millones.</a:t>
            </a:r>
            <a:endParaRPr lang="es-CO" sz="2000">
              <a:cs typeface="Calibri"/>
            </a:endParaRPr>
          </a:p>
        </p:txBody>
      </p:sp>
      <p:sp>
        <p:nvSpPr>
          <p:cNvPr id="4" name="Marcador de número de diapositiva 3"/>
          <p:cNvSpPr>
            <a:spLocks noGrp="1"/>
          </p:cNvSpPr>
          <p:nvPr>
            <p:ph type="sldNum" sz="quarter" idx="5"/>
          </p:nvPr>
        </p:nvSpPr>
        <p:spPr/>
        <p:txBody>
          <a:bodyPr/>
          <a:lstStyle/>
          <a:p>
            <a:fld id="{62CF8DB3-4F43-42BC-B1B2-CB44BA8A53EC}" type="slidenum">
              <a:rPr lang="es-CO" smtClean="0"/>
              <a:t>3</a:t>
            </a:fld>
            <a:endParaRPr lang="es-CO"/>
          </a:p>
        </p:txBody>
      </p:sp>
    </p:spTree>
    <p:extLst>
      <p:ext uri="{BB962C8B-B14F-4D97-AF65-F5344CB8AC3E}">
        <p14:creationId xmlns:p14="http://schemas.microsoft.com/office/powerpoint/2010/main" val="5736326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O" sz="1600" kern="1200">
                <a:solidFill>
                  <a:schemeClr val="tx1"/>
                </a:solidFill>
                <a:effectLst/>
                <a:latin typeface="+mn-lt"/>
                <a:ea typeface="+mn-ea"/>
                <a:cs typeface="+mn-cs"/>
              </a:rPr>
              <a:t>La iniciativa de </a:t>
            </a:r>
            <a:r>
              <a:rPr lang="es-CO" sz="1600" b="1" u="sng" kern="1200">
                <a:solidFill>
                  <a:schemeClr val="tx1"/>
                </a:solidFill>
                <a:effectLst/>
                <a:latin typeface="+mn-lt"/>
                <a:ea typeface="+mn-ea"/>
                <a:cs typeface="+mn-cs"/>
              </a:rPr>
              <a:t>Incremento de Capacidades</a:t>
            </a:r>
            <a:r>
              <a:rPr lang="es-CO" sz="1600" kern="1200">
                <a:solidFill>
                  <a:schemeClr val="tx1"/>
                </a:solidFill>
                <a:effectLst/>
                <a:latin typeface="+mn-lt"/>
                <a:ea typeface="+mn-ea"/>
                <a:cs typeface="+mn-cs"/>
              </a:rPr>
              <a:t> adelanta dos líneas de acción, la cual cuenta con dos líneas de acción que permite fortalecer las capacidades de gestión de TI y la visión estratégica de los líderes de tecnología en las entidades públicas del país.</a:t>
            </a:r>
          </a:p>
          <a:p>
            <a:endParaRPr lang="es-CO" sz="1600" kern="1200">
              <a:solidFill>
                <a:schemeClr val="tx1"/>
              </a:solidFill>
              <a:effectLst/>
              <a:latin typeface="+mn-lt"/>
              <a:ea typeface="+mn-ea"/>
              <a:cs typeface="+mn-cs"/>
            </a:endParaRPr>
          </a:p>
          <a:p>
            <a:pPr lvl="0"/>
            <a:r>
              <a:rPr lang="es-CO" sz="1600" kern="1200">
                <a:solidFill>
                  <a:schemeClr val="tx1"/>
                </a:solidFill>
                <a:effectLst/>
                <a:latin typeface="+mn-lt"/>
                <a:ea typeface="+mn-ea"/>
                <a:cs typeface="+mn-cs"/>
              </a:rPr>
              <a:t>La primera línea de acción es la </a:t>
            </a:r>
            <a:r>
              <a:rPr lang="es-CO" sz="1600" b="1" u="sng" kern="1200">
                <a:solidFill>
                  <a:schemeClr val="tx1"/>
                </a:solidFill>
                <a:effectLst/>
                <a:latin typeface="+mn-lt"/>
                <a:ea typeface="+mn-ea"/>
                <a:cs typeface="+mn-cs"/>
              </a:rPr>
              <a:t>Gestión de convenios y condonaciones</a:t>
            </a:r>
            <a:r>
              <a:rPr lang="es-CO" sz="1600" kern="1200">
                <a:solidFill>
                  <a:schemeClr val="tx1"/>
                </a:solidFill>
                <a:effectLst/>
                <a:latin typeface="+mn-lt"/>
                <a:ea typeface="+mn-ea"/>
                <a:cs typeface="+mn-cs"/>
              </a:rPr>
              <a:t> con el ICETEX donde: </a:t>
            </a:r>
          </a:p>
          <a:p>
            <a:pPr lvl="0"/>
            <a:endParaRPr lang="es-CO" sz="1600" kern="1200">
              <a:solidFill>
                <a:schemeClr val="tx1"/>
              </a:solidFill>
              <a:effectLst/>
              <a:latin typeface="+mn-lt"/>
              <a:ea typeface="+mn-ea"/>
              <a:cs typeface="+mn-cs"/>
            </a:endParaRPr>
          </a:p>
          <a:p>
            <a:pPr lvl="0"/>
            <a:r>
              <a:rPr lang="es-CO" sz="1600" kern="1200">
                <a:solidFill>
                  <a:schemeClr val="tx1"/>
                </a:solidFill>
                <a:effectLst/>
                <a:latin typeface="+mn-lt"/>
                <a:ea typeface="+mn-ea"/>
                <a:cs typeface="+mn-cs"/>
              </a:rPr>
              <a:t>El convenio 432 de 2014 se tiene a 30 de junio por legalizar la suma de $55 millones y se realizó condonaciones a 60 Beneficiarios </a:t>
            </a:r>
          </a:p>
          <a:p>
            <a:pPr lvl="0"/>
            <a:endParaRPr lang="es-CO" sz="1600" kern="1200">
              <a:solidFill>
                <a:schemeClr val="tx1"/>
              </a:solidFill>
              <a:effectLst/>
              <a:latin typeface="+mn-lt"/>
              <a:ea typeface="+mn-ea"/>
              <a:cs typeface="+mn-cs"/>
            </a:endParaRPr>
          </a:p>
          <a:p>
            <a:pPr lvl="0"/>
            <a:r>
              <a:rPr lang="es-CO" sz="1600" kern="1200">
                <a:solidFill>
                  <a:schemeClr val="tx1"/>
                </a:solidFill>
                <a:effectLst/>
                <a:latin typeface="+mn-lt"/>
                <a:ea typeface="+mn-ea"/>
                <a:cs typeface="+mn-cs"/>
              </a:rPr>
              <a:t>El convenio 426 de 2015 se tenía para legalizar $645 millones de donde se legalizó $489 millones quedando un saldo por legalizar a 30 de junio de 2020 la suma de $156 millones a 30 de junio 2020 y se realizó condonaciones a través de la resolución 1503 (20 Dic 2019) se condonaron 34 Beneficiarios, con la resolución 0143 (19 Dic 2020) se condonaron 18 Beneficiario y quedando pendiente de acto administrativo 18 Beneficiarios. </a:t>
            </a:r>
          </a:p>
          <a:p>
            <a:endParaRPr lang="es-CO" sz="1600" kern="1200">
              <a:solidFill>
                <a:schemeClr val="tx1"/>
              </a:solidFill>
              <a:effectLst/>
              <a:latin typeface="+mn-lt"/>
              <a:ea typeface="+mn-ea"/>
              <a:cs typeface="+mn-cs"/>
            </a:endParaRPr>
          </a:p>
          <a:p>
            <a:r>
              <a:rPr lang="es-CO" sz="1600" kern="1200">
                <a:solidFill>
                  <a:schemeClr val="tx1"/>
                </a:solidFill>
                <a:effectLst/>
                <a:latin typeface="+mn-lt"/>
                <a:ea typeface="+mn-ea"/>
                <a:cs typeface="+mn-cs"/>
              </a:rPr>
              <a:t>Y el convenio 577 de 2014 se tenía para legalizar $100 millones donde se legalizó $66,8 millones quedando un saldo por legalizar a 30 de junio de 2020 la suma de $33,2 millones.</a:t>
            </a:r>
            <a:endParaRPr lang="es-CO" sz="2000">
              <a:cs typeface="Calibri"/>
            </a:endParaRPr>
          </a:p>
        </p:txBody>
      </p:sp>
      <p:sp>
        <p:nvSpPr>
          <p:cNvPr id="4" name="Marcador de número de diapositiva 3"/>
          <p:cNvSpPr>
            <a:spLocks noGrp="1"/>
          </p:cNvSpPr>
          <p:nvPr>
            <p:ph type="sldNum" sz="quarter" idx="5"/>
          </p:nvPr>
        </p:nvSpPr>
        <p:spPr/>
        <p:txBody>
          <a:bodyPr/>
          <a:lstStyle/>
          <a:p>
            <a:fld id="{62CF8DB3-4F43-42BC-B1B2-CB44BA8A53EC}" type="slidenum">
              <a:rPr lang="es-CO" smtClean="0"/>
              <a:t>5</a:t>
            </a:fld>
            <a:endParaRPr lang="es-CO"/>
          </a:p>
        </p:txBody>
      </p:sp>
    </p:spTree>
    <p:extLst>
      <p:ext uri="{BB962C8B-B14F-4D97-AF65-F5344CB8AC3E}">
        <p14:creationId xmlns:p14="http://schemas.microsoft.com/office/powerpoint/2010/main" val="39866953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O" sz="1600" kern="1200">
                <a:solidFill>
                  <a:schemeClr val="tx1"/>
                </a:solidFill>
                <a:effectLst/>
                <a:latin typeface="+mn-lt"/>
                <a:ea typeface="+mn-ea"/>
                <a:cs typeface="+mn-cs"/>
              </a:rPr>
              <a:t>La iniciativa de </a:t>
            </a:r>
            <a:r>
              <a:rPr lang="es-CO" sz="1600" b="1" u="sng" kern="1200">
                <a:solidFill>
                  <a:schemeClr val="tx1"/>
                </a:solidFill>
                <a:effectLst/>
                <a:latin typeface="+mn-lt"/>
                <a:ea typeface="+mn-ea"/>
                <a:cs typeface="+mn-cs"/>
              </a:rPr>
              <a:t>Incremento de Capacidades</a:t>
            </a:r>
            <a:r>
              <a:rPr lang="es-CO" sz="1600" kern="1200">
                <a:solidFill>
                  <a:schemeClr val="tx1"/>
                </a:solidFill>
                <a:effectLst/>
                <a:latin typeface="+mn-lt"/>
                <a:ea typeface="+mn-ea"/>
                <a:cs typeface="+mn-cs"/>
              </a:rPr>
              <a:t> adelanta dos líneas de acción, la cual cuenta con dos líneas de acción que permite fortalecer las capacidades de gestión de TI y la visión estratégica de los líderes de tecnología en las entidades públicas del país.</a:t>
            </a:r>
          </a:p>
          <a:p>
            <a:endParaRPr lang="es-CO" sz="1600" kern="1200">
              <a:solidFill>
                <a:schemeClr val="tx1"/>
              </a:solidFill>
              <a:effectLst/>
              <a:latin typeface="+mn-lt"/>
              <a:ea typeface="+mn-ea"/>
              <a:cs typeface="+mn-cs"/>
            </a:endParaRPr>
          </a:p>
          <a:p>
            <a:pPr lvl="0"/>
            <a:r>
              <a:rPr lang="es-CO" sz="1600" kern="1200">
                <a:solidFill>
                  <a:schemeClr val="tx1"/>
                </a:solidFill>
                <a:effectLst/>
                <a:latin typeface="+mn-lt"/>
                <a:ea typeface="+mn-ea"/>
                <a:cs typeface="+mn-cs"/>
              </a:rPr>
              <a:t>La primera línea de acción es la </a:t>
            </a:r>
            <a:r>
              <a:rPr lang="es-CO" sz="1600" b="1" u="sng" kern="1200">
                <a:solidFill>
                  <a:schemeClr val="tx1"/>
                </a:solidFill>
                <a:effectLst/>
                <a:latin typeface="+mn-lt"/>
                <a:ea typeface="+mn-ea"/>
                <a:cs typeface="+mn-cs"/>
              </a:rPr>
              <a:t>Gestión de convenios y condonaciones</a:t>
            </a:r>
            <a:r>
              <a:rPr lang="es-CO" sz="1600" kern="1200">
                <a:solidFill>
                  <a:schemeClr val="tx1"/>
                </a:solidFill>
                <a:effectLst/>
                <a:latin typeface="+mn-lt"/>
                <a:ea typeface="+mn-ea"/>
                <a:cs typeface="+mn-cs"/>
              </a:rPr>
              <a:t> con el ICETEX donde: </a:t>
            </a:r>
          </a:p>
          <a:p>
            <a:pPr lvl="0"/>
            <a:endParaRPr lang="es-CO" sz="1600" kern="1200">
              <a:solidFill>
                <a:schemeClr val="tx1"/>
              </a:solidFill>
              <a:effectLst/>
              <a:latin typeface="+mn-lt"/>
              <a:ea typeface="+mn-ea"/>
              <a:cs typeface="+mn-cs"/>
            </a:endParaRPr>
          </a:p>
          <a:p>
            <a:pPr lvl="0"/>
            <a:r>
              <a:rPr lang="es-CO" sz="1600" kern="1200">
                <a:solidFill>
                  <a:schemeClr val="tx1"/>
                </a:solidFill>
                <a:effectLst/>
                <a:latin typeface="+mn-lt"/>
                <a:ea typeface="+mn-ea"/>
                <a:cs typeface="+mn-cs"/>
              </a:rPr>
              <a:t>El convenio 432 de 2014 se tiene a 30 de junio por legalizar la suma de $55 millones y se realizó condonaciones a 60 Beneficiarios </a:t>
            </a:r>
          </a:p>
          <a:p>
            <a:pPr lvl="0"/>
            <a:endParaRPr lang="es-CO" sz="1600" kern="1200">
              <a:solidFill>
                <a:schemeClr val="tx1"/>
              </a:solidFill>
              <a:effectLst/>
              <a:latin typeface="+mn-lt"/>
              <a:ea typeface="+mn-ea"/>
              <a:cs typeface="+mn-cs"/>
            </a:endParaRPr>
          </a:p>
          <a:p>
            <a:pPr lvl="0"/>
            <a:r>
              <a:rPr lang="es-CO" sz="1600" kern="1200">
                <a:solidFill>
                  <a:schemeClr val="tx1"/>
                </a:solidFill>
                <a:effectLst/>
                <a:latin typeface="+mn-lt"/>
                <a:ea typeface="+mn-ea"/>
                <a:cs typeface="+mn-cs"/>
              </a:rPr>
              <a:t>El convenio 426 de 2015 se tenía para legalizar $645 millones de donde se legalizó $489 millones quedando un saldo por legalizar a 30 de junio de 2020 la suma de $156 millones a 30 de junio 2020 y se realizó condonaciones a través de la resolución 1503 (20 Dic 2019) se condonaron 34 Beneficiarios, con la resolución 0143 (19 Dic 2020) se condonaron 18 Beneficiario y quedando pendiente de acto administrativo 18 Beneficiarios. </a:t>
            </a:r>
          </a:p>
          <a:p>
            <a:endParaRPr lang="es-CO" sz="1600" kern="1200">
              <a:solidFill>
                <a:schemeClr val="tx1"/>
              </a:solidFill>
              <a:effectLst/>
              <a:latin typeface="+mn-lt"/>
              <a:ea typeface="+mn-ea"/>
              <a:cs typeface="+mn-cs"/>
            </a:endParaRPr>
          </a:p>
          <a:p>
            <a:r>
              <a:rPr lang="es-CO" sz="1600" kern="1200">
                <a:solidFill>
                  <a:schemeClr val="tx1"/>
                </a:solidFill>
                <a:effectLst/>
                <a:latin typeface="+mn-lt"/>
                <a:ea typeface="+mn-ea"/>
                <a:cs typeface="+mn-cs"/>
              </a:rPr>
              <a:t>Y el convenio 577 de 2014 se tenía para legalizar $100 millones donde se legalizó $66,8 millones quedando un saldo por legalizar a 30 de junio de 2020 la suma de $33,2 millones.</a:t>
            </a:r>
            <a:endParaRPr lang="es-CO" sz="2000">
              <a:cs typeface="Calibri"/>
            </a:endParaRPr>
          </a:p>
        </p:txBody>
      </p:sp>
      <p:sp>
        <p:nvSpPr>
          <p:cNvPr id="4" name="Marcador de número de diapositiva 3"/>
          <p:cNvSpPr>
            <a:spLocks noGrp="1"/>
          </p:cNvSpPr>
          <p:nvPr>
            <p:ph type="sldNum" sz="quarter" idx="5"/>
          </p:nvPr>
        </p:nvSpPr>
        <p:spPr/>
        <p:txBody>
          <a:bodyPr/>
          <a:lstStyle/>
          <a:p>
            <a:fld id="{62CF8DB3-4F43-42BC-B1B2-CB44BA8A53EC}" type="slidenum">
              <a:rPr lang="es-CO" smtClean="0"/>
              <a:t>9</a:t>
            </a:fld>
            <a:endParaRPr lang="es-CO"/>
          </a:p>
        </p:txBody>
      </p:sp>
    </p:spTree>
    <p:extLst>
      <p:ext uri="{BB962C8B-B14F-4D97-AF65-F5344CB8AC3E}">
        <p14:creationId xmlns:p14="http://schemas.microsoft.com/office/powerpoint/2010/main" val="9554480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O" sz="1600" kern="1200">
                <a:solidFill>
                  <a:schemeClr val="tx1"/>
                </a:solidFill>
                <a:effectLst/>
                <a:latin typeface="+mn-lt"/>
                <a:ea typeface="+mn-ea"/>
                <a:cs typeface="+mn-cs"/>
              </a:rPr>
              <a:t>La iniciativa de </a:t>
            </a:r>
            <a:r>
              <a:rPr lang="es-CO" sz="1600" b="1" u="sng" kern="1200">
                <a:solidFill>
                  <a:schemeClr val="tx1"/>
                </a:solidFill>
                <a:effectLst/>
                <a:latin typeface="+mn-lt"/>
                <a:ea typeface="+mn-ea"/>
                <a:cs typeface="+mn-cs"/>
              </a:rPr>
              <a:t>Incremento de Capacidades</a:t>
            </a:r>
            <a:r>
              <a:rPr lang="es-CO" sz="1600" kern="1200">
                <a:solidFill>
                  <a:schemeClr val="tx1"/>
                </a:solidFill>
                <a:effectLst/>
                <a:latin typeface="+mn-lt"/>
                <a:ea typeface="+mn-ea"/>
                <a:cs typeface="+mn-cs"/>
              </a:rPr>
              <a:t> adelanta dos líneas de acción, la cual cuenta con dos líneas de acción que permite fortalecer las capacidades de gestión de TI y la visión estratégica de los líderes de tecnología en las entidades públicas del país.</a:t>
            </a:r>
          </a:p>
          <a:p>
            <a:endParaRPr lang="es-CO" sz="1600" kern="1200">
              <a:solidFill>
                <a:schemeClr val="tx1"/>
              </a:solidFill>
              <a:effectLst/>
              <a:latin typeface="+mn-lt"/>
              <a:ea typeface="+mn-ea"/>
              <a:cs typeface="+mn-cs"/>
            </a:endParaRPr>
          </a:p>
          <a:p>
            <a:pPr lvl="0"/>
            <a:r>
              <a:rPr lang="es-CO" sz="1600" kern="1200">
                <a:solidFill>
                  <a:schemeClr val="tx1"/>
                </a:solidFill>
                <a:effectLst/>
                <a:latin typeface="+mn-lt"/>
                <a:ea typeface="+mn-ea"/>
                <a:cs typeface="+mn-cs"/>
              </a:rPr>
              <a:t>La primera línea de acción es la </a:t>
            </a:r>
            <a:r>
              <a:rPr lang="es-CO" sz="1600" b="1" u="sng" kern="1200">
                <a:solidFill>
                  <a:schemeClr val="tx1"/>
                </a:solidFill>
                <a:effectLst/>
                <a:latin typeface="+mn-lt"/>
                <a:ea typeface="+mn-ea"/>
                <a:cs typeface="+mn-cs"/>
              </a:rPr>
              <a:t>Gestión de convenios y condonaciones</a:t>
            </a:r>
            <a:r>
              <a:rPr lang="es-CO" sz="1600" kern="1200">
                <a:solidFill>
                  <a:schemeClr val="tx1"/>
                </a:solidFill>
                <a:effectLst/>
                <a:latin typeface="+mn-lt"/>
                <a:ea typeface="+mn-ea"/>
                <a:cs typeface="+mn-cs"/>
              </a:rPr>
              <a:t> con el ICETEX donde: </a:t>
            </a:r>
          </a:p>
          <a:p>
            <a:pPr lvl="0"/>
            <a:endParaRPr lang="es-CO" sz="1600" kern="1200">
              <a:solidFill>
                <a:schemeClr val="tx1"/>
              </a:solidFill>
              <a:effectLst/>
              <a:latin typeface="+mn-lt"/>
              <a:ea typeface="+mn-ea"/>
              <a:cs typeface="+mn-cs"/>
            </a:endParaRPr>
          </a:p>
          <a:p>
            <a:pPr lvl="0"/>
            <a:r>
              <a:rPr lang="es-CO" sz="1600" kern="1200">
                <a:solidFill>
                  <a:schemeClr val="tx1"/>
                </a:solidFill>
                <a:effectLst/>
                <a:latin typeface="+mn-lt"/>
                <a:ea typeface="+mn-ea"/>
                <a:cs typeface="+mn-cs"/>
              </a:rPr>
              <a:t>El convenio 432 de 2014 se tiene a 30 de junio por legalizar la suma de $55 millones y se realizó condonaciones a 60 Beneficiarios </a:t>
            </a:r>
          </a:p>
          <a:p>
            <a:pPr lvl="0"/>
            <a:endParaRPr lang="es-CO" sz="1600" kern="1200">
              <a:solidFill>
                <a:schemeClr val="tx1"/>
              </a:solidFill>
              <a:effectLst/>
              <a:latin typeface="+mn-lt"/>
              <a:ea typeface="+mn-ea"/>
              <a:cs typeface="+mn-cs"/>
            </a:endParaRPr>
          </a:p>
          <a:p>
            <a:pPr lvl="0"/>
            <a:r>
              <a:rPr lang="es-CO" sz="1600" kern="1200">
                <a:solidFill>
                  <a:schemeClr val="tx1"/>
                </a:solidFill>
                <a:effectLst/>
                <a:latin typeface="+mn-lt"/>
                <a:ea typeface="+mn-ea"/>
                <a:cs typeface="+mn-cs"/>
              </a:rPr>
              <a:t>El convenio 426 de 2015 se tenía para legalizar $645 millones de donde se legalizó $489 millones quedando un saldo por legalizar a 30 de junio de 2020 la suma de $156 millones a 30 de junio 2020 y se realizó condonaciones a través de la resolución 1503 (20 Dic 2019) se condonaron 34 Beneficiarios, con la resolución 0143 (19 Dic 2020) se condonaron 18 Beneficiario y quedando pendiente de acto administrativo 18 Beneficiarios. </a:t>
            </a:r>
          </a:p>
          <a:p>
            <a:endParaRPr lang="es-CO" sz="1600" kern="1200">
              <a:solidFill>
                <a:schemeClr val="tx1"/>
              </a:solidFill>
              <a:effectLst/>
              <a:latin typeface="+mn-lt"/>
              <a:ea typeface="+mn-ea"/>
              <a:cs typeface="+mn-cs"/>
            </a:endParaRPr>
          </a:p>
          <a:p>
            <a:r>
              <a:rPr lang="es-CO" sz="1600" kern="1200">
                <a:solidFill>
                  <a:schemeClr val="tx1"/>
                </a:solidFill>
                <a:effectLst/>
                <a:latin typeface="+mn-lt"/>
                <a:ea typeface="+mn-ea"/>
                <a:cs typeface="+mn-cs"/>
              </a:rPr>
              <a:t>Y el convenio 577 de 2014 se tenía para legalizar $100 millones donde se legalizó $66,8 millones quedando un saldo por legalizar a 30 de junio de 2020 la suma de $33,2 millones.</a:t>
            </a:r>
            <a:endParaRPr lang="es-CO" sz="2000">
              <a:cs typeface="Calibri"/>
            </a:endParaRPr>
          </a:p>
        </p:txBody>
      </p:sp>
      <p:sp>
        <p:nvSpPr>
          <p:cNvPr id="4" name="Marcador de número de diapositiva 3"/>
          <p:cNvSpPr>
            <a:spLocks noGrp="1"/>
          </p:cNvSpPr>
          <p:nvPr>
            <p:ph type="sldNum" sz="quarter" idx="5"/>
          </p:nvPr>
        </p:nvSpPr>
        <p:spPr/>
        <p:txBody>
          <a:bodyPr/>
          <a:lstStyle/>
          <a:p>
            <a:fld id="{62CF8DB3-4F43-42BC-B1B2-CB44BA8A53EC}" type="slidenum">
              <a:rPr lang="es-CO" smtClean="0"/>
              <a:t>14</a:t>
            </a:fld>
            <a:endParaRPr lang="es-CO"/>
          </a:p>
        </p:txBody>
      </p:sp>
    </p:spTree>
    <p:extLst>
      <p:ext uri="{BB962C8B-B14F-4D97-AF65-F5344CB8AC3E}">
        <p14:creationId xmlns:p14="http://schemas.microsoft.com/office/powerpoint/2010/main" val="248783495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ulo principal">
    <p:spTree>
      <p:nvGrpSpPr>
        <p:cNvPr id="1" name=""/>
        <p:cNvGrpSpPr/>
        <p:nvPr/>
      </p:nvGrpSpPr>
      <p:grpSpPr>
        <a:xfrm>
          <a:off x="0" y="0"/>
          <a:ext cx="0" cy="0"/>
          <a:chOff x="0" y="0"/>
          <a:chExt cx="0" cy="0"/>
        </a:xfrm>
      </p:grpSpPr>
      <p:sp>
        <p:nvSpPr>
          <p:cNvPr id="5" name="Google Shape;69;p9">
            <a:extLst>
              <a:ext uri="{FF2B5EF4-FFF2-40B4-BE49-F238E27FC236}">
                <a16:creationId xmlns:a16="http://schemas.microsoft.com/office/drawing/2014/main" id="{9D9D2076-F2B4-4324-BB66-AB55145FA6FB}"/>
              </a:ext>
            </a:extLst>
          </p:cNvPr>
          <p:cNvSpPr txBox="1"/>
          <p:nvPr userDrawn="1"/>
        </p:nvSpPr>
        <p:spPr>
          <a:xfrm>
            <a:off x="5635869" y="9398001"/>
            <a:ext cx="4207977" cy="322264"/>
          </a:xfrm>
          <a:prstGeom prst="rect">
            <a:avLst/>
          </a:prstGeom>
          <a:noFill/>
          <a:ln>
            <a:noFill/>
          </a:ln>
          <a:effectLst/>
        </p:spPr>
        <p:txBody>
          <a:bodyPr spcFirstLastPara="1" wrap="square" lIns="87067" tIns="43518" rIns="87067" bIns="43518"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s-CO" sz="1016" b="0" i="0" u="none" strike="noStrike" cap="none" dirty="0">
                <a:solidFill>
                  <a:srgbClr val="F42F63"/>
                </a:solidFill>
                <a:latin typeface="Work Sans Light"/>
                <a:ea typeface="Work Sans Light"/>
                <a:cs typeface="Work Sans Light"/>
                <a:sym typeface="Work Sans Light"/>
              </a:rPr>
              <a:t>Ministerio de Tecnologías de la Información y las Comunicaciones</a:t>
            </a:r>
            <a:endParaRPr sz="1016" b="0" i="0" u="none" strike="noStrike" cap="none" dirty="0">
              <a:solidFill>
                <a:srgbClr val="F42F63"/>
              </a:solidFill>
              <a:latin typeface="Work Sans Light"/>
              <a:ea typeface="Work Sans Light"/>
              <a:cs typeface="Work Sans Light"/>
              <a:sym typeface="Work Sans Light"/>
            </a:endParaRPr>
          </a:p>
        </p:txBody>
      </p:sp>
      <p:pic>
        <p:nvPicPr>
          <p:cNvPr id="6" name="Imagen 1">
            <a:extLst>
              <a:ext uri="{FF2B5EF4-FFF2-40B4-BE49-F238E27FC236}">
                <a16:creationId xmlns:a16="http://schemas.microsoft.com/office/drawing/2014/main" id="{17172E33-AEF6-45D2-B59F-FC153D32281E}"/>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1" y="595117"/>
            <a:ext cx="2103683" cy="502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Imagen 6">
            <a:extLst>
              <a:ext uri="{FF2B5EF4-FFF2-40B4-BE49-F238E27FC236}">
                <a16:creationId xmlns:a16="http://schemas.microsoft.com/office/drawing/2014/main" id="{A19DDF9F-ABA6-410E-BEA7-D16168762A44}"/>
              </a:ext>
            </a:extLst>
          </p:cNvPr>
          <p:cNvPicPr>
            <a:picLocks noChangeAspect="1"/>
          </p:cNvPicPr>
          <p:nvPr userDrawn="1"/>
        </p:nvPicPr>
        <p:blipFill>
          <a:blip r:embed="rId3"/>
          <a:stretch>
            <a:fillRect/>
          </a:stretch>
        </p:blipFill>
        <p:spPr>
          <a:xfrm>
            <a:off x="14151487" y="8527278"/>
            <a:ext cx="1007558" cy="991840"/>
          </a:xfrm>
          <a:prstGeom prst="rect">
            <a:avLst/>
          </a:prstGeom>
        </p:spPr>
      </p:pic>
      <p:sp>
        <p:nvSpPr>
          <p:cNvPr id="13" name="Título 1">
            <a:extLst>
              <a:ext uri="{FF2B5EF4-FFF2-40B4-BE49-F238E27FC236}">
                <a16:creationId xmlns:a16="http://schemas.microsoft.com/office/drawing/2014/main" id="{336DACAA-9E8A-4FBA-BBFF-87AACF9F20FE}"/>
              </a:ext>
            </a:extLst>
          </p:cNvPr>
          <p:cNvSpPr>
            <a:spLocks noGrp="1"/>
          </p:cNvSpPr>
          <p:nvPr>
            <p:ph type="title"/>
          </p:nvPr>
        </p:nvSpPr>
        <p:spPr>
          <a:xfrm>
            <a:off x="1407642" y="3449352"/>
            <a:ext cx="12664428" cy="1523481"/>
          </a:xfrm>
          <a:prstGeom prst="rect">
            <a:avLst/>
          </a:prstGeom>
        </p:spPr>
        <p:txBody>
          <a:bodyPr/>
          <a:lstStyle>
            <a:lvl1pPr algn="ctr">
              <a:defRPr sz="7200" b="1">
                <a:solidFill>
                  <a:srgbClr val="2A54A7"/>
                </a:solidFill>
                <a:latin typeface="Work Sans" pitchFamily="2" charset="0"/>
              </a:defRPr>
            </a:lvl1pPr>
          </a:lstStyle>
          <a:p>
            <a:r>
              <a:rPr lang="es-ES" dirty="0"/>
              <a:t>Haga clic para modificar el estilo de título del patrón</a:t>
            </a:r>
            <a:endParaRPr lang="es-CO" dirty="0"/>
          </a:p>
        </p:txBody>
      </p:sp>
      <p:sp>
        <p:nvSpPr>
          <p:cNvPr id="14" name="Marcador de texto 8">
            <a:extLst>
              <a:ext uri="{FF2B5EF4-FFF2-40B4-BE49-F238E27FC236}">
                <a16:creationId xmlns:a16="http://schemas.microsoft.com/office/drawing/2014/main" id="{7386BCBE-A89F-4C04-ACCE-E938D3194F61}"/>
              </a:ext>
            </a:extLst>
          </p:cNvPr>
          <p:cNvSpPr>
            <a:spLocks noGrp="1"/>
          </p:cNvSpPr>
          <p:nvPr>
            <p:ph type="body" sz="quarter" idx="11"/>
          </p:nvPr>
        </p:nvSpPr>
        <p:spPr>
          <a:xfrm>
            <a:off x="1407642" y="5337665"/>
            <a:ext cx="12743845" cy="651353"/>
          </a:xfrm>
          <a:prstGeom prst="rect">
            <a:avLst/>
          </a:prstGeom>
        </p:spPr>
        <p:txBody>
          <a:bodyPr/>
          <a:lstStyle>
            <a:lvl1pPr marL="0" indent="0" algn="ctr">
              <a:buNone/>
              <a:defRPr sz="4600">
                <a:solidFill>
                  <a:srgbClr val="FF5993"/>
                </a:solidFill>
                <a:latin typeface="Work Sans" pitchFamily="2" charset="0"/>
              </a:defRPr>
            </a:lvl1pPr>
          </a:lstStyle>
          <a:p>
            <a:pPr lvl="0"/>
            <a:r>
              <a:rPr lang="es-ES" dirty="0"/>
              <a:t>Haga clic para modificar los estilos de texto del patrón</a:t>
            </a:r>
          </a:p>
        </p:txBody>
      </p:sp>
    </p:spTree>
    <p:extLst>
      <p:ext uri="{BB962C8B-B14F-4D97-AF65-F5344CB8AC3E}">
        <p14:creationId xmlns:p14="http://schemas.microsoft.com/office/powerpoint/2010/main" val="990472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ogos posicion 1 - Fondo blanco">
    <p:bg>
      <p:bgPr>
        <a:solidFill>
          <a:schemeClr val="bg1"/>
        </a:solidFill>
        <a:effectLst/>
      </p:bgPr>
    </p:bg>
    <p:spTree>
      <p:nvGrpSpPr>
        <p:cNvPr id="1" name=""/>
        <p:cNvGrpSpPr/>
        <p:nvPr/>
      </p:nvGrpSpPr>
      <p:grpSpPr>
        <a:xfrm>
          <a:off x="0" y="0"/>
          <a:ext cx="0" cy="0"/>
          <a:chOff x="0" y="0"/>
          <a:chExt cx="0" cy="0"/>
        </a:xfrm>
      </p:grpSpPr>
      <p:sp>
        <p:nvSpPr>
          <p:cNvPr id="7" name="Google Shape;69;p9">
            <a:extLst>
              <a:ext uri="{FF2B5EF4-FFF2-40B4-BE49-F238E27FC236}">
                <a16:creationId xmlns:a16="http://schemas.microsoft.com/office/drawing/2014/main" id="{CB1B06D9-C0AC-4F2C-909B-09F9357DB302}"/>
              </a:ext>
            </a:extLst>
          </p:cNvPr>
          <p:cNvSpPr txBox="1"/>
          <p:nvPr userDrawn="1"/>
        </p:nvSpPr>
        <p:spPr>
          <a:xfrm>
            <a:off x="5635869" y="9398001"/>
            <a:ext cx="4207977" cy="322264"/>
          </a:xfrm>
          <a:prstGeom prst="rect">
            <a:avLst/>
          </a:prstGeom>
          <a:noFill/>
          <a:ln>
            <a:noFill/>
          </a:ln>
          <a:effectLst/>
        </p:spPr>
        <p:txBody>
          <a:bodyPr spcFirstLastPara="1" wrap="square" lIns="87067" tIns="43518" rIns="87067" bIns="43518"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s-CO" sz="1016" b="0" i="0" u="none" strike="noStrike" cap="none" dirty="0">
                <a:solidFill>
                  <a:srgbClr val="F42F63"/>
                </a:solidFill>
                <a:latin typeface="Work Sans Light"/>
                <a:ea typeface="Work Sans Light"/>
                <a:cs typeface="Work Sans Light"/>
                <a:sym typeface="Work Sans Light"/>
              </a:rPr>
              <a:t>Ministerio de Tecnologías de la Información y las Comunicaciones</a:t>
            </a:r>
            <a:endParaRPr sz="1016" b="0" i="0" u="none" strike="noStrike" cap="none" dirty="0">
              <a:solidFill>
                <a:srgbClr val="F42F63"/>
              </a:solidFill>
              <a:latin typeface="Work Sans Light"/>
              <a:ea typeface="Work Sans Light"/>
              <a:cs typeface="Work Sans Light"/>
              <a:sym typeface="Work Sans Light"/>
            </a:endParaRPr>
          </a:p>
        </p:txBody>
      </p:sp>
      <p:pic>
        <p:nvPicPr>
          <p:cNvPr id="8" name="Imagen 1">
            <a:extLst>
              <a:ext uri="{FF2B5EF4-FFF2-40B4-BE49-F238E27FC236}">
                <a16:creationId xmlns:a16="http://schemas.microsoft.com/office/drawing/2014/main" id="{61B92BA5-ECDB-4EF3-8827-C0AC6C02FFEF}"/>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13376030" y="595117"/>
            <a:ext cx="2103683" cy="502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Imagen 4">
            <a:extLst>
              <a:ext uri="{FF2B5EF4-FFF2-40B4-BE49-F238E27FC236}">
                <a16:creationId xmlns:a16="http://schemas.microsoft.com/office/drawing/2014/main" id="{EA8789B6-338E-4F7A-90AB-885DF1B22EEF}"/>
              </a:ext>
            </a:extLst>
          </p:cNvPr>
          <p:cNvPicPr>
            <a:picLocks noChangeAspect="1"/>
          </p:cNvPicPr>
          <p:nvPr userDrawn="1"/>
        </p:nvPicPr>
        <p:blipFill>
          <a:blip r:embed="rId3"/>
          <a:stretch>
            <a:fillRect/>
          </a:stretch>
        </p:blipFill>
        <p:spPr>
          <a:xfrm>
            <a:off x="427947" y="8527278"/>
            <a:ext cx="1007558" cy="991840"/>
          </a:xfrm>
          <a:prstGeom prst="rect">
            <a:avLst/>
          </a:prstGeom>
        </p:spPr>
      </p:pic>
    </p:spTree>
    <p:extLst>
      <p:ext uri="{BB962C8B-B14F-4D97-AF65-F5344CB8AC3E}">
        <p14:creationId xmlns:p14="http://schemas.microsoft.com/office/powerpoint/2010/main" val="18625715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Logos posicion 2 - Fondo blanco">
    <p:spTree>
      <p:nvGrpSpPr>
        <p:cNvPr id="1" name=""/>
        <p:cNvGrpSpPr/>
        <p:nvPr/>
      </p:nvGrpSpPr>
      <p:grpSpPr>
        <a:xfrm>
          <a:off x="0" y="0"/>
          <a:ext cx="0" cy="0"/>
          <a:chOff x="0" y="0"/>
          <a:chExt cx="0" cy="0"/>
        </a:xfrm>
      </p:grpSpPr>
      <p:sp>
        <p:nvSpPr>
          <p:cNvPr id="5" name="Google Shape;69;p9">
            <a:extLst>
              <a:ext uri="{FF2B5EF4-FFF2-40B4-BE49-F238E27FC236}">
                <a16:creationId xmlns:a16="http://schemas.microsoft.com/office/drawing/2014/main" id="{9D9D2076-F2B4-4324-BB66-AB55145FA6FB}"/>
              </a:ext>
            </a:extLst>
          </p:cNvPr>
          <p:cNvSpPr txBox="1"/>
          <p:nvPr userDrawn="1"/>
        </p:nvSpPr>
        <p:spPr>
          <a:xfrm>
            <a:off x="5635869" y="9398001"/>
            <a:ext cx="4207977" cy="322264"/>
          </a:xfrm>
          <a:prstGeom prst="rect">
            <a:avLst/>
          </a:prstGeom>
          <a:noFill/>
          <a:ln>
            <a:noFill/>
          </a:ln>
          <a:effectLst/>
        </p:spPr>
        <p:txBody>
          <a:bodyPr spcFirstLastPara="1" wrap="square" lIns="87067" tIns="43518" rIns="87067" bIns="43518"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s-CO" sz="1016" b="0" i="0" u="none" strike="noStrike" cap="none" dirty="0">
                <a:solidFill>
                  <a:srgbClr val="F42F63"/>
                </a:solidFill>
                <a:latin typeface="Work Sans Light"/>
                <a:ea typeface="Work Sans Light"/>
                <a:cs typeface="Work Sans Light"/>
                <a:sym typeface="Work Sans Light"/>
              </a:rPr>
              <a:t>Ministerio de Tecnologías de la Información y las Comunicaciones</a:t>
            </a:r>
            <a:endParaRPr sz="1016" b="0" i="0" u="none" strike="noStrike" cap="none" dirty="0">
              <a:solidFill>
                <a:srgbClr val="F42F63"/>
              </a:solidFill>
              <a:latin typeface="Work Sans Light"/>
              <a:ea typeface="Work Sans Light"/>
              <a:cs typeface="Work Sans Light"/>
              <a:sym typeface="Work Sans Light"/>
            </a:endParaRPr>
          </a:p>
        </p:txBody>
      </p:sp>
      <p:pic>
        <p:nvPicPr>
          <p:cNvPr id="6" name="Imagen 1">
            <a:extLst>
              <a:ext uri="{FF2B5EF4-FFF2-40B4-BE49-F238E27FC236}">
                <a16:creationId xmlns:a16="http://schemas.microsoft.com/office/drawing/2014/main" id="{17172E33-AEF6-45D2-B59F-FC153D32281E}"/>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1" y="595117"/>
            <a:ext cx="2103683" cy="502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Imagen 6">
            <a:extLst>
              <a:ext uri="{FF2B5EF4-FFF2-40B4-BE49-F238E27FC236}">
                <a16:creationId xmlns:a16="http://schemas.microsoft.com/office/drawing/2014/main" id="{A19DDF9F-ABA6-410E-BEA7-D16168762A44}"/>
              </a:ext>
            </a:extLst>
          </p:cNvPr>
          <p:cNvPicPr>
            <a:picLocks noChangeAspect="1"/>
          </p:cNvPicPr>
          <p:nvPr userDrawn="1"/>
        </p:nvPicPr>
        <p:blipFill>
          <a:blip r:embed="rId3"/>
          <a:stretch>
            <a:fillRect/>
          </a:stretch>
        </p:blipFill>
        <p:spPr>
          <a:xfrm>
            <a:off x="14151487" y="8527278"/>
            <a:ext cx="1007558" cy="991840"/>
          </a:xfrm>
          <a:prstGeom prst="rect">
            <a:avLst/>
          </a:prstGeom>
        </p:spPr>
      </p:pic>
    </p:spTree>
    <p:extLst>
      <p:ext uri="{BB962C8B-B14F-4D97-AF65-F5344CB8AC3E}">
        <p14:creationId xmlns:p14="http://schemas.microsoft.com/office/powerpoint/2010/main" val="24063139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Final fondo blanco">
    <p:spTree>
      <p:nvGrpSpPr>
        <p:cNvPr id="1" name=""/>
        <p:cNvGrpSpPr/>
        <p:nvPr/>
      </p:nvGrpSpPr>
      <p:grpSpPr>
        <a:xfrm>
          <a:off x="0" y="0"/>
          <a:ext cx="0" cy="0"/>
          <a:chOff x="0" y="0"/>
          <a:chExt cx="0" cy="0"/>
        </a:xfrm>
      </p:grpSpPr>
      <p:sp>
        <p:nvSpPr>
          <p:cNvPr id="5" name="Google Shape;69;p9">
            <a:extLst>
              <a:ext uri="{FF2B5EF4-FFF2-40B4-BE49-F238E27FC236}">
                <a16:creationId xmlns:a16="http://schemas.microsoft.com/office/drawing/2014/main" id="{9D9D2076-F2B4-4324-BB66-AB55145FA6FB}"/>
              </a:ext>
            </a:extLst>
          </p:cNvPr>
          <p:cNvSpPr txBox="1"/>
          <p:nvPr userDrawn="1"/>
        </p:nvSpPr>
        <p:spPr>
          <a:xfrm>
            <a:off x="5635869" y="9398001"/>
            <a:ext cx="4207977" cy="322264"/>
          </a:xfrm>
          <a:prstGeom prst="rect">
            <a:avLst/>
          </a:prstGeom>
          <a:noFill/>
          <a:ln>
            <a:noFill/>
          </a:ln>
          <a:effectLst/>
        </p:spPr>
        <p:txBody>
          <a:bodyPr spcFirstLastPara="1" wrap="square" lIns="87067" tIns="43518" rIns="87067" bIns="43518"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s-CO" sz="1016" b="0" i="0" u="none" strike="noStrike" cap="none" dirty="0">
                <a:solidFill>
                  <a:srgbClr val="F42F63"/>
                </a:solidFill>
                <a:latin typeface="Work Sans Light"/>
                <a:ea typeface="Work Sans Light"/>
                <a:cs typeface="Work Sans Light"/>
                <a:sym typeface="Work Sans Light"/>
              </a:rPr>
              <a:t>Ministerio de Tecnologías de la Información y las Comunicaciones</a:t>
            </a:r>
            <a:endParaRPr sz="1016" b="0" i="0" u="none" strike="noStrike" cap="none" dirty="0">
              <a:solidFill>
                <a:srgbClr val="F42F63"/>
              </a:solidFill>
              <a:latin typeface="Work Sans Light"/>
              <a:ea typeface="Work Sans Light"/>
              <a:cs typeface="Work Sans Light"/>
              <a:sym typeface="Work Sans Light"/>
            </a:endParaRPr>
          </a:p>
        </p:txBody>
      </p:sp>
      <p:pic>
        <p:nvPicPr>
          <p:cNvPr id="6" name="Imagen 1">
            <a:extLst>
              <a:ext uri="{FF2B5EF4-FFF2-40B4-BE49-F238E27FC236}">
                <a16:creationId xmlns:a16="http://schemas.microsoft.com/office/drawing/2014/main" id="{17172E33-AEF6-45D2-B59F-FC153D32281E}"/>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1" y="595117"/>
            <a:ext cx="2103683" cy="502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Imagen 6">
            <a:extLst>
              <a:ext uri="{FF2B5EF4-FFF2-40B4-BE49-F238E27FC236}">
                <a16:creationId xmlns:a16="http://schemas.microsoft.com/office/drawing/2014/main" id="{A19DDF9F-ABA6-410E-BEA7-D16168762A44}"/>
              </a:ext>
            </a:extLst>
          </p:cNvPr>
          <p:cNvPicPr>
            <a:picLocks noChangeAspect="1"/>
          </p:cNvPicPr>
          <p:nvPr userDrawn="1"/>
        </p:nvPicPr>
        <p:blipFill>
          <a:blip r:embed="rId3"/>
          <a:stretch>
            <a:fillRect/>
          </a:stretch>
        </p:blipFill>
        <p:spPr>
          <a:xfrm>
            <a:off x="14151487" y="8527278"/>
            <a:ext cx="1007558" cy="991840"/>
          </a:xfrm>
          <a:prstGeom prst="rect">
            <a:avLst/>
          </a:prstGeom>
        </p:spPr>
      </p:pic>
      <p:grpSp>
        <p:nvGrpSpPr>
          <p:cNvPr id="2" name="Grupo 1">
            <a:extLst>
              <a:ext uri="{FF2B5EF4-FFF2-40B4-BE49-F238E27FC236}">
                <a16:creationId xmlns:a16="http://schemas.microsoft.com/office/drawing/2014/main" id="{637CF9B0-88F8-488B-9522-4F9C23F2E67B}"/>
              </a:ext>
            </a:extLst>
          </p:cNvPr>
          <p:cNvGrpSpPr/>
          <p:nvPr userDrawn="1"/>
        </p:nvGrpSpPr>
        <p:grpSpPr>
          <a:xfrm>
            <a:off x="3051667" y="3980672"/>
            <a:ext cx="9376377" cy="1758917"/>
            <a:chOff x="3927655" y="4253641"/>
            <a:chExt cx="6466114" cy="1212980"/>
          </a:xfrm>
        </p:grpSpPr>
        <p:sp>
          <p:nvSpPr>
            <p:cNvPr id="8" name="Rectángulo: esquinas redondeadas 7">
              <a:extLst>
                <a:ext uri="{FF2B5EF4-FFF2-40B4-BE49-F238E27FC236}">
                  <a16:creationId xmlns:a16="http://schemas.microsoft.com/office/drawing/2014/main" id="{4BF6F639-9310-4143-AA89-C07FC9AC92CD}"/>
                </a:ext>
              </a:extLst>
            </p:cNvPr>
            <p:cNvSpPr/>
            <p:nvPr userDrawn="1"/>
          </p:nvSpPr>
          <p:spPr>
            <a:xfrm>
              <a:off x="3927655" y="4253641"/>
              <a:ext cx="6466114" cy="1212980"/>
            </a:xfrm>
            <a:prstGeom prst="roundRect">
              <a:avLst/>
            </a:prstGeom>
            <a:solidFill>
              <a:srgbClr val="EE50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pSp>
          <p:nvGrpSpPr>
            <p:cNvPr id="9" name="Google Shape;293;p37">
              <a:extLst>
                <a:ext uri="{FF2B5EF4-FFF2-40B4-BE49-F238E27FC236}">
                  <a16:creationId xmlns:a16="http://schemas.microsoft.com/office/drawing/2014/main" id="{8DAB39E3-7EB8-4480-8A44-3128A18AFAAD}"/>
                </a:ext>
              </a:extLst>
            </p:cNvPr>
            <p:cNvGrpSpPr/>
            <p:nvPr userDrawn="1"/>
          </p:nvGrpSpPr>
          <p:grpSpPr>
            <a:xfrm>
              <a:off x="4356863" y="4335024"/>
              <a:ext cx="6036905" cy="1032940"/>
              <a:chOff x="3630363" y="1531613"/>
              <a:chExt cx="6036612" cy="1033826"/>
            </a:xfrm>
          </p:grpSpPr>
          <p:sp>
            <p:nvSpPr>
              <p:cNvPr id="10" name="Google Shape;294;p37">
                <a:extLst>
                  <a:ext uri="{FF2B5EF4-FFF2-40B4-BE49-F238E27FC236}">
                    <a16:creationId xmlns:a16="http://schemas.microsoft.com/office/drawing/2014/main" id="{5538DC12-9309-4EAF-9F59-3321AE96BCCC}"/>
                  </a:ext>
                </a:extLst>
              </p:cNvPr>
              <p:cNvSpPr txBox="1"/>
              <p:nvPr/>
            </p:nvSpPr>
            <p:spPr>
              <a:xfrm>
                <a:off x="3630363" y="1548904"/>
                <a:ext cx="2130551" cy="1016535"/>
              </a:xfrm>
              <a:prstGeom prst="rect">
                <a:avLst/>
              </a:prstGeom>
              <a:noFill/>
              <a:ln>
                <a:noFill/>
              </a:ln>
            </p:spPr>
            <p:txBody>
              <a:bodyPr spcFirstLastPara="1" wrap="square" lIns="91425" tIns="45700" rIns="91425" bIns="45700" anchor="t" anchorCtr="0">
                <a:noAutofit/>
              </a:bodyPr>
              <a:lstStyle/>
              <a:p>
                <a:pPr>
                  <a:buClr>
                    <a:schemeClr val="lt1"/>
                  </a:buClr>
                  <a:buSzPts val="6000"/>
                </a:pPr>
                <a:r>
                  <a:rPr lang="es-CO" sz="8800" b="1" dirty="0">
                    <a:solidFill>
                      <a:schemeClr val="lt1"/>
                    </a:solidFill>
                    <a:latin typeface="Work Sans" pitchFamily="2" charset="0"/>
                    <a:ea typeface="Work Sans Regular"/>
                    <a:cs typeface="Work Sans Regular"/>
                    <a:sym typeface="Work Sans Regular"/>
                  </a:rPr>
                  <a:t>2020</a:t>
                </a:r>
                <a:endParaRPr sz="2400" dirty="0">
                  <a:latin typeface="Work Sans" pitchFamily="2" charset="0"/>
                </a:endParaRPr>
              </a:p>
            </p:txBody>
          </p:sp>
          <p:sp>
            <p:nvSpPr>
              <p:cNvPr id="11" name="Google Shape;295;p37">
                <a:extLst>
                  <a:ext uri="{FF2B5EF4-FFF2-40B4-BE49-F238E27FC236}">
                    <a16:creationId xmlns:a16="http://schemas.microsoft.com/office/drawing/2014/main" id="{98885A8C-4837-4F3E-A71B-44008832B622}"/>
                  </a:ext>
                </a:extLst>
              </p:cNvPr>
              <p:cNvSpPr txBox="1"/>
              <p:nvPr/>
            </p:nvSpPr>
            <p:spPr>
              <a:xfrm>
                <a:off x="5752913" y="1531613"/>
                <a:ext cx="3914062" cy="1016535"/>
              </a:xfrm>
              <a:prstGeom prst="rect">
                <a:avLst/>
              </a:prstGeom>
              <a:noFill/>
              <a:ln>
                <a:noFill/>
              </a:ln>
            </p:spPr>
            <p:txBody>
              <a:bodyPr spcFirstLastPara="1" wrap="square" lIns="91425" tIns="45700" rIns="91425" bIns="45700" anchor="t" anchorCtr="0">
                <a:noAutofit/>
              </a:bodyPr>
              <a:lstStyle/>
              <a:p>
                <a:pPr>
                  <a:buClr>
                    <a:schemeClr val="lt1"/>
                  </a:buClr>
                  <a:buSzPts val="1000"/>
                </a:pPr>
                <a:r>
                  <a:rPr lang="es-CO" sz="1600" dirty="0">
                    <a:solidFill>
                      <a:schemeClr val="lt1"/>
                    </a:solidFill>
                    <a:latin typeface="Work Sans" pitchFamily="2" charset="0"/>
                    <a:ea typeface="Work Sans"/>
                    <a:cs typeface="Work Sans"/>
                    <a:sym typeface="Work Sans"/>
                  </a:rPr>
                  <a:t>Ministerio de Tecnologías de la Información y las Comunicaciones</a:t>
                </a:r>
                <a:endParaRPr sz="2800" dirty="0">
                  <a:latin typeface="Work Sans" pitchFamily="2" charset="0"/>
                </a:endParaRPr>
              </a:p>
              <a:p>
                <a:pPr>
                  <a:buClr>
                    <a:schemeClr val="lt1"/>
                  </a:buClr>
                  <a:buSzPts val="1000"/>
                </a:pPr>
                <a:r>
                  <a:rPr lang="es-CO" sz="1600" dirty="0">
                    <a:solidFill>
                      <a:schemeClr val="lt1"/>
                    </a:solidFill>
                    <a:latin typeface="Work Sans" pitchFamily="2" charset="0"/>
                    <a:ea typeface="Work Sans"/>
                    <a:cs typeface="Work Sans"/>
                    <a:sym typeface="Work Sans"/>
                  </a:rPr>
                  <a:t>Tel:+57(1) 344 34 60</a:t>
                </a:r>
                <a:endParaRPr sz="2800" dirty="0">
                  <a:latin typeface="Work Sans" pitchFamily="2" charset="0"/>
                </a:endParaRPr>
              </a:p>
              <a:p>
                <a:pPr>
                  <a:buClr>
                    <a:schemeClr val="lt1"/>
                  </a:buClr>
                  <a:buSzPts val="1000"/>
                </a:pPr>
                <a:r>
                  <a:rPr lang="es-CO" sz="1600" dirty="0">
                    <a:solidFill>
                      <a:schemeClr val="lt1"/>
                    </a:solidFill>
                    <a:latin typeface="Work Sans" pitchFamily="2" charset="0"/>
                    <a:ea typeface="Work Sans"/>
                    <a:cs typeface="Work Sans"/>
                    <a:sym typeface="Work Sans"/>
                  </a:rPr>
                  <a:t>Edif. Murillo Toro </a:t>
                </a:r>
                <a:r>
                  <a:rPr lang="es-CO" sz="1600" dirty="0" err="1">
                    <a:solidFill>
                      <a:schemeClr val="lt1"/>
                    </a:solidFill>
                    <a:latin typeface="Work Sans" pitchFamily="2" charset="0"/>
                    <a:ea typeface="Work Sans"/>
                    <a:cs typeface="Work Sans"/>
                    <a:sym typeface="Work Sans"/>
                  </a:rPr>
                  <a:t>Cra</a:t>
                </a:r>
                <a:r>
                  <a:rPr lang="es-CO" sz="1600" dirty="0">
                    <a:solidFill>
                      <a:schemeClr val="lt1"/>
                    </a:solidFill>
                    <a:latin typeface="Work Sans" pitchFamily="2" charset="0"/>
                    <a:ea typeface="Work Sans"/>
                    <a:cs typeface="Work Sans"/>
                    <a:sym typeface="Work Sans"/>
                  </a:rPr>
                  <a:t>. 8a entre calles 12 y 13, Bogotá, Colombia - Código Postal 111711</a:t>
                </a:r>
                <a:endParaRPr sz="2800" dirty="0">
                  <a:latin typeface="Work Sans" pitchFamily="2" charset="0"/>
                </a:endParaRPr>
              </a:p>
              <a:p>
                <a:pPr>
                  <a:buClr>
                    <a:schemeClr val="lt1"/>
                  </a:buClr>
                  <a:buSzPts val="1000"/>
                </a:pPr>
                <a:r>
                  <a:rPr lang="es-CO" sz="1600" dirty="0">
                    <a:solidFill>
                      <a:schemeClr val="lt1"/>
                    </a:solidFill>
                    <a:latin typeface="Work Sans" pitchFamily="2" charset="0"/>
                    <a:ea typeface="Work Sans"/>
                    <a:cs typeface="Work Sans"/>
                    <a:sym typeface="Work Sans"/>
                  </a:rPr>
                  <a:t>www.mintic.gov.co</a:t>
                </a:r>
                <a:endParaRPr sz="1600" dirty="0">
                  <a:solidFill>
                    <a:schemeClr val="lt1"/>
                  </a:solidFill>
                  <a:latin typeface="Work Sans" pitchFamily="2" charset="0"/>
                  <a:ea typeface="Work Sans"/>
                  <a:cs typeface="Work Sans"/>
                  <a:sym typeface="Work Sans"/>
                </a:endParaRPr>
              </a:p>
            </p:txBody>
          </p:sp>
          <p:cxnSp>
            <p:nvCxnSpPr>
              <p:cNvPr id="12" name="Google Shape;296;p37">
                <a:extLst>
                  <a:ext uri="{FF2B5EF4-FFF2-40B4-BE49-F238E27FC236}">
                    <a16:creationId xmlns:a16="http://schemas.microsoft.com/office/drawing/2014/main" id="{2F5C442A-CA51-460E-BAC2-6B1D47FA48AA}"/>
                  </a:ext>
                </a:extLst>
              </p:cNvPr>
              <p:cNvCxnSpPr/>
              <p:nvPr/>
            </p:nvCxnSpPr>
            <p:spPr>
              <a:xfrm>
                <a:off x="5717118" y="1552082"/>
                <a:ext cx="0" cy="1008928"/>
              </a:xfrm>
              <a:prstGeom prst="straightConnector1">
                <a:avLst/>
              </a:prstGeom>
              <a:noFill/>
              <a:ln w="28575" cap="flat" cmpd="sng">
                <a:solidFill>
                  <a:schemeClr val="lt1"/>
                </a:solidFill>
                <a:prstDash val="solid"/>
                <a:round/>
                <a:headEnd type="none" w="sm" len="sm"/>
                <a:tailEnd type="none" w="sm" len="sm"/>
              </a:ln>
            </p:spPr>
          </p:cxnSp>
        </p:grpSp>
      </p:grpSp>
    </p:spTree>
    <p:extLst>
      <p:ext uri="{BB962C8B-B14F-4D97-AF65-F5344CB8AC3E}">
        <p14:creationId xmlns:p14="http://schemas.microsoft.com/office/powerpoint/2010/main" val="11934694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Final fondo azul">
    <p:spTree>
      <p:nvGrpSpPr>
        <p:cNvPr id="1" name=""/>
        <p:cNvGrpSpPr/>
        <p:nvPr/>
      </p:nvGrpSpPr>
      <p:grpSpPr>
        <a:xfrm>
          <a:off x="0" y="0"/>
          <a:ext cx="0" cy="0"/>
          <a:chOff x="0" y="0"/>
          <a:chExt cx="0" cy="0"/>
        </a:xfrm>
      </p:grpSpPr>
      <p:sp>
        <p:nvSpPr>
          <p:cNvPr id="13" name="Rectángulo 12">
            <a:extLst>
              <a:ext uri="{FF2B5EF4-FFF2-40B4-BE49-F238E27FC236}">
                <a16:creationId xmlns:a16="http://schemas.microsoft.com/office/drawing/2014/main" id="{EF51D8DB-CC79-44B9-90A4-B9D59ABF9FBB}"/>
              </a:ext>
            </a:extLst>
          </p:cNvPr>
          <p:cNvSpPr/>
          <p:nvPr userDrawn="1"/>
        </p:nvSpPr>
        <p:spPr>
          <a:xfrm>
            <a:off x="0" y="0"/>
            <a:ext cx="15479713" cy="9720263"/>
          </a:xfrm>
          <a:prstGeom prst="rect">
            <a:avLst/>
          </a:prstGeom>
          <a:solidFill>
            <a:srgbClr val="377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2278"/>
          </a:p>
        </p:txBody>
      </p:sp>
      <p:sp>
        <p:nvSpPr>
          <p:cNvPr id="5" name="Google Shape;69;p9">
            <a:extLst>
              <a:ext uri="{FF2B5EF4-FFF2-40B4-BE49-F238E27FC236}">
                <a16:creationId xmlns:a16="http://schemas.microsoft.com/office/drawing/2014/main" id="{9D9D2076-F2B4-4324-BB66-AB55145FA6FB}"/>
              </a:ext>
            </a:extLst>
          </p:cNvPr>
          <p:cNvSpPr txBox="1"/>
          <p:nvPr userDrawn="1"/>
        </p:nvSpPr>
        <p:spPr>
          <a:xfrm>
            <a:off x="5635869" y="9398001"/>
            <a:ext cx="4207977" cy="322264"/>
          </a:xfrm>
          <a:prstGeom prst="rect">
            <a:avLst/>
          </a:prstGeom>
          <a:noFill/>
          <a:ln>
            <a:noFill/>
          </a:ln>
          <a:effectLst/>
        </p:spPr>
        <p:txBody>
          <a:bodyPr spcFirstLastPara="1" wrap="square" lIns="87067" tIns="43518" rIns="87067" bIns="43518"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s-CO" sz="1016" b="0" i="0" u="none" strike="noStrike" cap="none" dirty="0">
                <a:solidFill>
                  <a:srgbClr val="F42F63"/>
                </a:solidFill>
                <a:latin typeface="Work Sans Light"/>
                <a:ea typeface="Work Sans Light"/>
                <a:cs typeface="Work Sans Light"/>
                <a:sym typeface="Work Sans Light"/>
              </a:rPr>
              <a:t>Ministerio de Tecnologías de la Información y las Comunicaciones</a:t>
            </a:r>
            <a:endParaRPr sz="1016" b="0" i="0" u="none" strike="noStrike" cap="none" dirty="0">
              <a:solidFill>
                <a:srgbClr val="F42F63"/>
              </a:solidFill>
              <a:latin typeface="Work Sans Light"/>
              <a:ea typeface="Work Sans Light"/>
              <a:cs typeface="Work Sans Light"/>
              <a:sym typeface="Work Sans Light"/>
            </a:endParaRPr>
          </a:p>
        </p:txBody>
      </p:sp>
      <p:pic>
        <p:nvPicPr>
          <p:cNvPr id="6" name="Imagen 1">
            <a:extLst>
              <a:ext uri="{FF2B5EF4-FFF2-40B4-BE49-F238E27FC236}">
                <a16:creationId xmlns:a16="http://schemas.microsoft.com/office/drawing/2014/main" id="{17172E33-AEF6-45D2-B59F-FC153D32281E}"/>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1" y="595117"/>
            <a:ext cx="2103683" cy="502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 name="Grupo 1">
            <a:extLst>
              <a:ext uri="{FF2B5EF4-FFF2-40B4-BE49-F238E27FC236}">
                <a16:creationId xmlns:a16="http://schemas.microsoft.com/office/drawing/2014/main" id="{637CF9B0-88F8-488B-9522-4F9C23F2E67B}"/>
              </a:ext>
            </a:extLst>
          </p:cNvPr>
          <p:cNvGrpSpPr/>
          <p:nvPr userDrawn="1"/>
        </p:nvGrpSpPr>
        <p:grpSpPr>
          <a:xfrm>
            <a:off x="3051667" y="3980672"/>
            <a:ext cx="9376377" cy="1758917"/>
            <a:chOff x="3927655" y="4253641"/>
            <a:chExt cx="6466114" cy="1212980"/>
          </a:xfrm>
        </p:grpSpPr>
        <p:sp>
          <p:nvSpPr>
            <p:cNvPr id="8" name="Rectángulo: esquinas redondeadas 7">
              <a:extLst>
                <a:ext uri="{FF2B5EF4-FFF2-40B4-BE49-F238E27FC236}">
                  <a16:creationId xmlns:a16="http://schemas.microsoft.com/office/drawing/2014/main" id="{4BF6F639-9310-4143-AA89-C07FC9AC92CD}"/>
                </a:ext>
              </a:extLst>
            </p:cNvPr>
            <p:cNvSpPr/>
            <p:nvPr userDrawn="1"/>
          </p:nvSpPr>
          <p:spPr>
            <a:xfrm>
              <a:off x="3927655" y="4253641"/>
              <a:ext cx="6466114" cy="1212980"/>
            </a:xfrm>
            <a:prstGeom prst="roundRect">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pSp>
          <p:nvGrpSpPr>
            <p:cNvPr id="9" name="Google Shape;293;p37">
              <a:extLst>
                <a:ext uri="{FF2B5EF4-FFF2-40B4-BE49-F238E27FC236}">
                  <a16:creationId xmlns:a16="http://schemas.microsoft.com/office/drawing/2014/main" id="{8DAB39E3-7EB8-4480-8A44-3128A18AFAAD}"/>
                </a:ext>
              </a:extLst>
            </p:cNvPr>
            <p:cNvGrpSpPr/>
            <p:nvPr userDrawn="1"/>
          </p:nvGrpSpPr>
          <p:grpSpPr>
            <a:xfrm>
              <a:off x="4356863" y="4335024"/>
              <a:ext cx="6036905" cy="1032940"/>
              <a:chOff x="3630363" y="1531613"/>
              <a:chExt cx="6036612" cy="1033826"/>
            </a:xfrm>
          </p:grpSpPr>
          <p:sp>
            <p:nvSpPr>
              <p:cNvPr id="10" name="Google Shape;294;p37">
                <a:extLst>
                  <a:ext uri="{FF2B5EF4-FFF2-40B4-BE49-F238E27FC236}">
                    <a16:creationId xmlns:a16="http://schemas.microsoft.com/office/drawing/2014/main" id="{5538DC12-9309-4EAF-9F59-3321AE96BCCC}"/>
                  </a:ext>
                </a:extLst>
              </p:cNvPr>
              <p:cNvSpPr txBox="1"/>
              <p:nvPr/>
            </p:nvSpPr>
            <p:spPr>
              <a:xfrm>
                <a:off x="3630363" y="1548904"/>
                <a:ext cx="2130551" cy="1016535"/>
              </a:xfrm>
              <a:prstGeom prst="rect">
                <a:avLst/>
              </a:prstGeom>
              <a:noFill/>
              <a:ln>
                <a:noFill/>
              </a:ln>
            </p:spPr>
            <p:txBody>
              <a:bodyPr spcFirstLastPara="1" wrap="square" lIns="91425" tIns="45700" rIns="91425" bIns="45700" anchor="t" anchorCtr="0">
                <a:noAutofit/>
              </a:bodyPr>
              <a:lstStyle/>
              <a:p>
                <a:pPr>
                  <a:buClr>
                    <a:schemeClr val="lt1"/>
                  </a:buClr>
                  <a:buSzPts val="6000"/>
                </a:pPr>
                <a:r>
                  <a:rPr lang="es-CO" sz="8800" b="1" dirty="0">
                    <a:solidFill>
                      <a:schemeClr val="lt1"/>
                    </a:solidFill>
                    <a:latin typeface="Work Sans" pitchFamily="2" charset="0"/>
                    <a:ea typeface="Work Sans Regular"/>
                    <a:cs typeface="Work Sans Regular"/>
                    <a:sym typeface="Work Sans Regular"/>
                  </a:rPr>
                  <a:t>2020</a:t>
                </a:r>
                <a:endParaRPr sz="2400" dirty="0">
                  <a:latin typeface="Work Sans" pitchFamily="2" charset="0"/>
                </a:endParaRPr>
              </a:p>
            </p:txBody>
          </p:sp>
          <p:sp>
            <p:nvSpPr>
              <p:cNvPr id="11" name="Google Shape;295;p37">
                <a:extLst>
                  <a:ext uri="{FF2B5EF4-FFF2-40B4-BE49-F238E27FC236}">
                    <a16:creationId xmlns:a16="http://schemas.microsoft.com/office/drawing/2014/main" id="{98885A8C-4837-4F3E-A71B-44008832B622}"/>
                  </a:ext>
                </a:extLst>
              </p:cNvPr>
              <p:cNvSpPr txBox="1"/>
              <p:nvPr/>
            </p:nvSpPr>
            <p:spPr>
              <a:xfrm>
                <a:off x="5752913" y="1531613"/>
                <a:ext cx="3914062" cy="1016535"/>
              </a:xfrm>
              <a:prstGeom prst="rect">
                <a:avLst/>
              </a:prstGeom>
              <a:noFill/>
              <a:ln>
                <a:noFill/>
              </a:ln>
            </p:spPr>
            <p:txBody>
              <a:bodyPr spcFirstLastPara="1" wrap="square" lIns="91425" tIns="45700" rIns="91425" bIns="45700" anchor="t" anchorCtr="0">
                <a:noAutofit/>
              </a:bodyPr>
              <a:lstStyle/>
              <a:p>
                <a:pPr>
                  <a:buClr>
                    <a:schemeClr val="lt1"/>
                  </a:buClr>
                  <a:buSzPts val="1000"/>
                </a:pPr>
                <a:r>
                  <a:rPr lang="es-CO" sz="1600" dirty="0">
                    <a:solidFill>
                      <a:schemeClr val="lt1"/>
                    </a:solidFill>
                    <a:latin typeface="Work Sans" pitchFamily="2" charset="0"/>
                    <a:ea typeface="Work Sans"/>
                    <a:cs typeface="Work Sans"/>
                    <a:sym typeface="Work Sans"/>
                  </a:rPr>
                  <a:t>Ministerio de Tecnologías de la Información y las Comunicaciones</a:t>
                </a:r>
                <a:endParaRPr sz="2800" dirty="0">
                  <a:latin typeface="Work Sans" pitchFamily="2" charset="0"/>
                </a:endParaRPr>
              </a:p>
              <a:p>
                <a:pPr>
                  <a:buClr>
                    <a:schemeClr val="lt1"/>
                  </a:buClr>
                  <a:buSzPts val="1000"/>
                </a:pPr>
                <a:r>
                  <a:rPr lang="es-CO" sz="1600" dirty="0">
                    <a:solidFill>
                      <a:schemeClr val="lt1"/>
                    </a:solidFill>
                    <a:latin typeface="Work Sans" pitchFamily="2" charset="0"/>
                    <a:ea typeface="Work Sans"/>
                    <a:cs typeface="Work Sans"/>
                    <a:sym typeface="Work Sans"/>
                  </a:rPr>
                  <a:t>Tel:+57(1) 344 34 60</a:t>
                </a:r>
                <a:endParaRPr sz="2800" dirty="0">
                  <a:latin typeface="Work Sans" pitchFamily="2" charset="0"/>
                </a:endParaRPr>
              </a:p>
              <a:p>
                <a:pPr>
                  <a:buClr>
                    <a:schemeClr val="lt1"/>
                  </a:buClr>
                  <a:buSzPts val="1000"/>
                </a:pPr>
                <a:r>
                  <a:rPr lang="es-CO" sz="1600" dirty="0">
                    <a:solidFill>
                      <a:schemeClr val="lt1"/>
                    </a:solidFill>
                    <a:latin typeface="Work Sans" pitchFamily="2" charset="0"/>
                    <a:ea typeface="Work Sans"/>
                    <a:cs typeface="Work Sans"/>
                    <a:sym typeface="Work Sans"/>
                  </a:rPr>
                  <a:t>Edif. Murillo Toro </a:t>
                </a:r>
                <a:r>
                  <a:rPr lang="es-CO" sz="1600" dirty="0" err="1">
                    <a:solidFill>
                      <a:schemeClr val="lt1"/>
                    </a:solidFill>
                    <a:latin typeface="Work Sans" pitchFamily="2" charset="0"/>
                    <a:ea typeface="Work Sans"/>
                    <a:cs typeface="Work Sans"/>
                    <a:sym typeface="Work Sans"/>
                  </a:rPr>
                  <a:t>Cra</a:t>
                </a:r>
                <a:r>
                  <a:rPr lang="es-CO" sz="1600" dirty="0">
                    <a:solidFill>
                      <a:schemeClr val="lt1"/>
                    </a:solidFill>
                    <a:latin typeface="Work Sans" pitchFamily="2" charset="0"/>
                    <a:ea typeface="Work Sans"/>
                    <a:cs typeface="Work Sans"/>
                    <a:sym typeface="Work Sans"/>
                  </a:rPr>
                  <a:t>. 8a entre calles 12 y 13, Bogotá, Colombia - Código Postal 111711</a:t>
                </a:r>
                <a:endParaRPr sz="2800" dirty="0">
                  <a:latin typeface="Work Sans" pitchFamily="2" charset="0"/>
                </a:endParaRPr>
              </a:p>
              <a:p>
                <a:pPr>
                  <a:buClr>
                    <a:schemeClr val="lt1"/>
                  </a:buClr>
                  <a:buSzPts val="1000"/>
                </a:pPr>
                <a:r>
                  <a:rPr lang="es-CO" sz="1600" dirty="0">
                    <a:solidFill>
                      <a:schemeClr val="lt1"/>
                    </a:solidFill>
                    <a:latin typeface="Work Sans" pitchFamily="2" charset="0"/>
                    <a:ea typeface="Work Sans"/>
                    <a:cs typeface="Work Sans"/>
                    <a:sym typeface="Work Sans"/>
                  </a:rPr>
                  <a:t>www.mintic.gov.co</a:t>
                </a:r>
                <a:endParaRPr sz="1600" dirty="0">
                  <a:solidFill>
                    <a:schemeClr val="lt1"/>
                  </a:solidFill>
                  <a:latin typeface="Work Sans" pitchFamily="2" charset="0"/>
                  <a:ea typeface="Work Sans"/>
                  <a:cs typeface="Work Sans"/>
                  <a:sym typeface="Work Sans"/>
                </a:endParaRPr>
              </a:p>
            </p:txBody>
          </p:sp>
          <p:cxnSp>
            <p:nvCxnSpPr>
              <p:cNvPr id="12" name="Google Shape;296;p37">
                <a:extLst>
                  <a:ext uri="{FF2B5EF4-FFF2-40B4-BE49-F238E27FC236}">
                    <a16:creationId xmlns:a16="http://schemas.microsoft.com/office/drawing/2014/main" id="{2F5C442A-CA51-460E-BAC2-6B1D47FA48AA}"/>
                  </a:ext>
                </a:extLst>
              </p:cNvPr>
              <p:cNvCxnSpPr/>
              <p:nvPr/>
            </p:nvCxnSpPr>
            <p:spPr>
              <a:xfrm>
                <a:off x="5717118" y="1552082"/>
                <a:ext cx="0" cy="1008928"/>
              </a:xfrm>
              <a:prstGeom prst="straightConnector1">
                <a:avLst/>
              </a:prstGeom>
              <a:noFill/>
              <a:ln w="28575" cap="flat" cmpd="sng">
                <a:solidFill>
                  <a:schemeClr val="lt1"/>
                </a:solidFill>
                <a:prstDash val="solid"/>
                <a:round/>
                <a:headEnd type="none" w="sm" len="sm"/>
                <a:tailEnd type="none" w="sm" len="sm"/>
              </a:ln>
            </p:spPr>
          </p:cxnSp>
        </p:grpSp>
      </p:grpSp>
      <p:pic>
        <p:nvPicPr>
          <p:cNvPr id="14" name="Google Shape;179;p28">
            <a:extLst>
              <a:ext uri="{FF2B5EF4-FFF2-40B4-BE49-F238E27FC236}">
                <a16:creationId xmlns:a16="http://schemas.microsoft.com/office/drawing/2014/main" id="{A43F408C-EA10-4389-81C0-C66141A9B3AF}"/>
              </a:ext>
            </a:extLst>
          </p:cNvPr>
          <p:cNvPicPr preferRelativeResize="0"/>
          <p:nvPr userDrawn="1"/>
        </p:nvPicPr>
        <p:blipFill>
          <a:blip r:embed="rId3">
            <a:alphaModFix/>
          </a:blip>
          <a:stretch>
            <a:fillRect/>
          </a:stretch>
        </p:blipFill>
        <p:spPr>
          <a:xfrm>
            <a:off x="13810208" y="8370199"/>
            <a:ext cx="1690115" cy="1305998"/>
          </a:xfrm>
          <a:prstGeom prst="rect">
            <a:avLst/>
          </a:prstGeom>
          <a:noFill/>
          <a:ln>
            <a:noFill/>
          </a:ln>
        </p:spPr>
      </p:pic>
    </p:spTree>
    <p:extLst>
      <p:ext uri="{BB962C8B-B14F-4D97-AF65-F5344CB8AC3E}">
        <p14:creationId xmlns:p14="http://schemas.microsoft.com/office/powerpoint/2010/main" val="27297039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Final fondo rosado">
    <p:spTree>
      <p:nvGrpSpPr>
        <p:cNvPr id="1" name=""/>
        <p:cNvGrpSpPr/>
        <p:nvPr/>
      </p:nvGrpSpPr>
      <p:grpSpPr>
        <a:xfrm>
          <a:off x="0" y="0"/>
          <a:ext cx="0" cy="0"/>
          <a:chOff x="0" y="0"/>
          <a:chExt cx="0" cy="0"/>
        </a:xfrm>
      </p:grpSpPr>
      <p:sp>
        <p:nvSpPr>
          <p:cNvPr id="14" name="Rectángulo 13">
            <a:extLst>
              <a:ext uri="{FF2B5EF4-FFF2-40B4-BE49-F238E27FC236}">
                <a16:creationId xmlns:a16="http://schemas.microsoft.com/office/drawing/2014/main" id="{4F1EF561-0F3B-497E-AC11-0FA73006E169}"/>
              </a:ext>
            </a:extLst>
          </p:cNvPr>
          <p:cNvSpPr/>
          <p:nvPr userDrawn="1"/>
        </p:nvSpPr>
        <p:spPr>
          <a:xfrm>
            <a:off x="0" y="0"/>
            <a:ext cx="15479713" cy="9720263"/>
          </a:xfrm>
          <a:prstGeom prst="rect">
            <a:avLst/>
          </a:prstGeom>
          <a:solidFill>
            <a:srgbClr val="EE50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2278"/>
          </a:p>
        </p:txBody>
      </p:sp>
      <p:sp>
        <p:nvSpPr>
          <p:cNvPr id="5" name="Google Shape;69;p9">
            <a:extLst>
              <a:ext uri="{FF2B5EF4-FFF2-40B4-BE49-F238E27FC236}">
                <a16:creationId xmlns:a16="http://schemas.microsoft.com/office/drawing/2014/main" id="{9D9D2076-F2B4-4324-BB66-AB55145FA6FB}"/>
              </a:ext>
            </a:extLst>
          </p:cNvPr>
          <p:cNvSpPr txBox="1"/>
          <p:nvPr userDrawn="1"/>
        </p:nvSpPr>
        <p:spPr>
          <a:xfrm>
            <a:off x="5635869" y="9398001"/>
            <a:ext cx="4207977" cy="322264"/>
          </a:xfrm>
          <a:prstGeom prst="rect">
            <a:avLst/>
          </a:prstGeom>
          <a:noFill/>
          <a:ln>
            <a:noFill/>
          </a:ln>
          <a:effectLst/>
        </p:spPr>
        <p:txBody>
          <a:bodyPr spcFirstLastPara="1" wrap="square" lIns="87067" tIns="43518" rIns="87067" bIns="43518"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s-CO" sz="1016" b="0" i="0" u="none" strike="noStrike" cap="none" dirty="0">
                <a:solidFill>
                  <a:srgbClr val="F42F63"/>
                </a:solidFill>
                <a:latin typeface="Work Sans Light"/>
                <a:ea typeface="Work Sans Light"/>
                <a:cs typeface="Work Sans Light"/>
                <a:sym typeface="Work Sans Light"/>
              </a:rPr>
              <a:t>Ministerio de Tecnologías de la Información y las Comunicaciones</a:t>
            </a:r>
            <a:endParaRPr sz="1016" b="0" i="0" u="none" strike="noStrike" cap="none" dirty="0">
              <a:solidFill>
                <a:srgbClr val="F42F63"/>
              </a:solidFill>
              <a:latin typeface="Work Sans Light"/>
              <a:ea typeface="Work Sans Light"/>
              <a:cs typeface="Work Sans Light"/>
              <a:sym typeface="Work Sans Light"/>
            </a:endParaRPr>
          </a:p>
        </p:txBody>
      </p:sp>
      <p:pic>
        <p:nvPicPr>
          <p:cNvPr id="6" name="Imagen 1">
            <a:extLst>
              <a:ext uri="{FF2B5EF4-FFF2-40B4-BE49-F238E27FC236}">
                <a16:creationId xmlns:a16="http://schemas.microsoft.com/office/drawing/2014/main" id="{17172E33-AEF6-45D2-B59F-FC153D32281E}"/>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1" y="595117"/>
            <a:ext cx="2103683" cy="502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 name="Grupo 1">
            <a:extLst>
              <a:ext uri="{FF2B5EF4-FFF2-40B4-BE49-F238E27FC236}">
                <a16:creationId xmlns:a16="http://schemas.microsoft.com/office/drawing/2014/main" id="{637CF9B0-88F8-488B-9522-4F9C23F2E67B}"/>
              </a:ext>
            </a:extLst>
          </p:cNvPr>
          <p:cNvGrpSpPr/>
          <p:nvPr userDrawn="1"/>
        </p:nvGrpSpPr>
        <p:grpSpPr>
          <a:xfrm>
            <a:off x="3051667" y="3980672"/>
            <a:ext cx="9376377" cy="1758917"/>
            <a:chOff x="3927655" y="4253641"/>
            <a:chExt cx="6466114" cy="1212980"/>
          </a:xfrm>
        </p:grpSpPr>
        <p:sp>
          <p:nvSpPr>
            <p:cNvPr id="8" name="Rectángulo: esquinas redondeadas 7">
              <a:extLst>
                <a:ext uri="{FF2B5EF4-FFF2-40B4-BE49-F238E27FC236}">
                  <a16:creationId xmlns:a16="http://schemas.microsoft.com/office/drawing/2014/main" id="{4BF6F639-9310-4143-AA89-C07FC9AC92CD}"/>
                </a:ext>
              </a:extLst>
            </p:cNvPr>
            <p:cNvSpPr/>
            <p:nvPr userDrawn="1"/>
          </p:nvSpPr>
          <p:spPr>
            <a:xfrm>
              <a:off x="3927655" y="4253641"/>
              <a:ext cx="6466114" cy="1212980"/>
            </a:xfrm>
            <a:prstGeom prst="roundRect">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pSp>
          <p:nvGrpSpPr>
            <p:cNvPr id="9" name="Google Shape;293;p37">
              <a:extLst>
                <a:ext uri="{FF2B5EF4-FFF2-40B4-BE49-F238E27FC236}">
                  <a16:creationId xmlns:a16="http://schemas.microsoft.com/office/drawing/2014/main" id="{8DAB39E3-7EB8-4480-8A44-3128A18AFAAD}"/>
                </a:ext>
              </a:extLst>
            </p:cNvPr>
            <p:cNvGrpSpPr/>
            <p:nvPr userDrawn="1"/>
          </p:nvGrpSpPr>
          <p:grpSpPr>
            <a:xfrm>
              <a:off x="4356863" y="4335024"/>
              <a:ext cx="6036905" cy="1032940"/>
              <a:chOff x="3630363" y="1531613"/>
              <a:chExt cx="6036612" cy="1033826"/>
            </a:xfrm>
          </p:grpSpPr>
          <p:sp>
            <p:nvSpPr>
              <p:cNvPr id="10" name="Google Shape;294;p37">
                <a:extLst>
                  <a:ext uri="{FF2B5EF4-FFF2-40B4-BE49-F238E27FC236}">
                    <a16:creationId xmlns:a16="http://schemas.microsoft.com/office/drawing/2014/main" id="{5538DC12-9309-4EAF-9F59-3321AE96BCCC}"/>
                  </a:ext>
                </a:extLst>
              </p:cNvPr>
              <p:cNvSpPr txBox="1"/>
              <p:nvPr/>
            </p:nvSpPr>
            <p:spPr>
              <a:xfrm>
                <a:off x="3630363" y="1548904"/>
                <a:ext cx="2130551" cy="1016535"/>
              </a:xfrm>
              <a:prstGeom prst="rect">
                <a:avLst/>
              </a:prstGeom>
              <a:noFill/>
              <a:ln>
                <a:noFill/>
              </a:ln>
            </p:spPr>
            <p:txBody>
              <a:bodyPr spcFirstLastPara="1" wrap="square" lIns="91425" tIns="45700" rIns="91425" bIns="45700" anchor="t" anchorCtr="0">
                <a:noAutofit/>
              </a:bodyPr>
              <a:lstStyle/>
              <a:p>
                <a:pPr>
                  <a:buClr>
                    <a:schemeClr val="lt1"/>
                  </a:buClr>
                  <a:buSzPts val="6000"/>
                </a:pPr>
                <a:r>
                  <a:rPr lang="es-CO" sz="8800" b="1" dirty="0">
                    <a:solidFill>
                      <a:schemeClr val="lt1"/>
                    </a:solidFill>
                    <a:latin typeface="Work Sans" pitchFamily="2" charset="0"/>
                    <a:ea typeface="Work Sans Regular"/>
                    <a:cs typeface="Work Sans Regular"/>
                    <a:sym typeface="Work Sans Regular"/>
                  </a:rPr>
                  <a:t>2020</a:t>
                </a:r>
                <a:endParaRPr sz="2400" dirty="0">
                  <a:latin typeface="Work Sans" pitchFamily="2" charset="0"/>
                </a:endParaRPr>
              </a:p>
            </p:txBody>
          </p:sp>
          <p:sp>
            <p:nvSpPr>
              <p:cNvPr id="11" name="Google Shape;295;p37">
                <a:extLst>
                  <a:ext uri="{FF2B5EF4-FFF2-40B4-BE49-F238E27FC236}">
                    <a16:creationId xmlns:a16="http://schemas.microsoft.com/office/drawing/2014/main" id="{98885A8C-4837-4F3E-A71B-44008832B622}"/>
                  </a:ext>
                </a:extLst>
              </p:cNvPr>
              <p:cNvSpPr txBox="1"/>
              <p:nvPr/>
            </p:nvSpPr>
            <p:spPr>
              <a:xfrm>
                <a:off x="5752913" y="1531613"/>
                <a:ext cx="3914062" cy="1016535"/>
              </a:xfrm>
              <a:prstGeom prst="rect">
                <a:avLst/>
              </a:prstGeom>
              <a:noFill/>
              <a:ln>
                <a:noFill/>
              </a:ln>
            </p:spPr>
            <p:txBody>
              <a:bodyPr spcFirstLastPara="1" wrap="square" lIns="91425" tIns="45700" rIns="91425" bIns="45700" anchor="t" anchorCtr="0">
                <a:noAutofit/>
              </a:bodyPr>
              <a:lstStyle/>
              <a:p>
                <a:pPr>
                  <a:buClr>
                    <a:schemeClr val="lt1"/>
                  </a:buClr>
                  <a:buSzPts val="1000"/>
                </a:pPr>
                <a:r>
                  <a:rPr lang="es-CO" sz="1600" dirty="0">
                    <a:solidFill>
                      <a:schemeClr val="lt1"/>
                    </a:solidFill>
                    <a:latin typeface="Work Sans" pitchFamily="2" charset="0"/>
                    <a:ea typeface="Work Sans"/>
                    <a:cs typeface="Work Sans"/>
                    <a:sym typeface="Work Sans"/>
                  </a:rPr>
                  <a:t>Ministerio de Tecnologías de la Información y las Comunicaciones</a:t>
                </a:r>
                <a:endParaRPr sz="2800" dirty="0">
                  <a:latin typeface="Work Sans" pitchFamily="2" charset="0"/>
                </a:endParaRPr>
              </a:p>
              <a:p>
                <a:pPr>
                  <a:buClr>
                    <a:schemeClr val="lt1"/>
                  </a:buClr>
                  <a:buSzPts val="1000"/>
                </a:pPr>
                <a:r>
                  <a:rPr lang="es-CO" sz="1600" dirty="0">
                    <a:solidFill>
                      <a:schemeClr val="lt1"/>
                    </a:solidFill>
                    <a:latin typeface="Work Sans" pitchFamily="2" charset="0"/>
                    <a:ea typeface="Work Sans"/>
                    <a:cs typeface="Work Sans"/>
                    <a:sym typeface="Work Sans"/>
                  </a:rPr>
                  <a:t>Tel:+57(1) 344 34 60</a:t>
                </a:r>
                <a:endParaRPr sz="2800" dirty="0">
                  <a:latin typeface="Work Sans" pitchFamily="2" charset="0"/>
                </a:endParaRPr>
              </a:p>
              <a:p>
                <a:pPr>
                  <a:buClr>
                    <a:schemeClr val="lt1"/>
                  </a:buClr>
                  <a:buSzPts val="1000"/>
                </a:pPr>
                <a:r>
                  <a:rPr lang="es-CO" sz="1600" dirty="0">
                    <a:solidFill>
                      <a:schemeClr val="lt1"/>
                    </a:solidFill>
                    <a:latin typeface="Work Sans" pitchFamily="2" charset="0"/>
                    <a:ea typeface="Work Sans"/>
                    <a:cs typeface="Work Sans"/>
                    <a:sym typeface="Work Sans"/>
                  </a:rPr>
                  <a:t>Edif. Murillo Toro </a:t>
                </a:r>
                <a:r>
                  <a:rPr lang="es-CO" sz="1600" dirty="0" err="1">
                    <a:solidFill>
                      <a:schemeClr val="lt1"/>
                    </a:solidFill>
                    <a:latin typeface="Work Sans" pitchFamily="2" charset="0"/>
                    <a:ea typeface="Work Sans"/>
                    <a:cs typeface="Work Sans"/>
                    <a:sym typeface="Work Sans"/>
                  </a:rPr>
                  <a:t>Cra</a:t>
                </a:r>
                <a:r>
                  <a:rPr lang="es-CO" sz="1600" dirty="0">
                    <a:solidFill>
                      <a:schemeClr val="lt1"/>
                    </a:solidFill>
                    <a:latin typeface="Work Sans" pitchFamily="2" charset="0"/>
                    <a:ea typeface="Work Sans"/>
                    <a:cs typeface="Work Sans"/>
                    <a:sym typeface="Work Sans"/>
                  </a:rPr>
                  <a:t>. 8a entre calles 12 y 13, Bogotá, Colombia - Código Postal 111711</a:t>
                </a:r>
                <a:endParaRPr sz="2800" dirty="0">
                  <a:latin typeface="Work Sans" pitchFamily="2" charset="0"/>
                </a:endParaRPr>
              </a:p>
              <a:p>
                <a:pPr>
                  <a:buClr>
                    <a:schemeClr val="lt1"/>
                  </a:buClr>
                  <a:buSzPts val="1000"/>
                </a:pPr>
                <a:r>
                  <a:rPr lang="es-CO" sz="1600" dirty="0">
                    <a:solidFill>
                      <a:schemeClr val="lt1"/>
                    </a:solidFill>
                    <a:latin typeface="Work Sans" pitchFamily="2" charset="0"/>
                    <a:ea typeface="Work Sans"/>
                    <a:cs typeface="Work Sans"/>
                    <a:sym typeface="Work Sans"/>
                  </a:rPr>
                  <a:t>www.mintic.gov.co</a:t>
                </a:r>
                <a:endParaRPr sz="1600" dirty="0">
                  <a:solidFill>
                    <a:schemeClr val="lt1"/>
                  </a:solidFill>
                  <a:latin typeface="Work Sans" pitchFamily="2" charset="0"/>
                  <a:ea typeface="Work Sans"/>
                  <a:cs typeface="Work Sans"/>
                  <a:sym typeface="Work Sans"/>
                </a:endParaRPr>
              </a:p>
            </p:txBody>
          </p:sp>
          <p:cxnSp>
            <p:nvCxnSpPr>
              <p:cNvPr id="12" name="Google Shape;296;p37">
                <a:extLst>
                  <a:ext uri="{FF2B5EF4-FFF2-40B4-BE49-F238E27FC236}">
                    <a16:creationId xmlns:a16="http://schemas.microsoft.com/office/drawing/2014/main" id="{2F5C442A-CA51-460E-BAC2-6B1D47FA48AA}"/>
                  </a:ext>
                </a:extLst>
              </p:cNvPr>
              <p:cNvCxnSpPr/>
              <p:nvPr/>
            </p:nvCxnSpPr>
            <p:spPr>
              <a:xfrm>
                <a:off x="5717118" y="1552082"/>
                <a:ext cx="0" cy="1008928"/>
              </a:xfrm>
              <a:prstGeom prst="straightConnector1">
                <a:avLst/>
              </a:prstGeom>
              <a:noFill/>
              <a:ln w="28575" cap="flat" cmpd="sng">
                <a:solidFill>
                  <a:schemeClr val="lt1"/>
                </a:solidFill>
                <a:prstDash val="solid"/>
                <a:round/>
                <a:headEnd type="none" w="sm" len="sm"/>
                <a:tailEnd type="none" w="sm" len="sm"/>
              </a:ln>
            </p:spPr>
          </p:cxnSp>
        </p:grpSp>
      </p:grpSp>
      <p:pic>
        <p:nvPicPr>
          <p:cNvPr id="17" name="Google Shape;179;p28">
            <a:extLst>
              <a:ext uri="{FF2B5EF4-FFF2-40B4-BE49-F238E27FC236}">
                <a16:creationId xmlns:a16="http://schemas.microsoft.com/office/drawing/2014/main" id="{1E11A76F-520E-4DA9-AA40-8670FD1FEF21}"/>
              </a:ext>
            </a:extLst>
          </p:cNvPr>
          <p:cNvPicPr preferRelativeResize="0"/>
          <p:nvPr userDrawn="1"/>
        </p:nvPicPr>
        <p:blipFill>
          <a:blip r:embed="rId3">
            <a:alphaModFix/>
          </a:blip>
          <a:stretch>
            <a:fillRect/>
          </a:stretch>
        </p:blipFill>
        <p:spPr>
          <a:xfrm>
            <a:off x="13810208" y="8370199"/>
            <a:ext cx="1690115" cy="1305998"/>
          </a:xfrm>
          <a:prstGeom prst="rect">
            <a:avLst/>
          </a:prstGeom>
          <a:noFill/>
          <a:ln>
            <a:noFill/>
          </a:ln>
        </p:spPr>
      </p:pic>
    </p:spTree>
    <p:extLst>
      <p:ext uri="{BB962C8B-B14F-4D97-AF65-F5344CB8AC3E}">
        <p14:creationId xmlns:p14="http://schemas.microsoft.com/office/powerpoint/2010/main" val="31801471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ido (Indice)">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2503A63-E914-4602-A47E-E9B05BBA6938}"/>
              </a:ext>
            </a:extLst>
          </p:cNvPr>
          <p:cNvSpPr>
            <a:spLocks noGrp="1"/>
          </p:cNvSpPr>
          <p:nvPr>
            <p:ph type="title"/>
          </p:nvPr>
        </p:nvSpPr>
        <p:spPr>
          <a:xfrm>
            <a:off x="6488482" y="823423"/>
            <a:ext cx="9144000" cy="804961"/>
          </a:xfrm>
          <a:prstGeom prst="rect">
            <a:avLst/>
          </a:prstGeom>
        </p:spPr>
        <p:txBody>
          <a:bodyPr/>
          <a:lstStyle>
            <a:lvl1pPr>
              <a:defRPr sz="5000" b="1">
                <a:solidFill>
                  <a:srgbClr val="2A54A7"/>
                </a:solidFill>
                <a:latin typeface="Work Sans" pitchFamily="2" charset="0"/>
              </a:defRPr>
            </a:lvl1pPr>
          </a:lstStyle>
          <a:p>
            <a:r>
              <a:rPr lang="es-ES"/>
              <a:t>Haga clic para modificar el estilo de título del patrón</a:t>
            </a:r>
            <a:endParaRPr lang="es-CO"/>
          </a:p>
        </p:txBody>
      </p:sp>
      <p:sp>
        <p:nvSpPr>
          <p:cNvPr id="4" name="Marcador de posición de imagen 5">
            <a:extLst>
              <a:ext uri="{FF2B5EF4-FFF2-40B4-BE49-F238E27FC236}">
                <a16:creationId xmlns:a16="http://schemas.microsoft.com/office/drawing/2014/main" id="{6E1E620D-0DAF-4B55-8A82-98BB662D6C76}"/>
              </a:ext>
            </a:extLst>
          </p:cNvPr>
          <p:cNvSpPr>
            <a:spLocks noGrp="1"/>
          </p:cNvSpPr>
          <p:nvPr>
            <p:ph type="pic" sz="quarter" idx="10"/>
          </p:nvPr>
        </p:nvSpPr>
        <p:spPr>
          <a:xfrm>
            <a:off x="-28575" y="0"/>
            <a:ext cx="6137275" cy="9720263"/>
          </a:xfrm>
          <a:prstGeom prst="rect">
            <a:avLst/>
          </a:prstGeom>
        </p:spPr>
        <p:txBody>
          <a:bodyPr/>
          <a:lstStyle/>
          <a:p>
            <a:endParaRPr lang="es-CO"/>
          </a:p>
        </p:txBody>
      </p:sp>
      <p:sp>
        <p:nvSpPr>
          <p:cNvPr id="9" name="Marcador de texto 8">
            <a:extLst>
              <a:ext uri="{FF2B5EF4-FFF2-40B4-BE49-F238E27FC236}">
                <a16:creationId xmlns:a16="http://schemas.microsoft.com/office/drawing/2014/main" id="{4A31A957-653E-459F-B89C-95DF2EB146E4}"/>
              </a:ext>
            </a:extLst>
          </p:cNvPr>
          <p:cNvSpPr>
            <a:spLocks noGrp="1"/>
          </p:cNvSpPr>
          <p:nvPr>
            <p:ph type="body" sz="quarter" idx="11"/>
          </p:nvPr>
        </p:nvSpPr>
        <p:spPr>
          <a:xfrm>
            <a:off x="6488482" y="1628384"/>
            <a:ext cx="7916188" cy="651353"/>
          </a:xfrm>
          <a:prstGeom prst="rect">
            <a:avLst/>
          </a:prstGeom>
        </p:spPr>
        <p:txBody>
          <a:bodyPr/>
          <a:lstStyle>
            <a:lvl1pPr marL="0" indent="0">
              <a:buNone/>
              <a:defRPr sz="4400">
                <a:solidFill>
                  <a:srgbClr val="FF5993"/>
                </a:solidFill>
                <a:latin typeface="Work Sans" pitchFamily="2" charset="0"/>
              </a:defRPr>
            </a:lvl1pPr>
          </a:lstStyle>
          <a:p>
            <a:pPr lvl="0"/>
            <a:r>
              <a:rPr lang="es-ES" dirty="0"/>
              <a:t>Haga clic para modificar los estilos de texto del patrón</a:t>
            </a:r>
          </a:p>
        </p:txBody>
      </p:sp>
      <p:sp>
        <p:nvSpPr>
          <p:cNvPr id="11" name="Marcador de texto 10">
            <a:extLst>
              <a:ext uri="{FF2B5EF4-FFF2-40B4-BE49-F238E27FC236}">
                <a16:creationId xmlns:a16="http://schemas.microsoft.com/office/drawing/2014/main" id="{8F5B1927-81F2-4AC1-B448-87B2FE20702D}"/>
              </a:ext>
            </a:extLst>
          </p:cNvPr>
          <p:cNvSpPr>
            <a:spLocks noGrp="1"/>
          </p:cNvSpPr>
          <p:nvPr>
            <p:ph type="body" sz="quarter" idx="12"/>
          </p:nvPr>
        </p:nvSpPr>
        <p:spPr>
          <a:xfrm>
            <a:off x="6687670" y="2881508"/>
            <a:ext cx="5899084" cy="914400"/>
          </a:xfrm>
          <a:prstGeom prst="rect">
            <a:avLst/>
          </a:prstGeom>
        </p:spPr>
        <p:txBody>
          <a:bodyPr/>
          <a:lstStyle>
            <a:lvl1pPr marL="457200" indent="-457200">
              <a:buClr>
                <a:srgbClr val="FF5993"/>
              </a:buClr>
              <a:buFont typeface="+mj-lt"/>
              <a:buAutoNum type="arabicPeriod"/>
              <a:defRPr sz="2400">
                <a:solidFill>
                  <a:srgbClr val="0066CD"/>
                </a:solidFill>
                <a:latin typeface="Work Sans" pitchFamily="2" charset="0"/>
              </a:defRPr>
            </a:lvl1pPr>
          </a:lstStyle>
          <a:p>
            <a:pPr lvl="0"/>
            <a:r>
              <a:rPr lang="es-ES" dirty="0"/>
              <a:t>Haga clic para modificar los estilos de texto del patrón</a:t>
            </a:r>
          </a:p>
        </p:txBody>
      </p:sp>
    </p:spTree>
    <p:extLst>
      <p:ext uri="{BB962C8B-B14F-4D97-AF65-F5344CB8AC3E}">
        <p14:creationId xmlns:p14="http://schemas.microsoft.com/office/powerpoint/2010/main" val="42940992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Nueva Categoria - Azul">
    <p:spTree>
      <p:nvGrpSpPr>
        <p:cNvPr id="1" name=""/>
        <p:cNvGrpSpPr/>
        <p:nvPr/>
      </p:nvGrpSpPr>
      <p:grpSpPr>
        <a:xfrm>
          <a:off x="0" y="0"/>
          <a:ext cx="0" cy="0"/>
          <a:chOff x="0" y="0"/>
          <a:chExt cx="0" cy="0"/>
        </a:xfrm>
      </p:grpSpPr>
      <p:sp>
        <p:nvSpPr>
          <p:cNvPr id="3" name="Rectángulo 2">
            <a:extLst>
              <a:ext uri="{FF2B5EF4-FFF2-40B4-BE49-F238E27FC236}">
                <a16:creationId xmlns:a16="http://schemas.microsoft.com/office/drawing/2014/main" id="{8FE94BCA-17B7-4E1D-B130-70D5644E2897}"/>
              </a:ext>
            </a:extLst>
          </p:cNvPr>
          <p:cNvSpPr/>
          <p:nvPr userDrawn="1"/>
        </p:nvSpPr>
        <p:spPr>
          <a:xfrm>
            <a:off x="0" y="0"/>
            <a:ext cx="15479713" cy="9720263"/>
          </a:xfrm>
          <a:prstGeom prst="rect">
            <a:avLst/>
          </a:prstGeom>
          <a:solidFill>
            <a:srgbClr val="377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2278"/>
          </a:p>
        </p:txBody>
      </p:sp>
      <p:sp>
        <p:nvSpPr>
          <p:cNvPr id="6" name="Marcador de posición de imagen 5">
            <a:extLst>
              <a:ext uri="{FF2B5EF4-FFF2-40B4-BE49-F238E27FC236}">
                <a16:creationId xmlns:a16="http://schemas.microsoft.com/office/drawing/2014/main" id="{63E90798-BF85-48C9-BC12-5F4E2802922F}"/>
              </a:ext>
            </a:extLst>
          </p:cNvPr>
          <p:cNvSpPr>
            <a:spLocks noGrp="1"/>
          </p:cNvSpPr>
          <p:nvPr>
            <p:ph type="pic" sz="quarter" idx="10"/>
          </p:nvPr>
        </p:nvSpPr>
        <p:spPr>
          <a:xfrm>
            <a:off x="0" y="1"/>
            <a:ext cx="6799488" cy="9720262"/>
          </a:xfrm>
          <a:prstGeom prst="rect">
            <a:avLst/>
          </a:prstGeom>
        </p:spPr>
        <p:txBody>
          <a:bodyPr/>
          <a:lstStyle/>
          <a:p>
            <a:endParaRPr lang="es-CO"/>
          </a:p>
        </p:txBody>
      </p:sp>
      <p:sp>
        <p:nvSpPr>
          <p:cNvPr id="10" name="Rectángulo 9">
            <a:extLst>
              <a:ext uri="{FF2B5EF4-FFF2-40B4-BE49-F238E27FC236}">
                <a16:creationId xmlns:a16="http://schemas.microsoft.com/office/drawing/2014/main" id="{29A9B466-5163-4001-90C5-7A0C0B4DDB0C}"/>
              </a:ext>
            </a:extLst>
          </p:cNvPr>
          <p:cNvSpPr/>
          <p:nvPr userDrawn="1"/>
        </p:nvSpPr>
        <p:spPr>
          <a:xfrm>
            <a:off x="7256713" y="3979233"/>
            <a:ext cx="91127" cy="11759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2278"/>
          </a:p>
        </p:txBody>
      </p:sp>
      <p:sp>
        <p:nvSpPr>
          <p:cNvPr id="16" name="Marcador de texto 15">
            <a:extLst>
              <a:ext uri="{FF2B5EF4-FFF2-40B4-BE49-F238E27FC236}">
                <a16:creationId xmlns:a16="http://schemas.microsoft.com/office/drawing/2014/main" id="{7668173C-12AB-41E7-88AE-53780F1C986F}"/>
              </a:ext>
            </a:extLst>
          </p:cNvPr>
          <p:cNvSpPr>
            <a:spLocks noGrp="1"/>
          </p:cNvSpPr>
          <p:nvPr>
            <p:ph type="body" sz="quarter" idx="11"/>
          </p:nvPr>
        </p:nvSpPr>
        <p:spPr>
          <a:xfrm>
            <a:off x="7438967" y="3979232"/>
            <a:ext cx="7816111" cy="488950"/>
          </a:xfrm>
          <a:prstGeom prst="rect">
            <a:avLst/>
          </a:prstGeom>
        </p:spPr>
        <p:txBody>
          <a:bodyPr/>
          <a:lstStyle>
            <a:lvl1pPr marL="0" indent="0">
              <a:buNone/>
              <a:defRPr sz="4200" b="1">
                <a:solidFill>
                  <a:schemeClr val="bg1"/>
                </a:solidFill>
                <a:latin typeface="Work Sans" pitchFamily="2" charset="0"/>
              </a:defRPr>
            </a:lvl1pPr>
          </a:lstStyle>
          <a:p>
            <a:pPr lvl="0"/>
            <a:r>
              <a:rPr lang="es-ES" dirty="0"/>
              <a:t>Haga clic para modificar los</a:t>
            </a:r>
            <a:endParaRPr lang="es-CO" dirty="0"/>
          </a:p>
        </p:txBody>
      </p:sp>
      <p:sp>
        <p:nvSpPr>
          <p:cNvPr id="18" name="Marcador de texto 17">
            <a:extLst>
              <a:ext uri="{FF2B5EF4-FFF2-40B4-BE49-F238E27FC236}">
                <a16:creationId xmlns:a16="http://schemas.microsoft.com/office/drawing/2014/main" id="{4D507236-8C23-4E3E-8C92-C9ED86EDFF90}"/>
              </a:ext>
            </a:extLst>
          </p:cNvPr>
          <p:cNvSpPr>
            <a:spLocks noGrp="1"/>
          </p:cNvSpPr>
          <p:nvPr>
            <p:ph type="body" sz="quarter" idx="12"/>
          </p:nvPr>
        </p:nvSpPr>
        <p:spPr>
          <a:xfrm>
            <a:off x="7405800" y="4565055"/>
            <a:ext cx="7849278" cy="682625"/>
          </a:xfrm>
          <a:prstGeom prst="rect">
            <a:avLst/>
          </a:prstGeom>
        </p:spPr>
        <p:txBody>
          <a:bodyPr/>
          <a:lstStyle>
            <a:lvl1pPr marL="0" indent="0">
              <a:buNone/>
              <a:defRPr sz="4000">
                <a:solidFill>
                  <a:schemeClr val="bg1"/>
                </a:solidFill>
                <a:latin typeface="Work Sans" pitchFamily="2" charset="0"/>
              </a:defRPr>
            </a:lvl1pPr>
          </a:lstStyle>
          <a:p>
            <a:pPr lvl="0"/>
            <a:r>
              <a:rPr lang="es-ES" dirty="0"/>
              <a:t>Haga clic para modificar los estilos de texto del patrón</a:t>
            </a:r>
          </a:p>
        </p:txBody>
      </p:sp>
    </p:spTree>
    <p:extLst>
      <p:ext uri="{BB962C8B-B14F-4D97-AF65-F5344CB8AC3E}">
        <p14:creationId xmlns:p14="http://schemas.microsoft.com/office/powerpoint/2010/main" val="21827874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Nueva Categoria - Rosado">
    <p:spTree>
      <p:nvGrpSpPr>
        <p:cNvPr id="1" name=""/>
        <p:cNvGrpSpPr/>
        <p:nvPr/>
      </p:nvGrpSpPr>
      <p:grpSpPr>
        <a:xfrm>
          <a:off x="0" y="0"/>
          <a:ext cx="0" cy="0"/>
          <a:chOff x="0" y="0"/>
          <a:chExt cx="0" cy="0"/>
        </a:xfrm>
      </p:grpSpPr>
      <p:sp>
        <p:nvSpPr>
          <p:cNvPr id="3" name="Rectángulo 2">
            <a:extLst>
              <a:ext uri="{FF2B5EF4-FFF2-40B4-BE49-F238E27FC236}">
                <a16:creationId xmlns:a16="http://schemas.microsoft.com/office/drawing/2014/main" id="{8FE94BCA-17B7-4E1D-B130-70D5644E2897}"/>
              </a:ext>
            </a:extLst>
          </p:cNvPr>
          <p:cNvSpPr/>
          <p:nvPr userDrawn="1"/>
        </p:nvSpPr>
        <p:spPr>
          <a:xfrm>
            <a:off x="0" y="0"/>
            <a:ext cx="15479713" cy="9720263"/>
          </a:xfrm>
          <a:prstGeom prst="rect">
            <a:avLst/>
          </a:prstGeom>
          <a:solidFill>
            <a:srgbClr val="EE50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2278"/>
          </a:p>
        </p:txBody>
      </p:sp>
      <p:sp>
        <p:nvSpPr>
          <p:cNvPr id="6" name="Marcador de posición de imagen 5">
            <a:extLst>
              <a:ext uri="{FF2B5EF4-FFF2-40B4-BE49-F238E27FC236}">
                <a16:creationId xmlns:a16="http://schemas.microsoft.com/office/drawing/2014/main" id="{63E90798-BF85-48C9-BC12-5F4E2802922F}"/>
              </a:ext>
            </a:extLst>
          </p:cNvPr>
          <p:cNvSpPr>
            <a:spLocks noGrp="1"/>
          </p:cNvSpPr>
          <p:nvPr>
            <p:ph type="pic" sz="quarter" idx="10"/>
          </p:nvPr>
        </p:nvSpPr>
        <p:spPr>
          <a:xfrm>
            <a:off x="0" y="1"/>
            <a:ext cx="6799488" cy="9720262"/>
          </a:xfrm>
          <a:prstGeom prst="rect">
            <a:avLst/>
          </a:prstGeom>
        </p:spPr>
        <p:txBody>
          <a:bodyPr/>
          <a:lstStyle/>
          <a:p>
            <a:endParaRPr lang="es-CO"/>
          </a:p>
        </p:txBody>
      </p:sp>
      <p:sp>
        <p:nvSpPr>
          <p:cNvPr id="10" name="Rectángulo 9">
            <a:extLst>
              <a:ext uri="{FF2B5EF4-FFF2-40B4-BE49-F238E27FC236}">
                <a16:creationId xmlns:a16="http://schemas.microsoft.com/office/drawing/2014/main" id="{29A9B466-5163-4001-90C5-7A0C0B4DDB0C}"/>
              </a:ext>
            </a:extLst>
          </p:cNvPr>
          <p:cNvSpPr/>
          <p:nvPr userDrawn="1"/>
        </p:nvSpPr>
        <p:spPr>
          <a:xfrm>
            <a:off x="7256713" y="3979233"/>
            <a:ext cx="91127" cy="11759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2278"/>
          </a:p>
        </p:txBody>
      </p:sp>
      <p:sp>
        <p:nvSpPr>
          <p:cNvPr id="16" name="Marcador de texto 15">
            <a:extLst>
              <a:ext uri="{FF2B5EF4-FFF2-40B4-BE49-F238E27FC236}">
                <a16:creationId xmlns:a16="http://schemas.microsoft.com/office/drawing/2014/main" id="{7668173C-12AB-41E7-88AE-53780F1C986F}"/>
              </a:ext>
            </a:extLst>
          </p:cNvPr>
          <p:cNvSpPr>
            <a:spLocks noGrp="1"/>
          </p:cNvSpPr>
          <p:nvPr>
            <p:ph type="body" sz="quarter" idx="11"/>
          </p:nvPr>
        </p:nvSpPr>
        <p:spPr>
          <a:xfrm>
            <a:off x="7438967" y="3979232"/>
            <a:ext cx="7816111" cy="488950"/>
          </a:xfrm>
          <a:prstGeom prst="rect">
            <a:avLst/>
          </a:prstGeom>
        </p:spPr>
        <p:txBody>
          <a:bodyPr/>
          <a:lstStyle>
            <a:lvl1pPr marL="0" indent="0">
              <a:buNone/>
              <a:defRPr sz="4200" b="1">
                <a:solidFill>
                  <a:schemeClr val="bg1"/>
                </a:solidFill>
                <a:latin typeface="Work Sans" pitchFamily="2" charset="0"/>
              </a:defRPr>
            </a:lvl1pPr>
          </a:lstStyle>
          <a:p>
            <a:pPr lvl="0"/>
            <a:r>
              <a:rPr lang="es-ES" dirty="0"/>
              <a:t>Haga clic para modificar los</a:t>
            </a:r>
            <a:endParaRPr lang="es-CO" dirty="0"/>
          </a:p>
        </p:txBody>
      </p:sp>
      <p:sp>
        <p:nvSpPr>
          <p:cNvPr id="18" name="Marcador de texto 17">
            <a:extLst>
              <a:ext uri="{FF2B5EF4-FFF2-40B4-BE49-F238E27FC236}">
                <a16:creationId xmlns:a16="http://schemas.microsoft.com/office/drawing/2014/main" id="{4D507236-8C23-4E3E-8C92-C9ED86EDFF90}"/>
              </a:ext>
            </a:extLst>
          </p:cNvPr>
          <p:cNvSpPr>
            <a:spLocks noGrp="1"/>
          </p:cNvSpPr>
          <p:nvPr>
            <p:ph type="body" sz="quarter" idx="12"/>
          </p:nvPr>
        </p:nvSpPr>
        <p:spPr>
          <a:xfrm>
            <a:off x="7405800" y="4565055"/>
            <a:ext cx="7849278" cy="682625"/>
          </a:xfrm>
          <a:prstGeom prst="rect">
            <a:avLst/>
          </a:prstGeom>
        </p:spPr>
        <p:txBody>
          <a:bodyPr/>
          <a:lstStyle>
            <a:lvl1pPr marL="0" indent="0">
              <a:buNone/>
              <a:defRPr sz="4000">
                <a:solidFill>
                  <a:schemeClr val="bg1"/>
                </a:solidFill>
                <a:latin typeface="Work Sans" pitchFamily="2" charset="0"/>
              </a:defRPr>
            </a:lvl1pPr>
          </a:lstStyle>
          <a:p>
            <a:pPr lvl="0"/>
            <a:r>
              <a:rPr lang="es-ES" dirty="0"/>
              <a:t>Haga clic para modificar los estilos de texto del patrón</a:t>
            </a:r>
          </a:p>
        </p:txBody>
      </p:sp>
    </p:spTree>
    <p:extLst>
      <p:ext uri="{BB962C8B-B14F-4D97-AF65-F5344CB8AC3E}">
        <p14:creationId xmlns:p14="http://schemas.microsoft.com/office/powerpoint/2010/main" val="33055590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Nueva Categoria - Blanco">
    <p:spTree>
      <p:nvGrpSpPr>
        <p:cNvPr id="1" name=""/>
        <p:cNvGrpSpPr/>
        <p:nvPr/>
      </p:nvGrpSpPr>
      <p:grpSpPr>
        <a:xfrm>
          <a:off x="0" y="0"/>
          <a:ext cx="0" cy="0"/>
          <a:chOff x="0" y="0"/>
          <a:chExt cx="0" cy="0"/>
        </a:xfrm>
      </p:grpSpPr>
      <p:sp>
        <p:nvSpPr>
          <p:cNvPr id="6" name="Marcador de posición de imagen 5">
            <a:extLst>
              <a:ext uri="{FF2B5EF4-FFF2-40B4-BE49-F238E27FC236}">
                <a16:creationId xmlns:a16="http://schemas.microsoft.com/office/drawing/2014/main" id="{63E90798-BF85-48C9-BC12-5F4E2802922F}"/>
              </a:ext>
            </a:extLst>
          </p:cNvPr>
          <p:cNvSpPr>
            <a:spLocks noGrp="1"/>
          </p:cNvSpPr>
          <p:nvPr>
            <p:ph type="pic" sz="quarter" idx="10"/>
          </p:nvPr>
        </p:nvSpPr>
        <p:spPr>
          <a:xfrm>
            <a:off x="-14671" y="1"/>
            <a:ext cx="6799488" cy="9720262"/>
          </a:xfrm>
          <a:prstGeom prst="rect">
            <a:avLst/>
          </a:prstGeom>
        </p:spPr>
        <p:txBody>
          <a:bodyPr/>
          <a:lstStyle/>
          <a:p>
            <a:endParaRPr lang="es-CO"/>
          </a:p>
        </p:txBody>
      </p:sp>
      <p:sp>
        <p:nvSpPr>
          <p:cNvPr id="5" name="Rectángulo 4">
            <a:extLst>
              <a:ext uri="{FF2B5EF4-FFF2-40B4-BE49-F238E27FC236}">
                <a16:creationId xmlns:a16="http://schemas.microsoft.com/office/drawing/2014/main" id="{2ED4C7FC-61EC-47BA-A24A-EA2626674C8F}"/>
              </a:ext>
            </a:extLst>
          </p:cNvPr>
          <p:cNvSpPr/>
          <p:nvPr userDrawn="1"/>
        </p:nvSpPr>
        <p:spPr>
          <a:xfrm>
            <a:off x="7256713" y="3979233"/>
            <a:ext cx="91127" cy="1175973"/>
          </a:xfrm>
          <a:prstGeom prst="rect">
            <a:avLst/>
          </a:prstGeom>
          <a:solidFill>
            <a:srgbClr val="004A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2278"/>
          </a:p>
        </p:txBody>
      </p:sp>
      <p:sp>
        <p:nvSpPr>
          <p:cNvPr id="7" name="Marcador de texto 15">
            <a:extLst>
              <a:ext uri="{FF2B5EF4-FFF2-40B4-BE49-F238E27FC236}">
                <a16:creationId xmlns:a16="http://schemas.microsoft.com/office/drawing/2014/main" id="{51E5106B-A002-40AB-8B47-C82472A16A08}"/>
              </a:ext>
            </a:extLst>
          </p:cNvPr>
          <p:cNvSpPr>
            <a:spLocks noGrp="1"/>
          </p:cNvSpPr>
          <p:nvPr>
            <p:ph type="body" sz="quarter" idx="11"/>
          </p:nvPr>
        </p:nvSpPr>
        <p:spPr>
          <a:xfrm>
            <a:off x="7438967" y="3979232"/>
            <a:ext cx="7816111" cy="488950"/>
          </a:xfrm>
          <a:prstGeom prst="rect">
            <a:avLst/>
          </a:prstGeom>
        </p:spPr>
        <p:txBody>
          <a:bodyPr/>
          <a:lstStyle>
            <a:lvl1pPr marL="0" indent="0">
              <a:buNone/>
              <a:defRPr sz="4200" b="1">
                <a:solidFill>
                  <a:srgbClr val="004A84"/>
                </a:solidFill>
                <a:latin typeface="Work Sans" pitchFamily="2" charset="0"/>
              </a:defRPr>
            </a:lvl1pPr>
          </a:lstStyle>
          <a:p>
            <a:pPr lvl="0"/>
            <a:r>
              <a:rPr lang="es-ES" dirty="0"/>
              <a:t>Haga clic para modificar los</a:t>
            </a:r>
            <a:endParaRPr lang="es-CO" dirty="0"/>
          </a:p>
        </p:txBody>
      </p:sp>
      <p:sp>
        <p:nvSpPr>
          <p:cNvPr id="8" name="Marcador de texto 17">
            <a:extLst>
              <a:ext uri="{FF2B5EF4-FFF2-40B4-BE49-F238E27FC236}">
                <a16:creationId xmlns:a16="http://schemas.microsoft.com/office/drawing/2014/main" id="{8805DB5F-DEE2-48BD-BF72-2BED22C94519}"/>
              </a:ext>
            </a:extLst>
          </p:cNvPr>
          <p:cNvSpPr>
            <a:spLocks noGrp="1"/>
          </p:cNvSpPr>
          <p:nvPr>
            <p:ph type="body" sz="quarter" idx="12"/>
          </p:nvPr>
        </p:nvSpPr>
        <p:spPr>
          <a:xfrm>
            <a:off x="7405800" y="4565055"/>
            <a:ext cx="7849278" cy="682625"/>
          </a:xfrm>
          <a:prstGeom prst="rect">
            <a:avLst/>
          </a:prstGeom>
        </p:spPr>
        <p:txBody>
          <a:bodyPr/>
          <a:lstStyle>
            <a:lvl1pPr marL="0" indent="0">
              <a:buNone/>
              <a:defRPr sz="4000">
                <a:solidFill>
                  <a:srgbClr val="004A84"/>
                </a:solidFill>
                <a:latin typeface="Work Sans" pitchFamily="2" charset="0"/>
              </a:defRPr>
            </a:lvl1pPr>
          </a:lstStyle>
          <a:p>
            <a:pPr lvl="0"/>
            <a:r>
              <a:rPr lang="es-ES" dirty="0"/>
              <a:t>Haga clic para modificar los estilos de texto del patrón</a:t>
            </a:r>
          </a:p>
        </p:txBody>
      </p:sp>
    </p:spTree>
    <p:extLst>
      <p:ext uri="{BB962C8B-B14F-4D97-AF65-F5344CB8AC3E}">
        <p14:creationId xmlns:p14="http://schemas.microsoft.com/office/powerpoint/2010/main" val="33535668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ítulo sub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4BD3B3-CCA4-4E9B-9D03-4E7F1AEE31A6}"/>
              </a:ext>
            </a:extLst>
          </p:cNvPr>
          <p:cNvSpPr>
            <a:spLocks noGrp="1"/>
          </p:cNvSpPr>
          <p:nvPr>
            <p:ph type="title"/>
          </p:nvPr>
        </p:nvSpPr>
        <p:spPr>
          <a:xfrm>
            <a:off x="494071" y="293748"/>
            <a:ext cx="14622387" cy="504441"/>
          </a:xfrm>
          <a:prstGeom prst="rect">
            <a:avLst/>
          </a:prstGeom>
        </p:spPr>
        <p:txBody>
          <a:bodyPr/>
          <a:lstStyle>
            <a:lvl1pPr>
              <a:defRPr sz="4000" b="1">
                <a:solidFill>
                  <a:srgbClr val="004A84"/>
                </a:solidFill>
                <a:latin typeface="Work Sans" pitchFamily="2" charset="0"/>
              </a:defRPr>
            </a:lvl1pPr>
          </a:lstStyle>
          <a:p>
            <a:r>
              <a:rPr lang="es-ES" dirty="0"/>
              <a:t>Haga clic para modificar el estilo de título del patrón</a:t>
            </a:r>
            <a:endParaRPr lang="es-CO" dirty="0"/>
          </a:p>
        </p:txBody>
      </p:sp>
      <p:sp>
        <p:nvSpPr>
          <p:cNvPr id="5" name="Rectángulo 4">
            <a:extLst>
              <a:ext uri="{FF2B5EF4-FFF2-40B4-BE49-F238E27FC236}">
                <a16:creationId xmlns:a16="http://schemas.microsoft.com/office/drawing/2014/main" id="{EF9190D1-60CE-4F46-8193-53F5B5969CB3}"/>
              </a:ext>
            </a:extLst>
          </p:cNvPr>
          <p:cNvSpPr/>
          <p:nvPr userDrawn="1"/>
        </p:nvSpPr>
        <p:spPr>
          <a:xfrm>
            <a:off x="363255" y="293748"/>
            <a:ext cx="130816" cy="1058986"/>
          </a:xfrm>
          <a:prstGeom prst="rect">
            <a:avLst/>
          </a:prstGeom>
          <a:solidFill>
            <a:srgbClr val="FF59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7" name="Marcador de texto 6">
            <a:extLst>
              <a:ext uri="{FF2B5EF4-FFF2-40B4-BE49-F238E27FC236}">
                <a16:creationId xmlns:a16="http://schemas.microsoft.com/office/drawing/2014/main" id="{FA89D2C5-BDDB-4200-B188-14D5B5AE67D7}"/>
              </a:ext>
            </a:extLst>
          </p:cNvPr>
          <p:cNvSpPr>
            <a:spLocks noGrp="1"/>
          </p:cNvSpPr>
          <p:nvPr>
            <p:ph type="body" sz="quarter" idx="10"/>
          </p:nvPr>
        </p:nvSpPr>
        <p:spPr>
          <a:xfrm>
            <a:off x="494071" y="823241"/>
            <a:ext cx="11956799" cy="688975"/>
          </a:xfrm>
          <a:prstGeom prst="rect">
            <a:avLst/>
          </a:prstGeom>
        </p:spPr>
        <p:txBody>
          <a:bodyPr/>
          <a:lstStyle>
            <a:lvl1pPr marL="0" indent="0">
              <a:buNone/>
              <a:defRPr sz="3400">
                <a:solidFill>
                  <a:srgbClr val="649CF6"/>
                </a:solidFill>
                <a:latin typeface="Work Sans" pitchFamily="2" charset="0"/>
              </a:defRPr>
            </a:lvl1pPr>
          </a:lstStyle>
          <a:p>
            <a:pPr lvl="0"/>
            <a:r>
              <a:rPr lang="es-ES" dirty="0"/>
              <a:t>Haga clic para modificar los estilos de texto del patrón</a:t>
            </a:r>
          </a:p>
        </p:txBody>
      </p:sp>
      <p:sp>
        <p:nvSpPr>
          <p:cNvPr id="8" name="Google Shape;69;p9">
            <a:extLst>
              <a:ext uri="{FF2B5EF4-FFF2-40B4-BE49-F238E27FC236}">
                <a16:creationId xmlns:a16="http://schemas.microsoft.com/office/drawing/2014/main" id="{5624D9CA-4FE1-4B52-9ADB-2E892299A71A}"/>
              </a:ext>
            </a:extLst>
          </p:cNvPr>
          <p:cNvSpPr txBox="1"/>
          <p:nvPr userDrawn="1"/>
        </p:nvSpPr>
        <p:spPr>
          <a:xfrm>
            <a:off x="5635869" y="9398001"/>
            <a:ext cx="4207977" cy="322264"/>
          </a:xfrm>
          <a:prstGeom prst="rect">
            <a:avLst/>
          </a:prstGeom>
          <a:noFill/>
          <a:ln>
            <a:noFill/>
          </a:ln>
          <a:effectLst/>
        </p:spPr>
        <p:txBody>
          <a:bodyPr spcFirstLastPara="1" wrap="square" lIns="87067" tIns="43518" rIns="87067" bIns="43518"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s-CO" sz="1016" b="0" i="0" u="none" strike="noStrike" cap="none" dirty="0">
                <a:solidFill>
                  <a:srgbClr val="F42F63"/>
                </a:solidFill>
                <a:latin typeface="Work Sans Light"/>
                <a:ea typeface="Work Sans Light"/>
                <a:cs typeface="Work Sans Light"/>
                <a:sym typeface="Work Sans Light"/>
              </a:rPr>
              <a:t>Ministerio de Tecnologías de la Información y las Comunicaciones</a:t>
            </a:r>
            <a:endParaRPr sz="1016" b="0" i="0" u="none" strike="noStrike" cap="none" dirty="0">
              <a:solidFill>
                <a:srgbClr val="F42F63"/>
              </a:solidFill>
              <a:latin typeface="Work Sans Light"/>
              <a:ea typeface="Work Sans Light"/>
              <a:cs typeface="Work Sans Light"/>
              <a:sym typeface="Work Sans Light"/>
            </a:endParaRPr>
          </a:p>
        </p:txBody>
      </p:sp>
    </p:spTree>
    <p:extLst>
      <p:ext uri="{BB962C8B-B14F-4D97-AF65-F5344CB8AC3E}">
        <p14:creationId xmlns:p14="http://schemas.microsoft.com/office/powerpoint/2010/main" val="41950859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ítulo subsección, cuadro text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4BD3B3-CCA4-4E9B-9D03-4E7F1AEE31A6}"/>
              </a:ext>
            </a:extLst>
          </p:cNvPr>
          <p:cNvSpPr>
            <a:spLocks noGrp="1"/>
          </p:cNvSpPr>
          <p:nvPr>
            <p:ph type="title"/>
          </p:nvPr>
        </p:nvSpPr>
        <p:spPr>
          <a:xfrm>
            <a:off x="494071" y="293748"/>
            <a:ext cx="14622387" cy="504441"/>
          </a:xfrm>
          <a:prstGeom prst="rect">
            <a:avLst/>
          </a:prstGeom>
        </p:spPr>
        <p:txBody>
          <a:bodyPr/>
          <a:lstStyle>
            <a:lvl1pPr>
              <a:defRPr sz="4000" b="1">
                <a:solidFill>
                  <a:srgbClr val="004A84"/>
                </a:solidFill>
                <a:latin typeface="Work Sans" pitchFamily="2" charset="0"/>
              </a:defRPr>
            </a:lvl1pPr>
          </a:lstStyle>
          <a:p>
            <a:r>
              <a:rPr lang="es-ES" dirty="0"/>
              <a:t>Haga clic para modificar el estilo de título del patrón</a:t>
            </a:r>
            <a:endParaRPr lang="es-CO" dirty="0"/>
          </a:p>
        </p:txBody>
      </p:sp>
      <p:sp>
        <p:nvSpPr>
          <p:cNvPr id="5" name="Rectángulo 4">
            <a:extLst>
              <a:ext uri="{FF2B5EF4-FFF2-40B4-BE49-F238E27FC236}">
                <a16:creationId xmlns:a16="http://schemas.microsoft.com/office/drawing/2014/main" id="{EF9190D1-60CE-4F46-8193-53F5B5969CB3}"/>
              </a:ext>
            </a:extLst>
          </p:cNvPr>
          <p:cNvSpPr/>
          <p:nvPr userDrawn="1"/>
        </p:nvSpPr>
        <p:spPr>
          <a:xfrm>
            <a:off x="363255" y="293748"/>
            <a:ext cx="130816" cy="1058986"/>
          </a:xfrm>
          <a:prstGeom prst="rect">
            <a:avLst/>
          </a:prstGeom>
          <a:solidFill>
            <a:srgbClr val="FF59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7" name="Marcador de texto 6">
            <a:extLst>
              <a:ext uri="{FF2B5EF4-FFF2-40B4-BE49-F238E27FC236}">
                <a16:creationId xmlns:a16="http://schemas.microsoft.com/office/drawing/2014/main" id="{FA89D2C5-BDDB-4200-B188-14D5B5AE67D7}"/>
              </a:ext>
            </a:extLst>
          </p:cNvPr>
          <p:cNvSpPr>
            <a:spLocks noGrp="1"/>
          </p:cNvSpPr>
          <p:nvPr>
            <p:ph type="body" sz="quarter" idx="10"/>
          </p:nvPr>
        </p:nvSpPr>
        <p:spPr>
          <a:xfrm>
            <a:off x="494071" y="823241"/>
            <a:ext cx="11956799" cy="688975"/>
          </a:xfrm>
          <a:prstGeom prst="rect">
            <a:avLst/>
          </a:prstGeom>
        </p:spPr>
        <p:txBody>
          <a:bodyPr/>
          <a:lstStyle>
            <a:lvl1pPr marL="0" indent="0">
              <a:buNone/>
              <a:defRPr sz="3400">
                <a:solidFill>
                  <a:srgbClr val="649CF6"/>
                </a:solidFill>
                <a:latin typeface="Work Sans" pitchFamily="2" charset="0"/>
              </a:defRPr>
            </a:lvl1pPr>
          </a:lstStyle>
          <a:p>
            <a:pPr lvl="0"/>
            <a:r>
              <a:rPr lang="es-ES" dirty="0"/>
              <a:t>Haga clic para modificar los estilos de texto del patrón</a:t>
            </a:r>
          </a:p>
        </p:txBody>
      </p:sp>
      <p:sp>
        <p:nvSpPr>
          <p:cNvPr id="8" name="Google Shape;69;p9">
            <a:extLst>
              <a:ext uri="{FF2B5EF4-FFF2-40B4-BE49-F238E27FC236}">
                <a16:creationId xmlns:a16="http://schemas.microsoft.com/office/drawing/2014/main" id="{5624D9CA-4FE1-4B52-9ADB-2E892299A71A}"/>
              </a:ext>
            </a:extLst>
          </p:cNvPr>
          <p:cNvSpPr txBox="1"/>
          <p:nvPr userDrawn="1"/>
        </p:nvSpPr>
        <p:spPr>
          <a:xfrm>
            <a:off x="5635869" y="9398001"/>
            <a:ext cx="4207977" cy="322264"/>
          </a:xfrm>
          <a:prstGeom prst="rect">
            <a:avLst/>
          </a:prstGeom>
          <a:noFill/>
          <a:ln>
            <a:noFill/>
          </a:ln>
          <a:effectLst/>
        </p:spPr>
        <p:txBody>
          <a:bodyPr spcFirstLastPara="1" wrap="square" lIns="87067" tIns="43518" rIns="87067" bIns="43518"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s-CO" sz="1016" b="0" i="0" u="none" strike="noStrike" cap="none" dirty="0">
                <a:solidFill>
                  <a:srgbClr val="F42F63"/>
                </a:solidFill>
                <a:latin typeface="Work Sans Light"/>
                <a:ea typeface="Work Sans Light"/>
                <a:cs typeface="Work Sans Light"/>
                <a:sym typeface="Work Sans Light"/>
              </a:rPr>
              <a:t>Ministerio de Tecnologías de la Información y las Comunicaciones</a:t>
            </a:r>
            <a:endParaRPr sz="1016" b="0" i="0" u="none" strike="noStrike" cap="none" dirty="0">
              <a:solidFill>
                <a:srgbClr val="F42F63"/>
              </a:solidFill>
              <a:latin typeface="Work Sans Light"/>
              <a:ea typeface="Work Sans Light"/>
              <a:cs typeface="Work Sans Light"/>
              <a:sym typeface="Work Sans Light"/>
            </a:endParaRPr>
          </a:p>
        </p:txBody>
      </p:sp>
      <p:sp>
        <p:nvSpPr>
          <p:cNvPr id="6" name="Marcador de texto 15">
            <a:extLst>
              <a:ext uri="{FF2B5EF4-FFF2-40B4-BE49-F238E27FC236}">
                <a16:creationId xmlns:a16="http://schemas.microsoft.com/office/drawing/2014/main" id="{0B1E4214-99FF-40F3-B933-50947C8C6D54}"/>
              </a:ext>
            </a:extLst>
          </p:cNvPr>
          <p:cNvSpPr>
            <a:spLocks noGrp="1"/>
          </p:cNvSpPr>
          <p:nvPr>
            <p:ph type="body" sz="quarter" idx="12"/>
          </p:nvPr>
        </p:nvSpPr>
        <p:spPr>
          <a:xfrm>
            <a:off x="494071" y="2409578"/>
            <a:ext cx="14622387" cy="5832548"/>
          </a:xfrm>
          <a:prstGeom prst="rect">
            <a:avLst/>
          </a:prstGeom>
        </p:spPr>
        <p:txBody>
          <a:bodyPr/>
          <a:lstStyle>
            <a:lvl1pPr marL="0" indent="0">
              <a:buNone/>
              <a:defRPr sz="2800">
                <a:solidFill>
                  <a:schemeClr val="tx1">
                    <a:lumMod val="65000"/>
                    <a:lumOff val="35000"/>
                  </a:schemeClr>
                </a:solidFill>
                <a:latin typeface="Work Sans" pitchFamily="2" charset="0"/>
              </a:defRPr>
            </a:lvl1pPr>
          </a:lstStyle>
          <a:p>
            <a:pPr lvl="0"/>
            <a:r>
              <a:rPr lang="es-ES" dirty="0"/>
              <a:t>Haga clic para modificar los estilos de texto del patrón</a:t>
            </a:r>
          </a:p>
        </p:txBody>
      </p:sp>
    </p:spTree>
    <p:extLst>
      <p:ext uri="{BB962C8B-B14F-4D97-AF65-F5344CB8AC3E}">
        <p14:creationId xmlns:p14="http://schemas.microsoft.com/office/powerpoint/2010/main" val="16709615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ubtemas">
    <p:spTree>
      <p:nvGrpSpPr>
        <p:cNvPr id="1" name=""/>
        <p:cNvGrpSpPr/>
        <p:nvPr/>
      </p:nvGrpSpPr>
      <p:grpSpPr>
        <a:xfrm>
          <a:off x="0" y="0"/>
          <a:ext cx="0" cy="0"/>
          <a:chOff x="0" y="0"/>
          <a:chExt cx="0" cy="0"/>
        </a:xfrm>
      </p:grpSpPr>
      <p:cxnSp>
        <p:nvCxnSpPr>
          <p:cNvPr id="7" name="Conector recto 6">
            <a:extLst>
              <a:ext uri="{FF2B5EF4-FFF2-40B4-BE49-F238E27FC236}">
                <a16:creationId xmlns:a16="http://schemas.microsoft.com/office/drawing/2014/main" id="{EF955389-672D-49D0-B545-D0DB1B89D37B}"/>
              </a:ext>
            </a:extLst>
          </p:cNvPr>
          <p:cNvCxnSpPr>
            <a:cxnSpLocks/>
          </p:cNvCxnSpPr>
          <p:nvPr userDrawn="1"/>
        </p:nvCxnSpPr>
        <p:spPr>
          <a:xfrm>
            <a:off x="5217334" y="2981308"/>
            <a:ext cx="0" cy="4690752"/>
          </a:xfrm>
          <a:prstGeom prst="line">
            <a:avLst/>
          </a:prstGeom>
          <a:ln w="57150">
            <a:solidFill>
              <a:srgbClr val="FF5993"/>
            </a:solidFill>
          </a:ln>
        </p:spPr>
        <p:style>
          <a:lnRef idx="1">
            <a:schemeClr val="accent1"/>
          </a:lnRef>
          <a:fillRef idx="0">
            <a:schemeClr val="accent1"/>
          </a:fillRef>
          <a:effectRef idx="0">
            <a:schemeClr val="accent1"/>
          </a:effectRef>
          <a:fontRef idx="minor">
            <a:schemeClr val="tx1"/>
          </a:fontRef>
        </p:style>
      </p:cxnSp>
      <p:pic>
        <p:nvPicPr>
          <p:cNvPr id="8" name="Gráfico 7">
            <a:extLst>
              <a:ext uri="{FF2B5EF4-FFF2-40B4-BE49-F238E27FC236}">
                <a16:creationId xmlns:a16="http://schemas.microsoft.com/office/drawing/2014/main" id="{4756E6C1-B0B4-4C68-A36F-AFAF40846DFE}"/>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955776" y="2470067"/>
            <a:ext cx="523116" cy="523116"/>
          </a:xfrm>
          <a:prstGeom prst="rect">
            <a:avLst/>
          </a:prstGeom>
        </p:spPr>
      </p:pic>
      <p:sp>
        <p:nvSpPr>
          <p:cNvPr id="10" name="Título 1">
            <a:extLst>
              <a:ext uri="{FF2B5EF4-FFF2-40B4-BE49-F238E27FC236}">
                <a16:creationId xmlns:a16="http://schemas.microsoft.com/office/drawing/2014/main" id="{C112DAFF-05E7-4184-A656-7DD2F68AEBA3}"/>
              </a:ext>
            </a:extLst>
          </p:cNvPr>
          <p:cNvSpPr>
            <a:spLocks noGrp="1"/>
          </p:cNvSpPr>
          <p:nvPr>
            <p:ph type="title"/>
          </p:nvPr>
        </p:nvSpPr>
        <p:spPr>
          <a:xfrm>
            <a:off x="494071" y="293748"/>
            <a:ext cx="14622387" cy="504441"/>
          </a:xfrm>
          <a:prstGeom prst="rect">
            <a:avLst/>
          </a:prstGeom>
        </p:spPr>
        <p:txBody>
          <a:bodyPr/>
          <a:lstStyle>
            <a:lvl1pPr>
              <a:defRPr sz="4000" b="1">
                <a:solidFill>
                  <a:srgbClr val="004A84"/>
                </a:solidFill>
                <a:latin typeface="Work Sans" pitchFamily="2" charset="0"/>
              </a:defRPr>
            </a:lvl1pPr>
          </a:lstStyle>
          <a:p>
            <a:r>
              <a:rPr lang="es-ES" dirty="0"/>
              <a:t>Haga clic para modificar el estilo de título del patrón</a:t>
            </a:r>
            <a:endParaRPr lang="es-CO" dirty="0"/>
          </a:p>
        </p:txBody>
      </p:sp>
      <p:sp>
        <p:nvSpPr>
          <p:cNvPr id="11" name="Rectángulo 10">
            <a:extLst>
              <a:ext uri="{FF2B5EF4-FFF2-40B4-BE49-F238E27FC236}">
                <a16:creationId xmlns:a16="http://schemas.microsoft.com/office/drawing/2014/main" id="{1E2542D5-E7F2-46B7-986C-FE3C6C519CAB}"/>
              </a:ext>
            </a:extLst>
          </p:cNvPr>
          <p:cNvSpPr/>
          <p:nvPr userDrawn="1"/>
        </p:nvSpPr>
        <p:spPr>
          <a:xfrm>
            <a:off x="363255" y="293748"/>
            <a:ext cx="130816" cy="1058986"/>
          </a:xfrm>
          <a:prstGeom prst="rect">
            <a:avLst/>
          </a:prstGeom>
          <a:solidFill>
            <a:srgbClr val="FF59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2" name="Marcador de texto 6">
            <a:extLst>
              <a:ext uri="{FF2B5EF4-FFF2-40B4-BE49-F238E27FC236}">
                <a16:creationId xmlns:a16="http://schemas.microsoft.com/office/drawing/2014/main" id="{9EB77F90-EA5C-42EE-AE4C-E358D9276D60}"/>
              </a:ext>
            </a:extLst>
          </p:cNvPr>
          <p:cNvSpPr>
            <a:spLocks noGrp="1"/>
          </p:cNvSpPr>
          <p:nvPr>
            <p:ph type="body" sz="quarter" idx="10"/>
          </p:nvPr>
        </p:nvSpPr>
        <p:spPr>
          <a:xfrm>
            <a:off x="494071" y="823241"/>
            <a:ext cx="11956799" cy="688975"/>
          </a:xfrm>
          <a:prstGeom prst="rect">
            <a:avLst/>
          </a:prstGeom>
        </p:spPr>
        <p:txBody>
          <a:bodyPr/>
          <a:lstStyle>
            <a:lvl1pPr marL="0" indent="0">
              <a:buNone/>
              <a:defRPr sz="3400">
                <a:solidFill>
                  <a:srgbClr val="649CF6"/>
                </a:solidFill>
                <a:latin typeface="Work Sans" pitchFamily="2" charset="0"/>
              </a:defRPr>
            </a:lvl1pPr>
          </a:lstStyle>
          <a:p>
            <a:pPr lvl="0"/>
            <a:r>
              <a:rPr lang="es-ES" dirty="0"/>
              <a:t>Haga clic para modificar los estilos de texto del patrón</a:t>
            </a:r>
          </a:p>
        </p:txBody>
      </p:sp>
      <p:sp>
        <p:nvSpPr>
          <p:cNvPr id="14" name="Marcador de texto 13">
            <a:extLst>
              <a:ext uri="{FF2B5EF4-FFF2-40B4-BE49-F238E27FC236}">
                <a16:creationId xmlns:a16="http://schemas.microsoft.com/office/drawing/2014/main" id="{FCE414C3-CC55-441A-BA2C-81C178999C8D}"/>
              </a:ext>
            </a:extLst>
          </p:cNvPr>
          <p:cNvSpPr>
            <a:spLocks noGrp="1"/>
          </p:cNvSpPr>
          <p:nvPr>
            <p:ph type="body" sz="quarter" idx="11"/>
          </p:nvPr>
        </p:nvSpPr>
        <p:spPr>
          <a:xfrm>
            <a:off x="669304" y="4698820"/>
            <a:ext cx="4175806" cy="1255728"/>
          </a:xfrm>
          <a:prstGeom prst="rect">
            <a:avLst/>
          </a:prstGeom>
        </p:spPr>
        <p:txBody>
          <a:bodyPr/>
          <a:lstStyle>
            <a:lvl1pPr marL="0" indent="0">
              <a:buNone/>
              <a:defRPr sz="2800" b="1">
                <a:solidFill>
                  <a:srgbClr val="004A84"/>
                </a:solidFill>
                <a:latin typeface="Work Sans" pitchFamily="2" charset="0"/>
              </a:defRPr>
            </a:lvl1pPr>
          </a:lstStyle>
          <a:p>
            <a:pPr lvl="0"/>
            <a:r>
              <a:rPr lang="es-ES" dirty="0"/>
              <a:t>Haga clic para modificar los estilos de texto del patrón</a:t>
            </a:r>
          </a:p>
        </p:txBody>
      </p:sp>
      <p:sp>
        <p:nvSpPr>
          <p:cNvPr id="16" name="Marcador de texto 15">
            <a:extLst>
              <a:ext uri="{FF2B5EF4-FFF2-40B4-BE49-F238E27FC236}">
                <a16:creationId xmlns:a16="http://schemas.microsoft.com/office/drawing/2014/main" id="{FBC2B7DC-3611-47E5-BD38-6688C017364F}"/>
              </a:ext>
            </a:extLst>
          </p:cNvPr>
          <p:cNvSpPr>
            <a:spLocks noGrp="1"/>
          </p:cNvSpPr>
          <p:nvPr>
            <p:ph type="body" sz="quarter" idx="12"/>
          </p:nvPr>
        </p:nvSpPr>
        <p:spPr>
          <a:xfrm>
            <a:off x="5589559" y="3123562"/>
            <a:ext cx="8341823" cy="914400"/>
          </a:xfrm>
          <a:prstGeom prst="rect">
            <a:avLst/>
          </a:prstGeom>
        </p:spPr>
        <p:txBody>
          <a:bodyPr/>
          <a:lstStyle>
            <a:lvl1pPr marL="0" indent="0">
              <a:buNone/>
              <a:defRPr sz="1900">
                <a:solidFill>
                  <a:schemeClr val="tx1">
                    <a:lumMod val="65000"/>
                    <a:lumOff val="35000"/>
                  </a:schemeClr>
                </a:solidFill>
                <a:latin typeface="Work Sans" pitchFamily="2" charset="0"/>
              </a:defRPr>
            </a:lvl1pPr>
          </a:lstStyle>
          <a:p>
            <a:pPr lvl="0"/>
            <a:r>
              <a:rPr lang="es-ES" dirty="0"/>
              <a:t>Haga clic para modificar los estilos de texto del patrón</a:t>
            </a:r>
          </a:p>
        </p:txBody>
      </p:sp>
      <p:sp>
        <p:nvSpPr>
          <p:cNvPr id="17" name="Google Shape;69;p9">
            <a:extLst>
              <a:ext uri="{FF2B5EF4-FFF2-40B4-BE49-F238E27FC236}">
                <a16:creationId xmlns:a16="http://schemas.microsoft.com/office/drawing/2014/main" id="{AC2F12A7-421A-49A8-9297-A5E33C80BC36}"/>
              </a:ext>
            </a:extLst>
          </p:cNvPr>
          <p:cNvSpPr txBox="1"/>
          <p:nvPr userDrawn="1"/>
        </p:nvSpPr>
        <p:spPr>
          <a:xfrm>
            <a:off x="5635869" y="9398001"/>
            <a:ext cx="4207977" cy="322264"/>
          </a:xfrm>
          <a:prstGeom prst="rect">
            <a:avLst/>
          </a:prstGeom>
          <a:noFill/>
          <a:ln>
            <a:noFill/>
          </a:ln>
          <a:effectLst/>
        </p:spPr>
        <p:txBody>
          <a:bodyPr spcFirstLastPara="1" wrap="square" lIns="87067" tIns="43518" rIns="87067" bIns="43518"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s-CO" sz="1016" b="0" i="0" u="none" strike="noStrike" cap="none" dirty="0">
                <a:solidFill>
                  <a:srgbClr val="F42F63"/>
                </a:solidFill>
                <a:latin typeface="Work Sans Light"/>
                <a:ea typeface="Work Sans Light"/>
                <a:cs typeface="Work Sans Light"/>
                <a:sym typeface="Work Sans Light"/>
              </a:rPr>
              <a:t>Ministerio de Tecnologías de la Información y las Comunicaciones</a:t>
            </a:r>
            <a:endParaRPr sz="1016" b="0" i="0" u="none" strike="noStrike" cap="none" dirty="0">
              <a:solidFill>
                <a:srgbClr val="F42F63"/>
              </a:solidFill>
              <a:latin typeface="Work Sans Light"/>
              <a:ea typeface="Work Sans Light"/>
              <a:cs typeface="Work Sans Light"/>
              <a:sym typeface="Work Sans Light"/>
            </a:endParaRPr>
          </a:p>
        </p:txBody>
      </p:sp>
    </p:spTree>
    <p:extLst>
      <p:ext uri="{BB962C8B-B14F-4D97-AF65-F5344CB8AC3E}">
        <p14:creationId xmlns:p14="http://schemas.microsoft.com/office/powerpoint/2010/main" val="3594975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Fondo blanco">
    <p:spTree>
      <p:nvGrpSpPr>
        <p:cNvPr id="1" name=""/>
        <p:cNvGrpSpPr/>
        <p:nvPr/>
      </p:nvGrpSpPr>
      <p:grpSpPr>
        <a:xfrm>
          <a:off x="0" y="0"/>
          <a:ext cx="0" cy="0"/>
          <a:chOff x="0" y="0"/>
          <a:chExt cx="0" cy="0"/>
        </a:xfrm>
      </p:grpSpPr>
      <p:sp>
        <p:nvSpPr>
          <p:cNvPr id="5" name="Google Shape;69;p9">
            <a:extLst>
              <a:ext uri="{FF2B5EF4-FFF2-40B4-BE49-F238E27FC236}">
                <a16:creationId xmlns:a16="http://schemas.microsoft.com/office/drawing/2014/main" id="{9D9D2076-F2B4-4324-BB66-AB55145FA6FB}"/>
              </a:ext>
            </a:extLst>
          </p:cNvPr>
          <p:cNvSpPr txBox="1"/>
          <p:nvPr userDrawn="1"/>
        </p:nvSpPr>
        <p:spPr>
          <a:xfrm>
            <a:off x="5635869" y="9398001"/>
            <a:ext cx="4207977" cy="322264"/>
          </a:xfrm>
          <a:prstGeom prst="rect">
            <a:avLst/>
          </a:prstGeom>
          <a:noFill/>
          <a:ln>
            <a:noFill/>
          </a:ln>
          <a:effectLst/>
        </p:spPr>
        <p:txBody>
          <a:bodyPr spcFirstLastPara="1" wrap="square" lIns="87067" tIns="43518" rIns="87067" bIns="43518"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s-CO" sz="1016" b="0" i="0" u="none" strike="noStrike" cap="none" dirty="0">
                <a:solidFill>
                  <a:srgbClr val="F42F63"/>
                </a:solidFill>
                <a:latin typeface="Work Sans Light"/>
                <a:ea typeface="Work Sans Light"/>
                <a:cs typeface="Work Sans Light"/>
                <a:sym typeface="Work Sans Light"/>
              </a:rPr>
              <a:t>Ministerio de Tecnologías de la Información y las Comunicaciones</a:t>
            </a:r>
            <a:endParaRPr sz="1016" b="0" i="0" u="none" strike="noStrike" cap="none" dirty="0">
              <a:solidFill>
                <a:srgbClr val="F42F63"/>
              </a:solidFill>
              <a:latin typeface="Work Sans Light"/>
              <a:ea typeface="Work Sans Light"/>
              <a:cs typeface="Work Sans Light"/>
              <a:sym typeface="Work Sans Light"/>
            </a:endParaRPr>
          </a:p>
        </p:txBody>
      </p:sp>
    </p:spTree>
    <p:extLst>
      <p:ext uri="{BB962C8B-B14F-4D97-AF65-F5344CB8AC3E}">
        <p14:creationId xmlns:p14="http://schemas.microsoft.com/office/powerpoint/2010/main" val="23406170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45164438"/>
      </p:ext>
    </p:extLst>
  </p:cSld>
  <p:clrMap bg1="lt1" tx1="dk1" bg2="lt2" tx2="dk2" accent1="accent1" accent2="accent2" accent3="accent3" accent4="accent4" accent5="accent5" accent6="accent6" hlink="hlink" folHlink="folHlink"/>
  <p:sldLayoutIdLst>
    <p:sldLayoutId id="2147483721" r:id="rId1"/>
    <p:sldLayoutId id="2147483714" r:id="rId2"/>
    <p:sldLayoutId id="2147483710" r:id="rId3"/>
    <p:sldLayoutId id="2147483716" r:id="rId4"/>
    <p:sldLayoutId id="2147483711" r:id="rId5"/>
    <p:sldLayoutId id="2147483715" r:id="rId6"/>
    <p:sldLayoutId id="2147483722" r:id="rId7"/>
    <p:sldLayoutId id="2147483712" r:id="rId8"/>
    <p:sldLayoutId id="2147483709" r:id="rId9"/>
    <p:sldLayoutId id="2147483707" r:id="rId10"/>
    <p:sldLayoutId id="2147483699" r:id="rId11"/>
    <p:sldLayoutId id="2147483717" r:id="rId12"/>
    <p:sldLayoutId id="2147483718" r:id="rId13"/>
    <p:sldLayoutId id="2147483719" r:id="rId14"/>
  </p:sldLayoutIdLst>
  <p:txStyles>
    <p:titleStyle>
      <a:lvl1pPr algn="l" defTabSz="1161014" rtl="0" eaLnBrk="1" latinLnBrk="0" hangingPunct="1">
        <a:lnSpc>
          <a:spcPct val="90000"/>
        </a:lnSpc>
        <a:spcBef>
          <a:spcPct val="0"/>
        </a:spcBef>
        <a:buNone/>
        <a:defRPr sz="5587" kern="1200">
          <a:solidFill>
            <a:schemeClr val="tx1"/>
          </a:solidFill>
          <a:latin typeface="+mj-lt"/>
          <a:ea typeface="+mj-ea"/>
          <a:cs typeface="+mj-cs"/>
        </a:defRPr>
      </a:lvl1pPr>
    </p:titleStyle>
    <p:bodyStyle>
      <a:lvl1pPr marL="290253" indent="-290253" algn="l" defTabSz="1161014" rtl="0" eaLnBrk="1" latinLnBrk="0" hangingPunct="1">
        <a:lnSpc>
          <a:spcPct val="90000"/>
        </a:lnSpc>
        <a:spcBef>
          <a:spcPts val="1270"/>
        </a:spcBef>
        <a:buFont typeface="Arial" panose="020B0604020202020204" pitchFamily="34" charset="0"/>
        <a:buChar char="•"/>
        <a:defRPr sz="3555" kern="1200">
          <a:solidFill>
            <a:schemeClr val="tx1"/>
          </a:solidFill>
          <a:latin typeface="+mn-lt"/>
          <a:ea typeface="+mn-ea"/>
          <a:cs typeface="+mn-cs"/>
        </a:defRPr>
      </a:lvl1pPr>
      <a:lvl2pPr marL="870760" indent="-290253" algn="l" defTabSz="1161014" rtl="0" eaLnBrk="1" latinLnBrk="0" hangingPunct="1">
        <a:lnSpc>
          <a:spcPct val="90000"/>
        </a:lnSpc>
        <a:spcBef>
          <a:spcPts val="635"/>
        </a:spcBef>
        <a:buFont typeface="Arial" panose="020B0604020202020204" pitchFamily="34" charset="0"/>
        <a:buChar char="•"/>
        <a:defRPr sz="3047" kern="1200">
          <a:solidFill>
            <a:schemeClr val="tx1"/>
          </a:solidFill>
          <a:latin typeface="+mn-lt"/>
          <a:ea typeface="+mn-ea"/>
          <a:cs typeface="+mn-cs"/>
        </a:defRPr>
      </a:lvl2pPr>
      <a:lvl3pPr marL="1451267" indent="-290253" algn="l" defTabSz="1161014" rtl="0" eaLnBrk="1" latinLnBrk="0" hangingPunct="1">
        <a:lnSpc>
          <a:spcPct val="90000"/>
        </a:lnSpc>
        <a:spcBef>
          <a:spcPts val="635"/>
        </a:spcBef>
        <a:buFont typeface="Arial" panose="020B0604020202020204" pitchFamily="34" charset="0"/>
        <a:buChar char="•"/>
        <a:defRPr sz="2539" kern="1200">
          <a:solidFill>
            <a:schemeClr val="tx1"/>
          </a:solidFill>
          <a:latin typeface="+mn-lt"/>
          <a:ea typeface="+mn-ea"/>
          <a:cs typeface="+mn-cs"/>
        </a:defRPr>
      </a:lvl3pPr>
      <a:lvl4pPr marL="2031774"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4pPr>
      <a:lvl5pPr marL="2612281"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5pPr>
      <a:lvl6pPr marL="3192788"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6pPr>
      <a:lvl7pPr marL="3773294"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7pPr>
      <a:lvl8pPr marL="4353801"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8pPr>
      <a:lvl9pPr marL="4934308"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9pPr>
    </p:bodyStyle>
    <p:otherStyle>
      <a:defPPr>
        <a:defRPr lang="en-US"/>
      </a:defPPr>
      <a:lvl1pPr marL="0" algn="l" defTabSz="1161014" rtl="0" eaLnBrk="1" latinLnBrk="0" hangingPunct="1">
        <a:defRPr sz="2285" kern="1200">
          <a:solidFill>
            <a:schemeClr val="tx1"/>
          </a:solidFill>
          <a:latin typeface="+mn-lt"/>
          <a:ea typeface="+mn-ea"/>
          <a:cs typeface="+mn-cs"/>
        </a:defRPr>
      </a:lvl1pPr>
      <a:lvl2pPr marL="580507" algn="l" defTabSz="1161014" rtl="0" eaLnBrk="1" latinLnBrk="0" hangingPunct="1">
        <a:defRPr sz="2285" kern="1200">
          <a:solidFill>
            <a:schemeClr val="tx1"/>
          </a:solidFill>
          <a:latin typeface="+mn-lt"/>
          <a:ea typeface="+mn-ea"/>
          <a:cs typeface="+mn-cs"/>
        </a:defRPr>
      </a:lvl2pPr>
      <a:lvl3pPr marL="1161014" algn="l" defTabSz="1161014" rtl="0" eaLnBrk="1" latinLnBrk="0" hangingPunct="1">
        <a:defRPr sz="2285" kern="1200">
          <a:solidFill>
            <a:schemeClr val="tx1"/>
          </a:solidFill>
          <a:latin typeface="+mn-lt"/>
          <a:ea typeface="+mn-ea"/>
          <a:cs typeface="+mn-cs"/>
        </a:defRPr>
      </a:lvl3pPr>
      <a:lvl4pPr marL="1741521" algn="l" defTabSz="1161014" rtl="0" eaLnBrk="1" latinLnBrk="0" hangingPunct="1">
        <a:defRPr sz="2285" kern="1200">
          <a:solidFill>
            <a:schemeClr val="tx1"/>
          </a:solidFill>
          <a:latin typeface="+mn-lt"/>
          <a:ea typeface="+mn-ea"/>
          <a:cs typeface="+mn-cs"/>
        </a:defRPr>
      </a:lvl4pPr>
      <a:lvl5pPr marL="2322027" algn="l" defTabSz="1161014" rtl="0" eaLnBrk="1" latinLnBrk="0" hangingPunct="1">
        <a:defRPr sz="2285" kern="1200">
          <a:solidFill>
            <a:schemeClr val="tx1"/>
          </a:solidFill>
          <a:latin typeface="+mn-lt"/>
          <a:ea typeface="+mn-ea"/>
          <a:cs typeface="+mn-cs"/>
        </a:defRPr>
      </a:lvl5pPr>
      <a:lvl6pPr marL="2902534" algn="l" defTabSz="1161014" rtl="0" eaLnBrk="1" latinLnBrk="0" hangingPunct="1">
        <a:defRPr sz="2285" kern="1200">
          <a:solidFill>
            <a:schemeClr val="tx1"/>
          </a:solidFill>
          <a:latin typeface="+mn-lt"/>
          <a:ea typeface="+mn-ea"/>
          <a:cs typeface="+mn-cs"/>
        </a:defRPr>
      </a:lvl6pPr>
      <a:lvl7pPr marL="3483041" algn="l" defTabSz="1161014" rtl="0" eaLnBrk="1" latinLnBrk="0" hangingPunct="1">
        <a:defRPr sz="2285" kern="1200">
          <a:solidFill>
            <a:schemeClr val="tx1"/>
          </a:solidFill>
          <a:latin typeface="+mn-lt"/>
          <a:ea typeface="+mn-ea"/>
          <a:cs typeface="+mn-cs"/>
        </a:defRPr>
      </a:lvl7pPr>
      <a:lvl8pPr marL="4063548" algn="l" defTabSz="1161014" rtl="0" eaLnBrk="1" latinLnBrk="0" hangingPunct="1">
        <a:defRPr sz="2285" kern="1200">
          <a:solidFill>
            <a:schemeClr val="tx1"/>
          </a:solidFill>
          <a:latin typeface="+mn-lt"/>
          <a:ea typeface="+mn-ea"/>
          <a:cs typeface="+mn-cs"/>
        </a:defRPr>
      </a:lvl8pPr>
      <a:lvl9pPr marL="4644055" algn="l" defTabSz="1161014" rtl="0" eaLnBrk="1" latinLnBrk="0" hangingPunct="1">
        <a:defRPr sz="228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4.sv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hyperlink" Target="mailto:luispa@bextsa.com" TargetMode="External"/><Relationship Id="rId7" Type="http://schemas.openxmlformats.org/officeDocument/2006/relationships/hyperlink" Target="https://herramientas.datos.gov.co/es/usos" TargetMode="External"/><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hyperlink" Target="mailto:federicol@bextsa.com"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jpeg"/><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slides/_rels/slide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jpeg"/><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ACE94186-B9EC-45A5-9900-49712A905EF3}"/>
              </a:ext>
            </a:extLst>
          </p:cNvPr>
          <p:cNvSpPr>
            <a:spLocks noGrp="1"/>
          </p:cNvSpPr>
          <p:nvPr>
            <p:ph type="title"/>
          </p:nvPr>
        </p:nvSpPr>
        <p:spPr/>
        <p:txBody>
          <a:bodyPr/>
          <a:lstStyle/>
          <a:p>
            <a:r>
              <a:rPr lang="es-CO" dirty="0"/>
              <a:t>Seguimiento a proyectos piloto del Data Sandbox</a:t>
            </a:r>
          </a:p>
        </p:txBody>
      </p:sp>
      <p:sp>
        <p:nvSpPr>
          <p:cNvPr id="5" name="Marcador de texto 4">
            <a:extLst>
              <a:ext uri="{FF2B5EF4-FFF2-40B4-BE49-F238E27FC236}">
                <a16:creationId xmlns:a16="http://schemas.microsoft.com/office/drawing/2014/main" id="{104147C0-E544-484E-B7FE-9F6CC25A321E}"/>
              </a:ext>
            </a:extLst>
          </p:cNvPr>
          <p:cNvSpPr>
            <a:spLocks noGrp="1"/>
          </p:cNvSpPr>
          <p:nvPr>
            <p:ph type="body" sz="quarter" idx="11"/>
          </p:nvPr>
        </p:nvSpPr>
        <p:spPr/>
        <p:txBody>
          <a:bodyPr/>
          <a:lstStyle/>
          <a:p>
            <a:r>
              <a:rPr lang="es-CO" sz="3200" dirty="0"/>
              <a:t>Periodo 1 de Febrero 2021 al 31 de Diciembre de 2021</a:t>
            </a:r>
          </a:p>
        </p:txBody>
      </p:sp>
    </p:spTree>
    <p:extLst>
      <p:ext uri="{BB962C8B-B14F-4D97-AF65-F5344CB8AC3E}">
        <p14:creationId xmlns:p14="http://schemas.microsoft.com/office/powerpoint/2010/main" val="7623860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6F39054-0344-45B9-95D0-F5C5A5709833}"/>
              </a:ext>
            </a:extLst>
          </p:cNvPr>
          <p:cNvSpPr>
            <a:spLocks noGrp="1"/>
          </p:cNvSpPr>
          <p:nvPr>
            <p:ph type="title"/>
          </p:nvPr>
        </p:nvSpPr>
        <p:spPr/>
        <p:txBody>
          <a:bodyPr/>
          <a:lstStyle/>
          <a:p>
            <a:r>
              <a:rPr lang="es-CO" dirty="0"/>
              <a:t>Cronograma de Hitos</a:t>
            </a:r>
            <a:br>
              <a:rPr lang="es-CO" dirty="0"/>
            </a:br>
            <a:endParaRPr lang="es-CO" dirty="0"/>
          </a:p>
        </p:txBody>
      </p:sp>
      <p:sp>
        <p:nvSpPr>
          <p:cNvPr id="3" name="Marcador de texto 2">
            <a:extLst>
              <a:ext uri="{FF2B5EF4-FFF2-40B4-BE49-F238E27FC236}">
                <a16:creationId xmlns:a16="http://schemas.microsoft.com/office/drawing/2014/main" id="{76B39BE0-A77E-4885-8DD7-DC56BB27B3BA}"/>
              </a:ext>
            </a:extLst>
          </p:cNvPr>
          <p:cNvSpPr>
            <a:spLocks noGrp="1"/>
          </p:cNvSpPr>
          <p:nvPr>
            <p:ph type="body" sz="quarter" idx="10"/>
          </p:nvPr>
        </p:nvSpPr>
        <p:spPr>
          <a:xfrm>
            <a:off x="494071" y="823241"/>
            <a:ext cx="11956799" cy="688975"/>
          </a:xfrm>
        </p:spPr>
        <p:txBody>
          <a:bodyPr/>
          <a:lstStyle/>
          <a:p>
            <a:r>
              <a:rPr lang="es-CO" sz="3200" dirty="0"/>
              <a:t>Actividades y Responsables.</a:t>
            </a:r>
            <a:endParaRPr lang="es-CO" dirty="0"/>
          </a:p>
        </p:txBody>
      </p:sp>
      <p:pic>
        <p:nvPicPr>
          <p:cNvPr id="4" name="Imagen 2" descr="UnidadVictimas_logo2018-01.jpg">
            <a:extLst>
              <a:ext uri="{FF2B5EF4-FFF2-40B4-BE49-F238E27FC236}">
                <a16:creationId xmlns:a16="http://schemas.microsoft.com/office/drawing/2014/main" id="{8A22F4D5-0E4C-4CBC-8932-838DD8E74F7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616745" y="278425"/>
            <a:ext cx="6106665" cy="1039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7" name="Table 6">
            <a:extLst>
              <a:ext uri="{FF2B5EF4-FFF2-40B4-BE49-F238E27FC236}">
                <a16:creationId xmlns:a16="http://schemas.microsoft.com/office/drawing/2014/main" id="{778674EA-4E77-41B9-BD19-9C078F020158}"/>
              </a:ext>
            </a:extLst>
          </p:cNvPr>
          <p:cNvGraphicFramePr>
            <a:graphicFrameLocks noGrp="1"/>
          </p:cNvGraphicFramePr>
          <p:nvPr/>
        </p:nvGraphicFramePr>
        <p:xfrm>
          <a:off x="494071" y="1763473"/>
          <a:ext cx="14346936" cy="7511847"/>
        </p:xfrm>
        <a:graphic>
          <a:graphicData uri="http://schemas.openxmlformats.org/drawingml/2006/table">
            <a:tbl>
              <a:tblPr firstRow="1" bandRow="1">
                <a:tableStyleId>{5C22544A-7EE6-4342-B048-85BDC9FD1C3A}</a:tableStyleId>
              </a:tblPr>
              <a:tblGrid>
                <a:gridCol w="655409">
                  <a:extLst>
                    <a:ext uri="{9D8B030D-6E8A-4147-A177-3AD203B41FA5}">
                      <a16:colId xmlns:a16="http://schemas.microsoft.com/office/drawing/2014/main" val="200578367"/>
                    </a:ext>
                  </a:extLst>
                </a:gridCol>
                <a:gridCol w="2735048">
                  <a:extLst>
                    <a:ext uri="{9D8B030D-6E8A-4147-A177-3AD203B41FA5}">
                      <a16:colId xmlns:a16="http://schemas.microsoft.com/office/drawing/2014/main" val="490919074"/>
                    </a:ext>
                  </a:extLst>
                </a:gridCol>
                <a:gridCol w="2142925">
                  <a:extLst>
                    <a:ext uri="{9D8B030D-6E8A-4147-A177-3AD203B41FA5}">
                      <a16:colId xmlns:a16="http://schemas.microsoft.com/office/drawing/2014/main" val="678711154"/>
                    </a:ext>
                  </a:extLst>
                </a:gridCol>
                <a:gridCol w="2460896">
                  <a:extLst>
                    <a:ext uri="{9D8B030D-6E8A-4147-A177-3AD203B41FA5}">
                      <a16:colId xmlns:a16="http://schemas.microsoft.com/office/drawing/2014/main" val="822612099"/>
                    </a:ext>
                  </a:extLst>
                </a:gridCol>
                <a:gridCol w="1930701">
                  <a:extLst>
                    <a:ext uri="{9D8B030D-6E8A-4147-A177-3AD203B41FA5}">
                      <a16:colId xmlns:a16="http://schemas.microsoft.com/office/drawing/2014/main" val="2533194048"/>
                    </a:ext>
                  </a:extLst>
                </a:gridCol>
                <a:gridCol w="2240814">
                  <a:extLst>
                    <a:ext uri="{9D8B030D-6E8A-4147-A177-3AD203B41FA5}">
                      <a16:colId xmlns:a16="http://schemas.microsoft.com/office/drawing/2014/main" val="2509865340"/>
                    </a:ext>
                  </a:extLst>
                </a:gridCol>
                <a:gridCol w="2181143">
                  <a:extLst>
                    <a:ext uri="{9D8B030D-6E8A-4147-A177-3AD203B41FA5}">
                      <a16:colId xmlns:a16="http://schemas.microsoft.com/office/drawing/2014/main" val="2299191733"/>
                    </a:ext>
                  </a:extLst>
                </a:gridCol>
              </a:tblGrid>
              <a:tr h="505293">
                <a:tc>
                  <a:txBody>
                    <a:bodyPr/>
                    <a:lstStyle/>
                    <a:p>
                      <a:pPr algn="l"/>
                      <a:r>
                        <a:rPr lang="es-CO" sz="2000" noProof="0" dirty="0">
                          <a:latin typeface="Work Sans" panose="020B0604020202020204" charset="0"/>
                        </a:rPr>
                        <a:t>Id </a:t>
                      </a:r>
                    </a:p>
                  </a:txBody>
                  <a:tcPr/>
                </a:tc>
                <a:tc>
                  <a:txBody>
                    <a:bodyPr/>
                    <a:lstStyle/>
                    <a:p>
                      <a:pPr algn="l"/>
                      <a:r>
                        <a:rPr lang="es-CO" sz="2000" noProof="0" dirty="0">
                          <a:latin typeface="Work Sans" panose="020B0604020202020204" charset="0"/>
                        </a:rPr>
                        <a:t>Actividad</a:t>
                      </a:r>
                    </a:p>
                  </a:txBody>
                  <a:tcPr/>
                </a:tc>
                <a:tc>
                  <a:txBody>
                    <a:bodyPr/>
                    <a:lstStyle/>
                    <a:p>
                      <a:r>
                        <a:rPr lang="es-CO" sz="2000" noProof="0" dirty="0">
                          <a:latin typeface="Work Sans" panose="020B0604020202020204" charset="0"/>
                        </a:rPr>
                        <a:t>Responsable</a:t>
                      </a:r>
                    </a:p>
                  </a:txBody>
                  <a:tcPr/>
                </a:tc>
                <a:tc>
                  <a:txBody>
                    <a:bodyPr/>
                    <a:lstStyle/>
                    <a:p>
                      <a:r>
                        <a:rPr lang="es-CO" sz="2000" noProof="0" dirty="0">
                          <a:latin typeface="Work Sans" panose="020B0604020202020204" charset="0"/>
                        </a:rPr>
                        <a:t>Septiembre</a:t>
                      </a:r>
                    </a:p>
                  </a:txBody>
                  <a:tcPr/>
                </a:tc>
                <a:tc>
                  <a:txBody>
                    <a:bodyPr/>
                    <a:lstStyle/>
                    <a:p>
                      <a:r>
                        <a:rPr lang="es-CO" sz="2000" noProof="0" dirty="0">
                          <a:latin typeface="Work Sans" panose="020B0604020202020204" charset="0"/>
                        </a:rPr>
                        <a:t>Octubre</a:t>
                      </a:r>
                    </a:p>
                  </a:txBody>
                  <a:tcPr/>
                </a:tc>
                <a:tc>
                  <a:txBody>
                    <a:bodyPr/>
                    <a:lstStyle/>
                    <a:p>
                      <a:r>
                        <a:rPr lang="es-CO" sz="2000" noProof="0" dirty="0">
                          <a:latin typeface="Work Sans" panose="020B0604020202020204" charset="0"/>
                        </a:rPr>
                        <a:t>Noviembre</a:t>
                      </a:r>
                    </a:p>
                  </a:txBody>
                  <a:tcPr/>
                </a:tc>
                <a:tc>
                  <a:txBody>
                    <a:bodyPr/>
                    <a:lstStyle/>
                    <a:p>
                      <a:r>
                        <a:rPr lang="es-CO" sz="2000" noProof="0" dirty="0">
                          <a:latin typeface="Work Sans" panose="020B0604020202020204" charset="0"/>
                        </a:rPr>
                        <a:t>Diciembre</a:t>
                      </a:r>
                    </a:p>
                  </a:txBody>
                  <a:tcPr/>
                </a:tc>
                <a:extLst>
                  <a:ext uri="{0D108BD9-81ED-4DB2-BD59-A6C34878D82A}">
                    <a16:rowId xmlns:a16="http://schemas.microsoft.com/office/drawing/2014/main" val="718208541"/>
                  </a:ext>
                </a:extLst>
              </a:tr>
              <a:tr h="933438">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1</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Establecer Fuentes de información </a:t>
                      </a:r>
                    </a:p>
                  </a:txBody>
                  <a:tcPr/>
                </a:tc>
                <a:tc>
                  <a:txBody>
                    <a:bodyPr/>
                    <a:lstStyle/>
                    <a:p>
                      <a:r>
                        <a:rPr lang="es-CO" sz="2000" noProof="0" dirty="0">
                          <a:latin typeface="Work Sans" panose="020B0604020202020204" charset="0"/>
                        </a:rPr>
                        <a:t>Fredy Quesada</a:t>
                      </a:r>
                    </a:p>
                  </a:txBody>
                  <a:tcPr/>
                </a:tc>
                <a:tc>
                  <a:txBody>
                    <a:bodyPr/>
                    <a:lstStyle/>
                    <a:p>
                      <a:r>
                        <a:rPr lang="es-CO" sz="2000" noProof="0" dirty="0">
                          <a:latin typeface="Work Sans" panose="020B0604020202020204" charset="0"/>
                        </a:rPr>
                        <a:t>Identificar fuentes</a:t>
                      </a:r>
                    </a:p>
                  </a:txBody>
                  <a:tcPr>
                    <a:solidFill>
                      <a:schemeClr val="accent6">
                        <a:lumMod val="60000"/>
                        <a:lumOff val="40000"/>
                      </a:schemeClr>
                    </a:solidFill>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Disponer fuentes</a:t>
                      </a:r>
                    </a:p>
                  </a:txBody>
                  <a:tcPr>
                    <a:solidFill>
                      <a:schemeClr val="accent6">
                        <a:lumMod val="60000"/>
                        <a:lumOff val="40000"/>
                      </a:schemeClr>
                    </a:solidFill>
                  </a:tcPr>
                </a:tc>
                <a:tc>
                  <a:txBody>
                    <a:bodyPr/>
                    <a:lstStyle/>
                    <a:p>
                      <a:endParaRPr lang="es-CO" sz="2000" noProof="0" dirty="0">
                        <a:latin typeface="Work Sans" panose="020B0604020202020204" charset="0"/>
                      </a:endParaRPr>
                    </a:p>
                  </a:txBody>
                  <a:tcPr/>
                </a:tc>
                <a:tc>
                  <a:txBody>
                    <a:bodyPr/>
                    <a:lstStyle/>
                    <a:p>
                      <a:endParaRPr lang="es-CO" sz="2000" noProof="0">
                        <a:latin typeface="Work Sans" panose="020B0604020202020204" charset="0"/>
                      </a:endParaRPr>
                    </a:p>
                  </a:txBody>
                  <a:tcPr/>
                </a:tc>
                <a:extLst>
                  <a:ext uri="{0D108BD9-81ED-4DB2-BD59-A6C34878D82A}">
                    <a16:rowId xmlns:a16="http://schemas.microsoft.com/office/drawing/2014/main" val="2300837916"/>
                  </a:ext>
                </a:extLst>
              </a:tr>
              <a:tr h="933438">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2</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Exploración de servicios disponibles</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Fredy Quesada</a:t>
                      </a:r>
                    </a:p>
                  </a:txBody>
                  <a:tcPr/>
                </a:tc>
                <a:tc>
                  <a:txBody>
                    <a:bodyPr/>
                    <a:lstStyle/>
                    <a:p>
                      <a:endParaRPr lang="es-CO" sz="2000" noProof="0" dirty="0">
                        <a:latin typeface="Work Sans" panose="020B0604020202020204" charset="0"/>
                      </a:endParaRPr>
                    </a:p>
                  </a:txBody>
                  <a:tcPr/>
                </a:tc>
                <a:tc>
                  <a:txBody>
                    <a:bodyPr/>
                    <a:lstStyle/>
                    <a:p>
                      <a:r>
                        <a:rPr lang="es-CO" sz="2000" noProof="0" dirty="0">
                          <a:latin typeface="Work Sans" panose="020B0604020202020204" charset="0"/>
                        </a:rPr>
                        <a:t>Explorar Servicios</a:t>
                      </a:r>
                    </a:p>
                  </a:txBody>
                  <a:tcPr>
                    <a:solidFill>
                      <a:schemeClr val="accent6">
                        <a:lumMod val="60000"/>
                        <a:lumOff val="40000"/>
                      </a:schemeClr>
                    </a:solidFill>
                  </a:tcPr>
                </a:tc>
                <a:tc>
                  <a:txBody>
                    <a:bodyPr/>
                    <a:lstStyle/>
                    <a:p>
                      <a:endParaRPr lang="es-CO" sz="2000" noProof="0" dirty="0">
                        <a:latin typeface="Work Sans" panose="020B0604020202020204" charset="0"/>
                      </a:endParaRPr>
                    </a:p>
                  </a:txBody>
                  <a:tcPr/>
                </a:tc>
                <a:tc>
                  <a:txBody>
                    <a:bodyPr/>
                    <a:lstStyle/>
                    <a:p>
                      <a:endParaRPr lang="es-CO" sz="2000" noProof="0">
                        <a:latin typeface="Work Sans" panose="020B0604020202020204" charset="0"/>
                      </a:endParaRPr>
                    </a:p>
                  </a:txBody>
                  <a:tcPr/>
                </a:tc>
                <a:extLst>
                  <a:ext uri="{0D108BD9-81ED-4DB2-BD59-A6C34878D82A}">
                    <a16:rowId xmlns:a16="http://schemas.microsoft.com/office/drawing/2014/main" val="3671314087"/>
                  </a:ext>
                </a:extLst>
              </a:tr>
              <a:tr h="650578">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3</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Ingesta de datos</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Fredy Quesada</a:t>
                      </a:r>
                    </a:p>
                  </a:txBody>
                  <a:tcPr/>
                </a:tc>
                <a:tc>
                  <a:txBody>
                    <a:bodyPr/>
                    <a:lstStyle/>
                    <a:p>
                      <a:endParaRPr lang="es-CO" sz="2000" noProof="0" dirty="0">
                        <a:latin typeface="Work Sans" panose="020B0604020202020204" charset="0"/>
                      </a:endParaRPr>
                    </a:p>
                  </a:txBody>
                  <a:tcPr/>
                </a:tc>
                <a:tc>
                  <a:txBody>
                    <a:bodyPr/>
                    <a:lstStyle/>
                    <a:p>
                      <a:r>
                        <a:rPr lang="es-CO" sz="2000" noProof="0" dirty="0">
                          <a:latin typeface="Work Sans" panose="020B0604020202020204" charset="0"/>
                        </a:rPr>
                        <a:t>Conexión</a:t>
                      </a:r>
                    </a:p>
                    <a:p>
                      <a:r>
                        <a:rPr lang="es-CO" sz="2000" noProof="0" dirty="0">
                          <a:latin typeface="Work Sans" panose="020B0604020202020204" charset="0"/>
                        </a:rPr>
                        <a:t>Extracción</a:t>
                      </a:r>
                    </a:p>
                  </a:txBody>
                  <a:tcPr>
                    <a:solidFill>
                      <a:schemeClr val="accent6">
                        <a:lumMod val="60000"/>
                        <a:lumOff val="40000"/>
                      </a:schemeClr>
                    </a:solidFill>
                  </a:tcPr>
                </a:tc>
                <a:tc>
                  <a:txBody>
                    <a:bodyPr/>
                    <a:lstStyle/>
                    <a:p>
                      <a:r>
                        <a:rPr lang="es-CO" sz="2000" noProof="0" dirty="0">
                          <a:latin typeface="Work Sans" panose="020B0604020202020204" charset="0"/>
                        </a:rPr>
                        <a:t>Conocer Estructura</a:t>
                      </a:r>
                    </a:p>
                  </a:txBody>
                  <a:tcPr>
                    <a:solidFill>
                      <a:schemeClr val="accent6">
                        <a:lumMod val="40000"/>
                        <a:lumOff val="60000"/>
                      </a:schemeClr>
                    </a:solidFill>
                  </a:tcPr>
                </a:tc>
                <a:tc>
                  <a:txBody>
                    <a:bodyPr/>
                    <a:lstStyle/>
                    <a:p>
                      <a:endParaRPr lang="es-CO" sz="2000" noProof="0" dirty="0">
                        <a:latin typeface="Work Sans" panose="020B0604020202020204" charset="0"/>
                      </a:endParaRPr>
                    </a:p>
                  </a:txBody>
                  <a:tcPr/>
                </a:tc>
                <a:extLst>
                  <a:ext uri="{0D108BD9-81ED-4DB2-BD59-A6C34878D82A}">
                    <a16:rowId xmlns:a16="http://schemas.microsoft.com/office/drawing/2014/main" val="382164372"/>
                  </a:ext>
                </a:extLst>
              </a:tr>
              <a:tr h="650578">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4a</a:t>
                      </a:r>
                    </a:p>
                  </a:txBody>
                  <a:tcPr/>
                </a:tc>
                <a:tc rowSpan="3">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endParaRPr lang="es-CO" sz="2000" noProof="0" dirty="0">
                        <a:latin typeface="Work Sans" panose="020B0604020202020204" charset="0"/>
                      </a:endParaRPr>
                    </a:p>
                    <a:p>
                      <a:pPr marL="0" marR="0" lvl="0" indent="0" algn="l" defTabSz="1161014" rtl="0" eaLnBrk="1" fontAlgn="auto" latinLnBrk="0" hangingPunct="1">
                        <a:lnSpc>
                          <a:spcPct val="100000"/>
                        </a:lnSpc>
                        <a:spcBef>
                          <a:spcPts val="0"/>
                        </a:spcBef>
                        <a:spcAft>
                          <a:spcPts val="0"/>
                        </a:spcAft>
                        <a:buClrTx/>
                        <a:buSzTx/>
                        <a:buFontTx/>
                        <a:buNone/>
                        <a:tabLst/>
                        <a:defRPr/>
                      </a:pPr>
                      <a:endParaRPr lang="es-CO" sz="2000" noProof="0" dirty="0">
                        <a:latin typeface="Work Sans" panose="020B0604020202020204" charset="0"/>
                      </a:endParaRPr>
                    </a:p>
                    <a:p>
                      <a:pPr marL="0" marR="0" lvl="0" indent="0" algn="l" defTabSz="1161014" rtl="0" eaLnBrk="1" fontAlgn="auto" latinLnBrk="0" hangingPunct="1">
                        <a:lnSpc>
                          <a:spcPct val="100000"/>
                        </a:lnSpc>
                        <a:spcBef>
                          <a:spcPts val="0"/>
                        </a:spcBef>
                        <a:spcAft>
                          <a:spcPts val="0"/>
                        </a:spcAft>
                        <a:buClrTx/>
                        <a:buSzTx/>
                        <a:buFontTx/>
                        <a:buNone/>
                        <a:tabLst/>
                        <a:defRPr/>
                      </a:pPr>
                      <a:endParaRPr lang="es-CO" sz="2000" noProof="0" dirty="0">
                        <a:latin typeface="Work Sans" panose="020B0604020202020204" charset="0"/>
                      </a:endParaRPr>
                    </a:p>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Procesamiento</a:t>
                      </a:r>
                    </a:p>
                  </a:txBody>
                  <a:tcPr/>
                </a:tc>
                <a:tc>
                  <a:txBody>
                    <a:bodyPr/>
                    <a:lstStyle/>
                    <a:p>
                      <a:r>
                        <a:rPr lang="es-ES" sz="2000" noProof="0" dirty="0">
                          <a:latin typeface="Work Sans" panose="020B0604020202020204" charset="0"/>
                        </a:rPr>
                        <a:t>Juan Diaz</a:t>
                      </a:r>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r>
                        <a:rPr lang="es-CO" sz="2000" noProof="0" dirty="0">
                          <a:latin typeface="Work Sans" panose="020B0604020202020204" charset="0"/>
                        </a:rPr>
                        <a:t>Limpieza de datos</a:t>
                      </a:r>
                    </a:p>
                  </a:txBody>
                  <a:tcPr>
                    <a:solidFill>
                      <a:schemeClr val="accent6">
                        <a:lumMod val="40000"/>
                        <a:lumOff val="60000"/>
                      </a:schemeClr>
                    </a:solidFill>
                  </a:tcPr>
                </a:tc>
                <a:tc>
                  <a:txBody>
                    <a:bodyPr/>
                    <a:lstStyle/>
                    <a:p>
                      <a:endParaRPr lang="es-CO" sz="2000" noProof="0" dirty="0">
                        <a:latin typeface="Work Sans" panose="020B0604020202020204" charset="0"/>
                      </a:endParaRPr>
                    </a:p>
                  </a:txBody>
                  <a:tcPr/>
                </a:tc>
                <a:extLst>
                  <a:ext uri="{0D108BD9-81ED-4DB2-BD59-A6C34878D82A}">
                    <a16:rowId xmlns:a16="http://schemas.microsoft.com/office/drawing/2014/main" val="3605616470"/>
                  </a:ext>
                </a:extLst>
              </a:tr>
              <a:tr h="650578">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ES" sz="2000" noProof="0" dirty="0">
                          <a:latin typeface="Work Sans" panose="020B0604020202020204" charset="0"/>
                        </a:rPr>
                        <a:t>4b</a:t>
                      </a:r>
                      <a:endParaRPr lang="es-CO" sz="2000" noProof="0" dirty="0">
                        <a:latin typeface="Work Sans" panose="020B0604020202020204" charset="0"/>
                      </a:endParaRPr>
                    </a:p>
                  </a:txBody>
                  <a:tcPr/>
                </a:tc>
                <a:tc vMerge="1">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endParaRPr lang="es-CO" sz="16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endParaRPr lang="es-CO" sz="2000" noProof="0" dirty="0">
                        <a:latin typeface="Work Sans" panose="020B0604020202020204" charset="0"/>
                      </a:endParaRPr>
                    </a:p>
                  </a:txBody>
                  <a:tcPr>
                    <a:solidFill>
                      <a:schemeClr val="tx2">
                        <a:lumMod val="20000"/>
                        <a:lumOff val="80000"/>
                      </a:schemeClr>
                    </a:solidFill>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Análisis de datos</a:t>
                      </a:r>
                    </a:p>
                  </a:txBody>
                  <a:tcPr/>
                </a:tc>
                <a:extLst>
                  <a:ext uri="{0D108BD9-81ED-4DB2-BD59-A6C34878D82A}">
                    <a16:rowId xmlns:a16="http://schemas.microsoft.com/office/drawing/2014/main" val="78675619"/>
                  </a:ext>
                </a:extLst>
              </a:tr>
              <a:tr h="367718">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ES" sz="2000" noProof="0" dirty="0">
                          <a:latin typeface="Work Sans" panose="020B0604020202020204" charset="0"/>
                        </a:rPr>
                        <a:t>4c</a:t>
                      </a:r>
                      <a:endParaRPr lang="es-CO" sz="2000" noProof="0" dirty="0">
                        <a:latin typeface="Work Sans" panose="020B0604020202020204" charset="0"/>
                      </a:endParaRPr>
                    </a:p>
                  </a:txBody>
                  <a:tcPr/>
                </a:tc>
                <a:tc vMerge="1">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endParaRPr lang="es-CO" sz="16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dirty="0">
                        <a:latin typeface="Work Sans" panose="020B0604020202020204" charset="0"/>
                      </a:endParaRPr>
                    </a:p>
                  </a:txBody>
                  <a:tcPr/>
                </a:tc>
                <a:tc>
                  <a:txBody>
                    <a:bodyPr/>
                    <a:lstStyle/>
                    <a:p>
                      <a:endParaRPr lang="es-CO" sz="2000" noProof="0" dirty="0">
                        <a:latin typeface="Work Sans" panose="020B0604020202020204" charset="0"/>
                      </a:endParaRPr>
                    </a:p>
                  </a:txBody>
                  <a:tcPr/>
                </a:tc>
                <a:extLst>
                  <a:ext uri="{0D108BD9-81ED-4DB2-BD59-A6C34878D82A}">
                    <a16:rowId xmlns:a16="http://schemas.microsoft.com/office/drawing/2014/main" val="2477256775"/>
                  </a:ext>
                </a:extLst>
              </a:tr>
              <a:tr h="933438">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5</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Modelado</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Juan Díaz</a:t>
                      </a: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r>
                        <a:rPr lang="es-CO" sz="2000" noProof="0" dirty="0">
                          <a:latin typeface="Work Sans" panose="020B0604020202020204" charset="0"/>
                        </a:rPr>
                        <a:t>Modelo de Base de datos</a:t>
                      </a:r>
                    </a:p>
                  </a:txBody>
                  <a:tcPr>
                    <a:solidFill>
                      <a:schemeClr val="accent6">
                        <a:lumMod val="40000"/>
                        <a:lumOff val="60000"/>
                      </a:schemeClr>
                    </a:solidFill>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Modelo de Base de datos</a:t>
                      </a:r>
                    </a:p>
                  </a:txBody>
                  <a:tcPr>
                    <a:solidFill>
                      <a:schemeClr val="accent6">
                        <a:lumMod val="40000"/>
                        <a:lumOff val="60000"/>
                      </a:schemeClr>
                    </a:solidFill>
                  </a:tcPr>
                </a:tc>
                <a:extLst>
                  <a:ext uri="{0D108BD9-81ED-4DB2-BD59-A6C34878D82A}">
                    <a16:rowId xmlns:a16="http://schemas.microsoft.com/office/drawing/2014/main" val="4060691829"/>
                  </a:ext>
                </a:extLst>
              </a:tr>
              <a:tr h="933438">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6</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Visualización</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Andrés Rojas</a:t>
                      </a:r>
                    </a:p>
                    <a:p>
                      <a:endParaRPr lang="es-CO" sz="2000" noProof="0" dirty="0">
                        <a:latin typeface="Work Sans" panose="020B0604020202020204" charset="0"/>
                      </a:endParaRPr>
                    </a:p>
                  </a:txBody>
                  <a:tcPr/>
                </a:tc>
                <a:tc>
                  <a:txBody>
                    <a:bodyPr/>
                    <a:lstStyle/>
                    <a:p>
                      <a:endParaRPr lang="es-CO" sz="2000" noProof="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a:latin typeface="Work Sans" panose="020B0604020202020204" charset="0"/>
                      </a:endParaRPr>
                    </a:p>
                  </a:txBody>
                  <a:tcPr/>
                </a:tc>
                <a:extLst>
                  <a:ext uri="{0D108BD9-81ED-4DB2-BD59-A6C34878D82A}">
                    <a16:rowId xmlns:a16="http://schemas.microsoft.com/office/drawing/2014/main" val="10051484"/>
                  </a:ext>
                </a:extLst>
              </a:tr>
              <a:tr h="650578">
                <a:tc>
                  <a:txBody>
                    <a:bodyPr/>
                    <a:lstStyle/>
                    <a:p>
                      <a:pPr algn="l"/>
                      <a:r>
                        <a:rPr lang="es-CO" sz="2000" noProof="0" dirty="0">
                          <a:latin typeface="Work Sans" panose="020B0604020202020204" charset="0"/>
                        </a:rPr>
                        <a:t>7</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Publicación de Resultados</a:t>
                      </a: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extLst>
                  <a:ext uri="{0D108BD9-81ED-4DB2-BD59-A6C34878D82A}">
                    <a16:rowId xmlns:a16="http://schemas.microsoft.com/office/drawing/2014/main" val="1522514093"/>
                  </a:ext>
                </a:extLst>
              </a:tr>
            </a:tbl>
          </a:graphicData>
        </a:graphic>
      </p:graphicFrame>
    </p:spTree>
    <p:extLst>
      <p:ext uri="{BB962C8B-B14F-4D97-AF65-F5344CB8AC3E}">
        <p14:creationId xmlns:p14="http://schemas.microsoft.com/office/powerpoint/2010/main" val="26636708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6F39054-0344-45B9-95D0-F5C5A5709833}"/>
              </a:ext>
            </a:extLst>
          </p:cNvPr>
          <p:cNvSpPr>
            <a:spLocks noGrp="1"/>
          </p:cNvSpPr>
          <p:nvPr>
            <p:ph type="title"/>
          </p:nvPr>
        </p:nvSpPr>
        <p:spPr/>
        <p:txBody>
          <a:bodyPr/>
          <a:lstStyle/>
          <a:p>
            <a:r>
              <a:rPr lang="es-CO" dirty="0"/>
              <a:t>Cronograma de Hitos</a:t>
            </a:r>
            <a:br>
              <a:rPr lang="es-CO" dirty="0"/>
            </a:br>
            <a:endParaRPr lang="es-CO" dirty="0"/>
          </a:p>
        </p:txBody>
      </p:sp>
      <p:sp>
        <p:nvSpPr>
          <p:cNvPr id="3" name="Marcador de texto 2">
            <a:extLst>
              <a:ext uri="{FF2B5EF4-FFF2-40B4-BE49-F238E27FC236}">
                <a16:creationId xmlns:a16="http://schemas.microsoft.com/office/drawing/2014/main" id="{76B39BE0-A77E-4885-8DD7-DC56BB27B3BA}"/>
              </a:ext>
            </a:extLst>
          </p:cNvPr>
          <p:cNvSpPr>
            <a:spLocks noGrp="1"/>
          </p:cNvSpPr>
          <p:nvPr>
            <p:ph type="body" sz="quarter" idx="10"/>
          </p:nvPr>
        </p:nvSpPr>
        <p:spPr>
          <a:xfrm>
            <a:off x="494071" y="823241"/>
            <a:ext cx="11956799" cy="688975"/>
          </a:xfrm>
        </p:spPr>
        <p:txBody>
          <a:bodyPr/>
          <a:lstStyle/>
          <a:p>
            <a:r>
              <a:rPr lang="es-CO" sz="3200" dirty="0"/>
              <a:t>Actividades y Responsables.</a:t>
            </a:r>
            <a:endParaRPr lang="es-CO" dirty="0"/>
          </a:p>
        </p:txBody>
      </p:sp>
      <p:pic>
        <p:nvPicPr>
          <p:cNvPr id="4" name="Imagen 2" descr="UnidadVictimas_logo2018-01.jpg">
            <a:extLst>
              <a:ext uri="{FF2B5EF4-FFF2-40B4-BE49-F238E27FC236}">
                <a16:creationId xmlns:a16="http://schemas.microsoft.com/office/drawing/2014/main" id="{8A22F4D5-0E4C-4CBC-8932-838DD8E74F7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616745" y="278425"/>
            <a:ext cx="6106665" cy="1039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7" name="Table 6">
            <a:extLst>
              <a:ext uri="{FF2B5EF4-FFF2-40B4-BE49-F238E27FC236}">
                <a16:creationId xmlns:a16="http://schemas.microsoft.com/office/drawing/2014/main" id="{778674EA-4E77-41B9-BD19-9C078F020158}"/>
              </a:ext>
            </a:extLst>
          </p:cNvPr>
          <p:cNvGraphicFramePr>
            <a:graphicFrameLocks noGrp="1"/>
          </p:cNvGraphicFramePr>
          <p:nvPr/>
        </p:nvGraphicFramePr>
        <p:xfrm>
          <a:off x="376474" y="2343793"/>
          <a:ext cx="14346936" cy="6400800"/>
        </p:xfrm>
        <a:graphic>
          <a:graphicData uri="http://schemas.openxmlformats.org/drawingml/2006/table">
            <a:tbl>
              <a:tblPr firstRow="1" bandRow="1">
                <a:tableStyleId>{5C22544A-7EE6-4342-B048-85BDC9FD1C3A}</a:tableStyleId>
              </a:tblPr>
              <a:tblGrid>
                <a:gridCol w="754511">
                  <a:extLst>
                    <a:ext uri="{9D8B030D-6E8A-4147-A177-3AD203B41FA5}">
                      <a16:colId xmlns:a16="http://schemas.microsoft.com/office/drawing/2014/main" val="200578367"/>
                    </a:ext>
                  </a:extLst>
                </a:gridCol>
                <a:gridCol w="3148605">
                  <a:extLst>
                    <a:ext uri="{9D8B030D-6E8A-4147-A177-3AD203B41FA5}">
                      <a16:colId xmlns:a16="http://schemas.microsoft.com/office/drawing/2014/main" val="490919074"/>
                    </a:ext>
                  </a:extLst>
                </a:gridCol>
                <a:gridCol w="2466950">
                  <a:extLst>
                    <a:ext uri="{9D8B030D-6E8A-4147-A177-3AD203B41FA5}">
                      <a16:colId xmlns:a16="http://schemas.microsoft.com/office/drawing/2014/main" val="678711154"/>
                    </a:ext>
                  </a:extLst>
                </a:gridCol>
                <a:gridCol w="2821078">
                  <a:extLst>
                    <a:ext uri="{9D8B030D-6E8A-4147-A177-3AD203B41FA5}">
                      <a16:colId xmlns:a16="http://schemas.microsoft.com/office/drawing/2014/main" val="1298438471"/>
                    </a:ext>
                  </a:extLst>
                </a:gridCol>
                <a:gridCol w="2671771">
                  <a:extLst>
                    <a:ext uri="{9D8B030D-6E8A-4147-A177-3AD203B41FA5}">
                      <a16:colId xmlns:a16="http://schemas.microsoft.com/office/drawing/2014/main" val="3869517047"/>
                    </a:ext>
                  </a:extLst>
                </a:gridCol>
                <a:gridCol w="2484021">
                  <a:extLst>
                    <a:ext uri="{9D8B030D-6E8A-4147-A177-3AD203B41FA5}">
                      <a16:colId xmlns:a16="http://schemas.microsoft.com/office/drawing/2014/main" val="3476674535"/>
                    </a:ext>
                  </a:extLst>
                </a:gridCol>
              </a:tblGrid>
              <a:tr h="370840">
                <a:tc>
                  <a:txBody>
                    <a:bodyPr/>
                    <a:lstStyle/>
                    <a:p>
                      <a:pPr algn="l"/>
                      <a:r>
                        <a:rPr lang="es-CO" sz="2000" noProof="0" dirty="0">
                          <a:latin typeface="Work Sans" panose="020B0604020202020204" charset="0"/>
                        </a:rPr>
                        <a:t>Id </a:t>
                      </a:r>
                    </a:p>
                  </a:txBody>
                  <a:tcPr/>
                </a:tc>
                <a:tc>
                  <a:txBody>
                    <a:bodyPr/>
                    <a:lstStyle/>
                    <a:p>
                      <a:pPr algn="l"/>
                      <a:r>
                        <a:rPr lang="es-CO" sz="2000" noProof="0" dirty="0">
                          <a:latin typeface="Work Sans" panose="020B0604020202020204" charset="0"/>
                        </a:rPr>
                        <a:t>Actividad</a:t>
                      </a:r>
                    </a:p>
                  </a:txBody>
                  <a:tcPr/>
                </a:tc>
                <a:tc>
                  <a:txBody>
                    <a:bodyPr/>
                    <a:lstStyle/>
                    <a:p>
                      <a:r>
                        <a:rPr lang="es-CO" sz="2000" noProof="0" dirty="0">
                          <a:latin typeface="Work Sans" panose="020B0604020202020204" charset="0"/>
                        </a:rPr>
                        <a:t>Responsable</a:t>
                      </a:r>
                    </a:p>
                  </a:txBody>
                  <a:tcPr/>
                </a:tc>
                <a:tc>
                  <a:txBody>
                    <a:bodyPr/>
                    <a:lstStyle/>
                    <a:p>
                      <a:r>
                        <a:rPr lang="es-CO" sz="2000" noProof="0" dirty="0">
                          <a:latin typeface="Work Sans" panose="020B0604020202020204" charset="0"/>
                        </a:rPr>
                        <a:t>Enero-2021</a:t>
                      </a:r>
                    </a:p>
                  </a:txBody>
                  <a:tcPr/>
                </a:tc>
                <a:tc>
                  <a:txBody>
                    <a:bodyPr/>
                    <a:lstStyle/>
                    <a:p>
                      <a:r>
                        <a:rPr lang="es-ES" sz="2000" noProof="0" dirty="0">
                          <a:latin typeface="Work Sans" panose="020B0604020202020204" charset="0"/>
                        </a:rPr>
                        <a:t>Febrero-</a:t>
                      </a:r>
                    </a:p>
                    <a:p>
                      <a:r>
                        <a:rPr lang="es-ES" sz="2000" noProof="0" dirty="0">
                          <a:latin typeface="Work Sans" panose="020B0604020202020204" charset="0"/>
                        </a:rPr>
                        <a:t>2021</a:t>
                      </a:r>
                      <a:endParaRPr lang="es-CO" sz="2000" noProof="0" dirty="0">
                        <a:latin typeface="Work Sans" panose="020B0604020202020204" charset="0"/>
                      </a:endParaRPr>
                    </a:p>
                  </a:txBody>
                  <a:tcPr/>
                </a:tc>
                <a:tc>
                  <a:txBody>
                    <a:bodyPr/>
                    <a:lstStyle/>
                    <a:p>
                      <a:r>
                        <a:rPr lang="es-ES" sz="2000" noProof="0" dirty="0">
                          <a:latin typeface="Work Sans" panose="020B0604020202020204" charset="0"/>
                        </a:rPr>
                        <a:t>Marzo-</a:t>
                      </a:r>
                    </a:p>
                    <a:p>
                      <a:r>
                        <a:rPr lang="es-ES" sz="2000" noProof="0" dirty="0">
                          <a:latin typeface="Work Sans" panose="020B0604020202020204" charset="0"/>
                        </a:rPr>
                        <a:t>2021</a:t>
                      </a:r>
                      <a:endParaRPr lang="es-CO" sz="2000" noProof="0" dirty="0">
                        <a:latin typeface="Work Sans" panose="020B0604020202020204" charset="0"/>
                      </a:endParaRPr>
                    </a:p>
                  </a:txBody>
                  <a:tcPr/>
                </a:tc>
                <a:extLst>
                  <a:ext uri="{0D108BD9-81ED-4DB2-BD59-A6C34878D82A}">
                    <a16:rowId xmlns:a16="http://schemas.microsoft.com/office/drawing/2014/main" val="718208541"/>
                  </a:ext>
                </a:extLst>
              </a:tr>
              <a:tr h="0">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1</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Establecer Fuentes de información </a:t>
                      </a:r>
                    </a:p>
                  </a:txBody>
                  <a:tcPr/>
                </a:tc>
                <a:tc>
                  <a:txBody>
                    <a:bodyPr/>
                    <a:lstStyle/>
                    <a:p>
                      <a:r>
                        <a:rPr lang="es-CO" sz="2000" noProof="0" dirty="0">
                          <a:latin typeface="Work Sans" panose="020B0604020202020204" charset="0"/>
                        </a:rPr>
                        <a:t>Fredy Quesada</a:t>
                      </a: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extLst>
                  <a:ext uri="{0D108BD9-81ED-4DB2-BD59-A6C34878D82A}">
                    <a16:rowId xmlns:a16="http://schemas.microsoft.com/office/drawing/2014/main" val="2300837916"/>
                  </a:ext>
                </a:extLst>
              </a:tr>
              <a:tr h="370840">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2</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Exploración de servicios disponibles</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Fredy Quesada</a:t>
                      </a: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extLst>
                  <a:ext uri="{0D108BD9-81ED-4DB2-BD59-A6C34878D82A}">
                    <a16:rowId xmlns:a16="http://schemas.microsoft.com/office/drawing/2014/main" val="3671314087"/>
                  </a:ext>
                </a:extLst>
              </a:tr>
              <a:tr h="370840">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3</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Ingesta de datos</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Fredy Quesada</a:t>
                      </a: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extLst>
                  <a:ext uri="{0D108BD9-81ED-4DB2-BD59-A6C34878D82A}">
                    <a16:rowId xmlns:a16="http://schemas.microsoft.com/office/drawing/2014/main" val="382164372"/>
                  </a:ext>
                </a:extLst>
              </a:tr>
              <a:tr h="370840">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4a</a:t>
                      </a:r>
                    </a:p>
                  </a:txBody>
                  <a:tcPr/>
                </a:tc>
                <a:tc rowSpan="3">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endParaRPr lang="es-CO" sz="2000" noProof="0" dirty="0">
                        <a:latin typeface="Work Sans" panose="020B0604020202020204" charset="0"/>
                      </a:endParaRPr>
                    </a:p>
                    <a:p>
                      <a:pPr marL="0" marR="0" lvl="0" indent="0" algn="l" defTabSz="1161014" rtl="0" eaLnBrk="1" fontAlgn="auto" latinLnBrk="0" hangingPunct="1">
                        <a:lnSpc>
                          <a:spcPct val="100000"/>
                        </a:lnSpc>
                        <a:spcBef>
                          <a:spcPts val="0"/>
                        </a:spcBef>
                        <a:spcAft>
                          <a:spcPts val="0"/>
                        </a:spcAft>
                        <a:buClrTx/>
                        <a:buSzTx/>
                        <a:buFontTx/>
                        <a:buNone/>
                        <a:tabLst/>
                        <a:defRPr/>
                      </a:pPr>
                      <a:endParaRPr lang="es-CO" sz="2000" noProof="0" dirty="0">
                        <a:latin typeface="Work Sans" panose="020B0604020202020204" charset="0"/>
                      </a:endParaRPr>
                    </a:p>
                    <a:p>
                      <a:pPr marL="0" marR="0" lvl="0" indent="0" algn="l" defTabSz="1161014" rtl="0" eaLnBrk="1" fontAlgn="auto" latinLnBrk="0" hangingPunct="1">
                        <a:lnSpc>
                          <a:spcPct val="100000"/>
                        </a:lnSpc>
                        <a:spcBef>
                          <a:spcPts val="0"/>
                        </a:spcBef>
                        <a:spcAft>
                          <a:spcPts val="0"/>
                        </a:spcAft>
                        <a:buClrTx/>
                        <a:buSzTx/>
                        <a:buFontTx/>
                        <a:buNone/>
                        <a:tabLst/>
                        <a:defRPr/>
                      </a:pPr>
                      <a:endParaRPr lang="es-CO" sz="2000" noProof="0" dirty="0">
                        <a:latin typeface="Work Sans" panose="020B0604020202020204" charset="0"/>
                      </a:endParaRPr>
                    </a:p>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Procesamiento</a:t>
                      </a:r>
                    </a:p>
                  </a:txBody>
                  <a:tcPr/>
                </a:tc>
                <a:tc>
                  <a:txBody>
                    <a:bodyPr/>
                    <a:lstStyle/>
                    <a:p>
                      <a:r>
                        <a:rPr lang="es-ES" sz="2000" noProof="0" dirty="0">
                          <a:latin typeface="Work Sans" panose="020B0604020202020204" charset="0"/>
                        </a:rPr>
                        <a:t>Juan Diaz</a:t>
                      </a:r>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extLst>
                  <a:ext uri="{0D108BD9-81ED-4DB2-BD59-A6C34878D82A}">
                    <a16:rowId xmlns:a16="http://schemas.microsoft.com/office/drawing/2014/main" val="3605616470"/>
                  </a:ext>
                </a:extLst>
              </a:tr>
              <a:tr h="370840">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ES" sz="2000" noProof="0" dirty="0">
                          <a:latin typeface="Work Sans" panose="020B0604020202020204" charset="0"/>
                        </a:rPr>
                        <a:t>4b</a:t>
                      </a:r>
                      <a:endParaRPr lang="es-CO" sz="2000" noProof="0" dirty="0">
                        <a:latin typeface="Work Sans" panose="020B0604020202020204" charset="0"/>
                      </a:endParaRPr>
                    </a:p>
                  </a:txBody>
                  <a:tcPr/>
                </a:tc>
                <a:tc vMerge="1">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endParaRPr lang="es-CO" sz="16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Análisis de datos</a:t>
                      </a: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extLst>
                  <a:ext uri="{0D108BD9-81ED-4DB2-BD59-A6C34878D82A}">
                    <a16:rowId xmlns:a16="http://schemas.microsoft.com/office/drawing/2014/main" val="78675619"/>
                  </a:ext>
                </a:extLst>
              </a:tr>
              <a:tr h="370840">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ES" sz="2000" noProof="0" dirty="0">
                          <a:latin typeface="Work Sans" panose="020B0604020202020204" charset="0"/>
                        </a:rPr>
                        <a:t>4c</a:t>
                      </a:r>
                      <a:endParaRPr lang="es-CO" sz="2000" noProof="0" dirty="0">
                        <a:latin typeface="Work Sans" panose="020B0604020202020204" charset="0"/>
                      </a:endParaRPr>
                    </a:p>
                  </a:txBody>
                  <a:tcPr/>
                </a:tc>
                <a:tc vMerge="1">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endParaRPr lang="es-CO" sz="16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Implementación de Modelo ML</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Implementación de Modelo ML</a:t>
                      </a:r>
                    </a:p>
                  </a:txBody>
                  <a:tcPr/>
                </a:tc>
                <a:tc>
                  <a:txBody>
                    <a:bodyPr/>
                    <a:lstStyle/>
                    <a:p>
                      <a:endParaRPr lang="es-CO" sz="2000" noProof="0" dirty="0">
                        <a:latin typeface="Work Sans" panose="020B0604020202020204" charset="0"/>
                      </a:endParaRPr>
                    </a:p>
                  </a:txBody>
                  <a:tcPr/>
                </a:tc>
                <a:extLst>
                  <a:ext uri="{0D108BD9-81ED-4DB2-BD59-A6C34878D82A}">
                    <a16:rowId xmlns:a16="http://schemas.microsoft.com/office/drawing/2014/main" val="2477256775"/>
                  </a:ext>
                </a:extLst>
              </a:tr>
              <a:tr h="370840">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5</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Modelado</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Juan Díaz</a:t>
                      </a:r>
                    </a:p>
                  </a:txBody>
                  <a:tcPr/>
                </a:tc>
                <a:tc>
                  <a:txBody>
                    <a:bodyPr/>
                    <a:lstStyle/>
                    <a:p>
                      <a:r>
                        <a:rPr lang="es-CO" sz="2000" noProof="0" dirty="0">
                          <a:latin typeface="Work Sans" panose="020B0604020202020204" charset="0"/>
                        </a:rPr>
                        <a:t>Modelo de Base de datos</a:t>
                      </a:r>
                    </a:p>
                  </a:txBody>
                  <a:tcPr>
                    <a:solidFill>
                      <a:schemeClr val="accent4">
                        <a:lumMod val="20000"/>
                        <a:lumOff val="80000"/>
                      </a:schemeClr>
                    </a:solidFill>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Modelo de Base de datos</a:t>
                      </a:r>
                    </a:p>
                  </a:txBody>
                  <a:tcPr/>
                </a:tc>
                <a:tc>
                  <a:txBody>
                    <a:bodyPr/>
                    <a:lstStyle/>
                    <a:p>
                      <a:endParaRPr lang="es-CO" sz="2000" noProof="0" dirty="0">
                        <a:latin typeface="Work Sans" panose="020B0604020202020204" charset="0"/>
                      </a:endParaRPr>
                    </a:p>
                  </a:txBody>
                  <a:tcPr/>
                </a:tc>
                <a:extLst>
                  <a:ext uri="{0D108BD9-81ED-4DB2-BD59-A6C34878D82A}">
                    <a16:rowId xmlns:a16="http://schemas.microsoft.com/office/drawing/2014/main" val="4060691829"/>
                  </a:ext>
                </a:extLst>
              </a:tr>
              <a:tr h="481171">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6</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Visualización</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Andrés Rojas</a:t>
                      </a:r>
                    </a:p>
                    <a:p>
                      <a:endParaRPr lang="es-CO" sz="2000" noProof="0" dirty="0">
                        <a:latin typeface="Work Sans" panose="020B0604020202020204" charset="0"/>
                      </a:endParaRPr>
                    </a:p>
                  </a:txBody>
                  <a:tcPr/>
                </a:tc>
                <a:tc>
                  <a:txBody>
                    <a:bodyPr/>
                    <a:lstStyle/>
                    <a:p>
                      <a:endParaRPr lang="es-CO" sz="2000" dirty="0">
                        <a:latin typeface="Work Sans" panose="020B0604020202020204" charset="0"/>
                      </a:endParaRPr>
                    </a:p>
                  </a:txBody>
                  <a:tcPr/>
                </a:tc>
                <a:tc>
                  <a:txBody>
                    <a:bodyPr/>
                    <a:lstStyle/>
                    <a:p>
                      <a:r>
                        <a:rPr lang="es-CO" sz="2000" noProof="0" dirty="0">
                          <a:latin typeface="Work Sans" panose="020B0604020202020204" charset="0"/>
                        </a:rPr>
                        <a:t>Desarrollo de Reportes</a:t>
                      </a:r>
                    </a:p>
                  </a:txBody>
                  <a:tcPr/>
                </a:tc>
                <a:tc>
                  <a:txBody>
                    <a:bodyPr/>
                    <a:lstStyle/>
                    <a:p>
                      <a:endParaRPr lang="es-CO" sz="2000" noProof="0" dirty="0">
                        <a:latin typeface="Work Sans" panose="020B0604020202020204" charset="0"/>
                      </a:endParaRPr>
                    </a:p>
                  </a:txBody>
                  <a:tcPr/>
                </a:tc>
                <a:extLst>
                  <a:ext uri="{0D108BD9-81ED-4DB2-BD59-A6C34878D82A}">
                    <a16:rowId xmlns:a16="http://schemas.microsoft.com/office/drawing/2014/main" val="10051484"/>
                  </a:ext>
                </a:extLst>
              </a:tr>
              <a:tr h="370840">
                <a:tc>
                  <a:txBody>
                    <a:bodyPr/>
                    <a:lstStyle/>
                    <a:p>
                      <a:pPr algn="l"/>
                      <a:r>
                        <a:rPr lang="es-CO" sz="2000" noProof="0" dirty="0">
                          <a:latin typeface="Work Sans" panose="020B0604020202020204" charset="0"/>
                        </a:rPr>
                        <a:t>7</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Publicación de Resultados</a:t>
                      </a:r>
                    </a:p>
                  </a:txBody>
                  <a:tcPr/>
                </a:tc>
                <a:tc>
                  <a:txBody>
                    <a:bodyPr/>
                    <a:lstStyle/>
                    <a:p>
                      <a:endParaRPr lang="es-CO" sz="2000" noProof="0" dirty="0">
                        <a:latin typeface="Work Sans" panose="020B0604020202020204" charset="0"/>
                      </a:endParaRPr>
                    </a:p>
                  </a:txBody>
                  <a:tcPr/>
                </a:tc>
                <a:tc>
                  <a:txBody>
                    <a:bodyPr/>
                    <a:lstStyle/>
                    <a:p>
                      <a:endParaRPr lang="es-CO" sz="200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r>
                        <a:rPr lang="es-CO" sz="2000" noProof="0" dirty="0">
                          <a:latin typeface="Work Sans" panose="020B0604020202020204" charset="0"/>
                        </a:rPr>
                        <a:t>Publicación de información en datos abiertos</a:t>
                      </a:r>
                    </a:p>
                  </a:txBody>
                  <a:tcPr/>
                </a:tc>
                <a:extLst>
                  <a:ext uri="{0D108BD9-81ED-4DB2-BD59-A6C34878D82A}">
                    <a16:rowId xmlns:a16="http://schemas.microsoft.com/office/drawing/2014/main" val="1522514093"/>
                  </a:ext>
                </a:extLst>
              </a:tr>
            </a:tbl>
          </a:graphicData>
        </a:graphic>
      </p:graphicFrame>
    </p:spTree>
    <p:extLst>
      <p:ext uri="{BB962C8B-B14F-4D97-AF65-F5344CB8AC3E}">
        <p14:creationId xmlns:p14="http://schemas.microsoft.com/office/powerpoint/2010/main" val="35747560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6F39054-0344-45B9-95D0-F5C5A5709833}"/>
              </a:ext>
            </a:extLst>
          </p:cNvPr>
          <p:cNvSpPr>
            <a:spLocks noGrp="1"/>
          </p:cNvSpPr>
          <p:nvPr>
            <p:ph type="title"/>
          </p:nvPr>
        </p:nvSpPr>
        <p:spPr/>
        <p:txBody>
          <a:bodyPr/>
          <a:lstStyle/>
          <a:p>
            <a:r>
              <a:rPr lang="es-CO" dirty="0"/>
              <a:t>Cronograma de Hitos</a:t>
            </a:r>
            <a:br>
              <a:rPr lang="es-CO" dirty="0"/>
            </a:br>
            <a:endParaRPr lang="es-CO" dirty="0"/>
          </a:p>
        </p:txBody>
      </p:sp>
      <p:sp>
        <p:nvSpPr>
          <p:cNvPr id="6" name="Marcador de texto 2">
            <a:extLst>
              <a:ext uri="{FF2B5EF4-FFF2-40B4-BE49-F238E27FC236}">
                <a16:creationId xmlns:a16="http://schemas.microsoft.com/office/drawing/2014/main" id="{5B8CA961-EF78-4E04-9A62-AF60514A2229}"/>
              </a:ext>
            </a:extLst>
          </p:cNvPr>
          <p:cNvSpPr txBox="1">
            <a:spLocks/>
          </p:cNvSpPr>
          <p:nvPr/>
        </p:nvSpPr>
        <p:spPr>
          <a:xfrm>
            <a:off x="494071" y="5109535"/>
            <a:ext cx="11956799" cy="688975"/>
          </a:xfrm>
          <a:prstGeom prst="rect">
            <a:avLst/>
          </a:prstGeom>
        </p:spPr>
        <p:txBody>
          <a:bodyPr/>
          <a:lstStyle>
            <a:lvl1pPr marL="0" indent="0" algn="l" defTabSz="1161014" rtl="0" eaLnBrk="1" latinLnBrk="0" hangingPunct="1">
              <a:lnSpc>
                <a:spcPct val="90000"/>
              </a:lnSpc>
              <a:spcBef>
                <a:spcPts val="1270"/>
              </a:spcBef>
              <a:buFont typeface="Arial" panose="020B0604020202020204" pitchFamily="34" charset="0"/>
              <a:buNone/>
              <a:defRPr sz="3400" kern="1200">
                <a:solidFill>
                  <a:srgbClr val="649CF6"/>
                </a:solidFill>
                <a:latin typeface="Work Sans" pitchFamily="2" charset="0"/>
                <a:ea typeface="+mn-ea"/>
                <a:cs typeface="+mn-cs"/>
              </a:defRPr>
            </a:lvl1pPr>
            <a:lvl2pPr marL="870760" indent="-290253" algn="l" defTabSz="1161014" rtl="0" eaLnBrk="1" latinLnBrk="0" hangingPunct="1">
              <a:lnSpc>
                <a:spcPct val="90000"/>
              </a:lnSpc>
              <a:spcBef>
                <a:spcPts val="635"/>
              </a:spcBef>
              <a:buFont typeface="Arial" panose="020B0604020202020204" pitchFamily="34" charset="0"/>
              <a:buChar char="•"/>
              <a:defRPr sz="3047" kern="1200">
                <a:solidFill>
                  <a:schemeClr val="tx1"/>
                </a:solidFill>
                <a:latin typeface="+mn-lt"/>
                <a:ea typeface="+mn-ea"/>
                <a:cs typeface="+mn-cs"/>
              </a:defRPr>
            </a:lvl2pPr>
            <a:lvl3pPr marL="1451267" indent="-290253" algn="l" defTabSz="1161014" rtl="0" eaLnBrk="1" latinLnBrk="0" hangingPunct="1">
              <a:lnSpc>
                <a:spcPct val="90000"/>
              </a:lnSpc>
              <a:spcBef>
                <a:spcPts val="635"/>
              </a:spcBef>
              <a:buFont typeface="Arial" panose="020B0604020202020204" pitchFamily="34" charset="0"/>
              <a:buChar char="•"/>
              <a:defRPr sz="2539" kern="1200">
                <a:solidFill>
                  <a:schemeClr val="tx1"/>
                </a:solidFill>
                <a:latin typeface="+mn-lt"/>
                <a:ea typeface="+mn-ea"/>
                <a:cs typeface="+mn-cs"/>
              </a:defRPr>
            </a:lvl3pPr>
            <a:lvl4pPr marL="2031774"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4pPr>
            <a:lvl5pPr marL="2612281"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5pPr>
            <a:lvl6pPr marL="3192788"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6pPr>
            <a:lvl7pPr marL="3773294"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7pPr>
            <a:lvl8pPr marL="4353801"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8pPr>
            <a:lvl9pPr marL="4934308"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9pPr>
          </a:lstStyle>
          <a:p>
            <a:endParaRPr lang="es-CO" dirty="0"/>
          </a:p>
        </p:txBody>
      </p:sp>
      <p:graphicFrame>
        <p:nvGraphicFramePr>
          <p:cNvPr id="8" name="Table 3">
            <a:extLst>
              <a:ext uri="{FF2B5EF4-FFF2-40B4-BE49-F238E27FC236}">
                <a16:creationId xmlns:a16="http://schemas.microsoft.com/office/drawing/2014/main" id="{5BF6D53B-53D7-4020-AE41-DD0AB830B723}"/>
              </a:ext>
            </a:extLst>
          </p:cNvPr>
          <p:cNvGraphicFramePr>
            <a:graphicFrameLocks noGrp="1"/>
          </p:cNvGraphicFramePr>
          <p:nvPr>
            <p:extLst>
              <p:ext uri="{D42A27DB-BD31-4B8C-83A1-F6EECF244321}">
                <p14:modId xmlns:p14="http://schemas.microsoft.com/office/powerpoint/2010/main" val="238037151"/>
              </p:ext>
            </p:extLst>
          </p:nvPr>
        </p:nvGraphicFramePr>
        <p:xfrm>
          <a:off x="494071" y="2822713"/>
          <a:ext cx="14346936" cy="3341805"/>
        </p:xfrm>
        <a:graphic>
          <a:graphicData uri="http://schemas.openxmlformats.org/drawingml/2006/table">
            <a:tbl>
              <a:tblPr firstRow="1" bandRow="1">
                <a:tableStyleId>{5C22544A-7EE6-4342-B048-85BDC9FD1C3A}</a:tableStyleId>
              </a:tblPr>
              <a:tblGrid>
                <a:gridCol w="534629">
                  <a:extLst>
                    <a:ext uri="{9D8B030D-6E8A-4147-A177-3AD203B41FA5}">
                      <a16:colId xmlns:a16="http://schemas.microsoft.com/office/drawing/2014/main" val="4034247673"/>
                    </a:ext>
                  </a:extLst>
                </a:gridCol>
                <a:gridCol w="4710292">
                  <a:extLst>
                    <a:ext uri="{9D8B030D-6E8A-4147-A177-3AD203B41FA5}">
                      <a16:colId xmlns:a16="http://schemas.microsoft.com/office/drawing/2014/main" val="4110195667"/>
                    </a:ext>
                  </a:extLst>
                </a:gridCol>
                <a:gridCol w="9102015">
                  <a:extLst>
                    <a:ext uri="{9D8B030D-6E8A-4147-A177-3AD203B41FA5}">
                      <a16:colId xmlns:a16="http://schemas.microsoft.com/office/drawing/2014/main" val="3399724953"/>
                    </a:ext>
                  </a:extLst>
                </a:gridCol>
              </a:tblGrid>
              <a:tr h="0">
                <a:tc>
                  <a:txBody>
                    <a:bodyPr/>
                    <a:lstStyle/>
                    <a:p>
                      <a:pPr fontAlgn="base"/>
                      <a:r>
                        <a:rPr lang="es-CO" sz="2000" dirty="0">
                          <a:effectLst/>
                          <a:latin typeface="Work Sans" panose="020B0604020202020204" charset="0"/>
                        </a:rPr>
                        <a:t>Id ​</a:t>
                      </a:r>
                      <a:endParaRPr lang="es-CO" sz="2000" b="1" dirty="0">
                        <a:solidFill>
                          <a:srgbClr val="FFFFFF"/>
                        </a:solidFill>
                        <a:effectLst/>
                        <a:latin typeface="Work Sans" panose="020B0604020202020204" charset="0"/>
                      </a:endParaRPr>
                    </a:p>
                  </a:txBody>
                  <a:tcPr/>
                </a:tc>
                <a:tc>
                  <a:txBody>
                    <a:bodyPr/>
                    <a:lstStyle/>
                    <a:p>
                      <a:pPr fontAlgn="base"/>
                      <a:r>
                        <a:rPr lang="es-CO" sz="2000" dirty="0">
                          <a:effectLst/>
                          <a:latin typeface="Work Sans" panose="020B0604020202020204" charset="0"/>
                        </a:rPr>
                        <a:t>Actividad​</a:t>
                      </a:r>
                      <a:endParaRPr lang="es-CO" sz="2000" b="1" dirty="0">
                        <a:solidFill>
                          <a:srgbClr val="FFFFFF"/>
                        </a:solidFill>
                        <a:effectLst/>
                        <a:latin typeface="Work Sans" panose="020B0604020202020204" charset="0"/>
                      </a:endParaRPr>
                    </a:p>
                  </a:txBody>
                  <a:tcPr/>
                </a:tc>
                <a:tc>
                  <a:txBody>
                    <a:bodyPr/>
                    <a:lstStyle/>
                    <a:p>
                      <a:pPr marL="0" marR="0" lvl="0" indent="0" algn="ctr" defTabSz="1161014" rtl="0" eaLnBrk="1" fontAlgn="auto" latinLnBrk="0" hangingPunct="1">
                        <a:lnSpc>
                          <a:spcPct val="100000"/>
                        </a:lnSpc>
                        <a:spcBef>
                          <a:spcPts val="0"/>
                        </a:spcBef>
                        <a:spcAft>
                          <a:spcPts val="0"/>
                        </a:spcAft>
                        <a:buClrTx/>
                        <a:buSzTx/>
                        <a:buFontTx/>
                        <a:buNone/>
                        <a:tabLst/>
                        <a:defRPr/>
                      </a:pPr>
                      <a:r>
                        <a:rPr lang="es-CO" sz="2000" b="1" kern="1200" dirty="0">
                          <a:solidFill>
                            <a:schemeClr val="lt1"/>
                          </a:solidFill>
                          <a:latin typeface="Work Sans" panose="020B0604020202020204" charset="0"/>
                          <a:ea typeface="+mn-ea"/>
                          <a:cs typeface="+mn-cs"/>
                        </a:rPr>
                        <a:t>Marzo</a:t>
                      </a:r>
                      <a:r>
                        <a:rPr lang="es-CO" sz="2000" noProof="0" dirty="0">
                          <a:latin typeface="Work Sans" panose="020B0604020202020204" charset="0"/>
                        </a:rPr>
                        <a:t>: Semana del 8 al 12</a:t>
                      </a:r>
                    </a:p>
                  </a:txBody>
                  <a:tcPr/>
                </a:tc>
                <a:extLst>
                  <a:ext uri="{0D108BD9-81ED-4DB2-BD59-A6C34878D82A}">
                    <a16:rowId xmlns:a16="http://schemas.microsoft.com/office/drawing/2014/main" val="3680622030"/>
                  </a:ext>
                </a:extLst>
              </a:tr>
              <a:tr h="420795">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1</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Establecer Fuentes de información </a:t>
                      </a:r>
                    </a:p>
                  </a:txBody>
                  <a:tcPr/>
                </a:tc>
                <a:tc>
                  <a:txBody>
                    <a:bodyPr/>
                    <a:lstStyle/>
                    <a:p>
                      <a:endParaRPr lang="es-CO" sz="2000" noProof="0" dirty="0">
                        <a:latin typeface="Work Sans" panose="020B0604020202020204" charset="0"/>
                      </a:endParaRPr>
                    </a:p>
                  </a:txBody>
                  <a:tcPr/>
                </a:tc>
                <a:extLst>
                  <a:ext uri="{0D108BD9-81ED-4DB2-BD59-A6C34878D82A}">
                    <a16:rowId xmlns:a16="http://schemas.microsoft.com/office/drawing/2014/main" val="2841084542"/>
                  </a:ext>
                </a:extLst>
              </a:tr>
              <a:tr h="420795">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2</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Exploración de servicios disponibles</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endParaRPr lang="es-CO" sz="2000" b="0" dirty="0"/>
                    </a:p>
                  </a:txBody>
                  <a:tcPr/>
                </a:tc>
                <a:extLst>
                  <a:ext uri="{0D108BD9-81ED-4DB2-BD59-A6C34878D82A}">
                    <a16:rowId xmlns:a16="http://schemas.microsoft.com/office/drawing/2014/main" val="3549563466"/>
                  </a:ext>
                </a:extLst>
              </a:tr>
              <a:tr h="420795">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3</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Ingesta de datos</a:t>
                      </a:r>
                    </a:p>
                  </a:txBody>
                  <a:tcPr/>
                </a:tc>
                <a:tc>
                  <a:txBody>
                    <a:bodyPr/>
                    <a:lstStyle/>
                    <a:p>
                      <a:pPr algn="just"/>
                      <a:endParaRPr lang="es-CO" sz="2000" kern="1200" noProof="0" dirty="0">
                        <a:solidFill>
                          <a:schemeClr val="dk1"/>
                        </a:solidFill>
                        <a:latin typeface="Work Sans" panose="020B0604020202020204" charset="0"/>
                        <a:ea typeface="+mn-ea"/>
                        <a:cs typeface="+mn-cs"/>
                      </a:endParaRPr>
                    </a:p>
                  </a:txBody>
                  <a:tcPr/>
                </a:tc>
                <a:extLst>
                  <a:ext uri="{0D108BD9-81ED-4DB2-BD59-A6C34878D82A}">
                    <a16:rowId xmlns:a16="http://schemas.microsoft.com/office/drawing/2014/main" val="132081244"/>
                  </a:ext>
                </a:extLst>
              </a:tr>
              <a:tr h="420795">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4</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Procesamiento</a:t>
                      </a:r>
                    </a:p>
                  </a:txBody>
                  <a:tcPr/>
                </a:tc>
                <a:tc>
                  <a:txBody>
                    <a:bodyPr/>
                    <a:lstStyle/>
                    <a:p>
                      <a:endParaRPr lang="es-CO" sz="2000" noProof="0" dirty="0">
                        <a:latin typeface="Work Sans" panose="020B0604020202020204" charset="0"/>
                      </a:endParaRPr>
                    </a:p>
                  </a:txBody>
                  <a:tcPr/>
                </a:tc>
                <a:extLst>
                  <a:ext uri="{0D108BD9-81ED-4DB2-BD59-A6C34878D82A}">
                    <a16:rowId xmlns:a16="http://schemas.microsoft.com/office/drawing/2014/main" val="3505596015"/>
                  </a:ext>
                </a:extLst>
              </a:tr>
              <a:tr h="420795">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5</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Modelado</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endParaRPr lang="es-CO" sz="2000" noProof="0" dirty="0">
                        <a:latin typeface="Work Sans" panose="020B0604020202020204" charset="0"/>
                      </a:endParaRPr>
                    </a:p>
                  </a:txBody>
                  <a:tcPr/>
                </a:tc>
                <a:extLst>
                  <a:ext uri="{0D108BD9-81ED-4DB2-BD59-A6C34878D82A}">
                    <a16:rowId xmlns:a16="http://schemas.microsoft.com/office/drawing/2014/main" val="3245335771"/>
                  </a:ext>
                </a:extLst>
              </a:tr>
              <a:tr h="420795">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6</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Visualización</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endParaRPr lang="es-CO" sz="2000" noProof="0" dirty="0">
                        <a:latin typeface="Work Sans" panose="020B0604020202020204" charset="0"/>
                      </a:endParaRPr>
                    </a:p>
                  </a:txBody>
                  <a:tcPr/>
                </a:tc>
                <a:extLst>
                  <a:ext uri="{0D108BD9-81ED-4DB2-BD59-A6C34878D82A}">
                    <a16:rowId xmlns:a16="http://schemas.microsoft.com/office/drawing/2014/main" val="3571921829"/>
                  </a:ext>
                </a:extLst>
              </a:tr>
              <a:tr h="420795">
                <a:tc>
                  <a:txBody>
                    <a:bodyPr/>
                    <a:lstStyle/>
                    <a:p>
                      <a:pPr algn="l"/>
                      <a:r>
                        <a:rPr lang="es-CO" sz="2000" noProof="0" dirty="0">
                          <a:latin typeface="Work Sans" panose="020B0604020202020204" charset="0"/>
                        </a:rPr>
                        <a:t>7</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Publicación de Resultados</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endParaRPr lang="es-CO" sz="2000" noProof="0" dirty="0">
                        <a:latin typeface="Work Sans" panose="020B0604020202020204" charset="0"/>
                      </a:endParaRPr>
                    </a:p>
                  </a:txBody>
                  <a:tcPr/>
                </a:tc>
                <a:extLst>
                  <a:ext uri="{0D108BD9-81ED-4DB2-BD59-A6C34878D82A}">
                    <a16:rowId xmlns:a16="http://schemas.microsoft.com/office/drawing/2014/main" val="596753166"/>
                  </a:ext>
                </a:extLst>
              </a:tr>
            </a:tbl>
          </a:graphicData>
        </a:graphic>
      </p:graphicFrame>
      <p:sp>
        <p:nvSpPr>
          <p:cNvPr id="7" name="Marcador de texto 6">
            <a:extLst>
              <a:ext uri="{FF2B5EF4-FFF2-40B4-BE49-F238E27FC236}">
                <a16:creationId xmlns:a16="http://schemas.microsoft.com/office/drawing/2014/main" id="{71D7F346-3EF0-460E-981F-C465906239F1}"/>
              </a:ext>
            </a:extLst>
          </p:cNvPr>
          <p:cNvSpPr>
            <a:spLocks noGrp="1"/>
          </p:cNvSpPr>
          <p:nvPr>
            <p:ph type="body" sz="quarter" idx="10"/>
          </p:nvPr>
        </p:nvSpPr>
        <p:spPr>
          <a:xfrm>
            <a:off x="494071" y="798189"/>
            <a:ext cx="11956799" cy="688975"/>
          </a:xfrm>
        </p:spPr>
        <p:txBody>
          <a:bodyPr/>
          <a:lstStyle/>
          <a:p>
            <a:r>
              <a:rPr lang="es-CO" sz="3600" dirty="0"/>
              <a:t>Avance en el cronograma</a:t>
            </a:r>
            <a:endParaRPr lang="es-CO" dirty="0"/>
          </a:p>
          <a:p>
            <a:endParaRPr lang="es-CO" dirty="0"/>
          </a:p>
        </p:txBody>
      </p:sp>
      <p:pic>
        <p:nvPicPr>
          <p:cNvPr id="9" name="Imagen 2" descr="UnidadVictimas_logo2018-01.jpg">
            <a:extLst>
              <a:ext uri="{FF2B5EF4-FFF2-40B4-BE49-F238E27FC236}">
                <a16:creationId xmlns:a16="http://schemas.microsoft.com/office/drawing/2014/main" id="{6437EAD6-30CC-47A6-A3F0-25245C48AA4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616745" y="278425"/>
            <a:ext cx="6106665" cy="1039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42543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Marcador de texto 7">
            <a:extLst>
              <a:ext uri="{FF2B5EF4-FFF2-40B4-BE49-F238E27FC236}">
                <a16:creationId xmlns:a16="http://schemas.microsoft.com/office/drawing/2014/main" id="{A5A3A6D0-7C72-4B5A-927A-DDD0406C42CB}"/>
              </a:ext>
            </a:extLst>
          </p:cNvPr>
          <p:cNvSpPr>
            <a:spLocks noGrp="1"/>
          </p:cNvSpPr>
          <p:nvPr>
            <p:ph type="body" sz="quarter" idx="11"/>
          </p:nvPr>
        </p:nvSpPr>
        <p:spPr>
          <a:xfrm>
            <a:off x="7438967" y="3642869"/>
            <a:ext cx="7816111" cy="1801965"/>
          </a:xfrm>
        </p:spPr>
        <p:txBody>
          <a:bodyPr/>
          <a:lstStyle/>
          <a:p>
            <a:r>
              <a:rPr lang="es-MX" dirty="0"/>
              <a:t>Piloto 3: </a:t>
            </a:r>
            <a:r>
              <a:rPr lang="es-CO" dirty="0"/>
              <a:t>Monitoreo de la dinámica y comportamiento del mercado de tierras rurales en Colombia</a:t>
            </a:r>
          </a:p>
          <a:p>
            <a:endParaRPr lang="es-CO" dirty="0"/>
          </a:p>
        </p:txBody>
      </p:sp>
      <p:pic>
        <p:nvPicPr>
          <p:cNvPr id="2" name="Picture 1">
            <a:extLst>
              <a:ext uri="{FF2B5EF4-FFF2-40B4-BE49-F238E27FC236}">
                <a16:creationId xmlns:a16="http://schemas.microsoft.com/office/drawing/2014/main" id="{5C00AD94-9D17-4E33-AE98-CFB8038BE8B3}"/>
              </a:ext>
            </a:extLst>
          </p:cNvPr>
          <p:cNvPicPr>
            <a:picLocks noChangeAspect="1"/>
          </p:cNvPicPr>
          <p:nvPr/>
        </p:nvPicPr>
        <p:blipFill>
          <a:blip r:embed="rId2"/>
          <a:stretch>
            <a:fillRect/>
          </a:stretch>
        </p:blipFill>
        <p:spPr>
          <a:xfrm>
            <a:off x="953508" y="3642869"/>
            <a:ext cx="5689334" cy="2222150"/>
          </a:xfrm>
          <a:prstGeom prst="rect">
            <a:avLst/>
          </a:prstGeom>
        </p:spPr>
      </p:pic>
    </p:spTree>
    <p:extLst>
      <p:ext uri="{BB962C8B-B14F-4D97-AF65-F5344CB8AC3E}">
        <p14:creationId xmlns:p14="http://schemas.microsoft.com/office/powerpoint/2010/main" val="23115515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68DE3005-4557-4F80-9CBE-FA78C81ADC62}"/>
              </a:ext>
            </a:extLst>
          </p:cNvPr>
          <p:cNvSpPr>
            <a:spLocks noGrp="1"/>
          </p:cNvSpPr>
          <p:nvPr>
            <p:ph type="title"/>
          </p:nvPr>
        </p:nvSpPr>
        <p:spPr>
          <a:xfrm>
            <a:off x="494071" y="293748"/>
            <a:ext cx="14622387" cy="504441"/>
          </a:xfrm>
        </p:spPr>
        <p:txBody>
          <a:bodyPr/>
          <a:lstStyle/>
          <a:p>
            <a:r>
              <a:rPr lang="es-CO" dirty="0"/>
              <a:t>Monitoreo de la dinámica y comportamiento del mercado de tierras rurales en Colombia</a:t>
            </a:r>
            <a:br>
              <a:rPr lang="es-CO" dirty="0"/>
            </a:br>
            <a:endParaRPr lang="es-CO" dirty="0"/>
          </a:p>
        </p:txBody>
      </p:sp>
      <p:sp>
        <p:nvSpPr>
          <p:cNvPr id="6" name="Marcador de texto 5">
            <a:extLst>
              <a:ext uri="{FF2B5EF4-FFF2-40B4-BE49-F238E27FC236}">
                <a16:creationId xmlns:a16="http://schemas.microsoft.com/office/drawing/2014/main" id="{381DCA6F-BCB9-4372-9589-2AE3863733AB}"/>
              </a:ext>
            </a:extLst>
          </p:cNvPr>
          <p:cNvSpPr>
            <a:spLocks noGrp="1"/>
          </p:cNvSpPr>
          <p:nvPr>
            <p:ph type="body" sz="quarter" idx="10"/>
          </p:nvPr>
        </p:nvSpPr>
        <p:spPr>
          <a:xfrm>
            <a:off x="494071" y="1409306"/>
            <a:ext cx="11956799" cy="688975"/>
          </a:xfrm>
        </p:spPr>
        <p:txBody>
          <a:bodyPr/>
          <a:lstStyle/>
          <a:p>
            <a:r>
              <a:rPr lang="es-CO" sz="3600" dirty="0"/>
              <a:t>UPRA</a:t>
            </a:r>
          </a:p>
        </p:txBody>
      </p:sp>
      <p:cxnSp>
        <p:nvCxnSpPr>
          <p:cNvPr id="38" name="Conector recto 37">
            <a:extLst>
              <a:ext uri="{FF2B5EF4-FFF2-40B4-BE49-F238E27FC236}">
                <a16:creationId xmlns:a16="http://schemas.microsoft.com/office/drawing/2014/main" id="{DB48BAD3-17FA-489C-9DF8-A1F201F61A3D}"/>
              </a:ext>
            </a:extLst>
          </p:cNvPr>
          <p:cNvCxnSpPr>
            <a:cxnSpLocks/>
          </p:cNvCxnSpPr>
          <p:nvPr/>
        </p:nvCxnSpPr>
        <p:spPr>
          <a:xfrm flipH="1">
            <a:off x="1352122" y="2184927"/>
            <a:ext cx="29800" cy="1796523"/>
          </a:xfrm>
          <a:prstGeom prst="line">
            <a:avLst/>
          </a:prstGeom>
          <a:ln w="57150">
            <a:solidFill>
              <a:srgbClr val="FF5993"/>
            </a:solidFill>
          </a:ln>
        </p:spPr>
        <p:style>
          <a:lnRef idx="1">
            <a:schemeClr val="accent1"/>
          </a:lnRef>
          <a:fillRef idx="0">
            <a:schemeClr val="accent1"/>
          </a:fillRef>
          <a:effectRef idx="0">
            <a:schemeClr val="accent1"/>
          </a:effectRef>
          <a:fontRef idx="minor">
            <a:schemeClr val="tx1"/>
          </a:fontRef>
        </p:style>
      </p:cxnSp>
      <p:sp>
        <p:nvSpPr>
          <p:cNvPr id="10" name="CuadroTexto 9">
            <a:extLst>
              <a:ext uri="{FF2B5EF4-FFF2-40B4-BE49-F238E27FC236}">
                <a16:creationId xmlns:a16="http://schemas.microsoft.com/office/drawing/2014/main" id="{55CBDF63-2739-4420-AF57-ADA5B941A33B}"/>
              </a:ext>
            </a:extLst>
          </p:cNvPr>
          <p:cNvSpPr txBox="1"/>
          <p:nvPr/>
        </p:nvSpPr>
        <p:spPr>
          <a:xfrm>
            <a:off x="1535652" y="2252516"/>
            <a:ext cx="13390385"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algn="just"/>
            <a:r>
              <a:rPr lang="es-CO" dirty="0"/>
              <a:t>El propósito del proyecto es desarrollar y aplicar una arquitectura y metodología para analítica que permita al laboratorio de datos de SNUIRA la creación de diferentes mecanismos que agilicen el monitoreo, identificación de tendencias y proyección del comportamiento de la dinámica del mercado de tierras rurales agropecuarias en Colombia, aplicando técnicas de analítica de datos a partir de fuentes de información heterogéneas como son las transacciones inmobiliarias, actos registrales e información catastral</a:t>
            </a:r>
            <a:r>
              <a:rPr lang="es-MX" dirty="0"/>
              <a:t>. </a:t>
            </a:r>
            <a:endParaRPr lang="es-CO" sz="1800" dirty="0">
              <a:latin typeface="Work Sans" pitchFamily="2" charset="0"/>
              <a:sym typeface="Arial"/>
            </a:endParaRPr>
          </a:p>
        </p:txBody>
      </p:sp>
      <p:pic>
        <p:nvPicPr>
          <p:cNvPr id="20" name="Gráfico 19">
            <a:extLst>
              <a:ext uri="{FF2B5EF4-FFF2-40B4-BE49-F238E27FC236}">
                <a16:creationId xmlns:a16="http://schemas.microsoft.com/office/drawing/2014/main" id="{96F87E25-1C04-473A-A2B1-8182B39BA30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94071" y="2323078"/>
            <a:ext cx="665519" cy="665519"/>
          </a:xfrm>
          <a:prstGeom prst="rect">
            <a:avLst/>
          </a:prstGeom>
        </p:spPr>
      </p:pic>
      <p:sp>
        <p:nvSpPr>
          <p:cNvPr id="7" name="Rectángulo 6">
            <a:extLst>
              <a:ext uri="{FF2B5EF4-FFF2-40B4-BE49-F238E27FC236}">
                <a16:creationId xmlns:a16="http://schemas.microsoft.com/office/drawing/2014/main" id="{099E5151-3967-4837-833B-698561A2E5F4}"/>
              </a:ext>
            </a:extLst>
          </p:cNvPr>
          <p:cNvSpPr/>
          <p:nvPr/>
        </p:nvSpPr>
        <p:spPr>
          <a:xfrm>
            <a:off x="1535652" y="1984872"/>
            <a:ext cx="1317990" cy="400110"/>
          </a:xfrm>
          <a:prstGeom prst="rect">
            <a:avLst/>
          </a:prstGeom>
        </p:spPr>
        <p:txBody>
          <a:bodyPr wrap="none">
            <a:spAutoFit/>
          </a:bodyPr>
          <a:lstStyle/>
          <a:p>
            <a:r>
              <a:rPr lang="es-CO" sz="2000" b="1" dirty="0">
                <a:solidFill>
                  <a:srgbClr val="649CF5"/>
                </a:solidFill>
                <a:latin typeface="Work Sans" pitchFamily="2" charset="0"/>
                <a:cs typeface="Arial"/>
              </a:rPr>
              <a:t>Objetivo.</a:t>
            </a:r>
            <a:endParaRPr lang="es-MX" sz="2000" b="1" dirty="0">
              <a:solidFill>
                <a:srgbClr val="649CF5"/>
              </a:solidFill>
              <a:latin typeface="Work Sans" pitchFamily="2" charset="0"/>
              <a:cs typeface="Arial"/>
            </a:endParaRPr>
          </a:p>
        </p:txBody>
      </p:sp>
      <p:cxnSp>
        <p:nvCxnSpPr>
          <p:cNvPr id="22" name="Conector recto 21">
            <a:extLst>
              <a:ext uri="{FF2B5EF4-FFF2-40B4-BE49-F238E27FC236}">
                <a16:creationId xmlns:a16="http://schemas.microsoft.com/office/drawing/2014/main" id="{6F08565B-A0CE-4320-81D3-618AB8659B75}"/>
              </a:ext>
            </a:extLst>
          </p:cNvPr>
          <p:cNvCxnSpPr>
            <a:cxnSpLocks/>
          </p:cNvCxnSpPr>
          <p:nvPr/>
        </p:nvCxnSpPr>
        <p:spPr>
          <a:xfrm>
            <a:off x="1343822" y="4270774"/>
            <a:ext cx="0" cy="1219538"/>
          </a:xfrm>
          <a:prstGeom prst="line">
            <a:avLst/>
          </a:prstGeom>
          <a:ln w="57150">
            <a:solidFill>
              <a:srgbClr val="FF5993"/>
            </a:solidFill>
          </a:ln>
        </p:spPr>
        <p:style>
          <a:lnRef idx="1">
            <a:schemeClr val="accent1"/>
          </a:lnRef>
          <a:fillRef idx="0">
            <a:schemeClr val="accent1"/>
          </a:fillRef>
          <a:effectRef idx="0">
            <a:schemeClr val="accent1"/>
          </a:effectRef>
          <a:fontRef idx="minor">
            <a:schemeClr val="tx1"/>
          </a:fontRef>
        </p:style>
      </p:cxnSp>
      <p:sp>
        <p:nvSpPr>
          <p:cNvPr id="23" name="CuadroTexto 22">
            <a:extLst>
              <a:ext uri="{FF2B5EF4-FFF2-40B4-BE49-F238E27FC236}">
                <a16:creationId xmlns:a16="http://schemas.microsoft.com/office/drawing/2014/main" id="{1E55DBCE-6924-4F27-ACB7-88BFB7091C25}"/>
              </a:ext>
            </a:extLst>
          </p:cNvPr>
          <p:cNvSpPr txBox="1"/>
          <p:nvPr/>
        </p:nvSpPr>
        <p:spPr>
          <a:xfrm>
            <a:off x="1565454" y="4538418"/>
            <a:ext cx="13390384"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algn="just"/>
            <a:r>
              <a:rPr lang="es-CO" dirty="0"/>
              <a:t>El monitoreo de la dinámica del comportamiento del mercado de tierras tiene como reto el integrar de manera oportuna y eficiente fuentes de información voluminosas y heterogéneas provenientes de diversas entidades. Dicho procesamiento y análisis hoy en día es bastante oneroso en términos de la cantidad de recursos técnicos y humanos que ello implica.</a:t>
            </a:r>
          </a:p>
        </p:txBody>
      </p:sp>
      <p:pic>
        <p:nvPicPr>
          <p:cNvPr id="24" name="Gráfico 23">
            <a:extLst>
              <a:ext uri="{FF2B5EF4-FFF2-40B4-BE49-F238E27FC236}">
                <a16:creationId xmlns:a16="http://schemas.microsoft.com/office/drawing/2014/main" id="{A57A519B-4C98-468D-A51A-979B148E75F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23872" y="4513730"/>
            <a:ext cx="665519" cy="665519"/>
          </a:xfrm>
          <a:prstGeom prst="rect">
            <a:avLst/>
          </a:prstGeom>
        </p:spPr>
      </p:pic>
      <p:sp>
        <p:nvSpPr>
          <p:cNvPr id="25" name="Rectángulo 24">
            <a:extLst>
              <a:ext uri="{FF2B5EF4-FFF2-40B4-BE49-F238E27FC236}">
                <a16:creationId xmlns:a16="http://schemas.microsoft.com/office/drawing/2014/main" id="{2465622F-40BC-4DE0-8D6F-40DB2A73C43F}"/>
              </a:ext>
            </a:extLst>
          </p:cNvPr>
          <p:cNvSpPr/>
          <p:nvPr/>
        </p:nvSpPr>
        <p:spPr>
          <a:xfrm>
            <a:off x="1565453" y="4270774"/>
            <a:ext cx="2034531" cy="400110"/>
          </a:xfrm>
          <a:prstGeom prst="rect">
            <a:avLst/>
          </a:prstGeom>
        </p:spPr>
        <p:txBody>
          <a:bodyPr wrap="none">
            <a:spAutoFit/>
          </a:bodyPr>
          <a:lstStyle/>
          <a:p>
            <a:r>
              <a:rPr lang="es-CO" sz="2000" b="1" dirty="0">
                <a:solidFill>
                  <a:srgbClr val="649CF5"/>
                </a:solidFill>
                <a:latin typeface="Work Sans" pitchFamily="2" charset="0"/>
                <a:cs typeface="Arial"/>
              </a:rPr>
              <a:t>Problemática. </a:t>
            </a:r>
            <a:endParaRPr lang="es-MX" sz="2000" b="1" dirty="0">
              <a:solidFill>
                <a:srgbClr val="649CF5"/>
              </a:solidFill>
              <a:latin typeface="Work Sans" pitchFamily="2" charset="0"/>
              <a:cs typeface="Arial"/>
            </a:endParaRPr>
          </a:p>
        </p:txBody>
      </p:sp>
      <p:cxnSp>
        <p:nvCxnSpPr>
          <p:cNvPr id="27" name="Conector recto 26">
            <a:extLst>
              <a:ext uri="{FF2B5EF4-FFF2-40B4-BE49-F238E27FC236}">
                <a16:creationId xmlns:a16="http://schemas.microsoft.com/office/drawing/2014/main" id="{93E921F2-6F88-4572-90A6-19A244C83364}"/>
              </a:ext>
            </a:extLst>
          </p:cNvPr>
          <p:cNvCxnSpPr>
            <a:cxnSpLocks/>
          </p:cNvCxnSpPr>
          <p:nvPr/>
        </p:nvCxnSpPr>
        <p:spPr>
          <a:xfrm>
            <a:off x="1381922" y="5928026"/>
            <a:ext cx="0" cy="1219538"/>
          </a:xfrm>
          <a:prstGeom prst="line">
            <a:avLst/>
          </a:prstGeom>
          <a:ln w="57150">
            <a:solidFill>
              <a:srgbClr val="FF5993"/>
            </a:solidFill>
          </a:ln>
        </p:spPr>
        <p:style>
          <a:lnRef idx="1">
            <a:schemeClr val="accent1"/>
          </a:lnRef>
          <a:fillRef idx="0">
            <a:schemeClr val="accent1"/>
          </a:fillRef>
          <a:effectRef idx="0">
            <a:schemeClr val="accent1"/>
          </a:effectRef>
          <a:fontRef idx="minor">
            <a:schemeClr val="tx1"/>
          </a:fontRef>
        </p:style>
      </p:cxnSp>
      <p:sp>
        <p:nvSpPr>
          <p:cNvPr id="28" name="CuadroTexto 27">
            <a:extLst>
              <a:ext uri="{FF2B5EF4-FFF2-40B4-BE49-F238E27FC236}">
                <a16:creationId xmlns:a16="http://schemas.microsoft.com/office/drawing/2014/main" id="{3DC8C709-1E57-4367-BA43-C19391D2A1BB}"/>
              </a:ext>
            </a:extLst>
          </p:cNvPr>
          <p:cNvSpPr txBox="1"/>
          <p:nvPr/>
        </p:nvSpPr>
        <p:spPr>
          <a:xfrm>
            <a:off x="1565454" y="6278798"/>
            <a:ext cx="5143557"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marL="342900" indent="-342900" algn="l">
              <a:buFont typeface="Arial" panose="020B0604020202020204" pitchFamily="34" charset="0"/>
              <a:buChar char="•"/>
            </a:pPr>
            <a:r>
              <a:rPr lang="es-CO" sz="1800" b="1" dirty="0"/>
              <a:t>Líder del proyecto:</a:t>
            </a:r>
            <a:r>
              <a:rPr lang="es-CO" sz="1800" dirty="0"/>
              <a:t> Juan Carlos Méndez</a:t>
            </a:r>
          </a:p>
          <a:p>
            <a:pPr marL="342900" indent="-342900" algn="l">
              <a:buFont typeface="Arial" panose="020B0604020202020204" pitchFamily="34" charset="0"/>
              <a:buChar char="•"/>
            </a:pPr>
            <a:r>
              <a:rPr lang="es-CO" sz="1800" b="1" dirty="0">
                <a:latin typeface="Work Sans" pitchFamily="2" charset="0"/>
                <a:sym typeface="Arial"/>
              </a:rPr>
              <a:t>Científico de datos: </a:t>
            </a:r>
            <a:r>
              <a:rPr lang="es-CO" sz="1800" dirty="0">
                <a:latin typeface="Work Sans" pitchFamily="2" charset="0"/>
                <a:sym typeface="Arial"/>
              </a:rPr>
              <a:t>Carlos Delgado </a:t>
            </a:r>
          </a:p>
          <a:p>
            <a:pPr marL="342900" indent="-342900" algn="l">
              <a:buFont typeface="Arial" panose="020B0604020202020204" pitchFamily="34" charset="0"/>
              <a:buChar char="•"/>
            </a:pPr>
            <a:r>
              <a:rPr lang="es-CO" sz="1800" b="1" dirty="0">
                <a:latin typeface="Work Sans" pitchFamily="2" charset="0"/>
                <a:sym typeface="Arial"/>
              </a:rPr>
              <a:t>Ingeniero de Datos: </a:t>
            </a:r>
            <a:r>
              <a:rPr lang="es-CO" sz="1800" dirty="0">
                <a:latin typeface="Work Sans" pitchFamily="2" charset="0"/>
                <a:sym typeface="Arial"/>
              </a:rPr>
              <a:t>Carlos Freddy Rey</a:t>
            </a:r>
          </a:p>
          <a:p>
            <a:pPr marL="342900" indent="-342900" algn="l">
              <a:buFont typeface="Arial" panose="020B0604020202020204" pitchFamily="34" charset="0"/>
              <a:buChar char="•"/>
            </a:pPr>
            <a:r>
              <a:rPr lang="es-CO" sz="1800" b="1" dirty="0">
                <a:latin typeface="Work Sans" pitchFamily="2" charset="0"/>
                <a:sym typeface="Arial"/>
              </a:rPr>
              <a:t>Científico de datos: </a:t>
            </a:r>
            <a:r>
              <a:rPr lang="es-CO" sz="1800" dirty="0">
                <a:latin typeface="Work Sans" pitchFamily="2" charset="0"/>
                <a:sym typeface="Arial"/>
              </a:rPr>
              <a:t>Martín Orjuela</a:t>
            </a:r>
          </a:p>
        </p:txBody>
      </p:sp>
      <p:pic>
        <p:nvPicPr>
          <p:cNvPr id="29" name="Gráfico 28">
            <a:extLst>
              <a:ext uri="{FF2B5EF4-FFF2-40B4-BE49-F238E27FC236}">
                <a16:creationId xmlns:a16="http://schemas.microsoft.com/office/drawing/2014/main" id="{B02A556A-7879-4949-A945-58B2C51862A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23872" y="6170982"/>
            <a:ext cx="665519" cy="665519"/>
          </a:xfrm>
          <a:prstGeom prst="rect">
            <a:avLst/>
          </a:prstGeom>
        </p:spPr>
      </p:pic>
      <p:sp>
        <p:nvSpPr>
          <p:cNvPr id="30" name="Rectángulo 29">
            <a:extLst>
              <a:ext uri="{FF2B5EF4-FFF2-40B4-BE49-F238E27FC236}">
                <a16:creationId xmlns:a16="http://schemas.microsoft.com/office/drawing/2014/main" id="{4F110F69-5139-4FF6-8D5F-75FA3A9B7552}"/>
              </a:ext>
            </a:extLst>
          </p:cNvPr>
          <p:cNvSpPr/>
          <p:nvPr/>
        </p:nvSpPr>
        <p:spPr>
          <a:xfrm>
            <a:off x="1565453" y="5928026"/>
            <a:ext cx="1720343" cy="400110"/>
          </a:xfrm>
          <a:prstGeom prst="rect">
            <a:avLst/>
          </a:prstGeom>
        </p:spPr>
        <p:txBody>
          <a:bodyPr wrap="none">
            <a:spAutoFit/>
          </a:bodyPr>
          <a:lstStyle/>
          <a:p>
            <a:r>
              <a:rPr lang="es-CO" sz="2000" b="1" dirty="0">
                <a:solidFill>
                  <a:srgbClr val="649CF5"/>
                </a:solidFill>
                <a:latin typeface="Work Sans" pitchFamily="2" charset="0"/>
                <a:cs typeface="Arial"/>
              </a:rPr>
              <a:t>Integrantes.</a:t>
            </a:r>
            <a:endParaRPr lang="es-MX" sz="2000" b="1" dirty="0">
              <a:solidFill>
                <a:srgbClr val="649CF5"/>
              </a:solidFill>
              <a:latin typeface="Work Sans" pitchFamily="2" charset="0"/>
              <a:cs typeface="Arial"/>
            </a:endParaRPr>
          </a:p>
        </p:txBody>
      </p:sp>
      <p:grpSp>
        <p:nvGrpSpPr>
          <p:cNvPr id="31" name="Grupo 30">
            <a:extLst>
              <a:ext uri="{FF2B5EF4-FFF2-40B4-BE49-F238E27FC236}">
                <a16:creationId xmlns:a16="http://schemas.microsoft.com/office/drawing/2014/main" id="{3CFC0FB3-BCE1-422A-B016-4C2AF5B9496D}"/>
              </a:ext>
            </a:extLst>
          </p:cNvPr>
          <p:cNvGrpSpPr/>
          <p:nvPr/>
        </p:nvGrpSpPr>
        <p:grpSpPr>
          <a:xfrm>
            <a:off x="523872" y="7470978"/>
            <a:ext cx="14023396" cy="1549307"/>
            <a:chOff x="4980193" y="2294716"/>
            <a:chExt cx="14023396" cy="1549307"/>
          </a:xfrm>
        </p:grpSpPr>
        <p:cxnSp>
          <p:nvCxnSpPr>
            <p:cNvPr id="32" name="Conector recto 31">
              <a:extLst>
                <a:ext uri="{FF2B5EF4-FFF2-40B4-BE49-F238E27FC236}">
                  <a16:creationId xmlns:a16="http://schemas.microsoft.com/office/drawing/2014/main" id="{7C4E7D7E-69A8-4FB8-A14A-59CD637A56E7}"/>
                </a:ext>
              </a:extLst>
            </p:cNvPr>
            <p:cNvCxnSpPr>
              <a:cxnSpLocks/>
            </p:cNvCxnSpPr>
            <p:nvPr/>
          </p:nvCxnSpPr>
          <p:spPr>
            <a:xfrm>
              <a:off x="5838243" y="2294716"/>
              <a:ext cx="0" cy="1219538"/>
            </a:xfrm>
            <a:prstGeom prst="line">
              <a:avLst/>
            </a:prstGeom>
            <a:ln w="57150">
              <a:solidFill>
                <a:srgbClr val="FF5993"/>
              </a:solidFill>
            </a:ln>
          </p:spPr>
          <p:style>
            <a:lnRef idx="1">
              <a:schemeClr val="accent1"/>
            </a:lnRef>
            <a:fillRef idx="0">
              <a:schemeClr val="accent1"/>
            </a:fillRef>
            <a:effectRef idx="0">
              <a:schemeClr val="accent1"/>
            </a:effectRef>
            <a:fontRef idx="minor">
              <a:schemeClr val="tx1"/>
            </a:fontRef>
          </p:style>
        </p:cxnSp>
        <p:sp>
          <p:nvSpPr>
            <p:cNvPr id="33" name="CuadroTexto 32">
              <a:extLst>
                <a:ext uri="{FF2B5EF4-FFF2-40B4-BE49-F238E27FC236}">
                  <a16:creationId xmlns:a16="http://schemas.microsoft.com/office/drawing/2014/main" id="{D2380703-56AD-4B25-A328-0BEE753A8846}"/>
                </a:ext>
              </a:extLst>
            </p:cNvPr>
            <p:cNvSpPr txBox="1"/>
            <p:nvPr/>
          </p:nvSpPr>
          <p:spPr>
            <a:xfrm>
              <a:off x="6021774" y="2562360"/>
              <a:ext cx="12981815"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marL="342900" indent="-342900" algn="just">
                <a:buFont typeface="Arial" panose="020B0604020202020204" pitchFamily="34" charset="0"/>
                <a:buChar char="•"/>
              </a:pPr>
              <a:r>
                <a:rPr lang="es-CO" b="1" dirty="0"/>
                <a:t>Fecha de inicio: </a:t>
              </a:r>
              <a:r>
                <a:rPr lang="es-CO" dirty="0"/>
                <a:t>28/10/2020</a:t>
              </a:r>
            </a:p>
            <a:p>
              <a:pPr marL="342900" indent="-342900" algn="just">
                <a:buFont typeface="Arial" panose="020B0604020202020204" pitchFamily="34" charset="0"/>
                <a:buChar char="•"/>
              </a:pPr>
              <a:r>
                <a:rPr lang="es-CO" b="1" dirty="0"/>
                <a:t>Fecha de finalización: </a:t>
              </a:r>
              <a:r>
                <a:rPr lang="es-CO" dirty="0"/>
                <a:t>30/04/2021</a:t>
              </a:r>
            </a:p>
            <a:p>
              <a:pPr marL="342900" indent="-342900" algn="just">
                <a:buFont typeface="Arial" panose="020B0604020202020204" pitchFamily="34" charset="0"/>
                <a:buChar char="•"/>
              </a:pPr>
              <a:r>
                <a:rPr lang="es-CO" b="1" dirty="0"/>
                <a:t>Duración del piloto: </a:t>
              </a:r>
              <a:r>
                <a:rPr lang="es-CO" dirty="0"/>
                <a:t>6 meses</a:t>
              </a:r>
              <a:endParaRPr lang="en-US" dirty="0"/>
            </a:p>
          </p:txBody>
        </p:sp>
        <p:pic>
          <p:nvPicPr>
            <p:cNvPr id="34" name="Gráfico 33">
              <a:extLst>
                <a:ext uri="{FF2B5EF4-FFF2-40B4-BE49-F238E27FC236}">
                  <a16:creationId xmlns:a16="http://schemas.microsoft.com/office/drawing/2014/main" id="{273F65E1-6383-45B5-8A69-4DFA634196F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980193" y="2537672"/>
              <a:ext cx="665519" cy="665519"/>
            </a:xfrm>
            <a:prstGeom prst="rect">
              <a:avLst/>
            </a:prstGeom>
          </p:spPr>
        </p:pic>
        <p:sp>
          <p:nvSpPr>
            <p:cNvPr id="35" name="Rectángulo 34">
              <a:extLst>
                <a:ext uri="{FF2B5EF4-FFF2-40B4-BE49-F238E27FC236}">
                  <a16:creationId xmlns:a16="http://schemas.microsoft.com/office/drawing/2014/main" id="{23260CAA-CF37-487D-AA3B-90023A2D63FC}"/>
                </a:ext>
              </a:extLst>
            </p:cNvPr>
            <p:cNvSpPr/>
            <p:nvPr/>
          </p:nvSpPr>
          <p:spPr>
            <a:xfrm>
              <a:off x="6021774" y="2294716"/>
              <a:ext cx="3698000" cy="400110"/>
            </a:xfrm>
            <a:prstGeom prst="rect">
              <a:avLst/>
            </a:prstGeom>
          </p:spPr>
          <p:txBody>
            <a:bodyPr wrap="none">
              <a:spAutoFit/>
            </a:bodyPr>
            <a:lstStyle/>
            <a:p>
              <a:r>
                <a:rPr lang="es-CO" sz="2000" b="1" dirty="0">
                  <a:solidFill>
                    <a:srgbClr val="649CF5"/>
                  </a:solidFill>
                  <a:latin typeface="Work Sans" pitchFamily="2" charset="0"/>
                  <a:cs typeface="Arial"/>
                </a:rPr>
                <a:t>Datos importantes - Fechas</a:t>
              </a:r>
              <a:endParaRPr lang="es-MX" sz="2000" b="1" dirty="0">
                <a:solidFill>
                  <a:srgbClr val="649CF5"/>
                </a:solidFill>
                <a:latin typeface="Work Sans" pitchFamily="2" charset="0"/>
                <a:cs typeface="Arial"/>
              </a:endParaRPr>
            </a:p>
          </p:txBody>
        </p:sp>
      </p:grpSp>
      <p:sp>
        <p:nvSpPr>
          <p:cNvPr id="37" name="CuadroTexto 36">
            <a:extLst>
              <a:ext uri="{FF2B5EF4-FFF2-40B4-BE49-F238E27FC236}">
                <a16:creationId xmlns:a16="http://schemas.microsoft.com/office/drawing/2014/main" id="{D13D9965-E89E-452D-A439-206729A5E4DE}"/>
              </a:ext>
            </a:extLst>
          </p:cNvPr>
          <p:cNvSpPr txBox="1"/>
          <p:nvPr/>
        </p:nvSpPr>
        <p:spPr>
          <a:xfrm>
            <a:off x="6728063" y="6278798"/>
            <a:ext cx="7049737"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marL="342900" indent="-342900" algn="l">
              <a:buFont typeface="Arial" panose="020B0604020202020204" pitchFamily="34" charset="0"/>
              <a:buChar char="•"/>
            </a:pPr>
            <a:r>
              <a:rPr lang="es-CO" sz="1800" b="1" dirty="0"/>
              <a:t>Artista de datos: </a:t>
            </a:r>
            <a:r>
              <a:rPr lang="es-CO" sz="1800" dirty="0">
                <a:latin typeface="Work Sans" pitchFamily="2" charset="0"/>
                <a:sym typeface="Arial"/>
              </a:rPr>
              <a:t>¿?</a:t>
            </a:r>
            <a:endParaRPr lang="es-CO" sz="1800" b="1" dirty="0"/>
          </a:p>
          <a:p>
            <a:pPr marL="342900" indent="-342900" algn="l">
              <a:buFont typeface="Arial" panose="020B0604020202020204" pitchFamily="34" charset="0"/>
              <a:buChar char="•"/>
            </a:pPr>
            <a:r>
              <a:rPr lang="es-CO" sz="1800" b="1" dirty="0">
                <a:latin typeface="Work Sans" pitchFamily="2" charset="0"/>
                <a:sym typeface="Arial"/>
              </a:rPr>
              <a:t>Estadístico: </a:t>
            </a:r>
            <a:r>
              <a:rPr lang="es-CO" sz="1800" dirty="0">
                <a:latin typeface="Work Sans" pitchFamily="2" charset="0"/>
                <a:sym typeface="Arial"/>
              </a:rPr>
              <a:t>¿?</a:t>
            </a:r>
            <a:endParaRPr lang="es-CO" sz="1800" b="1" dirty="0">
              <a:latin typeface="Work Sans" pitchFamily="2" charset="0"/>
              <a:sym typeface="Arial"/>
            </a:endParaRPr>
          </a:p>
          <a:p>
            <a:pPr marL="342900" indent="-342900" algn="l">
              <a:buFont typeface="Arial" panose="020B0604020202020204" pitchFamily="34" charset="0"/>
              <a:buChar char="•"/>
            </a:pPr>
            <a:r>
              <a:rPr lang="es-CO" sz="1800" b="1" dirty="0">
                <a:latin typeface="Work Sans" pitchFamily="2" charset="0"/>
                <a:sym typeface="Arial"/>
              </a:rPr>
              <a:t>Administrador de bases de datos: </a:t>
            </a:r>
            <a:r>
              <a:rPr lang="es-CO" sz="1800" dirty="0">
                <a:latin typeface="Work Sans" pitchFamily="2" charset="0"/>
                <a:sym typeface="Arial"/>
              </a:rPr>
              <a:t>¿?</a:t>
            </a:r>
            <a:endParaRPr lang="es-CO" sz="1800" b="1" dirty="0">
              <a:latin typeface="Work Sans" pitchFamily="2" charset="0"/>
              <a:sym typeface="Arial"/>
            </a:endParaRPr>
          </a:p>
          <a:p>
            <a:pPr marL="342900" indent="-342900" algn="l">
              <a:buFont typeface="Arial" panose="020B0604020202020204" pitchFamily="34" charset="0"/>
              <a:buChar char="•"/>
            </a:pPr>
            <a:r>
              <a:rPr lang="es-CO" sz="1800" b="1" dirty="0">
                <a:latin typeface="Work Sans" pitchFamily="2" charset="0"/>
              </a:rPr>
              <a:t>Gerente del proyecto: </a:t>
            </a:r>
            <a:r>
              <a:rPr lang="en-US" sz="1800" dirty="0"/>
              <a:t>Fabian Acevedo</a:t>
            </a:r>
          </a:p>
        </p:txBody>
      </p:sp>
      <p:grpSp>
        <p:nvGrpSpPr>
          <p:cNvPr id="41" name="Grupo 40">
            <a:extLst>
              <a:ext uri="{FF2B5EF4-FFF2-40B4-BE49-F238E27FC236}">
                <a16:creationId xmlns:a16="http://schemas.microsoft.com/office/drawing/2014/main" id="{4ECFAFA4-2383-4348-BA9F-1BF194884788}"/>
              </a:ext>
            </a:extLst>
          </p:cNvPr>
          <p:cNvGrpSpPr/>
          <p:nvPr/>
        </p:nvGrpSpPr>
        <p:grpSpPr>
          <a:xfrm>
            <a:off x="13758752" y="6352786"/>
            <a:ext cx="1577031" cy="1577031"/>
            <a:chOff x="1244692" y="3277223"/>
            <a:chExt cx="3523161" cy="3523161"/>
          </a:xfrm>
        </p:grpSpPr>
        <p:sp>
          <p:nvSpPr>
            <p:cNvPr id="42" name="Elipse 41">
              <a:extLst>
                <a:ext uri="{FF2B5EF4-FFF2-40B4-BE49-F238E27FC236}">
                  <a16:creationId xmlns:a16="http://schemas.microsoft.com/office/drawing/2014/main" id="{4FF5B148-6BB1-46F3-8E5D-BAE9DF07C9EB}"/>
                </a:ext>
              </a:extLst>
            </p:cNvPr>
            <p:cNvSpPr/>
            <p:nvPr/>
          </p:nvSpPr>
          <p:spPr>
            <a:xfrm>
              <a:off x="1244692" y="3277223"/>
              <a:ext cx="3523161" cy="3523161"/>
            </a:xfrm>
            <a:prstGeom prst="ellipse">
              <a:avLst/>
            </a:prstGeom>
            <a:solidFill>
              <a:schemeClr val="bg1"/>
            </a:solidFill>
            <a:ln w="57150">
              <a:solidFill>
                <a:srgbClr val="FF59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3200"/>
            </a:p>
          </p:txBody>
        </p:sp>
        <p:pic>
          <p:nvPicPr>
            <p:cNvPr id="43" name="Gráfico 42">
              <a:extLst>
                <a:ext uri="{FF2B5EF4-FFF2-40B4-BE49-F238E27FC236}">
                  <a16:creationId xmlns:a16="http://schemas.microsoft.com/office/drawing/2014/main" id="{FD106736-C1FC-4695-8530-3D4A3753D811}"/>
                </a:ext>
              </a:extLst>
            </p:cNvPr>
            <p:cNvPicPr>
              <a:picLocks noChangeAspect="1"/>
            </p:cNvPicPr>
            <p:nvPr/>
          </p:nvPicPr>
          <p:blipFill>
            <a:blip r:embed="rId5" cstate="email">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1945128" y="3977659"/>
              <a:ext cx="2122287" cy="2122287"/>
            </a:xfrm>
            <a:prstGeom prst="rect">
              <a:avLst/>
            </a:prstGeom>
          </p:spPr>
        </p:pic>
      </p:grpSp>
      <p:sp>
        <p:nvSpPr>
          <p:cNvPr id="26" name="Rectángulo 43">
            <a:extLst>
              <a:ext uri="{FF2B5EF4-FFF2-40B4-BE49-F238E27FC236}">
                <a16:creationId xmlns:a16="http://schemas.microsoft.com/office/drawing/2014/main" id="{8CE39120-6C9B-4950-831E-E256D0E77217}"/>
              </a:ext>
            </a:extLst>
          </p:cNvPr>
          <p:cNvSpPr/>
          <p:nvPr/>
        </p:nvSpPr>
        <p:spPr>
          <a:xfrm>
            <a:off x="6709011" y="7491717"/>
            <a:ext cx="4888326" cy="400110"/>
          </a:xfrm>
          <a:prstGeom prst="rect">
            <a:avLst/>
          </a:prstGeom>
        </p:spPr>
        <p:txBody>
          <a:bodyPr wrap="none">
            <a:spAutoFit/>
          </a:bodyPr>
          <a:lstStyle/>
          <a:p>
            <a:r>
              <a:rPr lang="es-CO" sz="2000" b="1" dirty="0">
                <a:solidFill>
                  <a:srgbClr val="649CF5"/>
                </a:solidFill>
                <a:latin typeface="Work Sans" pitchFamily="2" charset="0"/>
                <a:cs typeface="Arial"/>
              </a:rPr>
              <a:t>Fuentes de información identificadas</a:t>
            </a:r>
            <a:endParaRPr lang="es-MX" sz="2000" b="1" dirty="0">
              <a:solidFill>
                <a:srgbClr val="649CF5"/>
              </a:solidFill>
              <a:latin typeface="Work Sans" pitchFamily="2" charset="0"/>
              <a:cs typeface="Arial"/>
            </a:endParaRPr>
          </a:p>
        </p:txBody>
      </p:sp>
      <p:sp>
        <p:nvSpPr>
          <p:cNvPr id="36" name="CuadroTexto 44">
            <a:extLst>
              <a:ext uri="{FF2B5EF4-FFF2-40B4-BE49-F238E27FC236}">
                <a16:creationId xmlns:a16="http://schemas.microsoft.com/office/drawing/2014/main" id="{3C82ADEA-B5A9-4516-B81F-32A87074DBE9}"/>
              </a:ext>
            </a:extLst>
          </p:cNvPr>
          <p:cNvSpPr txBox="1"/>
          <p:nvPr/>
        </p:nvSpPr>
        <p:spPr>
          <a:xfrm>
            <a:off x="6709010" y="7863289"/>
            <a:ext cx="8313243"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marL="342900" indent="-342900" algn="just">
              <a:buFont typeface="Arial" panose="020B0604020202020204" pitchFamily="34" charset="0"/>
              <a:buChar char="•"/>
            </a:pPr>
            <a:r>
              <a:rPr lang="es-CO" dirty="0"/>
              <a:t>Estadísticas nacionales de actos registrados Oficina de Registro de instrumentos públicos (Fuente SNR) </a:t>
            </a:r>
          </a:p>
          <a:p>
            <a:pPr marL="342900" indent="-342900" algn="just">
              <a:buFont typeface="Arial" panose="020B0604020202020204" pitchFamily="34" charset="0"/>
              <a:buChar char="•"/>
            </a:pPr>
            <a:r>
              <a:rPr lang="es-CO" dirty="0"/>
              <a:t>Estadísticas Catastrales de la Unidades Operativas de Catastro y Catastro R1, R2, base de datos geográfica catastral. (Fuente IGAC, Catastros descentralizados)</a:t>
            </a:r>
          </a:p>
          <a:p>
            <a:pPr marL="342900" indent="-342900" algn="just">
              <a:buFont typeface="Arial" panose="020B0604020202020204" pitchFamily="34" charset="0"/>
              <a:buChar char="•"/>
            </a:pPr>
            <a:endParaRPr lang="en-US" dirty="0"/>
          </a:p>
        </p:txBody>
      </p:sp>
    </p:spTree>
    <p:extLst>
      <p:ext uri="{BB962C8B-B14F-4D97-AF65-F5344CB8AC3E}">
        <p14:creationId xmlns:p14="http://schemas.microsoft.com/office/powerpoint/2010/main" val="24328322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6F39054-0344-45B9-95D0-F5C5A5709833}"/>
              </a:ext>
            </a:extLst>
          </p:cNvPr>
          <p:cNvSpPr>
            <a:spLocks noGrp="1"/>
          </p:cNvSpPr>
          <p:nvPr>
            <p:ph type="title"/>
          </p:nvPr>
        </p:nvSpPr>
        <p:spPr/>
        <p:txBody>
          <a:bodyPr lIns="91440" tIns="45720" rIns="91440" bIns="45720" anchor="t"/>
          <a:lstStyle/>
          <a:p>
            <a:r>
              <a:rPr lang="es-CO">
                <a:latin typeface="Work Sans"/>
              </a:rPr>
              <a:t>Cronograma de Actividades Actualizado 2021 - UPRA</a:t>
            </a:r>
            <a:br>
              <a:rPr lang="es-CO"/>
            </a:br>
            <a:endParaRPr lang="es-CO"/>
          </a:p>
        </p:txBody>
      </p:sp>
      <p:sp>
        <p:nvSpPr>
          <p:cNvPr id="3" name="Marcador de texto 2">
            <a:extLst>
              <a:ext uri="{FF2B5EF4-FFF2-40B4-BE49-F238E27FC236}">
                <a16:creationId xmlns:a16="http://schemas.microsoft.com/office/drawing/2014/main" id="{76B39BE0-A77E-4885-8DD7-DC56BB27B3BA}"/>
              </a:ext>
            </a:extLst>
          </p:cNvPr>
          <p:cNvSpPr>
            <a:spLocks noGrp="1"/>
          </p:cNvSpPr>
          <p:nvPr>
            <p:ph type="body" sz="quarter" idx="10"/>
          </p:nvPr>
        </p:nvSpPr>
        <p:spPr>
          <a:xfrm>
            <a:off x="494071" y="823241"/>
            <a:ext cx="11956799" cy="688975"/>
          </a:xfrm>
        </p:spPr>
        <p:txBody>
          <a:bodyPr/>
          <a:lstStyle/>
          <a:p>
            <a:r>
              <a:rPr lang="es-CO" sz="3200"/>
              <a:t>Actividades y Responsables.</a:t>
            </a:r>
            <a:endParaRPr lang="es-CO"/>
          </a:p>
        </p:txBody>
      </p:sp>
      <p:graphicFrame>
        <p:nvGraphicFramePr>
          <p:cNvPr id="5" name="Table 3">
            <a:extLst>
              <a:ext uri="{FF2B5EF4-FFF2-40B4-BE49-F238E27FC236}">
                <a16:creationId xmlns:a16="http://schemas.microsoft.com/office/drawing/2014/main" id="{26260764-3EED-4EBF-93DD-638A6C6983AC}"/>
              </a:ext>
            </a:extLst>
          </p:cNvPr>
          <p:cNvGraphicFramePr>
            <a:graphicFrameLocks noGrp="1"/>
          </p:cNvGraphicFramePr>
          <p:nvPr/>
        </p:nvGraphicFramePr>
        <p:xfrm>
          <a:off x="1042603" y="1628286"/>
          <a:ext cx="13586105" cy="6489205"/>
        </p:xfrm>
        <a:graphic>
          <a:graphicData uri="http://schemas.openxmlformats.org/drawingml/2006/table">
            <a:tbl>
              <a:tblPr firstRow="1" bandRow="1">
                <a:tableStyleId>{5C22544A-7EE6-4342-B048-85BDC9FD1C3A}</a:tableStyleId>
              </a:tblPr>
              <a:tblGrid>
                <a:gridCol w="519545">
                  <a:extLst>
                    <a:ext uri="{9D8B030D-6E8A-4147-A177-3AD203B41FA5}">
                      <a16:colId xmlns:a16="http://schemas.microsoft.com/office/drawing/2014/main" val="4034247673"/>
                    </a:ext>
                  </a:extLst>
                </a:gridCol>
                <a:gridCol w="2298488">
                  <a:extLst>
                    <a:ext uri="{9D8B030D-6E8A-4147-A177-3AD203B41FA5}">
                      <a16:colId xmlns:a16="http://schemas.microsoft.com/office/drawing/2014/main" val="4110195667"/>
                    </a:ext>
                  </a:extLst>
                </a:gridCol>
                <a:gridCol w="1632753">
                  <a:extLst>
                    <a:ext uri="{9D8B030D-6E8A-4147-A177-3AD203B41FA5}">
                      <a16:colId xmlns:a16="http://schemas.microsoft.com/office/drawing/2014/main" val="3067221004"/>
                    </a:ext>
                  </a:extLst>
                </a:gridCol>
                <a:gridCol w="356447">
                  <a:extLst>
                    <a:ext uri="{9D8B030D-6E8A-4147-A177-3AD203B41FA5}">
                      <a16:colId xmlns:a16="http://schemas.microsoft.com/office/drawing/2014/main" val="3183914772"/>
                    </a:ext>
                  </a:extLst>
                </a:gridCol>
                <a:gridCol w="381416">
                  <a:extLst>
                    <a:ext uri="{9D8B030D-6E8A-4147-A177-3AD203B41FA5}">
                      <a16:colId xmlns:a16="http://schemas.microsoft.com/office/drawing/2014/main" val="2295809863"/>
                    </a:ext>
                  </a:extLst>
                </a:gridCol>
                <a:gridCol w="381416">
                  <a:extLst>
                    <a:ext uri="{9D8B030D-6E8A-4147-A177-3AD203B41FA5}">
                      <a16:colId xmlns:a16="http://schemas.microsoft.com/office/drawing/2014/main" val="2864217077"/>
                    </a:ext>
                  </a:extLst>
                </a:gridCol>
                <a:gridCol w="385358">
                  <a:extLst>
                    <a:ext uri="{9D8B030D-6E8A-4147-A177-3AD203B41FA5}">
                      <a16:colId xmlns:a16="http://schemas.microsoft.com/office/drawing/2014/main" val="2400067364"/>
                    </a:ext>
                  </a:extLst>
                </a:gridCol>
                <a:gridCol w="356447">
                  <a:extLst>
                    <a:ext uri="{9D8B030D-6E8A-4147-A177-3AD203B41FA5}">
                      <a16:colId xmlns:a16="http://schemas.microsoft.com/office/drawing/2014/main" val="3399724953"/>
                    </a:ext>
                  </a:extLst>
                </a:gridCol>
                <a:gridCol w="381416">
                  <a:extLst>
                    <a:ext uri="{9D8B030D-6E8A-4147-A177-3AD203B41FA5}">
                      <a16:colId xmlns:a16="http://schemas.microsoft.com/office/drawing/2014/main" val="2997591452"/>
                    </a:ext>
                  </a:extLst>
                </a:gridCol>
                <a:gridCol w="381416">
                  <a:extLst>
                    <a:ext uri="{9D8B030D-6E8A-4147-A177-3AD203B41FA5}">
                      <a16:colId xmlns:a16="http://schemas.microsoft.com/office/drawing/2014/main" val="944074791"/>
                    </a:ext>
                  </a:extLst>
                </a:gridCol>
                <a:gridCol w="385358">
                  <a:extLst>
                    <a:ext uri="{9D8B030D-6E8A-4147-A177-3AD203B41FA5}">
                      <a16:colId xmlns:a16="http://schemas.microsoft.com/office/drawing/2014/main" val="3148160484"/>
                    </a:ext>
                  </a:extLst>
                </a:gridCol>
                <a:gridCol w="354874">
                  <a:extLst>
                    <a:ext uri="{9D8B030D-6E8A-4147-A177-3AD203B41FA5}">
                      <a16:colId xmlns:a16="http://schemas.microsoft.com/office/drawing/2014/main" val="1573800949"/>
                    </a:ext>
                  </a:extLst>
                </a:gridCol>
                <a:gridCol w="403227">
                  <a:extLst>
                    <a:ext uri="{9D8B030D-6E8A-4147-A177-3AD203B41FA5}">
                      <a16:colId xmlns:a16="http://schemas.microsoft.com/office/drawing/2014/main" val="3752413434"/>
                    </a:ext>
                  </a:extLst>
                </a:gridCol>
                <a:gridCol w="381416">
                  <a:extLst>
                    <a:ext uri="{9D8B030D-6E8A-4147-A177-3AD203B41FA5}">
                      <a16:colId xmlns:a16="http://schemas.microsoft.com/office/drawing/2014/main" val="2150395293"/>
                    </a:ext>
                  </a:extLst>
                </a:gridCol>
                <a:gridCol w="385358">
                  <a:extLst>
                    <a:ext uri="{9D8B030D-6E8A-4147-A177-3AD203B41FA5}">
                      <a16:colId xmlns:a16="http://schemas.microsoft.com/office/drawing/2014/main" val="3419332314"/>
                    </a:ext>
                  </a:extLst>
                </a:gridCol>
                <a:gridCol w="356447">
                  <a:extLst>
                    <a:ext uri="{9D8B030D-6E8A-4147-A177-3AD203B41FA5}">
                      <a16:colId xmlns:a16="http://schemas.microsoft.com/office/drawing/2014/main" val="2469023498"/>
                    </a:ext>
                  </a:extLst>
                </a:gridCol>
                <a:gridCol w="395085">
                  <a:extLst>
                    <a:ext uri="{9D8B030D-6E8A-4147-A177-3AD203B41FA5}">
                      <a16:colId xmlns:a16="http://schemas.microsoft.com/office/drawing/2014/main" val="4252905078"/>
                    </a:ext>
                  </a:extLst>
                </a:gridCol>
                <a:gridCol w="381416">
                  <a:extLst>
                    <a:ext uri="{9D8B030D-6E8A-4147-A177-3AD203B41FA5}">
                      <a16:colId xmlns:a16="http://schemas.microsoft.com/office/drawing/2014/main" val="368911432"/>
                    </a:ext>
                  </a:extLst>
                </a:gridCol>
                <a:gridCol w="385358">
                  <a:extLst>
                    <a:ext uri="{9D8B030D-6E8A-4147-A177-3AD203B41FA5}">
                      <a16:colId xmlns:a16="http://schemas.microsoft.com/office/drawing/2014/main" val="1881539505"/>
                    </a:ext>
                  </a:extLst>
                </a:gridCol>
                <a:gridCol w="385358">
                  <a:extLst>
                    <a:ext uri="{9D8B030D-6E8A-4147-A177-3AD203B41FA5}">
                      <a16:colId xmlns:a16="http://schemas.microsoft.com/office/drawing/2014/main" val="3081303095"/>
                    </a:ext>
                  </a:extLst>
                </a:gridCol>
                <a:gridCol w="385358">
                  <a:extLst>
                    <a:ext uri="{9D8B030D-6E8A-4147-A177-3AD203B41FA5}">
                      <a16:colId xmlns:a16="http://schemas.microsoft.com/office/drawing/2014/main" val="3738485983"/>
                    </a:ext>
                  </a:extLst>
                </a:gridCol>
                <a:gridCol w="385358">
                  <a:extLst>
                    <a:ext uri="{9D8B030D-6E8A-4147-A177-3AD203B41FA5}">
                      <a16:colId xmlns:a16="http://schemas.microsoft.com/office/drawing/2014/main" val="1179868889"/>
                    </a:ext>
                  </a:extLst>
                </a:gridCol>
                <a:gridCol w="385358">
                  <a:extLst>
                    <a:ext uri="{9D8B030D-6E8A-4147-A177-3AD203B41FA5}">
                      <a16:colId xmlns:a16="http://schemas.microsoft.com/office/drawing/2014/main" val="4076154857"/>
                    </a:ext>
                  </a:extLst>
                </a:gridCol>
                <a:gridCol w="385358">
                  <a:extLst>
                    <a:ext uri="{9D8B030D-6E8A-4147-A177-3AD203B41FA5}">
                      <a16:colId xmlns:a16="http://schemas.microsoft.com/office/drawing/2014/main" val="1574259904"/>
                    </a:ext>
                  </a:extLst>
                </a:gridCol>
                <a:gridCol w="385358">
                  <a:extLst>
                    <a:ext uri="{9D8B030D-6E8A-4147-A177-3AD203B41FA5}">
                      <a16:colId xmlns:a16="http://schemas.microsoft.com/office/drawing/2014/main" val="1196039410"/>
                    </a:ext>
                  </a:extLst>
                </a:gridCol>
                <a:gridCol w="385358">
                  <a:extLst>
                    <a:ext uri="{9D8B030D-6E8A-4147-A177-3AD203B41FA5}">
                      <a16:colId xmlns:a16="http://schemas.microsoft.com/office/drawing/2014/main" val="2998757871"/>
                    </a:ext>
                  </a:extLst>
                </a:gridCol>
                <a:gridCol w="385358">
                  <a:extLst>
                    <a:ext uri="{9D8B030D-6E8A-4147-A177-3AD203B41FA5}">
                      <a16:colId xmlns:a16="http://schemas.microsoft.com/office/drawing/2014/main" val="2660038051"/>
                    </a:ext>
                  </a:extLst>
                </a:gridCol>
              </a:tblGrid>
              <a:tr h="409801">
                <a:tc>
                  <a:txBody>
                    <a:bodyPr/>
                    <a:lstStyle/>
                    <a:p>
                      <a:pPr algn="l"/>
                      <a:r>
                        <a:rPr lang="es-CO" sz="1600" b="1" noProof="0">
                          <a:latin typeface="Abadi"/>
                        </a:rPr>
                        <a:t>Id</a:t>
                      </a:r>
                    </a:p>
                  </a:txBody>
                  <a:tcPr/>
                </a:tc>
                <a:tc>
                  <a:txBody>
                    <a:bodyPr/>
                    <a:lstStyle/>
                    <a:p>
                      <a:pPr algn="l"/>
                      <a:r>
                        <a:rPr lang="es-CO" sz="1600" b="1" noProof="0">
                          <a:latin typeface="Abadi"/>
                        </a:rPr>
                        <a:t>Actividad</a:t>
                      </a:r>
                    </a:p>
                  </a:txBody>
                  <a:tcPr/>
                </a:tc>
                <a:tc>
                  <a:txBody>
                    <a:bodyPr/>
                    <a:lstStyle/>
                    <a:p>
                      <a:r>
                        <a:rPr lang="es-CO" sz="1600" b="1" noProof="0">
                          <a:latin typeface="Abadi"/>
                        </a:rPr>
                        <a:t>Responsable</a:t>
                      </a:r>
                    </a:p>
                  </a:txBody>
                  <a:tcPr/>
                </a:tc>
                <a:tc gridSpan="4">
                  <a:txBody>
                    <a:bodyPr/>
                    <a:lstStyle/>
                    <a:p>
                      <a:r>
                        <a:rPr lang="es-CO" sz="1600" b="1" noProof="0">
                          <a:latin typeface="Abadi"/>
                        </a:rPr>
                        <a:t>Noviembre</a:t>
                      </a:r>
                    </a:p>
                  </a:txBody>
                  <a:tcPr/>
                </a:tc>
                <a:tc hMerge="1">
                  <a:txBody>
                    <a:bodyPr/>
                    <a:lstStyle/>
                    <a:p>
                      <a:pPr algn="ctr"/>
                      <a:endParaRPr lang="es-CO" sz="2000" noProof="0">
                        <a:latin typeface="Work Sans" panose="020B0604020202020204" charset="0"/>
                      </a:endParaRPr>
                    </a:p>
                  </a:txBody>
                  <a:tcPr/>
                </a:tc>
                <a:tc hMerge="1">
                  <a:txBody>
                    <a:bodyPr/>
                    <a:lstStyle/>
                    <a:p>
                      <a:pPr algn="ctr"/>
                      <a:endParaRPr lang="es-CO" sz="2000" noProof="0">
                        <a:latin typeface="Work Sans" panose="020B0604020202020204" charset="0"/>
                      </a:endParaRPr>
                    </a:p>
                  </a:txBody>
                  <a:tcPr/>
                </a:tc>
                <a:tc hMerge="1">
                  <a:txBody>
                    <a:bodyPr/>
                    <a:lstStyle/>
                    <a:p>
                      <a:endParaRPr lang="es-CO" sz="2000" noProof="0">
                        <a:latin typeface="Work Sans" panose="020B0604020202020204" charset="0"/>
                      </a:endParaRPr>
                    </a:p>
                  </a:txBody>
                  <a:tcPr/>
                </a:tc>
                <a:tc gridSpan="4">
                  <a:txBody>
                    <a:bodyPr/>
                    <a:lstStyle/>
                    <a:p>
                      <a:r>
                        <a:rPr lang="es-CO" sz="1600" b="1" noProof="0">
                          <a:latin typeface="Abadi"/>
                        </a:rPr>
                        <a:t>Diciembre</a:t>
                      </a:r>
                    </a:p>
                  </a:txBody>
                  <a:tcPr/>
                </a:tc>
                <a:tc hMerge="1">
                  <a:txBody>
                    <a:bodyPr/>
                    <a:lstStyle/>
                    <a:p>
                      <a:endParaRPr lang="es-CO" sz="2000" noProof="0">
                        <a:latin typeface="Work Sans" panose="020B0604020202020204" charset="0"/>
                      </a:endParaRPr>
                    </a:p>
                  </a:txBody>
                  <a:tcPr/>
                </a:tc>
                <a:tc hMerge="1">
                  <a:txBody>
                    <a:bodyPr/>
                    <a:lstStyle/>
                    <a:p>
                      <a:endParaRPr lang="es-CO" sz="2000" noProof="0">
                        <a:latin typeface="Work Sans" panose="020B0604020202020204" charset="0"/>
                      </a:endParaRPr>
                    </a:p>
                  </a:txBody>
                  <a:tcPr/>
                </a:tc>
                <a:tc hMerge="1">
                  <a:txBody>
                    <a:bodyPr/>
                    <a:lstStyle/>
                    <a:p>
                      <a:endParaRPr lang="es-CO" sz="2000" noProof="0">
                        <a:latin typeface="Work Sans" panose="020B0604020202020204" charset="0"/>
                      </a:endParaRPr>
                    </a:p>
                  </a:txBody>
                  <a:tcPr/>
                </a:tc>
                <a:tc gridSpan="4">
                  <a:txBody>
                    <a:bodyPr/>
                    <a:lstStyle/>
                    <a:p>
                      <a:r>
                        <a:rPr lang="es-CO" sz="1600" b="1" noProof="0">
                          <a:latin typeface="Abadi"/>
                        </a:rPr>
                        <a:t>Enero-2021</a:t>
                      </a:r>
                    </a:p>
                  </a:txBody>
                  <a:tcPr/>
                </a:tc>
                <a:tc hMerge="1">
                  <a:txBody>
                    <a:bodyPr/>
                    <a:lstStyle/>
                    <a:p>
                      <a:endParaRPr lang="es-CO" sz="2000" noProof="0">
                        <a:latin typeface="Work Sans" panose="020B0604020202020204" charset="0"/>
                      </a:endParaRPr>
                    </a:p>
                  </a:txBody>
                  <a:tcPr/>
                </a:tc>
                <a:tc hMerge="1">
                  <a:txBody>
                    <a:bodyPr/>
                    <a:lstStyle/>
                    <a:p>
                      <a:endParaRPr lang="es-CO" sz="2000" noProof="0">
                        <a:latin typeface="Work Sans" panose="020B0604020202020204" charset="0"/>
                      </a:endParaRPr>
                    </a:p>
                  </a:txBody>
                  <a:tcPr/>
                </a:tc>
                <a:tc hMerge="1">
                  <a:txBody>
                    <a:bodyPr/>
                    <a:lstStyle/>
                    <a:p>
                      <a:endParaRPr lang="es-CO" sz="2000" noProof="0">
                        <a:latin typeface="Work Sans" panose="020B0604020202020204" charset="0"/>
                      </a:endParaRPr>
                    </a:p>
                  </a:txBody>
                  <a:tcPr/>
                </a:tc>
                <a:tc gridSpan="4">
                  <a:txBody>
                    <a:bodyPr/>
                    <a:lstStyle/>
                    <a:p>
                      <a:r>
                        <a:rPr lang="es-CO" sz="1600" b="1" noProof="0">
                          <a:latin typeface="Abadi"/>
                        </a:rPr>
                        <a:t>Febrero-2021</a:t>
                      </a:r>
                    </a:p>
                  </a:txBody>
                  <a:tcPr/>
                </a:tc>
                <a:tc hMerge="1">
                  <a:txBody>
                    <a:bodyPr/>
                    <a:lstStyle/>
                    <a:p>
                      <a:endParaRPr lang="es-CO" sz="2000" noProof="0">
                        <a:latin typeface="Work Sans" panose="020B0604020202020204" charset="0"/>
                      </a:endParaRPr>
                    </a:p>
                  </a:txBody>
                  <a:tcPr/>
                </a:tc>
                <a:tc hMerge="1">
                  <a:txBody>
                    <a:bodyPr/>
                    <a:lstStyle/>
                    <a:p>
                      <a:endParaRPr lang="es-CO" sz="2000" noProof="0">
                        <a:latin typeface="Work Sans" panose="020B0604020202020204" charset="0"/>
                      </a:endParaRPr>
                    </a:p>
                  </a:txBody>
                  <a:tcPr/>
                </a:tc>
                <a:tc hMerge="1">
                  <a:txBody>
                    <a:bodyPr/>
                    <a:lstStyle/>
                    <a:p>
                      <a:endParaRPr lang="es-CO" sz="2000" noProof="0">
                        <a:latin typeface="Work Sans" panose="020B0604020202020204" charset="0"/>
                      </a:endParaRPr>
                    </a:p>
                  </a:txBody>
                  <a:tcPr/>
                </a:tc>
                <a:tc gridSpan="4">
                  <a:txBody>
                    <a:bodyPr/>
                    <a:lstStyle/>
                    <a:p>
                      <a:pPr lvl="0">
                        <a:buNone/>
                      </a:pPr>
                      <a:r>
                        <a:rPr lang="es-CO" sz="1600" b="1" i="0" u="none" strike="noStrike" noProof="0">
                          <a:latin typeface="Abadi"/>
                        </a:rPr>
                        <a:t>Marzo -2021</a:t>
                      </a:r>
                      <a:endParaRPr lang="es-ES" sz="1600" b="1">
                        <a:latin typeface="Abadi"/>
                      </a:endParaRPr>
                    </a:p>
                  </a:txBody>
                  <a:tcPr/>
                </a:tc>
                <a:tc hMerge="1">
                  <a:txBody>
                    <a:bodyPr/>
                    <a:lstStyle/>
                    <a:p>
                      <a:endParaRPr lang="es-ES"/>
                    </a:p>
                  </a:txBody>
                  <a:tcPr/>
                </a:tc>
                <a:tc hMerge="1">
                  <a:txBody>
                    <a:bodyPr/>
                    <a:lstStyle/>
                    <a:p>
                      <a:endParaRPr lang="es-ES"/>
                    </a:p>
                  </a:txBody>
                  <a:tcPr/>
                </a:tc>
                <a:tc hMerge="1">
                  <a:txBody>
                    <a:bodyPr/>
                    <a:lstStyle/>
                    <a:p>
                      <a:endParaRPr lang="es-ES"/>
                    </a:p>
                  </a:txBody>
                  <a:tcPr/>
                </a:tc>
                <a:tc gridSpan="4">
                  <a:txBody>
                    <a:bodyPr/>
                    <a:lstStyle/>
                    <a:p>
                      <a:pPr lvl="0">
                        <a:buNone/>
                      </a:pPr>
                      <a:r>
                        <a:rPr lang="es-CO" sz="1600" b="1" i="0" u="none" strike="noStrike" noProof="0">
                          <a:latin typeface="Abadi"/>
                        </a:rPr>
                        <a:t>Abril - 2021</a:t>
                      </a:r>
                      <a:endParaRPr lang="es-ES" sz="1600" b="1">
                        <a:latin typeface="Abadi"/>
                      </a:endParaRPr>
                    </a:p>
                  </a:txBody>
                  <a:tcPr/>
                </a:tc>
                <a:tc hMerge="1">
                  <a:txBody>
                    <a:bodyPr/>
                    <a:lstStyle/>
                    <a:p>
                      <a:endParaRPr lang="es-ES"/>
                    </a:p>
                  </a:txBody>
                  <a:tcPr/>
                </a:tc>
                <a:tc hMerge="1">
                  <a:txBody>
                    <a:bodyPr/>
                    <a:lstStyle/>
                    <a:p>
                      <a:endParaRPr lang="es-ES"/>
                    </a:p>
                  </a:txBody>
                  <a:tcPr/>
                </a:tc>
                <a:tc hMerge="1">
                  <a:txBody>
                    <a:bodyPr/>
                    <a:lstStyle/>
                    <a:p>
                      <a:endParaRPr lang="es-ES"/>
                    </a:p>
                  </a:txBody>
                  <a:tcPr/>
                </a:tc>
                <a:extLst>
                  <a:ext uri="{0D108BD9-81ED-4DB2-BD59-A6C34878D82A}">
                    <a16:rowId xmlns:a16="http://schemas.microsoft.com/office/drawing/2014/main" val="3680622030"/>
                  </a:ext>
                </a:extLst>
              </a:tr>
              <a:tr h="368820">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endParaRPr lang="es-CO" sz="1600" noProof="0">
                        <a:latin typeface="Calibri"/>
                      </a:endParaRP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endParaRPr lang="es-CO" sz="1600" noProof="0">
                        <a:latin typeface="Calibri"/>
                      </a:endParaRPr>
                    </a:p>
                  </a:txBody>
                  <a:tcPr/>
                </a:tc>
                <a:tc>
                  <a:txBody>
                    <a:bodyPr/>
                    <a:lstStyle/>
                    <a:p>
                      <a:endParaRPr lang="es-CO" sz="1600" noProof="0">
                        <a:latin typeface="Calibri"/>
                      </a:endParaRPr>
                    </a:p>
                  </a:txBody>
                  <a:tcPr/>
                </a:tc>
                <a:tc>
                  <a:txBody>
                    <a:bodyPr/>
                    <a:lstStyle/>
                    <a:p>
                      <a:r>
                        <a:rPr lang="es-CO" sz="1400" noProof="0"/>
                        <a:t>S1</a:t>
                      </a:r>
                      <a:endParaRPr lang="es-CO" sz="1400" noProof="0">
                        <a:latin typeface="Work Sans" panose="020B0604020202020204" charset="0"/>
                      </a:endParaRPr>
                    </a:p>
                  </a:txBody>
                  <a:tcPr/>
                </a:tc>
                <a:tc>
                  <a:txBody>
                    <a:bodyPr/>
                    <a:lstStyle/>
                    <a:p>
                      <a:r>
                        <a:rPr lang="es-CO" sz="1400" noProof="0"/>
                        <a:t>S2</a:t>
                      </a:r>
                      <a:endParaRPr lang="es-CO" sz="1400" noProof="0">
                        <a:latin typeface="Work Sans" panose="020B0604020202020204" charset="0"/>
                      </a:endParaRPr>
                    </a:p>
                  </a:txBody>
                  <a:tcPr/>
                </a:tc>
                <a:tc>
                  <a:txBody>
                    <a:bodyPr/>
                    <a:lstStyle/>
                    <a:p>
                      <a:r>
                        <a:rPr lang="es-CO" sz="1400" noProof="0"/>
                        <a:t>S3</a:t>
                      </a:r>
                      <a:endParaRPr lang="es-CO" sz="1400" noProof="0">
                        <a:latin typeface="Work Sans" panose="020B0604020202020204" charset="0"/>
                      </a:endParaRPr>
                    </a:p>
                  </a:txBody>
                  <a:tcPr/>
                </a:tc>
                <a:tc>
                  <a:txBody>
                    <a:bodyPr/>
                    <a:lstStyle/>
                    <a:p>
                      <a:r>
                        <a:rPr lang="es-CO" sz="1400" noProof="0"/>
                        <a:t>S4</a:t>
                      </a:r>
                      <a:endParaRPr lang="es-CO" sz="1400" noProof="0">
                        <a:latin typeface="Work Sans" panose="020B0604020202020204" charset="0"/>
                      </a:endParaRPr>
                    </a:p>
                  </a:txBody>
                  <a:tcPr/>
                </a:tc>
                <a:tc>
                  <a:txBody>
                    <a:bodyPr/>
                    <a:lstStyle/>
                    <a:p>
                      <a:r>
                        <a:rPr lang="es-CO" sz="1400" noProof="0"/>
                        <a:t>S1</a:t>
                      </a:r>
                      <a:endParaRPr lang="es-CO" sz="1400" noProof="0">
                        <a:latin typeface="Work Sans" panose="020B0604020202020204" charset="0"/>
                      </a:endParaRPr>
                    </a:p>
                  </a:txBody>
                  <a:tcPr/>
                </a:tc>
                <a:tc>
                  <a:txBody>
                    <a:bodyPr/>
                    <a:lstStyle/>
                    <a:p>
                      <a:r>
                        <a:rPr lang="es-CO" sz="1400" noProof="0"/>
                        <a:t>S2</a:t>
                      </a:r>
                      <a:endParaRPr lang="es-CO" sz="1400" noProof="0">
                        <a:latin typeface="Work Sans" panose="020B0604020202020204" charset="0"/>
                      </a:endParaRPr>
                    </a:p>
                  </a:txBody>
                  <a:tcPr/>
                </a:tc>
                <a:tc>
                  <a:txBody>
                    <a:bodyPr/>
                    <a:lstStyle/>
                    <a:p>
                      <a:r>
                        <a:rPr lang="es-CO" sz="1400" noProof="0"/>
                        <a:t>S3</a:t>
                      </a:r>
                      <a:endParaRPr lang="es-CO" sz="1400" noProof="0">
                        <a:latin typeface="Work Sans" panose="020B0604020202020204" charset="0"/>
                      </a:endParaRPr>
                    </a:p>
                  </a:txBody>
                  <a:tcPr/>
                </a:tc>
                <a:tc>
                  <a:txBody>
                    <a:bodyPr/>
                    <a:lstStyle/>
                    <a:p>
                      <a:r>
                        <a:rPr lang="es-CO" sz="1400" noProof="0"/>
                        <a:t>S4</a:t>
                      </a:r>
                      <a:endParaRPr lang="es-CO" sz="1400" noProof="0">
                        <a:latin typeface="Work Sans" panose="020B0604020202020204" charset="0"/>
                      </a:endParaRPr>
                    </a:p>
                  </a:txBody>
                  <a:tcPr/>
                </a:tc>
                <a:tc>
                  <a:txBody>
                    <a:bodyPr/>
                    <a:lstStyle/>
                    <a:p>
                      <a:r>
                        <a:rPr lang="es-CO" sz="1400" noProof="0"/>
                        <a:t>S1</a:t>
                      </a:r>
                      <a:endParaRPr lang="es-CO" sz="1400" noProof="0">
                        <a:latin typeface="Work Sans" panose="020B0604020202020204" charset="0"/>
                      </a:endParaRPr>
                    </a:p>
                  </a:txBody>
                  <a:tcPr/>
                </a:tc>
                <a:tc>
                  <a:txBody>
                    <a:bodyPr/>
                    <a:lstStyle/>
                    <a:p>
                      <a:r>
                        <a:rPr lang="es-CO" sz="1400" noProof="0"/>
                        <a:t>S2</a:t>
                      </a:r>
                      <a:endParaRPr lang="es-CO" sz="1400" noProof="0">
                        <a:latin typeface="Work Sans" panose="020B0604020202020204" charset="0"/>
                      </a:endParaRPr>
                    </a:p>
                  </a:txBody>
                  <a:tcPr/>
                </a:tc>
                <a:tc>
                  <a:txBody>
                    <a:bodyPr/>
                    <a:lstStyle/>
                    <a:p>
                      <a:r>
                        <a:rPr lang="es-CO" sz="1400" noProof="0"/>
                        <a:t>S3</a:t>
                      </a:r>
                      <a:endParaRPr lang="es-CO" sz="1400" noProof="0">
                        <a:latin typeface="Work Sans" panose="020B0604020202020204" charset="0"/>
                      </a:endParaRPr>
                    </a:p>
                  </a:txBody>
                  <a:tcPr/>
                </a:tc>
                <a:tc>
                  <a:txBody>
                    <a:bodyPr/>
                    <a:lstStyle/>
                    <a:p>
                      <a:r>
                        <a:rPr lang="es-CO" sz="1400" noProof="0"/>
                        <a:t>S4</a:t>
                      </a:r>
                      <a:endParaRPr lang="es-CO" sz="1400" noProof="0">
                        <a:latin typeface="Work Sans" panose="020B0604020202020204" charset="0"/>
                      </a:endParaRPr>
                    </a:p>
                  </a:txBody>
                  <a:tcPr/>
                </a:tc>
                <a:tc>
                  <a:txBody>
                    <a:bodyPr/>
                    <a:lstStyle/>
                    <a:p>
                      <a:r>
                        <a:rPr lang="es-CO" sz="1400" noProof="0"/>
                        <a:t>S1</a:t>
                      </a:r>
                      <a:endParaRPr lang="es-CO" sz="1400" noProof="0">
                        <a:latin typeface="Work Sans" panose="020B0604020202020204" charset="0"/>
                      </a:endParaRPr>
                    </a:p>
                  </a:txBody>
                  <a:tcPr/>
                </a:tc>
                <a:tc>
                  <a:txBody>
                    <a:bodyPr/>
                    <a:lstStyle/>
                    <a:p>
                      <a:r>
                        <a:rPr lang="es-CO" sz="1400" noProof="0"/>
                        <a:t>S2</a:t>
                      </a:r>
                      <a:endParaRPr lang="es-CO" sz="1400" noProof="0">
                        <a:latin typeface="Work Sans" panose="020B0604020202020204" charset="0"/>
                      </a:endParaRPr>
                    </a:p>
                  </a:txBody>
                  <a:tcPr/>
                </a:tc>
                <a:tc>
                  <a:txBody>
                    <a:bodyPr/>
                    <a:lstStyle/>
                    <a:p>
                      <a:r>
                        <a:rPr lang="es-CO" sz="1400" noProof="0"/>
                        <a:t>S3</a:t>
                      </a:r>
                      <a:endParaRPr lang="es-CO" sz="1400" noProof="0">
                        <a:latin typeface="Work Sans" panose="020B0604020202020204" charset="0"/>
                      </a:endParaRPr>
                    </a:p>
                  </a:txBody>
                  <a:tcPr/>
                </a:tc>
                <a:tc>
                  <a:txBody>
                    <a:bodyPr/>
                    <a:lstStyle/>
                    <a:p>
                      <a:r>
                        <a:rPr lang="es-CO" sz="1400" noProof="0"/>
                        <a:t>S4</a:t>
                      </a:r>
                      <a:endParaRPr lang="es-CO" sz="1400" noProof="0">
                        <a:latin typeface="Work Sans" panose="020B0604020202020204" charset="0"/>
                      </a:endParaRPr>
                    </a:p>
                  </a:txBody>
                  <a:tcPr/>
                </a:tc>
                <a:tc>
                  <a:txBody>
                    <a:bodyPr/>
                    <a:lstStyle/>
                    <a:p>
                      <a:pPr lvl="0">
                        <a:buNone/>
                      </a:pPr>
                      <a:r>
                        <a:rPr lang="es-CO" sz="1400" noProof="0"/>
                        <a:t>S1</a:t>
                      </a:r>
                    </a:p>
                  </a:txBody>
                  <a:tcPr/>
                </a:tc>
                <a:tc>
                  <a:txBody>
                    <a:bodyPr/>
                    <a:lstStyle/>
                    <a:p>
                      <a:pPr lvl="0">
                        <a:buNone/>
                      </a:pPr>
                      <a:r>
                        <a:rPr lang="es-CO" sz="1400" noProof="0"/>
                        <a:t>S2</a:t>
                      </a:r>
                    </a:p>
                  </a:txBody>
                  <a:tcPr/>
                </a:tc>
                <a:tc>
                  <a:txBody>
                    <a:bodyPr/>
                    <a:lstStyle/>
                    <a:p>
                      <a:pPr lvl="0">
                        <a:buNone/>
                      </a:pPr>
                      <a:r>
                        <a:rPr lang="es-CO" sz="1400" noProof="0"/>
                        <a:t>S3</a:t>
                      </a:r>
                    </a:p>
                  </a:txBody>
                  <a:tcPr/>
                </a:tc>
                <a:tc>
                  <a:txBody>
                    <a:bodyPr/>
                    <a:lstStyle/>
                    <a:p>
                      <a:pPr lvl="0">
                        <a:buNone/>
                      </a:pPr>
                      <a:r>
                        <a:rPr lang="es-CO" sz="1400" noProof="0"/>
                        <a:t>S4</a:t>
                      </a:r>
                    </a:p>
                  </a:txBody>
                  <a:tcPr/>
                </a:tc>
                <a:tc>
                  <a:txBody>
                    <a:bodyPr/>
                    <a:lstStyle/>
                    <a:p>
                      <a:pPr lvl="0">
                        <a:buNone/>
                      </a:pPr>
                      <a:r>
                        <a:rPr lang="es-CO" sz="1400" noProof="0"/>
                        <a:t>S1</a:t>
                      </a:r>
                    </a:p>
                  </a:txBody>
                  <a:tcPr/>
                </a:tc>
                <a:tc>
                  <a:txBody>
                    <a:bodyPr/>
                    <a:lstStyle/>
                    <a:p>
                      <a:pPr lvl="0">
                        <a:buNone/>
                      </a:pPr>
                      <a:r>
                        <a:rPr lang="es-CO" sz="1400" noProof="0"/>
                        <a:t>S2</a:t>
                      </a:r>
                    </a:p>
                  </a:txBody>
                  <a:tcPr/>
                </a:tc>
                <a:tc>
                  <a:txBody>
                    <a:bodyPr/>
                    <a:lstStyle/>
                    <a:p>
                      <a:pPr lvl="0">
                        <a:buNone/>
                      </a:pPr>
                      <a:r>
                        <a:rPr lang="es-CO" sz="1400" noProof="0"/>
                        <a:t>S3</a:t>
                      </a:r>
                    </a:p>
                  </a:txBody>
                  <a:tcPr/>
                </a:tc>
                <a:tc>
                  <a:txBody>
                    <a:bodyPr/>
                    <a:lstStyle/>
                    <a:p>
                      <a:pPr lvl="0">
                        <a:buNone/>
                      </a:pPr>
                      <a:r>
                        <a:rPr lang="es-CO" sz="1400" noProof="0"/>
                        <a:t>S4</a:t>
                      </a:r>
                    </a:p>
                  </a:txBody>
                  <a:tcPr/>
                </a:tc>
                <a:extLst>
                  <a:ext uri="{0D108BD9-81ED-4DB2-BD59-A6C34878D82A}">
                    <a16:rowId xmlns:a16="http://schemas.microsoft.com/office/drawing/2014/main" val="1722326007"/>
                  </a:ext>
                </a:extLst>
              </a:tr>
              <a:tr h="572934">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400" noProof="0">
                          <a:latin typeface="Calibri"/>
                        </a:rPr>
                        <a:t>1</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n-US" sz="1400" kern="1200" err="1">
                          <a:latin typeface="Calibri"/>
                        </a:rPr>
                        <a:t>Análisis</a:t>
                      </a:r>
                      <a:r>
                        <a:rPr lang="en-US" sz="1400" kern="1200">
                          <a:latin typeface="Calibri"/>
                        </a:rPr>
                        <a:t> y </a:t>
                      </a:r>
                      <a:r>
                        <a:rPr lang="en-US" sz="1400" kern="1200" err="1">
                          <a:latin typeface="Calibri"/>
                        </a:rPr>
                        <a:t>diseño</a:t>
                      </a:r>
                      <a:endParaRPr lang="en-US" sz="1400" kern="1200">
                        <a:solidFill>
                          <a:schemeClr val="dk1"/>
                        </a:solidFill>
                        <a:latin typeface="Calibri"/>
                        <a:ea typeface="+mn-ea"/>
                        <a:cs typeface="+mn-cs"/>
                      </a:endParaRPr>
                    </a:p>
                  </a:txBody>
                  <a:tcPr marL="9525" marR="9525" marT="9525" marB="0" anchor="ctr"/>
                </a:tc>
                <a:tc>
                  <a:txBody>
                    <a:bodyPr/>
                    <a:lstStyle/>
                    <a:p>
                      <a:pPr marL="0" marR="0" lvl="0" indent="0" algn="l" rtl="0" eaLnBrk="1" fontAlgn="auto" latinLnBrk="0" hangingPunct="1">
                        <a:lnSpc>
                          <a:spcPct val="100000"/>
                        </a:lnSpc>
                        <a:spcBef>
                          <a:spcPts val="0"/>
                        </a:spcBef>
                        <a:spcAft>
                          <a:spcPts val="0"/>
                        </a:spcAft>
                        <a:buClrTx/>
                        <a:buSzTx/>
                        <a:buFontTx/>
                        <a:buNone/>
                      </a:pPr>
                      <a:r>
                        <a:rPr lang="es-ES" sz="1400" kern="1200">
                          <a:latin typeface="Calibri"/>
                        </a:rPr>
                        <a:t>Juan Méndez/ Carlos Delgado</a:t>
                      </a:r>
                      <a:endParaRPr lang="es-ES" sz="1400" kern="1200">
                        <a:solidFill>
                          <a:schemeClr val="dk1"/>
                        </a:solidFill>
                        <a:latin typeface="Calibri"/>
                        <a:ea typeface="+mn-ea"/>
                        <a:cs typeface="+mn-cs"/>
                      </a:endParaRPr>
                    </a:p>
                  </a:txBody>
                  <a:tcPr marL="9525" marR="9525" marT="9525" marB="0" anchor="ctr"/>
                </a:tc>
                <a:tc>
                  <a:txBody>
                    <a:bodyPr/>
                    <a:lstStyle/>
                    <a:p>
                      <a:pPr algn="l" fontAlgn="t"/>
                      <a:endParaRPr lang="en-US" sz="900" b="0" i="0" u="none" strike="noStrike">
                        <a:solidFill>
                          <a:srgbClr val="000000"/>
                        </a:solidFill>
                        <a:effectLst/>
                        <a:latin typeface="Arial"/>
                      </a:endParaRPr>
                    </a:p>
                  </a:txBody>
                  <a:tcPr marL="9525" marR="9525" marT="9525" marB="0">
                    <a:solidFill>
                      <a:srgbClr val="00B050"/>
                    </a:solidFill>
                  </a:tcPr>
                </a:tc>
                <a:tc>
                  <a:txBody>
                    <a:bodyPr/>
                    <a:lstStyle/>
                    <a:p>
                      <a:pPr algn="l" fontAlgn="t"/>
                      <a:endParaRPr lang="en-US" sz="900" b="0" i="0" u="none" strike="noStrike">
                        <a:solidFill>
                          <a:srgbClr val="000000"/>
                        </a:solidFill>
                        <a:effectLst/>
                        <a:latin typeface="Arial"/>
                      </a:endParaRPr>
                    </a:p>
                  </a:txBody>
                  <a:tcPr marL="9525" marR="9525" marT="9525" marB="0">
                    <a:solidFill>
                      <a:srgbClr val="00B050"/>
                    </a:solidFill>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endParaRPr lang="en-US" sz="1800" kern="1200">
                        <a:solidFill>
                          <a:schemeClr val="dk1"/>
                        </a:solidFill>
                        <a:latin typeface="Work Sans"/>
                        <a:ea typeface="+mn-ea"/>
                        <a:cs typeface="+mn-cs"/>
                      </a:endParaRPr>
                    </a:p>
                  </a:txBody>
                  <a:tcPr marL="9525" marR="9525" marT="9525" marB="0"/>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endParaRPr lang="en-US" sz="1800" kern="1200">
                        <a:solidFill>
                          <a:schemeClr val="dk1"/>
                        </a:solidFill>
                        <a:latin typeface="Work Sans"/>
                        <a:ea typeface="+mn-ea"/>
                        <a:cs typeface="+mn-cs"/>
                      </a:endParaRPr>
                    </a:p>
                  </a:txBody>
                  <a:tcPr marL="9525" marR="9525" marT="9525" marB="0"/>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endParaRPr lang="en-US" sz="1800" kern="1200">
                        <a:solidFill>
                          <a:schemeClr val="dk1"/>
                        </a:solidFill>
                        <a:latin typeface="Work Sans"/>
                        <a:ea typeface="+mn-ea"/>
                        <a:cs typeface="+mn-cs"/>
                      </a:endParaRPr>
                    </a:p>
                  </a:txBody>
                  <a:tcPr marL="9525" marR="9525" marT="9525" marB="0"/>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endParaRPr lang="en-US" sz="1800" kern="1200">
                        <a:solidFill>
                          <a:schemeClr val="dk1"/>
                        </a:solidFill>
                        <a:latin typeface="Work Sans"/>
                        <a:ea typeface="+mn-ea"/>
                        <a:cs typeface="+mn-cs"/>
                      </a:endParaRPr>
                    </a:p>
                  </a:txBody>
                  <a:tcPr marL="9525" marR="9525" marT="9525" marB="0"/>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endParaRPr lang="en-US" sz="1800" kern="1200">
                        <a:solidFill>
                          <a:schemeClr val="dk1"/>
                        </a:solidFill>
                        <a:latin typeface="Work Sans"/>
                        <a:ea typeface="+mn-ea"/>
                        <a:cs typeface="+mn-cs"/>
                      </a:endParaRPr>
                    </a:p>
                  </a:txBody>
                  <a:tcPr marL="9525" marR="9525" marT="9525" marB="0"/>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endParaRPr lang="en-US" sz="1800" kern="1200">
                        <a:solidFill>
                          <a:schemeClr val="dk1"/>
                        </a:solidFill>
                        <a:latin typeface="Work Sans"/>
                        <a:ea typeface="+mn-ea"/>
                        <a:cs typeface="+mn-cs"/>
                      </a:endParaRPr>
                    </a:p>
                  </a:txBody>
                  <a:tcPr marL="9525" marR="9525" marT="9525" marB="0"/>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endParaRPr lang="en-US" sz="1800" kern="1200">
                        <a:solidFill>
                          <a:schemeClr val="dk1"/>
                        </a:solidFill>
                        <a:latin typeface="Work Sans"/>
                        <a:ea typeface="+mn-ea"/>
                        <a:cs typeface="+mn-cs"/>
                      </a:endParaRPr>
                    </a:p>
                  </a:txBody>
                  <a:tcPr marL="9525" marR="9525" marT="9525" marB="0"/>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endParaRPr lang="en-US" sz="1800" kern="1200">
                        <a:solidFill>
                          <a:schemeClr val="dk1"/>
                        </a:solidFill>
                        <a:latin typeface="Work Sans"/>
                        <a:ea typeface="+mn-ea"/>
                        <a:cs typeface="+mn-cs"/>
                      </a:endParaRPr>
                    </a:p>
                  </a:txBody>
                  <a:tcPr marL="9525" marR="9525" marT="9525" marB="0"/>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endParaRPr lang="en-US" sz="1800" kern="1200">
                        <a:solidFill>
                          <a:schemeClr val="dk1"/>
                        </a:solidFill>
                        <a:latin typeface="Work Sans"/>
                        <a:ea typeface="+mn-ea"/>
                        <a:cs typeface="+mn-cs"/>
                      </a:endParaRPr>
                    </a:p>
                  </a:txBody>
                  <a:tcPr marL="9525" marR="9525" marT="9525" marB="0"/>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endParaRPr lang="en-US" sz="1800" kern="1200">
                        <a:solidFill>
                          <a:schemeClr val="dk1"/>
                        </a:solidFill>
                        <a:latin typeface="Work Sans"/>
                        <a:ea typeface="+mn-ea"/>
                        <a:cs typeface="+mn-cs"/>
                      </a:endParaRPr>
                    </a:p>
                  </a:txBody>
                  <a:tcPr marL="9525" marR="9525" marT="9525" marB="0"/>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endParaRPr lang="en-US" sz="1800" kern="1200">
                        <a:solidFill>
                          <a:schemeClr val="dk1"/>
                        </a:solidFill>
                        <a:latin typeface="Work Sans"/>
                        <a:ea typeface="+mn-ea"/>
                        <a:cs typeface="+mn-cs"/>
                      </a:endParaRPr>
                    </a:p>
                  </a:txBody>
                  <a:tcPr marL="9525" marR="9525" marT="9525" marB="0"/>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endParaRPr lang="en-US" sz="1800" kern="1200">
                        <a:solidFill>
                          <a:schemeClr val="dk1"/>
                        </a:solidFill>
                        <a:latin typeface="Work Sans"/>
                        <a:ea typeface="+mn-ea"/>
                        <a:cs typeface="+mn-cs"/>
                      </a:endParaRPr>
                    </a:p>
                  </a:txBody>
                  <a:tcPr marL="9525" marR="9525" marT="9525" marB="0"/>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endParaRPr lang="en-US" sz="1800" kern="1200">
                        <a:solidFill>
                          <a:schemeClr val="dk1"/>
                        </a:solidFill>
                        <a:latin typeface="Work Sans"/>
                        <a:ea typeface="+mn-ea"/>
                        <a:cs typeface="+mn-cs"/>
                      </a:endParaRPr>
                    </a:p>
                  </a:txBody>
                  <a:tcPr marL="9525" marR="9525" marT="9525" marB="0"/>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endParaRPr lang="en-US" sz="1800" kern="1200">
                        <a:solidFill>
                          <a:schemeClr val="dk1"/>
                        </a:solidFill>
                        <a:latin typeface="Work Sans"/>
                        <a:ea typeface="+mn-ea"/>
                        <a:cs typeface="+mn-cs"/>
                      </a:endParaRPr>
                    </a:p>
                  </a:txBody>
                  <a:tcPr marL="9525" marR="9525" marT="9525" marB="0"/>
                </a:tc>
                <a:tc>
                  <a:txBody>
                    <a:bodyPr/>
                    <a:lstStyle/>
                    <a:p>
                      <a:pPr marL="0" lvl="0" indent="0" algn="l" defTabSz="1161014">
                        <a:lnSpc>
                          <a:spcPct val="100000"/>
                        </a:lnSpc>
                        <a:spcBef>
                          <a:spcPts val="0"/>
                        </a:spcBef>
                        <a:spcAft>
                          <a:spcPts val="0"/>
                        </a:spcAft>
                        <a:buNone/>
                        <a:tabLst/>
                        <a:defRPr/>
                      </a:pPr>
                      <a:endParaRPr lang="en-US" sz="1800" kern="1200"/>
                    </a:p>
                  </a:txBody>
                  <a:tcPr marL="9525" marR="9525" marT="9525" marB="0"/>
                </a:tc>
                <a:tc>
                  <a:txBody>
                    <a:bodyPr/>
                    <a:lstStyle/>
                    <a:p>
                      <a:pPr marL="0" lvl="0" indent="0" algn="l" defTabSz="1161014">
                        <a:lnSpc>
                          <a:spcPct val="100000"/>
                        </a:lnSpc>
                        <a:spcBef>
                          <a:spcPts val="0"/>
                        </a:spcBef>
                        <a:spcAft>
                          <a:spcPts val="0"/>
                        </a:spcAft>
                        <a:buNone/>
                        <a:tabLst/>
                        <a:defRPr/>
                      </a:pPr>
                      <a:endParaRPr lang="en-US" sz="1800" kern="1200"/>
                    </a:p>
                  </a:txBody>
                  <a:tcPr marL="9525" marR="9525" marT="9525" marB="0"/>
                </a:tc>
                <a:tc>
                  <a:txBody>
                    <a:bodyPr/>
                    <a:lstStyle/>
                    <a:p>
                      <a:pPr marL="0" lvl="0" indent="0" algn="l" defTabSz="1161014">
                        <a:lnSpc>
                          <a:spcPct val="100000"/>
                        </a:lnSpc>
                        <a:spcBef>
                          <a:spcPts val="0"/>
                        </a:spcBef>
                        <a:spcAft>
                          <a:spcPts val="0"/>
                        </a:spcAft>
                        <a:buNone/>
                        <a:tabLst/>
                        <a:defRPr/>
                      </a:pPr>
                      <a:endParaRPr lang="en-US" sz="1800" kern="1200"/>
                    </a:p>
                  </a:txBody>
                  <a:tcPr marL="9525" marR="9525" marT="9525" marB="0"/>
                </a:tc>
                <a:tc>
                  <a:txBody>
                    <a:bodyPr/>
                    <a:lstStyle/>
                    <a:p>
                      <a:pPr marL="0" lvl="0" indent="0" algn="l" defTabSz="1161014">
                        <a:lnSpc>
                          <a:spcPct val="100000"/>
                        </a:lnSpc>
                        <a:spcBef>
                          <a:spcPts val="0"/>
                        </a:spcBef>
                        <a:spcAft>
                          <a:spcPts val="0"/>
                        </a:spcAft>
                        <a:buNone/>
                        <a:tabLst/>
                        <a:defRPr/>
                      </a:pPr>
                      <a:endParaRPr lang="en-US" sz="1800" kern="1200"/>
                    </a:p>
                  </a:txBody>
                  <a:tcPr marL="9525" marR="9525" marT="9525" marB="0"/>
                </a:tc>
                <a:tc>
                  <a:txBody>
                    <a:bodyPr/>
                    <a:lstStyle/>
                    <a:p>
                      <a:pPr marL="0" lvl="0" indent="0" algn="l" defTabSz="1161014">
                        <a:lnSpc>
                          <a:spcPct val="100000"/>
                        </a:lnSpc>
                        <a:spcBef>
                          <a:spcPts val="0"/>
                        </a:spcBef>
                        <a:spcAft>
                          <a:spcPts val="0"/>
                        </a:spcAft>
                        <a:buNone/>
                        <a:tabLst/>
                        <a:defRPr/>
                      </a:pPr>
                      <a:endParaRPr lang="en-US" sz="1800" kern="1200"/>
                    </a:p>
                  </a:txBody>
                  <a:tcPr marL="9525" marR="9525" marT="9525" marB="0"/>
                </a:tc>
                <a:tc>
                  <a:txBody>
                    <a:bodyPr/>
                    <a:lstStyle/>
                    <a:p>
                      <a:pPr marL="0" lvl="0" indent="0" algn="l" defTabSz="1161014">
                        <a:lnSpc>
                          <a:spcPct val="100000"/>
                        </a:lnSpc>
                        <a:spcBef>
                          <a:spcPts val="0"/>
                        </a:spcBef>
                        <a:spcAft>
                          <a:spcPts val="0"/>
                        </a:spcAft>
                        <a:buNone/>
                        <a:tabLst/>
                        <a:defRPr/>
                      </a:pPr>
                      <a:endParaRPr lang="en-US" sz="1800" kern="1200"/>
                    </a:p>
                  </a:txBody>
                  <a:tcPr marL="9525" marR="9525" marT="9525" marB="0"/>
                </a:tc>
                <a:tc>
                  <a:txBody>
                    <a:bodyPr/>
                    <a:lstStyle/>
                    <a:p>
                      <a:pPr marL="0" lvl="0" indent="0" algn="l" defTabSz="1161014">
                        <a:lnSpc>
                          <a:spcPct val="100000"/>
                        </a:lnSpc>
                        <a:spcBef>
                          <a:spcPts val="0"/>
                        </a:spcBef>
                        <a:spcAft>
                          <a:spcPts val="0"/>
                        </a:spcAft>
                        <a:buNone/>
                        <a:tabLst/>
                        <a:defRPr/>
                      </a:pPr>
                      <a:endParaRPr lang="en-US" sz="1800" kern="1200"/>
                    </a:p>
                  </a:txBody>
                  <a:tcPr marL="9525" marR="9525" marT="9525" marB="0"/>
                </a:tc>
                <a:tc>
                  <a:txBody>
                    <a:bodyPr/>
                    <a:lstStyle/>
                    <a:p>
                      <a:pPr marL="0" lvl="0" indent="0" algn="l" defTabSz="1161014">
                        <a:lnSpc>
                          <a:spcPct val="100000"/>
                        </a:lnSpc>
                        <a:spcBef>
                          <a:spcPts val="0"/>
                        </a:spcBef>
                        <a:spcAft>
                          <a:spcPts val="0"/>
                        </a:spcAft>
                        <a:buNone/>
                        <a:tabLst/>
                        <a:defRPr/>
                      </a:pPr>
                      <a:endParaRPr lang="en-US" sz="1800" kern="1200"/>
                    </a:p>
                  </a:txBody>
                  <a:tcPr marL="9525" marR="9525" marT="9525" marB="0"/>
                </a:tc>
                <a:extLst>
                  <a:ext uri="{0D108BD9-81ED-4DB2-BD59-A6C34878D82A}">
                    <a16:rowId xmlns:a16="http://schemas.microsoft.com/office/drawing/2014/main" val="2841084542"/>
                  </a:ext>
                </a:extLst>
              </a:tr>
              <a:tr h="889876">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400" noProof="0">
                          <a:latin typeface="Calibri"/>
                        </a:rPr>
                        <a:t>2</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ES" sz="1400" kern="1200">
                          <a:latin typeface="Calibri"/>
                        </a:rPr>
                        <a:t>Entendimiento del negocio y los datos. Perfilamiento de datos. Análisis descriptivo </a:t>
                      </a:r>
                      <a:r>
                        <a:rPr lang="es-ES" sz="1400" kern="1200" err="1">
                          <a:latin typeface="Calibri"/>
                        </a:rPr>
                        <a:t>incial</a:t>
                      </a:r>
                      <a:endParaRPr lang="es-ES" sz="1400" kern="1200">
                        <a:solidFill>
                          <a:schemeClr val="dk1"/>
                        </a:solidFill>
                        <a:latin typeface="Calibri"/>
                        <a:ea typeface="+mn-ea"/>
                        <a:cs typeface="+mn-cs"/>
                      </a:endParaRPr>
                    </a:p>
                  </a:txBody>
                  <a:tcPr marL="9525" marR="9525" marT="9525" marB="0" anchor="ctr"/>
                </a:tc>
                <a:tc>
                  <a:txBody>
                    <a:bodyPr/>
                    <a:lstStyle/>
                    <a:p>
                      <a:pPr marL="0" marR="0" lvl="0" indent="0" algn="l" rtl="0" eaLnBrk="1" fontAlgn="auto" latinLnBrk="0" hangingPunct="1">
                        <a:lnSpc>
                          <a:spcPct val="100000"/>
                        </a:lnSpc>
                        <a:spcBef>
                          <a:spcPts val="0"/>
                        </a:spcBef>
                        <a:spcAft>
                          <a:spcPts val="0"/>
                        </a:spcAft>
                        <a:buClrTx/>
                        <a:buSzTx/>
                        <a:buFontTx/>
                        <a:buNone/>
                      </a:pPr>
                      <a:r>
                        <a:rPr lang="es-ES" sz="1400" kern="1200">
                          <a:latin typeface="Calibri"/>
                        </a:rPr>
                        <a:t>Juan Méndez/ Carlos Delgado</a:t>
                      </a:r>
                      <a:endParaRPr lang="es-ES" sz="1400" kern="1200">
                        <a:solidFill>
                          <a:schemeClr val="dk1"/>
                        </a:solidFill>
                        <a:latin typeface="Calibri"/>
                        <a:ea typeface="+mn-ea"/>
                        <a:cs typeface="+mn-cs"/>
                      </a:endParaRPr>
                    </a:p>
                  </a:txBody>
                  <a:tcPr marL="9525" marR="9525" marT="9525" marB="0" anchor="ctr"/>
                </a:tc>
                <a:tc>
                  <a:txBody>
                    <a:bodyPr/>
                    <a:lstStyle/>
                    <a:p>
                      <a:pPr marL="0" algn="l" defTabSz="1161014" rtl="0" eaLnBrk="1" fontAlgn="t" latinLnBrk="0" hangingPunct="1"/>
                      <a:endParaRPr lang="en-US" sz="900" b="0" i="0" u="none" strike="noStrike" kern="1200">
                        <a:solidFill>
                          <a:srgbClr val="000000"/>
                        </a:solidFill>
                        <a:effectLst/>
                        <a:latin typeface="Arial"/>
                        <a:ea typeface="+mn-ea"/>
                        <a:cs typeface="+mn-cs"/>
                      </a:endParaRPr>
                    </a:p>
                  </a:txBody>
                  <a:tcPr marL="9525" marR="9525" marT="9525" marB="0"/>
                </a:tc>
                <a:tc>
                  <a:txBody>
                    <a:bodyPr/>
                    <a:lstStyle/>
                    <a:p>
                      <a:pPr marL="0" algn="l" defTabSz="1161014" rtl="0" eaLnBrk="1" fontAlgn="t" latinLnBrk="0" hangingPunct="1"/>
                      <a:endParaRPr lang="en-US" sz="900" b="0" i="0" u="none" strike="noStrike" kern="1200">
                        <a:solidFill>
                          <a:srgbClr val="000000"/>
                        </a:solidFill>
                        <a:effectLst/>
                        <a:latin typeface="Arial"/>
                        <a:ea typeface="+mn-ea"/>
                        <a:cs typeface="+mn-cs"/>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solidFill>
                      <a:srgbClr val="00B050"/>
                    </a:solidFill>
                  </a:tcPr>
                </a:tc>
                <a:tc>
                  <a:txBody>
                    <a:bodyPr/>
                    <a:lstStyle/>
                    <a:p>
                      <a:pPr algn="l" fontAlgn="t"/>
                      <a:endParaRPr lang="en-US" sz="900" b="0" i="0" u="none" strike="noStrike">
                        <a:solidFill>
                          <a:srgbClr val="000000"/>
                        </a:solidFill>
                        <a:effectLst/>
                        <a:latin typeface="Arial"/>
                      </a:endParaRPr>
                    </a:p>
                  </a:txBody>
                  <a:tcPr marL="9525" marR="9525" marT="9525" marB="0">
                    <a:solidFill>
                      <a:srgbClr val="00B050"/>
                    </a:solidFill>
                  </a:tcPr>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lvl="0" algn="l">
                        <a:buNone/>
                      </a:pPr>
                      <a:endParaRPr lang="en-US" sz="900" u="none" strike="noStrike">
                        <a:effectLst/>
                      </a:endParaRPr>
                    </a:p>
                  </a:txBody>
                  <a:tcPr marL="9525" marR="9525" marT="9525" marB="0"/>
                </a:tc>
                <a:tc>
                  <a:txBody>
                    <a:bodyPr/>
                    <a:lstStyle/>
                    <a:p>
                      <a:pPr lvl="0" algn="l">
                        <a:buNone/>
                      </a:pPr>
                      <a:endParaRPr lang="en-US" sz="900" u="none" strike="noStrike">
                        <a:effectLst/>
                      </a:endParaRPr>
                    </a:p>
                  </a:txBody>
                  <a:tcPr marL="9525" marR="9525" marT="9525" marB="0"/>
                </a:tc>
                <a:tc>
                  <a:txBody>
                    <a:bodyPr/>
                    <a:lstStyle/>
                    <a:p>
                      <a:pPr lvl="0" algn="l">
                        <a:buNone/>
                      </a:pPr>
                      <a:endParaRPr lang="en-US" sz="900" u="none" strike="noStrike">
                        <a:effectLst/>
                      </a:endParaRPr>
                    </a:p>
                  </a:txBody>
                  <a:tcPr marL="9525" marR="9525" marT="9525" marB="0"/>
                </a:tc>
                <a:tc>
                  <a:txBody>
                    <a:bodyPr/>
                    <a:lstStyle/>
                    <a:p>
                      <a:pPr lvl="0" algn="l">
                        <a:buNone/>
                      </a:pPr>
                      <a:endParaRPr lang="en-US" sz="900" u="none" strike="noStrike">
                        <a:effectLst/>
                      </a:endParaRPr>
                    </a:p>
                  </a:txBody>
                  <a:tcPr marL="9525" marR="9525" marT="9525" marB="0"/>
                </a:tc>
                <a:tc>
                  <a:txBody>
                    <a:bodyPr/>
                    <a:lstStyle/>
                    <a:p>
                      <a:pPr lvl="0" algn="l">
                        <a:buNone/>
                      </a:pPr>
                      <a:endParaRPr lang="en-US" sz="900" u="none" strike="noStrike">
                        <a:effectLst/>
                      </a:endParaRPr>
                    </a:p>
                  </a:txBody>
                  <a:tcPr marL="9525" marR="9525" marT="9525" marB="0"/>
                </a:tc>
                <a:tc>
                  <a:txBody>
                    <a:bodyPr/>
                    <a:lstStyle/>
                    <a:p>
                      <a:pPr lvl="0" algn="l">
                        <a:buNone/>
                      </a:pPr>
                      <a:endParaRPr lang="en-US" sz="900" u="none" strike="noStrike">
                        <a:effectLst/>
                      </a:endParaRPr>
                    </a:p>
                  </a:txBody>
                  <a:tcPr marL="9525" marR="9525" marT="9525" marB="0"/>
                </a:tc>
                <a:tc>
                  <a:txBody>
                    <a:bodyPr/>
                    <a:lstStyle/>
                    <a:p>
                      <a:pPr lvl="0" algn="l">
                        <a:buNone/>
                      </a:pPr>
                      <a:endParaRPr lang="en-US" sz="900" u="none" strike="noStrike">
                        <a:effectLst/>
                      </a:endParaRPr>
                    </a:p>
                  </a:txBody>
                  <a:tcPr marL="9525" marR="9525" marT="9525" marB="0"/>
                </a:tc>
                <a:tc>
                  <a:txBody>
                    <a:bodyPr/>
                    <a:lstStyle/>
                    <a:p>
                      <a:pPr lvl="0" algn="l">
                        <a:buNone/>
                      </a:pPr>
                      <a:endParaRPr lang="en-US" sz="900" u="none" strike="noStrike">
                        <a:effectLst/>
                      </a:endParaRPr>
                    </a:p>
                  </a:txBody>
                  <a:tcPr marL="9525" marR="9525" marT="9525" marB="0"/>
                </a:tc>
                <a:extLst>
                  <a:ext uri="{0D108BD9-81ED-4DB2-BD59-A6C34878D82A}">
                    <a16:rowId xmlns:a16="http://schemas.microsoft.com/office/drawing/2014/main" val="3549563466"/>
                  </a:ext>
                </a:extLst>
              </a:tr>
              <a:tr h="505422">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400" noProof="0">
                          <a:latin typeface="Calibri"/>
                        </a:rPr>
                        <a:t>3</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n-US" sz="1400" kern="1200" err="1">
                          <a:latin typeface="Calibri"/>
                        </a:rPr>
                        <a:t>Recopilación</a:t>
                      </a:r>
                      <a:r>
                        <a:rPr lang="en-US" sz="1400" kern="1200">
                          <a:latin typeface="Calibri"/>
                        </a:rPr>
                        <a:t> </a:t>
                      </a:r>
                      <a:r>
                        <a:rPr lang="en-US" sz="1400" kern="1200" err="1">
                          <a:latin typeface="Calibri"/>
                        </a:rPr>
                        <a:t>fuentes</a:t>
                      </a:r>
                      <a:r>
                        <a:rPr lang="en-US" sz="1400" kern="1200">
                          <a:latin typeface="Calibri"/>
                        </a:rPr>
                        <a:t> de </a:t>
                      </a:r>
                      <a:r>
                        <a:rPr lang="en-US" sz="1400" kern="1200" err="1">
                          <a:latin typeface="Calibri"/>
                        </a:rPr>
                        <a:t>información</a:t>
                      </a:r>
                      <a:endParaRPr lang="en-US" sz="1400" kern="1200">
                        <a:solidFill>
                          <a:schemeClr val="dk1"/>
                        </a:solidFill>
                        <a:latin typeface="Calibri"/>
                        <a:ea typeface="+mn-ea"/>
                        <a:cs typeface="+mn-cs"/>
                      </a:endParaRPr>
                    </a:p>
                  </a:txBody>
                  <a:tcPr marL="9525" marR="9525" marT="9525" marB="0" anchor="ct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n-US" sz="1400" kern="1200">
                          <a:latin typeface="Calibri"/>
                        </a:rPr>
                        <a:t>Carlos Delgado</a:t>
                      </a:r>
                      <a:endParaRPr lang="en-US" sz="1400" kern="1200">
                        <a:solidFill>
                          <a:schemeClr val="dk1"/>
                        </a:solidFill>
                        <a:latin typeface="Calibri"/>
                        <a:ea typeface="+mn-ea"/>
                        <a:cs typeface="+mn-cs"/>
                      </a:endParaRPr>
                    </a:p>
                  </a:txBody>
                  <a:tcPr marL="9525" marR="9525" marT="9525" marB="0" anchor="ctr"/>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solidFill>
                      <a:srgbClr val="00B050"/>
                    </a:solidFill>
                  </a:tcPr>
                </a:tc>
                <a:tc>
                  <a:txBody>
                    <a:bodyPr/>
                    <a:lstStyle/>
                    <a:p>
                      <a:pPr algn="l" fontAlgn="t"/>
                      <a:endParaRPr lang="en-US" sz="900" b="0" i="0" u="none" strike="noStrike">
                        <a:solidFill>
                          <a:srgbClr val="000000"/>
                        </a:solidFill>
                        <a:effectLst/>
                        <a:latin typeface="Arial"/>
                      </a:endParaRPr>
                    </a:p>
                  </a:txBody>
                  <a:tcPr marL="9525" marR="9525" marT="9525" marB="0">
                    <a:solidFill>
                      <a:srgbClr val="00B050"/>
                    </a:solidFill>
                  </a:tcPr>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lvl="0" algn="l">
                        <a:buNone/>
                      </a:pPr>
                      <a:endParaRPr lang="en-US" sz="900" u="none" strike="noStrike">
                        <a:effectLst/>
                      </a:endParaRPr>
                    </a:p>
                  </a:txBody>
                  <a:tcPr marL="9525" marR="9525" marT="9525" marB="0"/>
                </a:tc>
                <a:tc>
                  <a:txBody>
                    <a:bodyPr/>
                    <a:lstStyle/>
                    <a:p>
                      <a:pPr lvl="0" algn="l">
                        <a:buNone/>
                      </a:pPr>
                      <a:endParaRPr lang="en-US" sz="900" u="none" strike="noStrike">
                        <a:effectLst/>
                      </a:endParaRPr>
                    </a:p>
                  </a:txBody>
                  <a:tcPr marL="9525" marR="9525" marT="9525" marB="0"/>
                </a:tc>
                <a:tc>
                  <a:txBody>
                    <a:bodyPr/>
                    <a:lstStyle/>
                    <a:p>
                      <a:pPr lvl="0" algn="l">
                        <a:buNone/>
                      </a:pPr>
                      <a:endParaRPr lang="en-US" sz="900" u="none" strike="noStrike">
                        <a:effectLst/>
                      </a:endParaRPr>
                    </a:p>
                  </a:txBody>
                  <a:tcPr marL="9525" marR="9525" marT="9525" marB="0"/>
                </a:tc>
                <a:tc>
                  <a:txBody>
                    <a:bodyPr/>
                    <a:lstStyle/>
                    <a:p>
                      <a:pPr lvl="0" algn="l">
                        <a:buNone/>
                      </a:pPr>
                      <a:endParaRPr lang="en-US" sz="900" u="none" strike="noStrike">
                        <a:effectLst/>
                      </a:endParaRPr>
                    </a:p>
                  </a:txBody>
                  <a:tcPr marL="9525" marR="9525" marT="9525" marB="0"/>
                </a:tc>
                <a:tc>
                  <a:txBody>
                    <a:bodyPr/>
                    <a:lstStyle/>
                    <a:p>
                      <a:pPr lvl="0" algn="l">
                        <a:buNone/>
                      </a:pPr>
                      <a:endParaRPr lang="en-US" sz="900" u="none" strike="noStrike">
                        <a:effectLst/>
                      </a:endParaRPr>
                    </a:p>
                  </a:txBody>
                  <a:tcPr marL="9525" marR="9525" marT="9525" marB="0"/>
                </a:tc>
                <a:tc>
                  <a:txBody>
                    <a:bodyPr/>
                    <a:lstStyle/>
                    <a:p>
                      <a:pPr lvl="0" algn="l">
                        <a:buNone/>
                      </a:pPr>
                      <a:endParaRPr lang="en-US" sz="900" u="none" strike="noStrike">
                        <a:effectLst/>
                      </a:endParaRPr>
                    </a:p>
                  </a:txBody>
                  <a:tcPr marL="9525" marR="9525" marT="9525" marB="0"/>
                </a:tc>
                <a:tc>
                  <a:txBody>
                    <a:bodyPr/>
                    <a:lstStyle/>
                    <a:p>
                      <a:pPr lvl="0" algn="l">
                        <a:buNone/>
                      </a:pPr>
                      <a:endParaRPr lang="en-US" sz="900" u="none" strike="noStrike">
                        <a:effectLst/>
                      </a:endParaRPr>
                    </a:p>
                  </a:txBody>
                  <a:tcPr marL="9525" marR="9525" marT="9525" marB="0"/>
                </a:tc>
                <a:tc>
                  <a:txBody>
                    <a:bodyPr/>
                    <a:lstStyle/>
                    <a:p>
                      <a:pPr lvl="0" algn="l">
                        <a:buNone/>
                      </a:pPr>
                      <a:endParaRPr lang="en-US" sz="900" u="none" strike="noStrike">
                        <a:effectLst/>
                      </a:endParaRPr>
                    </a:p>
                  </a:txBody>
                  <a:tcPr marL="9525" marR="9525" marT="9525" marB="0"/>
                </a:tc>
                <a:extLst>
                  <a:ext uri="{0D108BD9-81ED-4DB2-BD59-A6C34878D82A}">
                    <a16:rowId xmlns:a16="http://schemas.microsoft.com/office/drawing/2014/main" val="132081244"/>
                  </a:ext>
                </a:extLst>
              </a:tr>
              <a:tr h="511983">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400" noProof="0">
                          <a:latin typeface="Calibri"/>
                        </a:rPr>
                        <a:t>4</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n-US" sz="1400" kern="1200">
                          <a:latin typeface="Calibri"/>
                        </a:rPr>
                        <a:t>Ingesta de </a:t>
                      </a:r>
                      <a:r>
                        <a:rPr lang="en-US" sz="1400" kern="1200" err="1">
                          <a:latin typeface="Calibri"/>
                        </a:rPr>
                        <a:t>datos</a:t>
                      </a:r>
                      <a:endParaRPr lang="en-US" sz="1400" kern="1200">
                        <a:solidFill>
                          <a:schemeClr val="dk1"/>
                        </a:solidFill>
                        <a:latin typeface="Calibri"/>
                        <a:ea typeface="+mn-ea"/>
                        <a:cs typeface="+mn-cs"/>
                      </a:endParaRPr>
                    </a:p>
                  </a:txBody>
                  <a:tcPr marL="9525" marR="9525" marT="9525" marB="0" anchor="ctr"/>
                </a:tc>
                <a:tc>
                  <a:txBody>
                    <a:bodyPr/>
                    <a:lstStyle/>
                    <a:p>
                      <a:pPr marL="0" marR="0" lvl="0" indent="0" algn="l" rtl="0" eaLnBrk="1" fontAlgn="auto" latinLnBrk="0" hangingPunct="1">
                        <a:lnSpc>
                          <a:spcPct val="100000"/>
                        </a:lnSpc>
                        <a:spcBef>
                          <a:spcPts val="0"/>
                        </a:spcBef>
                        <a:spcAft>
                          <a:spcPts val="0"/>
                        </a:spcAft>
                        <a:buClrTx/>
                        <a:buSzTx/>
                        <a:buFontTx/>
                        <a:buNone/>
                      </a:pPr>
                      <a:r>
                        <a:rPr lang="es-ES" sz="1400" kern="1200">
                          <a:latin typeface="Calibri"/>
                        </a:rPr>
                        <a:t>Juan Méndez/ Carlos Delgado</a:t>
                      </a:r>
                      <a:endParaRPr lang="es-ES" sz="1400" kern="1200">
                        <a:solidFill>
                          <a:schemeClr val="dk1"/>
                        </a:solidFill>
                        <a:latin typeface="Calibri"/>
                        <a:ea typeface="+mn-ea"/>
                        <a:cs typeface="+mn-cs"/>
                      </a:endParaRPr>
                    </a:p>
                  </a:txBody>
                  <a:tcPr marL="9525" marR="9525" marT="9525" marB="0" anchor="ctr"/>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solidFill>
                      <a:srgbClr val="00B050"/>
                    </a:solidFill>
                  </a:tcPr>
                </a:tc>
                <a:tc>
                  <a:txBody>
                    <a:bodyPr/>
                    <a:lstStyle/>
                    <a:p>
                      <a:pPr algn="l" fontAlgn="t"/>
                      <a:endParaRPr lang="en-US" sz="900" b="0" i="0" u="none" strike="noStrike">
                        <a:solidFill>
                          <a:srgbClr val="000000"/>
                        </a:solidFill>
                        <a:effectLst/>
                        <a:latin typeface="Arial"/>
                      </a:endParaRPr>
                    </a:p>
                  </a:txBody>
                  <a:tcPr marL="9525" marR="9525" marT="9525" marB="0">
                    <a:solidFill>
                      <a:srgbClr val="00B050"/>
                    </a:solidFill>
                  </a:tcPr>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lvl="0" algn="l">
                        <a:buNone/>
                      </a:pPr>
                      <a:endParaRPr lang="en-US" sz="900" u="none" strike="noStrike">
                        <a:effectLst/>
                      </a:endParaRPr>
                    </a:p>
                  </a:txBody>
                  <a:tcPr marL="9525" marR="9525" marT="9525" marB="0"/>
                </a:tc>
                <a:tc>
                  <a:txBody>
                    <a:bodyPr/>
                    <a:lstStyle/>
                    <a:p>
                      <a:pPr lvl="0" algn="l">
                        <a:buNone/>
                      </a:pPr>
                      <a:endParaRPr lang="en-US" sz="900" u="none" strike="noStrike">
                        <a:effectLst/>
                      </a:endParaRPr>
                    </a:p>
                  </a:txBody>
                  <a:tcPr marL="9525" marR="9525" marT="9525" marB="0"/>
                </a:tc>
                <a:tc>
                  <a:txBody>
                    <a:bodyPr/>
                    <a:lstStyle/>
                    <a:p>
                      <a:pPr lvl="0" algn="l">
                        <a:buNone/>
                      </a:pPr>
                      <a:endParaRPr lang="en-US" sz="900" u="none" strike="noStrike">
                        <a:effectLst/>
                      </a:endParaRPr>
                    </a:p>
                  </a:txBody>
                  <a:tcPr marL="9525" marR="9525" marT="9525" marB="0"/>
                </a:tc>
                <a:tc>
                  <a:txBody>
                    <a:bodyPr/>
                    <a:lstStyle/>
                    <a:p>
                      <a:pPr lvl="0" algn="l">
                        <a:buNone/>
                      </a:pPr>
                      <a:endParaRPr lang="en-US" sz="900" u="none" strike="noStrike">
                        <a:effectLst/>
                      </a:endParaRPr>
                    </a:p>
                  </a:txBody>
                  <a:tcPr marL="9525" marR="9525" marT="9525" marB="0"/>
                </a:tc>
                <a:tc>
                  <a:txBody>
                    <a:bodyPr/>
                    <a:lstStyle/>
                    <a:p>
                      <a:pPr lvl="0" algn="l">
                        <a:buNone/>
                      </a:pPr>
                      <a:endParaRPr lang="en-US" sz="900" u="none" strike="noStrike">
                        <a:effectLst/>
                      </a:endParaRPr>
                    </a:p>
                  </a:txBody>
                  <a:tcPr marL="9525" marR="9525" marT="9525" marB="0"/>
                </a:tc>
                <a:tc>
                  <a:txBody>
                    <a:bodyPr/>
                    <a:lstStyle/>
                    <a:p>
                      <a:pPr lvl="0" algn="l">
                        <a:buNone/>
                      </a:pPr>
                      <a:endParaRPr lang="en-US" sz="900" u="none" strike="noStrike">
                        <a:effectLst/>
                      </a:endParaRPr>
                    </a:p>
                  </a:txBody>
                  <a:tcPr marL="9525" marR="9525" marT="9525" marB="0"/>
                </a:tc>
                <a:tc>
                  <a:txBody>
                    <a:bodyPr/>
                    <a:lstStyle/>
                    <a:p>
                      <a:pPr lvl="0" algn="l">
                        <a:buNone/>
                      </a:pPr>
                      <a:endParaRPr lang="en-US" sz="900" u="none" strike="noStrike">
                        <a:effectLst/>
                      </a:endParaRPr>
                    </a:p>
                  </a:txBody>
                  <a:tcPr marL="9525" marR="9525" marT="9525" marB="0"/>
                </a:tc>
                <a:tc>
                  <a:txBody>
                    <a:bodyPr/>
                    <a:lstStyle/>
                    <a:p>
                      <a:pPr lvl="0" algn="l">
                        <a:buNone/>
                      </a:pPr>
                      <a:endParaRPr lang="en-US" sz="900" u="none" strike="noStrike">
                        <a:effectLst/>
                      </a:endParaRPr>
                    </a:p>
                  </a:txBody>
                  <a:tcPr marL="9525" marR="9525" marT="9525" marB="0"/>
                </a:tc>
                <a:extLst>
                  <a:ext uri="{0D108BD9-81ED-4DB2-BD59-A6C34878D82A}">
                    <a16:rowId xmlns:a16="http://schemas.microsoft.com/office/drawing/2014/main" val="3505596015"/>
                  </a:ext>
                </a:extLst>
              </a:tr>
              <a:tr h="536363">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400" noProof="0">
                          <a:latin typeface="Calibri"/>
                        </a:rPr>
                        <a:t>5</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n-US" sz="1400" kern="1200" err="1">
                          <a:latin typeface="Calibri"/>
                        </a:rPr>
                        <a:t>Proceso</a:t>
                      </a:r>
                      <a:r>
                        <a:rPr lang="en-US" sz="1400" kern="1200">
                          <a:latin typeface="Calibri"/>
                        </a:rPr>
                        <a:t> </a:t>
                      </a:r>
                      <a:r>
                        <a:rPr lang="en-US" sz="1400" kern="1200" err="1">
                          <a:latin typeface="Calibri"/>
                        </a:rPr>
                        <a:t>automatización</a:t>
                      </a:r>
                      <a:r>
                        <a:rPr lang="en-US" sz="1400" kern="1200">
                          <a:latin typeface="Calibri"/>
                        </a:rPr>
                        <a:t> ETL</a:t>
                      </a:r>
                      <a:endParaRPr lang="en-US" sz="1400" kern="1200">
                        <a:solidFill>
                          <a:schemeClr val="dk1"/>
                        </a:solidFill>
                        <a:latin typeface="Calibri"/>
                        <a:ea typeface="+mn-ea"/>
                        <a:cs typeface="+mn-cs"/>
                      </a:endParaRPr>
                    </a:p>
                  </a:txBody>
                  <a:tcPr marL="9525" marR="9525" marT="9525" marB="0" anchor="ctr"/>
                </a:tc>
                <a:tc>
                  <a:txBody>
                    <a:bodyPr/>
                    <a:lstStyle/>
                    <a:p>
                      <a:pPr marL="0" marR="0" lvl="0" indent="0" algn="l" rtl="0" eaLnBrk="1" fontAlgn="auto" latinLnBrk="0" hangingPunct="1">
                        <a:lnSpc>
                          <a:spcPct val="100000"/>
                        </a:lnSpc>
                        <a:spcBef>
                          <a:spcPts val="0"/>
                        </a:spcBef>
                        <a:spcAft>
                          <a:spcPts val="0"/>
                        </a:spcAft>
                        <a:buClrTx/>
                        <a:buSzTx/>
                        <a:buFontTx/>
                        <a:buNone/>
                      </a:pPr>
                      <a:r>
                        <a:rPr lang="es-ES" sz="1400" kern="1200">
                          <a:latin typeface="Calibri"/>
                        </a:rPr>
                        <a:t>Juan Méndez / Carlos Delgado</a:t>
                      </a:r>
                      <a:endParaRPr lang="es-ES" sz="1400" kern="1200">
                        <a:solidFill>
                          <a:schemeClr val="dk1"/>
                        </a:solidFill>
                        <a:latin typeface="Calibri"/>
                        <a:ea typeface="+mn-ea"/>
                        <a:cs typeface="+mn-cs"/>
                      </a:endParaRPr>
                    </a:p>
                  </a:txBody>
                  <a:tcPr marL="9525" marR="9525" marT="9525" marB="0" anchor="ctr"/>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solidFill>
                      <a:srgbClr val="00B050"/>
                    </a:solidFill>
                  </a:tcPr>
                </a:tc>
                <a:tc>
                  <a:txBody>
                    <a:bodyPr/>
                    <a:lstStyle/>
                    <a:p>
                      <a:pPr algn="l" fontAlgn="t"/>
                      <a:endParaRPr lang="en-US" sz="900" b="0" i="0" u="none" strike="noStrike">
                        <a:solidFill>
                          <a:srgbClr val="000000"/>
                        </a:solidFill>
                        <a:effectLst/>
                        <a:latin typeface="Arial"/>
                      </a:endParaRPr>
                    </a:p>
                  </a:txBody>
                  <a:tcPr marL="9525" marR="9525" marT="9525" marB="0">
                    <a:solidFill>
                      <a:srgbClr val="00B050"/>
                    </a:solidFill>
                  </a:tcPr>
                </a:tc>
                <a:tc>
                  <a:txBody>
                    <a:bodyPr/>
                    <a:lstStyle/>
                    <a:p>
                      <a:pPr lvl="0" algn="l">
                        <a:buNone/>
                      </a:pPr>
                      <a:endParaRPr lang="en-US" sz="900" b="0" i="0" u="none" strike="noStrike">
                        <a:solidFill>
                          <a:srgbClr val="000000"/>
                        </a:solidFill>
                        <a:effectLst/>
                        <a:latin typeface="Arial"/>
                      </a:endParaRPr>
                    </a:p>
                  </a:txBody>
                  <a:tcPr marL="9525" marR="9525" marT="9525" marB="0">
                    <a:solidFill>
                      <a:srgbClr val="E9EBF5"/>
                    </a:solidFill>
                  </a:tcPr>
                </a:tc>
                <a:tc>
                  <a:txBody>
                    <a:bodyPr/>
                    <a:lstStyle/>
                    <a:p>
                      <a:pPr lvl="0" algn="l">
                        <a:buNone/>
                      </a:pPr>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solidFill>
                      <a:schemeClr val="accent2">
                        <a:lumMod val="75000"/>
                      </a:schemeClr>
                    </a:solidFill>
                  </a:tcPr>
                </a:tc>
                <a:tc>
                  <a:txBody>
                    <a:bodyPr/>
                    <a:lstStyle/>
                    <a:p>
                      <a:pPr algn="l" fontAlgn="t"/>
                      <a:endParaRPr lang="en-US" sz="900" b="0" i="0" u="none" strike="noStrike">
                        <a:solidFill>
                          <a:srgbClr val="000000"/>
                        </a:solidFill>
                        <a:effectLst/>
                        <a:latin typeface="Arial"/>
                      </a:endParaRPr>
                    </a:p>
                  </a:txBody>
                  <a:tcPr marL="9525" marR="9525" marT="9525" marB="0">
                    <a:solidFill>
                      <a:schemeClr val="accent2">
                        <a:lumMod val="75000"/>
                      </a:schemeClr>
                    </a:solidFill>
                  </a:tcPr>
                </a:tc>
                <a:tc>
                  <a:txBody>
                    <a:bodyPr/>
                    <a:lstStyle/>
                    <a:p>
                      <a:pPr algn="l" fontAlgn="t"/>
                      <a:endParaRPr lang="en-US" sz="900" b="0" i="0" u="none" strike="noStrike">
                        <a:solidFill>
                          <a:srgbClr val="000000"/>
                        </a:solidFill>
                        <a:effectLst/>
                        <a:latin typeface="Arial"/>
                      </a:endParaRPr>
                    </a:p>
                  </a:txBody>
                  <a:tcPr marL="9525" marR="9525" marT="9525" marB="0">
                    <a:solidFill>
                      <a:schemeClr val="accent2">
                        <a:lumMod val="75000"/>
                      </a:schemeClr>
                    </a:solidFill>
                  </a:tcPr>
                </a:tc>
                <a:tc>
                  <a:txBody>
                    <a:bodyPr/>
                    <a:lstStyle/>
                    <a:p>
                      <a:pPr marL="0" lvl="0" algn="l" defTabSz="1161014" rtl="0" eaLnBrk="1" fontAlgn="t" latinLnBrk="0" hangingPunct="1">
                        <a:buNone/>
                      </a:pPr>
                      <a:endParaRPr lang="en-US" sz="900" b="0" i="0" u="none" strike="noStrike" kern="1200">
                        <a:solidFill>
                          <a:srgbClr val="000000"/>
                        </a:solidFill>
                        <a:effectLst/>
                        <a:latin typeface="Arial"/>
                        <a:ea typeface="+mn-ea"/>
                        <a:cs typeface="+mn-cs"/>
                      </a:endParaRPr>
                    </a:p>
                  </a:txBody>
                  <a:tcPr marL="9525" marR="9525" marT="9525" marB="0">
                    <a:solidFill>
                      <a:srgbClr val="E9EBF5"/>
                    </a:solidFill>
                  </a:tcPr>
                </a:tc>
                <a:tc>
                  <a:txBody>
                    <a:bodyPr/>
                    <a:lstStyle/>
                    <a:p>
                      <a:pPr marL="0" lvl="0" algn="l" defTabSz="1161014" rtl="0" eaLnBrk="1" fontAlgn="t" latinLnBrk="0" hangingPunct="1">
                        <a:buNone/>
                      </a:pPr>
                      <a:endParaRPr lang="en-US" sz="900" b="0" i="0" u="none" strike="noStrike" kern="1200">
                        <a:solidFill>
                          <a:srgbClr val="000000"/>
                        </a:solidFill>
                        <a:effectLst/>
                        <a:latin typeface="Arial"/>
                        <a:ea typeface="+mn-ea"/>
                        <a:cs typeface="+mn-cs"/>
                      </a:endParaRPr>
                    </a:p>
                  </a:txBody>
                  <a:tcPr marL="9525" marR="9525" marT="9525" marB="0">
                    <a:solidFill>
                      <a:srgbClr val="E9EBF5"/>
                    </a:solidFill>
                  </a:tcPr>
                </a:tc>
                <a:tc>
                  <a:txBody>
                    <a:bodyPr/>
                    <a:lstStyle/>
                    <a:p>
                      <a:pPr marL="0" lvl="0" algn="l" defTabSz="1161014" rtl="0" eaLnBrk="1" fontAlgn="t" latinLnBrk="0" hangingPunct="1">
                        <a:buNone/>
                      </a:pPr>
                      <a:endParaRPr lang="en-US" sz="900" b="0" i="0" u="none" strike="noStrike" kern="1200">
                        <a:solidFill>
                          <a:srgbClr val="000000"/>
                        </a:solidFill>
                        <a:effectLst/>
                        <a:latin typeface="Arial"/>
                        <a:ea typeface="+mn-ea"/>
                        <a:cs typeface="+mn-cs"/>
                      </a:endParaRPr>
                    </a:p>
                  </a:txBody>
                  <a:tcPr marL="9525" marR="9525" marT="9525" marB="0">
                    <a:solidFill>
                      <a:srgbClr val="E9EBF5"/>
                    </a:solidFill>
                  </a:tcPr>
                </a:tc>
                <a:tc>
                  <a:txBody>
                    <a:bodyPr/>
                    <a:lstStyle/>
                    <a:p>
                      <a:pPr marL="0" lvl="0" algn="l" defTabSz="1161014" rtl="0" eaLnBrk="1" fontAlgn="t" latinLnBrk="0" hangingPunct="1">
                        <a:buNone/>
                      </a:pPr>
                      <a:endParaRPr lang="en-US" sz="900" b="0" i="0" u="none" strike="noStrike" kern="1200">
                        <a:solidFill>
                          <a:srgbClr val="000000"/>
                        </a:solidFill>
                        <a:effectLst/>
                        <a:latin typeface="Arial"/>
                        <a:ea typeface="+mn-ea"/>
                        <a:cs typeface="+mn-cs"/>
                      </a:endParaRPr>
                    </a:p>
                  </a:txBody>
                  <a:tcPr marL="9525" marR="9525" marT="9525" marB="0">
                    <a:solidFill>
                      <a:srgbClr val="E9EBF5"/>
                    </a:solidFill>
                  </a:tcPr>
                </a:tc>
                <a:tc>
                  <a:txBody>
                    <a:bodyPr/>
                    <a:lstStyle/>
                    <a:p>
                      <a:pPr marL="0" lvl="0" algn="l" defTabSz="1161014" rtl="0" eaLnBrk="1" fontAlgn="t" latinLnBrk="0" hangingPunct="1">
                        <a:buNone/>
                      </a:pPr>
                      <a:endParaRPr lang="en-US" sz="900" b="0" i="0" u="none" strike="noStrike" kern="1200">
                        <a:solidFill>
                          <a:srgbClr val="000000"/>
                        </a:solidFill>
                        <a:effectLst/>
                        <a:latin typeface="Arial"/>
                        <a:ea typeface="+mn-ea"/>
                        <a:cs typeface="+mn-cs"/>
                      </a:endParaRPr>
                    </a:p>
                  </a:txBody>
                  <a:tcPr marL="9525" marR="9525" marT="9525" marB="0">
                    <a:solidFill>
                      <a:srgbClr val="E9EBF5"/>
                    </a:solidFill>
                  </a:tcPr>
                </a:tc>
                <a:tc>
                  <a:txBody>
                    <a:bodyPr/>
                    <a:lstStyle/>
                    <a:p>
                      <a:pPr marL="0" lvl="0" algn="l" defTabSz="1161014" rtl="0" eaLnBrk="1" fontAlgn="t" latinLnBrk="0" hangingPunct="1">
                        <a:buNone/>
                      </a:pPr>
                      <a:endParaRPr lang="en-US" sz="900" b="0" i="0" u="none" strike="noStrike" kern="1200">
                        <a:solidFill>
                          <a:srgbClr val="000000"/>
                        </a:solidFill>
                        <a:effectLst/>
                        <a:latin typeface="Arial"/>
                        <a:ea typeface="+mn-ea"/>
                        <a:cs typeface="+mn-cs"/>
                      </a:endParaRPr>
                    </a:p>
                  </a:txBody>
                  <a:tcPr marL="9525" marR="9525" marT="9525" marB="0">
                    <a:solidFill>
                      <a:srgbClr val="E9EBF5"/>
                    </a:solidFill>
                  </a:tcPr>
                </a:tc>
                <a:tc>
                  <a:txBody>
                    <a:bodyPr/>
                    <a:lstStyle/>
                    <a:p>
                      <a:pPr marL="0" lvl="0" algn="l" defTabSz="1161014" rtl="0" eaLnBrk="1" fontAlgn="t" latinLnBrk="0" hangingPunct="1">
                        <a:buNone/>
                      </a:pPr>
                      <a:endParaRPr lang="en-US" sz="900" b="0" i="0" u="none" strike="noStrike" kern="1200">
                        <a:solidFill>
                          <a:srgbClr val="000000"/>
                        </a:solidFill>
                        <a:effectLst/>
                        <a:latin typeface="Arial"/>
                        <a:ea typeface="+mn-ea"/>
                        <a:cs typeface="+mn-cs"/>
                      </a:endParaRPr>
                    </a:p>
                  </a:txBody>
                  <a:tcPr marL="9525" marR="9525" marT="9525" marB="0">
                    <a:solidFill>
                      <a:srgbClr val="E9EBF5"/>
                    </a:solidFill>
                  </a:tcPr>
                </a:tc>
                <a:tc>
                  <a:txBody>
                    <a:bodyPr/>
                    <a:lstStyle/>
                    <a:p>
                      <a:pPr marL="0" lvl="0" algn="l" defTabSz="1161014" rtl="0" eaLnBrk="1" fontAlgn="t" latinLnBrk="0" hangingPunct="1">
                        <a:buNone/>
                      </a:pPr>
                      <a:endParaRPr lang="en-US" sz="900" b="0" i="0" u="none" strike="noStrike" kern="1200">
                        <a:solidFill>
                          <a:srgbClr val="000000"/>
                        </a:solidFill>
                        <a:effectLst/>
                        <a:latin typeface="Arial"/>
                        <a:ea typeface="+mn-ea"/>
                        <a:cs typeface="+mn-cs"/>
                      </a:endParaRPr>
                    </a:p>
                  </a:txBody>
                  <a:tcPr marL="9525" marR="9525" marT="9525" marB="0">
                    <a:solidFill>
                      <a:srgbClr val="E9EBF5"/>
                    </a:solidFill>
                  </a:tcPr>
                </a:tc>
                <a:extLst>
                  <a:ext uri="{0D108BD9-81ED-4DB2-BD59-A6C34878D82A}">
                    <a16:rowId xmlns:a16="http://schemas.microsoft.com/office/drawing/2014/main" val="3245335771"/>
                  </a:ext>
                </a:extLst>
              </a:tr>
              <a:tr h="670454">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400" noProof="0">
                          <a:latin typeface="Calibri"/>
                        </a:rPr>
                        <a:t>6</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ES" sz="1400" kern="1200">
                          <a:latin typeface="Calibri"/>
                        </a:rPr>
                        <a:t>Procesamiento de información no estructurada. Modelo de clasificación</a:t>
                      </a:r>
                      <a:endParaRPr lang="es-ES" sz="1400" kern="1200">
                        <a:solidFill>
                          <a:schemeClr val="dk1"/>
                        </a:solidFill>
                        <a:latin typeface="Calibri"/>
                        <a:ea typeface="+mn-ea"/>
                        <a:cs typeface="+mn-cs"/>
                      </a:endParaRPr>
                    </a:p>
                  </a:txBody>
                  <a:tcPr marL="9525" marR="9525" marT="9525" marB="0" anchor="ct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n-US" sz="1400" kern="1200">
                          <a:latin typeface="Calibri"/>
                        </a:rPr>
                        <a:t>Juan Carlos Méndez</a:t>
                      </a:r>
                      <a:endParaRPr lang="en-US" sz="1400" kern="1200">
                        <a:solidFill>
                          <a:schemeClr val="dk1"/>
                        </a:solidFill>
                        <a:latin typeface="Calibri"/>
                        <a:ea typeface="+mn-ea"/>
                        <a:cs typeface="+mn-cs"/>
                      </a:endParaRPr>
                    </a:p>
                  </a:txBody>
                  <a:tcPr marL="9525" marR="9525" marT="9525" marB="0" anchor="ctr"/>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solidFill>
                      <a:srgbClr val="CFD5EA"/>
                    </a:solidFill>
                  </a:tcPr>
                </a:tc>
                <a:tc>
                  <a:txBody>
                    <a:bodyPr/>
                    <a:lstStyle/>
                    <a:p>
                      <a:pPr marL="0" lvl="0" algn="l" defTabSz="1161014" rtl="0" eaLnBrk="1" fontAlgn="t" latinLnBrk="0" hangingPunct="1">
                        <a:buNone/>
                      </a:pPr>
                      <a:endParaRPr lang="en-US" sz="900" b="0" i="0" u="none" strike="noStrike" kern="1200">
                        <a:solidFill>
                          <a:srgbClr val="000000"/>
                        </a:solidFill>
                        <a:effectLst/>
                        <a:latin typeface="Arial"/>
                        <a:ea typeface="+mn-ea"/>
                        <a:cs typeface="+mn-cs"/>
                      </a:endParaRPr>
                    </a:p>
                  </a:txBody>
                  <a:tcPr marL="9525" marR="9525" marT="9525" marB="0">
                    <a:solidFill>
                      <a:srgbClr val="CFD5EA"/>
                    </a:solidFill>
                  </a:tcPr>
                </a:tc>
                <a:tc>
                  <a:txBody>
                    <a:bodyPr/>
                    <a:lstStyle/>
                    <a:p>
                      <a:pPr lvl="0" algn="l" defTabSz="1161014">
                        <a:buNone/>
                      </a:pPr>
                      <a:endParaRPr lang="en-US" sz="900" b="0" i="0" u="none" strike="noStrike">
                        <a:solidFill>
                          <a:srgbClr val="000000"/>
                        </a:solidFill>
                        <a:effectLst/>
                        <a:latin typeface="Arial"/>
                      </a:endParaRPr>
                    </a:p>
                  </a:txBody>
                  <a:tcPr marL="9525" marR="9525" marT="9525" marB="0">
                    <a:solidFill>
                      <a:srgbClr val="CFD5EA"/>
                    </a:solidFill>
                  </a:tcPr>
                </a:tc>
                <a:tc>
                  <a:txBody>
                    <a:bodyPr/>
                    <a:lstStyle/>
                    <a:p>
                      <a:pPr lvl="0" algn="l" defTabSz="1161014">
                        <a:buNone/>
                      </a:pPr>
                      <a:endParaRPr lang="en-US" sz="900" b="0" i="0" u="none" strike="noStrike">
                        <a:solidFill>
                          <a:srgbClr val="000000"/>
                        </a:solidFill>
                        <a:effectLst/>
                        <a:latin typeface="Arial"/>
                      </a:endParaRPr>
                    </a:p>
                  </a:txBody>
                  <a:tcPr marL="9525" marR="9525" marT="9525" marB="0">
                    <a:solidFill>
                      <a:srgbClr val="CFD5EA"/>
                    </a:solidFill>
                  </a:tcPr>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solidFill>
                      <a:schemeClr val="accent2">
                        <a:lumMod val="75000"/>
                      </a:schemeClr>
                    </a:solidFill>
                  </a:tcPr>
                </a:tc>
                <a:tc>
                  <a:txBody>
                    <a:bodyPr/>
                    <a:lstStyle/>
                    <a:p>
                      <a:pPr lvl="0" algn="l">
                        <a:buNone/>
                      </a:pPr>
                      <a:endParaRPr lang="en-US" sz="900" u="none" strike="noStrike">
                        <a:effectLst/>
                      </a:endParaRPr>
                    </a:p>
                  </a:txBody>
                  <a:tcPr marL="9525" marR="9525" marT="9525" marB="0">
                    <a:solidFill>
                      <a:schemeClr val="accent2">
                        <a:lumMod val="75000"/>
                      </a:schemeClr>
                    </a:solidFill>
                  </a:tcPr>
                </a:tc>
                <a:tc>
                  <a:txBody>
                    <a:bodyPr/>
                    <a:lstStyle/>
                    <a:p>
                      <a:pPr lvl="0" algn="l">
                        <a:buNone/>
                      </a:pPr>
                      <a:endParaRPr lang="en-US" sz="900" u="none" strike="noStrike">
                        <a:effectLst/>
                      </a:endParaRPr>
                    </a:p>
                  </a:txBody>
                  <a:tcPr marL="9525" marR="9525" marT="9525" marB="0">
                    <a:solidFill>
                      <a:schemeClr val="accent2">
                        <a:lumMod val="75000"/>
                      </a:schemeClr>
                    </a:solidFill>
                  </a:tcPr>
                </a:tc>
                <a:tc>
                  <a:txBody>
                    <a:bodyPr/>
                    <a:lstStyle/>
                    <a:p>
                      <a:pPr lvl="0" algn="l">
                        <a:buNone/>
                      </a:pPr>
                      <a:endParaRPr lang="en-US" sz="900" u="none" strike="noStrike">
                        <a:effectLst/>
                      </a:endParaRPr>
                    </a:p>
                  </a:txBody>
                  <a:tcPr marL="9525" marR="9525" marT="9525" marB="0"/>
                </a:tc>
                <a:tc>
                  <a:txBody>
                    <a:bodyPr/>
                    <a:lstStyle/>
                    <a:p>
                      <a:pPr lvl="0" algn="l">
                        <a:buNone/>
                      </a:pPr>
                      <a:endParaRPr lang="en-US" sz="900" u="none" strike="noStrike">
                        <a:effectLst/>
                      </a:endParaRPr>
                    </a:p>
                  </a:txBody>
                  <a:tcPr marL="9525" marR="9525" marT="9525" marB="0"/>
                </a:tc>
                <a:tc>
                  <a:txBody>
                    <a:bodyPr/>
                    <a:lstStyle/>
                    <a:p>
                      <a:pPr lvl="0" algn="l">
                        <a:buNone/>
                      </a:pPr>
                      <a:endParaRPr lang="en-US" sz="900" u="none" strike="noStrike">
                        <a:effectLst/>
                      </a:endParaRPr>
                    </a:p>
                  </a:txBody>
                  <a:tcPr marL="9525" marR="9525" marT="9525" marB="0"/>
                </a:tc>
                <a:tc>
                  <a:txBody>
                    <a:bodyPr/>
                    <a:lstStyle/>
                    <a:p>
                      <a:pPr lvl="0" algn="l">
                        <a:buNone/>
                      </a:pPr>
                      <a:endParaRPr lang="en-US" sz="900" u="none" strike="noStrike">
                        <a:effectLst/>
                      </a:endParaRPr>
                    </a:p>
                  </a:txBody>
                  <a:tcPr marL="9525" marR="9525" marT="9525" marB="0"/>
                </a:tc>
                <a:tc>
                  <a:txBody>
                    <a:bodyPr/>
                    <a:lstStyle/>
                    <a:p>
                      <a:pPr lvl="0" algn="l">
                        <a:buNone/>
                      </a:pPr>
                      <a:endParaRPr lang="en-US" sz="900" u="none" strike="noStrike">
                        <a:effectLst/>
                      </a:endParaRPr>
                    </a:p>
                  </a:txBody>
                  <a:tcPr marL="9525" marR="9525" marT="9525" marB="0"/>
                </a:tc>
                <a:tc>
                  <a:txBody>
                    <a:bodyPr/>
                    <a:lstStyle/>
                    <a:p>
                      <a:pPr lvl="0" algn="l">
                        <a:buNone/>
                      </a:pPr>
                      <a:endParaRPr lang="en-US" sz="900" u="none" strike="noStrike">
                        <a:effectLst/>
                      </a:endParaRPr>
                    </a:p>
                  </a:txBody>
                  <a:tcPr marL="9525" marR="9525" marT="9525" marB="0"/>
                </a:tc>
                <a:extLst>
                  <a:ext uri="{0D108BD9-81ED-4DB2-BD59-A6C34878D82A}">
                    <a16:rowId xmlns:a16="http://schemas.microsoft.com/office/drawing/2014/main" val="3571921829"/>
                  </a:ext>
                </a:extLst>
              </a:tr>
              <a:tr h="511983">
                <a:tc>
                  <a:txBody>
                    <a:bodyPr/>
                    <a:lstStyle/>
                    <a:p>
                      <a:pPr algn="l"/>
                      <a:r>
                        <a:rPr lang="es-CO" sz="1400" noProof="0">
                          <a:latin typeface="Calibri"/>
                        </a:rPr>
                        <a:t>7</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ES" sz="1400" kern="1200">
                          <a:latin typeface="Calibri"/>
                        </a:rPr>
                        <a:t>Publicación tableros de control y reportes preliminares.</a:t>
                      </a:r>
                      <a:endParaRPr lang="es-ES" sz="1400" kern="1200">
                        <a:solidFill>
                          <a:schemeClr val="dk1"/>
                        </a:solidFill>
                        <a:latin typeface="Calibri"/>
                        <a:ea typeface="+mn-ea"/>
                        <a:cs typeface="+mn-cs"/>
                      </a:endParaRPr>
                    </a:p>
                  </a:txBody>
                  <a:tcPr marL="9525" marR="9525" marT="9525" marB="0" anchor="ctr"/>
                </a:tc>
                <a:tc>
                  <a:txBody>
                    <a:bodyPr/>
                    <a:lstStyle/>
                    <a:p>
                      <a:pPr marL="0" marR="0" lvl="0" indent="0" algn="l" rtl="0" eaLnBrk="1" fontAlgn="auto" latinLnBrk="0" hangingPunct="1">
                        <a:lnSpc>
                          <a:spcPct val="100000"/>
                        </a:lnSpc>
                        <a:spcBef>
                          <a:spcPts val="0"/>
                        </a:spcBef>
                        <a:spcAft>
                          <a:spcPts val="0"/>
                        </a:spcAft>
                        <a:buClrTx/>
                        <a:buSzTx/>
                        <a:buFontTx/>
                        <a:buNone/>
                      </a:pPr>
                      <a:r>
                        <a:rPr lang="es-ES" sz="1400" kern="1200">
                          <a:latin typeface="Calibri"/>
                        </a:rPr>
                        <a:t>Juan Méndez/ Carlos Delgado</a:t>
                      </a:r>
                      <a:endParaRPr lang="es-ES" sz="1400" kern="1200">
                        <a:solidFill>
                          <a:schemeClr val="dk1"/>
                        </a:solidFill>
                        <a:latin typeface="Calibri"/>
                        <a:ea typeface="+mn-ea"/>
                        <a:cs typeface="+mn-cs"/>
                      </a:endParaRPr>
                    </a:p>
                  </a:txBody>
                  <a:tcPr marL="9525" marR="9525" marT="9525" marB="0" anchor="ctr"/>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lvl="0" algn="l">
                        <a:buNone/>
                      </a:pPr>
                      <a:endParaRPr lang="en-US" sz="900" b="0" i="0" u="none" strike="noStrike">
                        <a:solidFill>
                          <a:srgbClr val="000000"/>
                        </a:solidFill>
                        <a:effectLst/>
                        <a:latin typeface="Arial"/>
                      </a:endParaRPr>
                    </a:p>
                  </a:txBody>
                  <a:tcPr marL="9525" marR="9525" marT="9525" marB="0">
                    <a:solidFill>
                      <a:srgbClr val="E9EBF5"/>
                    </a:solidFill>
                  </a:tcPr>
                </a:tc>
                <a:tc>
                  <a:txBody>
                    <a:bodyPr/>
                    <a:lstStyle/>
                    <a:p>
                      <a:pPr lvl="0" algn="l">
                        <a:buNone/>
                      </a:pPr>
                      <a:endParaRPr lang="en-US" sz="900" b="0" i="0" u="none" strike="noStrike">
                        <a:solidFill>
                          <a:srgbClr val="000000"/>
                        </a:solidFill>
                        <a:effectLst/>
                        <a:latin typeface="Arial"/>
                      </a:endParaRPr>
                    </a:p>
                  </a:txBody>
                  <a:tcPr marL="9525" marR="9525" marT="9525" marB="0">
                    <a:solidFill>
                      <a:srgbClr val="E9EBF5"/>
                    </a:solidFill>
                  </a:tcPr>
                </a:tc>
                <a:tc>
                  <a:txBody>
                    <a:bodyPr/>
                    <a:lstStyle/>
                    <a:p>
                      <a:pPr algn="l" fontAlgn="t"/>
                      <a:endParaRPr lang="en-US" sz="900" b="0" i="0" u="none" strike="noStrike">
                        <a:solidFill>
                          <a:srgbClr val="000000"/>
                        </a:solidFill>
                        <a:effectLst/>
                        <a:latin typeface="Arial"/>
                      </a:endParaRPr>
                    </a:p>
                  </a:txBody>
                  <a:tcPr marL="9525" marR="9525" marT="9525" marB="0">
                    <a:solidFill>
                      <a:srgbClr val="E9EBF5"/>
                    </a:solidFill>
                  </a:tcPr>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lvl="0" algn="l">
                        <a:buNone/>
                      </a:pPr>
                      <a:endParaRPr lang="en-US" sz="900" u="none" strike="noStrike">
                        <a:effectLst/>
                      </a:endParaRPr>
                    </a:p>
                  </a:txBody>
                  <a:tcPr marL="9525" marR="9525" marT="9525" marB="0"/>
                </a:tc>
                <a:tc>
                  <a:txBody>
                    <a:bodyPr/>
                    <a:lstStyle/>
                    <a:p>
                      <a:pPr lvl="0" algn="l">
                        <a:buNone/>
                      </a:pPr>
                      <a:endParaRPr lang="en-US" sz="900" u="none" strike="noStrike">
                        <a:effectLst/>
                      </a:endParaRPr>
                    </a:p>
                  </a:txBody>
                  <a:tcPr marL="9525" marR="9525" marT="9525" marB="0">
                    <a:solidFill>
                      <a:schemeClr val="accent2">
                        <a:lumMod val="75000"/>
                      </a:schemeClr>
                    </a:solidFill>
                  </a:tcPr>
                </a:tc>
                <a:tc>
                  <a:txBody>
                    <a:bodyPr/>
                    <a:lstStyle/>
                    <a:p>
                      <a:pPr lvl="0" algn="l">
                        <a:buNone/>
                      </a:pPr>
                      <a:endParaRPr lang="en-US" sz="900" u="none" strike="noStrike">
                        <a:effectLst/>
                      </a:endParaRPr>
                    </a:p>
                  </a:txBody>
                  <a:tcPr marL="9525" marR="9525" marT="9525" marB="0">
                    <a:solidFill>
                      <a:schemeClr val="accent2">
                        <a:lumMod val="75000"/>
                      </a:schemeClr>
                    </a:solidFill>
                  </a:tcPr>
                </a:tc>
                <a:tc>
                  <a:txBody>
                    <a:bodyPr/>
                    <a:lstStyle/>
                    <a:p>
                      <a:pPr lvl="0" algn="l">
                        <a:buNone/>
                      </a:pPr>
                      <a:endParaRPr lang="en-US" sz="900" u="none" strike="noStrike">
                        <a:effectLst/>
                      </a:endParaRPr>
                    </a:p>
                  </a:txBody>
                  <a:tcPr marL="9525" marR="9525" marT="9525" marB="0"/>
                </a:tc>
                <a:tc>
                  <a:txBody>
                    <a:bodyPr/>
                    <a:lstStyle/>
                    <a:p>
                      <a:pPr lvl="0" algn="l">
                        <a:buNone/>
                      </a:pPr>
                      <a:endParaRPr lang="en-US" sz="900" u="none" strike="noStrike">
                        <a:effectLst/>
                      </a:endParaRPr>
                    </a:p>
                  </a:txBody>
                  <a:tcPr marL="9525" marR="9525" marT="9525" marB="0"/>
                </a:tc>
                <a:tc>
                  <a:txBody>
                    <a:bodyPr/>
                    <a:lstStyle/>
                    <a:p>
                      <a:pPr lvl="0" algn="l">
                        <a:buNone/>
                      </a:pPr>
                      <a:endParaRPr lang="en-US" sz="900" u="none" strike="noStrike">
                        <a:effectLst/>
                      </a:endParaRPr>
                    </a:p>
                  </a:txBody>
                  <a:tcPr marL="9525" marR="9525" marT="9525" marB="0"/>
                </a:tc>
                <a:tc>
                  <a:txBody>
                    <a:bodyPr/>
                    <a:lstStyle/>
                    <a:p>
                      <a:pPr lvl="0" algn="l">
                        <a:buNone/>
                      </a:pPr>
                      <a:endParaRPr lang="en-US" sz="900" u="none" strike="noStrike">
                        <a:effectLst/>
                      </a:endParaRPr>
                    </a:p>
                  </a:txBody>
                  <a:tcPr marL="9525" marR="9525" marT="9525" marB="0"/>
                </a:tc>
                <a:tc>
                  <a:txBody>
                    <a:bodyPr/>
                    <a:lstStyle/>
                    <a:p>
                      <a:pPr lvl="0" algn="l">
                        <a:buNone/>
                      </a:pPr>
                      <a:endParaRPr lang="en-US" sz="900" u="none" strike="noStrike">
                        <a:effectLst/>
                      </a:endParaRPr>
                    </a:p>
                  </a:txBody>
                  <a:tcPr marL="9525" marR="9525" marT="9525" marB="0"/>
                </a:tc>
                <a:extLst>
                  <a:ext uri="{0D108BD9-81ED-4DB2-BD59-A6C34878D82A}">
                    <a16:rowId xmlns:a16="http://schemas.microsoft.com/office/drawing/2014/main" val="596753166"/>
                  </a:ext>
                </a:extLst>
              </a:tr>
              <a:tr h="511983">
                <a:tc>
                  <a:txBody>
                    <a:bodyPr/>
                    <a:lstStyle/>
                    <a:p>
                      <a:pPr algn="l"/>
                      <a:r>
                        <a:rPr lang="es-CO" sz="1400" noProof="0">
                          <a:latin typeface="Calibri"/>
                        </a:rPr>
                        <a:t>8</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ES" sz="1400" kern="1200">
                          <a:latin typeface="Calibri"/>
                        </a:rPr>
                        <a:t>Experimentación con algoritmos de AI</a:t>
                      </a:r>
                      <a:endParaRPr lang="es-ES" sz="1400" kern="1200">
                        <a:solidFill>
                          <a:schemeClr val="dk1"/>
                        </a:solidFill>
                        <a:latin typeface="Calibri"/>
                        <a:ea typeface="+mn-ea"/>
                        <a:cs typeface="+mn-cs"/>
                      </a:endParaRPr>
                    </a:p>
                  </a:txBody>
                  <a:tcPr marL="9525" marR="9525" marT="9525" marB="0" anchor="ctr"/>
                </a:tc>
                <a:tc>
                  <a:txBody>
                    <a:bodyPr/>
                    <a:lstStyle/>
                    <a:p>
                      <a:pPr marL="0" marR="0" lvl="0" indent="0" algn="l" rtl="0" eaLnBrk="1" fontAlgn="auto" latinLnBrk="0" hangingPunct="1">
                        <a:lnSpc>
                          <a:spcPct val="100000"/>
                        </a:lnSpc>
                        <a:spcBef>
                          <a:spcPts val="0"/>
                        </a:spcBef>
                        <a:spcAft>
                          <a:spcPts val="0"/>
                        </a:spcAft>
                        <a:buClrTx/>
                        <a:buSzTx/>
                        <a:buFontTx/>
                        <a:buNone/>
                      </a:pPr>
                      <a:r>
                        <a:rPr lang="es-ES" sz="1400" kern="1200">
                          <a:latin typeface="Calibri"/>
                        </a:rPr>
                        <a:t>Juan Méndez/ Carlos Delgado</a:t>
                      </a:r>
                      <a:endParaRPr lang="es-ES" sz="1400" kern="1200">
                        <a:solidFill>
                          <a:schemeClr val="dk1"/>
                        </a:solidFill>
                        <a:latin typeface="Calibri"/>
                        <a:ea typeface="+mn-ea"/>
                        <a:cs typeface="+mn-cs"/>
                      </a:endParaRPr>
                    </a:p>
                  </a:txBody>
                  <a:tcPr marL="9525" marR="9525" marT="9525" marB="0" anchor="ctr"/>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solidFill>
                      <a:srgbClr val="CFD5EA"/>
                    </a:solidFill>
                  </a:tcPr>
                </a:tc>
                <a:tc>
                  <a:txBody>
                    <a:bodyPr/>
                    <a:lstStyle/>
                    <a:p>
                      <a:pPr algn="l" fontAlgn="t"/>
                      <a:endParaRPr lang="en-US" sz="900" b="0" i="0" u="none" strike="noStrike">
                        <a:solidFill>
                          <a:srgbClr val="000000"/>
                        </a:solidFill>
                        <a:effectLst/>
                        <a:latin typeface="Arial"/>
                      </a:endParaRPr>
                    </a:p>
                  </a:txBody>
                  <a:tcPr marL="9525" marR="9525" marT="9525" marB="0">
                    <a:solidFill>
                      <a:srgbClr val="CFD5EA"/>
                    </a:solidFill>
                  </a:tcPr>
                </a:tc>
                <a:tc>
                  <a:txBody>
                    <a:bodyPr/>
                    <a:lstStyle/>
                    <a:p>
                      <a:pPr algn="l" fontAlgn="t"/>
                      <a:endParaRPr lang="en-US" sz="900" b="0" i="0" u="none" strike="noStrike">
                        <a:solidFill>
                          <a:srgbClr val="000000"/>
                        </a:solidFill>
                        <a:effectLst/>
                        <a:latin typeface="Arial"/>
                      </a:endParaRPr>
                    </a:p>
                  </a:txBody>
                  <a:tcPr marL="9525" marR="9525" marT="9525" marB="0">
                    <a:solidFill>
                      <a:srgbClr val="CFD5EA"/>
                    </a:solidFill>
                  </a:tcPr>
                </a:tc>
                <a:tc>
                  <a:txBody>
                    <a:bodyPr/>
                    <a:lstStyle/>
                    <a:p>
                      <a:pPr algn="l" fontAlgn="t"/>
                      <a:endParaRPr lang="en-US" sz="900" b="0" i="0" u="none" strike="noStrike">
                        <a:solidFill>
                          <a:srgbClr val="000000"/>
                        </a:solidFill>
                        <a:effectLst/>
                        <a:latin typeface="Arial"/>
                      </a:endParaRPr>
                    </a:p>
                  </a:txBody>
                  <a:tcPr marL="9525" marR="9525" marT="9525" marB="0">
                    <a:solidFill>
                      <a:srgbClr val="CFD5EA"/>
                    </a:solidFill>
                  </a:tcPr>
                </a:tc>
                <a:tc>
                  <a:txBody>
                    <a:bodyPr/>
                    <a:lstStyle/>
                    <a:p>
                      <a:pPr algn="l" fontAlgn="t"/>
                      <a:endParaRPr lang="en-US" sz="900" b="0" i="0" u="none" strike="noStrike">
                        <a:solidFill>
                          <a:srgbClr val="000000"/>
                        </a:solidFill>
                        <a:effectLst/>
                        <a:latin typeface="Arial"/>
                      </a:endParaRPr>
                    </a:p>
                  </a:txBody>
                  <a:tcPr marL="9525" marR="9525" marT="9525" marB="0">
                    <a:solidFill>
                      <a:srgbClr val="CFD5EA"/>
                    </a:solidFill>
                  </a:tcPr>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lvl="0" algn="l">
                        <a:buNone/>
                      </a:pPr>
                      <a:endParaRPr lang="en-US" sz="900" u="none" strike="noStrike">
                        <a:effectLst/>
                      </a:endParaRPr>
                    </a:p>
                  </a:txBody>
                  <a:tcPr marL="9525" marR="9525" marT="9525" marB="0"/>
                </a:tc>
                <a:tc>
                  <a:txBody>
                    <a:bodyPr/>
                    <a:lstStyle/>
                    <a:p>
                      <a:pPr lvl="0" algn="l">
                        <a:buNone/>
                      </a:pPr>
                      <a:endParaRPr lang="en-US" sz="900" u="none" strike="noStrike">
                        <a:effectLst/>
                      </a:endParaRPr>
                    </a:p>
                  </a:txBody>
                  <a:tcPr marL="9525" marR="9525" marT="9525" marB="0"/>
                </a:tc>
                <a:tc>
                  <a:txBody>
                    <a:bodyPr/>
                    <a:lstStyle/>
                    <a:p>
                      <a:pPr lvl="0" algn="l">
                        <a:buNone/>
                      </a:pPr>
                      <a:endParaRPr lang="en-US" sz="900" u="none" strike="noStrike">
                        <a:effectLst/>
                      </a:endParaRPr>
                    </a:p>
                  </a:txBody>
                  <a:tcPr marL="9525" marR="9525" marT="9525" marB="0">
                    <a:solidFill>
                      <a:schemeClr val="accent2">
                        <a:lumMod val="75000"/>
                      </a:schemeClr>
                    </a:solidFill>
                  </a:tcPr>
                </a:tc>
                <a:tc>
                  <a:txBody>
                    <a:bodyPr/>
                    <a:lstStyle/>
                    <a:p>
                      <a:pPr lvl="0" algn="l">
                        <a:buNone/>
                      </a:pPr>
                      <a:endParaRPr lang="en-US" sz="900" u="none" strike="noStrike">
                        <a:effectLst/>
                      </a:endParaRPr>
                    </a:p>
                  </a:txBody>
                  <a:tcPr marL="9525" marR="9525" marT="9525" marB="0">
                    <a:solidFill>
                      <a:schemeClr val="accent2">
                        <a:lumMod val="75000"/>
                      </a:schemeClr>
                    </a:solidFill>
                  </a:tcPr>
                </a:tc>
                <a:tc>
                  <a:txBody>
                    <a:bodyPr/>
                    <a:lstStyle/>
                    <a:p>
                      <a:pPr lvl="0" algn="l">
                        <a:buNone/>
                      </a:pPr>
                      <a:endParaRPr lang="en-US" sz="900" u="none" strike="noStrike">
                        <a:effectLst/>
                      </a:endParaRPr>
                    </a:p>
                  </a:txBody>
                  <a:tcPr marL="9525" marR="9525" marT="9525" marB="0">
                    <a:solidFill>
                      <a:schemeClr val="accent2">
                        <a:lumMod val="75000"/>
                      </a:schemeClr>
                    </a:solidFill>
                  </a:tcPr>
                </a:tc>
                <a:tc>
                  <a:txBody>
                    <a:bodyPr/>
                    <a:lstStyle/>
                    <a:p>
                      <a:pPr lvl="0" algn="l">
                        <a:buNone/>
                      </a:pPr>
                      <a:endParaRPr lang="en-US" sz="900" u="none" strike="noStrike">
                        <a:effectLst/>
                      </a:endParaRPr>
                    </a:p>
                  </a:txBody>
                  <a:tcPr marL="9525" marR="9525" marT="9525" marB="0"/>
                </a:tc>
                <a:tc>
                  <a:txBody>
                    <a:bodyPr/>
                    <a:lstStyle/>
                    <a:p>
                      <a:pPr lvl="0" algn="l">
                        <a:buNone/>
                      </a:pPr>
                      <a:endParaRPr lang="en-US" sz="900" u="none" strike="noStrike">
                        <a:effectLst/>
                      </a:endParaRPr>
                    </a:p>
                  </a:txBody>
                  <a:tcPr marL="9525" marR="9525" marT="9525" marB="0"/>
                </a:tc>
                <a:tc>
                  <a:txBody>
                    <a:bodyPr/>
                    <a:lstStyle/>
                    <a:p>
                      <a:pPr lvl="0" algn="l">
                        <a:buNone/>
                      </a:pPr>
                      <a:endParaRPr lang="en-US" sz="900" u="none" strike="noStrike">
                        <a:effectLst/>
                      </a:endParaRPr>
                    </a:p>
                  </a:txBody>
                  <a:tcPr marL="9525" marR="9525" marT="9525" marB="0"/>
                </a:tc>
                <a:extLst>
                  <a:ext uri="{0D108BD9-81ED-4DB2-BD59-A6C34878D82A}">
                    <a16:rowId xmlns:a16="http://schemas.microsoft.com/office/drawing/2014/main" val="1801970830"/>
                  </a:ext>
                </a:extLst>
              </a:tr>
              <a:tr h="451033">
                <a:tc>
                  <a:txBody>
                    <a:bodyPr/>
                    <a:lstStyle/>
                    <a:p>
                      <a:pPr algn="l"/>
                      <a:r>
                        <a:rPr lang="es-CO" sz="1400" noProof="0">
                          <a:latin typeface="Calibri"/>
                        </a:rPr>
                        <a:t>9</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n-US" sz="1400" kern="1200" err="1">
                          <a:latin typeface="Calibri"/>
                        </a:rPr>
                        <a:t>Publicación</a:t>
                      </a:r>
                      <a:r>
                        <a:rPr lang="en-US" sz="1400" kern="1200">
                          <a:latin typeface="Calibri"/>
                        </a:rPr>
                        <a:t> final de </a:t>
                      </a:r>
                      <a:r>
                        <a:rPr lang="en-US" sz="1400" kern="1200" err="1">
                          <a:latin typeface="Calibri"/>
                        </a:rPr>
                        <a:t>Resultados</a:t>
                      </a:r>
                      <a:endParaRPr lang="en-US" sz="1400" kern="1200">
                        <a:solidFill>
                          <a:schemeClr val="dk1"/>
                        </a:solidFill>
                        <a:latin typeface="Calibri"/>
                        <a:ea typeface="+mn-ea"/>
                        <a:cs typeface="+mn-cs"/>
                      </a:endParaRPr>
                    </a:p>
                  </a:txBody>
                  <a:tcPr marL="9525" marR="9525" marT="9525" marB="0" anchor="ct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ES" sz="1400" kern="1200">
                          <a:latin typeface="Calibri"/>
                        </a:rPr>
                        <a:t>Juan Méndez/ Carlos Delgado</a:t>
                      </a:r>
                      <a:endParaRPr lang="es-ES" sz="1400" kern="1200">
                        <a:solidFill>
                          <a:schemeClr val="dk1"/>
                        </a:solidFill>
                        <a:latin typeface="Calibri"/>
                        <a:ea typeface="+mn-ea"/>
                        <a:cs typeface="+mn-cs"/>
                      </a:endParaRPr>
                    </a:p>
                  </a:txBody>
                  <a:tcPr marL="9525" marR="9525" marT="9525" marB="0" anchor="ctr"/>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solidFill>
                      <a:srgbClr val="E9EBF5"/>
                    </a:solidFill>
                  </a:tcPr>
                </a:tc>
                <a:tc>
                  <a:txBody>
                    <a:bodyPr/>
                    <a:lstStyle/>
                    <a:p>
                      <a:pPr algn="l" fontAlgn="t"/>
                      <a:endParaRPr lang="en-US" sz="900" b="0" i="0" u="none" strike="noStrike">
                        <a:solidFill>
                          <a:srgbClr val="000000"/>
                        </a:solidFill>
                        <a:effectLst/>
                        <a:latin typeface="Arial"/>
                      </a:endParaRPr>
                    </a:p>
                  </a:txBody>
                  <a:tcPr marL="9525" marR="9525" marT="9525" marB="0">
                    <a:solidFill>
                      <a:srgbClr val="E9EBF5"/>
                    </a:solidFill>
                  </a:tcPr>
                </a:tc>
                <a:tc>
                  <a:txBody>
                    <a:bodyPr/>
                    <a:lstStyle/>
                    <a:p>
                      <a:pPr algn="l" fontAlgn="t"/>
                      <a:endParaRPr lang="en-US" sz="900" b="0" i="0" u="none" strike="noStrike">
                        <a:solidFill>
                          <a:srgbClr val="000000"/>
                        </a:solidFill>
                        <a:effectLst/>
                        <a:latin typeface="Arial"/>
                      </a:endParaRPr>
                    </a:p>
                  </a:txBody>
                  <a:tcPr marL="9525" marR="9525" marT="9525" marB="0">
                    <a:solidFill>
                      <a:srgbClr val="E9EBF5"/>
                    </a:solidFill>
                  </a:tcPr>
                </a:tc>
                <a:tc>
                  <a:txBody>
                    <a:bodyPr/>
                    <a:lstStyle/>
                    <a:p>
                      <a:pPr lvl="0" algn="l">
                        <a:buNone/>
                      </a:pPr>
                      <a:endParaRPr lang="en-US" sz="900" u="none" strike="noStrike">
                        <a:effectLst/>
                      </a:endParaRPr>
                    </a:p>
                  </a:txBody>
                  <a:tcPr marL="9525" marR="9525" marT="9525" marB="0">
                    <a:solidFill>
                      <a:srgbClr val="E9EBF5"/>
                    </a:solidFill>
                  </a:tcPr>
                </a:tc>
                <a:tc>
                  <a:txBody>
                    <a:bodyPr/>
                    <a:lstStyle/>
                    <a:p>
                      <a:pPr lvl="0" algn="l">
                        <a:buNone/>
                      </a:pPr>
                      <a:endParaRPr lang="en-US" sz="900" u="none" strike="noStrike">
                        <a:effectLst/>
                      </a:endParaRPr>
                    </a:p>
                  </a:txBody>
                  <a:tcPr marL="9525" marR="9525" marT="9525" marB="0">
                    <a:solidFill>
                      <a:srgbClr val="E9EBF5"/>
                    </a:solidFill>
                  </a:tcPr>
                </a:tc>
                <a:tc>
                  <a:txBody>
                    <a:bodyPr/>
                    <a:lstStyle/>
                    <a:p>
                      <a:pPr lvl="0" algn="l">
                        <a:buNone/>
                      </a:pPr>
                      <a:endParaRPr lang="en-US" sz="900" u="none" strike="noStrike">
                        <a:effectLst/>
                      </a:endParaRPr>
                    </a:p>
                  </a:txBody>
                  <a:tcPr marL="9525" marR="9525" marT="9525" marB="0">
                    <a:solidFill>
                      <a:srgbClr val="E9EBF5"/>
                    </a:solidFill>
                  </a:tcPr>
                </a:tc>
                <a:tc>
                  <a:txBody>
                    <a:bodyPr/>
                    <a:lstStyle/>
                    <a:p>
                      <a:pPr lvl="0" algn="l">
                        <a:buNone/>
                      </a:pPr>
                      <a:endParaRPr lang="en-US" sz="900" u="none" strike="noStrike">
                        <a:effectLst/>
                      </a:endParaRPr>
                    </a:p>
                  </a:txBody>
                  <a:tcPr marL="9525" marR="9525" marT="9525" marB="0">
                    <a:solidFill>
                      <a:srgbClr val="E9EBF5"/>
                    </a:solidFill>
                  </a:tcPr>
                </a:tc>
                <a:tc>
                  <a:txBody>
                    <a:bodyPr/>
                    <a:lstStyle/>
                    <a:p>
                      <a:pPr lvl="0" algn="l">
                        <a:buNone/>
                      </a:pPr>
                      <a:endParaRPr lang="en-US" sz="900" u="none" strike="noStrike">
                        <a:effectLst/>
                      </a:endParaRPr>
                    </a:p>
                  </a:txBody>
                  <a:tcPr marL="9525" marR="9525" marT="9525" marB="0">
                    <a:solidFill>
                      <a:schemeClr val="accent2">
                        <a:lumMod val="75000"/>
                      </a:schemeClr>
                    </a:solidFill>
                  </a:tcPr>
                </a:tc>
                <a:tc>
                  <a:txBody>
                    <a:bodyPr/>
                    <a:lstStyle/>
                    <a:p>
                      <a:pPr lvl="0" algn="l">
                        <a:buNone/>
                      </a:pPr>
                      <a:endParaRPr lang="en-US" sz="900" u="none" strike="noStrike">
                        <a:effectLst/>
                      </a:endParaRPr>
                    </a:p>
                  </a:txBody>
                  <a:tcPr marL="9525" marR="9525" marT="9525" marB="0">
                    <a:solidFill>
                      <a:schemeClr val="accent2">
                        <a:lumMod val="75000"/>
                      </a:schemeClr>
                    </a:solidFill>
                  </a:tcPr>
                </a:tc>
                <a:tc>
                  <a:txBody>
                    <a:bodyPr/>
                    <a:lstStyle/>
                    <a:p>
                      <a:pPr lvl="0" algn="l">
                        <a:buNone/>
                      </a:pPr>
                      <a:endParaRPr lang="en-US" sz="900" u="none" strike="noStrike">
                        <a:effectLst/>
                      </a:endParaRPr>
                    </a:p>
                  </a:txBody>
                  <a:tcPr marL="9525" marR="9525" marT="9525" marB="0">
                    <a:solidFill>
                      <a:schemeClr val="accent2">
                        <a:lumMod val="75000"/>
                      </a:schemeClr>
                    </a:solidFill>
                  </a:tcPr>
                </a:tc>
                <a:tc>
                  <a:txBody>
                    <a:bodyPr/>
                    <a:lstStyle/>
                    <a:p>
                      <a:pPr lvl="0" algn="l">
                        <a:buNone/>
                      </a:pPr>
                      <a:endParaRPr lang="en-US" sz="900" u="none" strike="noStrike">
                        <a:effectLst/>
                      </a:endParaRPr>
                    </a:p>
                  </a:txBody>
                  <a:tcPr marL="9525" marR="9525" marT="9525" marB="0">
                    <a:solidFill>
                      <a:schemeClr val="accent2">
                        <a:lumMod val="75000"/>
                      </a:schemeClr>
                    </a:solidFill>
                  </a:tcPr>
                </a:tc>
                <a:extLst>
                  <a:ext uri="{0D108BD9-81ED-4DB2-BD59-A6C34878D82A}">
                    <a16:rowId xmlns:a16="http://schemas.microsoft.com/office/drawing/2014/main" val="1713712443"/>
                  </a:ext>
                </a:extLst>
              </a:tr>
              <a:tr h="548553">
                <a:tc>
                  <a:txBody>
                    <a:bodyPr/>
                    <a:lstStyle/>
                    <a:p>
                      <a:pPr lvl="0" algn="l">
                        <a:buNone/>
                      </a:pPr>
                      <a:r>
                        <a:rPr lang="es-CO" sz="1400" noProof="0">
                          <a:latin typeface="Calibri"/>
                        </a:rPr>
                        <a:t>10</a:t>
                      </a:r>
                    </a:p>
                  </a:txBody>
                  <a:tcPr/>
                </a:tc>
                <a:tc>
                  <a:txBody>
                    <a:bodyPr/>
                    <a:lstStyle/>
                    <a:p>
                      <a:pPr marL="0" lvl="0" indent="0" algn="l">
                        <a:lnSpc>
                          <a:spcPct val="100000"/>
                        </a:lnSpc>
                        <a:spcBef>
                          <a:spcPts val="0"/>
                        </a:spcBef>
                        <a:spcAft>
                          <a:spcPts val="0"/>
                        </a:spcAft>
                        <a:buNone/>
                      </a:pPr>
                      <a:r>
                        <a:rPr lang="en-US" sz="1400" kern="1200" err="1">
                          <a:latin typeface="Calibri"/>
                        </a:rPr>
                        <a:t>Documentación</a:t>
                      </a:r>
                      <a:r>
                        <a:rPr lang="en-US" sz="1400" kern="1200">
                          <a:latin typeface="Calibri"/>
                        </a:rPr>
                        <a:t> y </a:t>
                      </a:r>
                      <a:r>
                        <a:rPr lang="en-US" sz="1400" kern="1200" err="1">
                          <a:latin typeface="Calibri"/>
                        </a:rPr>
                        <a:t>entregas</a:t>
                      </a:r>
                      <a:r>
                        <a:rPr lang="en-US" sz="1400" kern="1200">
                          <a:latin typeface="Calibri"/>
                        </a:rPr>
                        <a:t> finales</a:t>
                      </a:r>
                    </a:p>
                  </a:txBody>
                  <a:tcPr marL="9525" marR="9525" marT="9525" marB="0" anchor="ctr"/>
                </a:tc>
                <a:tc>
                  <a:txBody>
                    <a:bodyPr/>
                    <a:lstStyle/>
                    <a:p>
                      <a:pPr marL="0" lvl="0" indent="0" algn="l">
                        <a:lnSpc>
                          <a:spcPct val="100000"/>
                        </a:lnSpc>
                        <a:spcBef>
                          <a:spcPts val="0"/>
                        </a:spcBef>
                        <a:spcAft>
                          <a:spcPts val="0"/>
                        </a:spcAft>
                        <a:buNone/>
                      </a:pPr>
                      <a:r>
                        <a:rPr lang="es-ES" sz="1400" b="0" i="0" u="none" strike="noStrike" kern="1200" noProof="0">
                          <a:latin typeface="Calibri"/>
                        </a:rPr>
                        <a:t>Juan Méndez/ Carlos Delgado</a:t>
                      </a:r>
                      <a:endParaRPr lang="es-ES" sz="1400">
                        <a:latin typeface="Calibri"/>
                      </a:endParaRPr>
                    </a:p>
                  </a:txBody>
                  <a:tcPr marL="9525" marR="9525" marT="9525" marB="0" anchor="ctr"/>
                </a:tc>
                <a:tc>
                  <a:txBody>
                    <a:bodyPr/>
                    <a:lstStyle/>
                    <a:p>
                      <a:pPr lvl="0" algn="l">
                        <a:buNone/>
                      </a:pPr>
                      <a:endParaRPr lang="en-US" sz="900" b="0" i="0" u="none" strike="noStrike">
                        <a:solidFill>
                          <a:srgbClr val="000000"/>
                        </a:solidFill>
                        <a:effectLst/>
                        <a:latin typeface="Arial"/>
                      </a:endParaRPr>
                    </a:p>
                  </a:txBody>
                  <a:tcPr marL="9525" marR="9525" marT="9525" marB="0"/>
                </a:tc>
                <a:tc>
                  <a:txBody>
                    <a:bodyPr/>
                    <a:lstStyle/>
                    <a:p>
                      <a:pPr lvl="0" algn="l">
                        <a:buNone/>
                      </a:pPr>
                      <a:endParaRPr lang="en-US" sz="900" b="0" i="0" u="none" strike="noStrike">
                        <a:solidFill>
                          <a:srgbClr val="000000"/>
                        </a:solidFill>
                        <a:effectLst/>
                        <a:latin typeface="Arial"/>
                      </a:endParaRPr>
                    </a:p>
                  </a:txBody>
                  <a:tcPr marL="9525" marR="9525" marT="9525" marB="0"/>
                </a:tc>
                <a:tc>
                  <a:txBody>
                    <a:bodyPr/>
                    <a:lstStyle/>
                    <a:p>
                      <a:pPr lvl="0" algn="l">
                        <a:buNone/>
                      </a:pPr>
                      <a:endParaRPr lang="en-US" sz="900" b="0" i="0" u="none" strike="noStrike">
                        <a:solidFill>
                          <a:srgbClr val="000000"/>
                        </a:solidFill>
                        <a:effectLst/>
                        <a:latin typeface="Arial"/>
                      </a:endParaRPr>
                    </a:p>
                  </a:txBody>
                  <a:tcPr marL="9525" marR="9525" marT="9525" marB="0"/>
                </a:tc>
                <a:tc>
                  <a:txBody>
                    <a:bodyPr/>
                    <a:lstStyle/>
                    <a:p>
                      <a:pPr lvl="0" algn="l">
                        <a:buNone/>
                      </a:pPr>
                      <a:endParaRPr lang="en-US" sz="900" b="0" i="0" u="none" strike="noStrike">
                        <a:solidFill>
                          <a:srgbClr val="000000"/>
                        </a:solidFill>
                        <a:effectLst/>
                        <a:latin typeface="Arial"/>
                      </a:endParaRPr>
                    </a:p>
                  </a:txBody>
                  <a:tcPr marL="9525" marR="9525" marT="9525" marB="0"/>
                </a:tc>
                <a:tc>
                  <a:txBody>
                    <a:bodyPr/>
                    <a:lstStyle/>
                    <a:p>
                      <a:pPr lvl="0" algn="l">
                        <a:buNone/>
                      </a:pPr>
                      <a:endParaRPr lang="en-US" sz="900" b="0" i="0" u="none" strike="noStrike">
                        <a:solidFill>
                          <a:srgbClr val="000000"/>
                        </a:solidFill>
                        <a:effectLst/>
                        <a:latin typeface="Arial"/>
                      </a:endParaRPr>
                    </a:p>
                  </a:txBody>
                  <a:tcPr marL="9525" marR="9525" marT="9525" marB="0"/>
                </a:tc>
                <a:tc>
                  <a:txBody>
                    <a:bodyPr/>
                    <a:lstStyle/>
                    <a:p>
                      <a:pPr lvl="0" algn="l">
                        <a:buNone/>
                      </a:pPr>
                      <a:endParaRPr lang="en-US" sz="900" b="0" i="0" u="none" strike="noStrike">
                        <a:solidFill>
                          <a:srgbClr val="000000"/>
                        </a:solidFill>
                        <a:effectLst/>
                        <a:latin typeface="Arial"/>
                      </a:endParaRPr>
                    </a:p>
                  </a:txBody>
                  <a:tcPr marL="9525" marR="9525" marT="9525" marB="0"/>
                </a:tc>
                <a:tc>
                  <a:txBody>
                    <a:bodyPr/>
                    <a:lstStyle/>
                    <a:p>
                      <a:pPr lvl="0" algn="l">
                        <a:buNone/>
                      </a:pPr>
                      <a:endParaRPr lang="en-US" sz="900" b="0" i="0" u="none" strike="noStrike">
                        <a:solidFill>
                          <a:srgbClr val="000000"/>
                        </a:solidFill>
                        <a:effectLst/>
                        <a:latin typeface="Arial"/>
                      </a:endParaRPr>
                    </a:p>
                  </a:txBody>
                  <a:tcPr marL="9525" marR="9525" marT="9525" marB="0"/>
                </a:tc>
                <a:tc>
                  <a:txBody>
                    <a:bodyPr/>
                    <a:lstStyle/>
                    <a:p>
                      <a:pPr lvl="0" algn="l">
                        <a:buNone/>
                      </a:pPr>
                      <a:endParaRPr lang="en-US" sz="900" b="0" i="0" u="none" strike="noStrike">
                        <a:solidFill>
                          <a:srgbClr val="000000"/>
                        </a:solidFill>
                        <a:effectLst/>
                        <a:latin typeface="Arial"/>
                      </a:endParaRPr>
                    </a:p>
                  </a:txBody>
                  <a:tcPr marL="9525" marR="9525" marT="9525" marB="0"/>
                </a:tc>
                <a:tc>
                  <a:txBody>
                    <a:bodyPr/>
                    <a:lstStyle/>
                    <a:p>
                      <a:pPr lvl="0" algn="l">
                        <a:buNone/>
                      </a:pPr>
                      <a:endParaRPr lang="en-US" sz="900" b="0" i="0" u="none" strike="noStrike">
                        <a:solidFill>
                          <a:srgbClr val="000000"/>
                        </a:solidFill>
                        <a:effectLst/>
                        <a:latin typeface="Arial"/>
                      </a:endParaRPr>
                    </a:p>
                  </a:txBody>
                  <a:tcPr marL="9525" marR="9525" marT="9525" marB="0"/>
                </a:tc>
                <a:tc>
                  <a:txBody>
                    <a:bodyPr/>
                    <a:lstStyle/>
                    <a:p>
                      <a:pPr lvl="0" algn="l">
                        <a:buNone/>
                      </a:pPr>
                      <a:endParaRPr lang="en-US" sz="900" b="0" i="0" u="none" strike="noStrike">
                        <a:solidFill>
                          <a:srgbClr val="000000"/>
                        </a:solidFill>
                        <a:effectLst/>
                        <a:latin typeface="Arial"/>
                      </a:endParaRPr>
                    </a:p>
                  </a:txBody>
                  <a:tcPr marL="9525" marR="9525" marT="9525" marB="0"/>
                </a:tc>
                <a:tc>
                  <a:txBody>
                    <a:bodyPr/>
                    <a:lstStyle/>
                    <a:p>
                      <a:pPr lvl="0" algn="l">
                        <a:buNone/>
                      </a:pPr>
                      <a:endParaRPr lang="en-US" sz="900" b="0" i="0" u="none" strike="noStrike">
                        <a:solidFill>
                          <a:srgbClr val="000000"/>
                        </a:solidFill>
                        <a:effectLst/>
                        <a:latin typeface="Arial"/>
                      </a:endParaRPr>
                    </a:p>
                  </a:txBody>
                  <a:tcPr marL="9525" marR="9525" marT="9525" marB="0"/>
                </a:tc>
                <a:tc>
                  <a:txBody>
                    <a:bodyPr/>
                    <a:lstStyle/>
                    <a:p>
                      <a:pPr lvl="0" algn="l">
                        <a:buNone/>
                      </a:pPr>
                      <a:endParaRPr lang="en-US" sz="900" b="0" i="0" u="none" strike="noStrike">
                        <a:solidFill>
                          <a:srgbClr val="000000"/>
                        </a:solidFill>
                        <a:effectLst/>
                        <a:latin typeface="Arial"/>
                      </a:endParaRPr>
                    </a:p>
                  </a:txBody>
                  <a:tcPr marL="9525" marR="9525" marT="9525" marB="0"/>
                </a:tc>
                <a:tc>
                  <a:txBody>
                    <a:bodyPr/>
                    <a:lstStyle/>
                    <a:p>
                      <a:pPr lvl="0" algn="l">
                        <a:buNone/>
                      </a:pPr>
                      <a:endParaRPr lang="en-US" sz="900" u="none" strike="noStrike">
                        <a:effectLst/>
                      </a:endParaRPr>
                    </a:p>
                  </a:txBody>
                  <a:tcPr marL="9525" marR="9525" marT="9525" marB="0"/>
                </a:tc>
                <a:tc>
                  <a:txBody>
                    <a:bodyPr/>
                    <a:lstStyle/>
                    <a:p>
                      <a:pPr lvl="0" algn="l">
                        <a:buNone/>
                      </a:pPr>
                      <a:endParaRPr lang="en-US" sz="900" u="none" strike="noStrike">
                        <a:effectLst/>
                      </a:endParaRPr>
                    </a:p>
                  </a:txBody>
                  <a:tcPr marL="9525" marR="9525" marT="9525" marB="0"/>
                </a:tc>
                <a:tc>
                  <a:txBody>
                    <a:bodyPr/>
                    <a:lstStyle/>
                    <a:p>
                      <a:pPr lvl="0" algn="l">
                        <a:buNone/>
                      </a:pPr>
                      <a:endParaRPr lang="en-US" sz="900" u="none" strike="noStrike">
                        <a:effectLst/>
                      </a:endParaRPr>
                    </a:p>
                  </a:txBody>
                  <a:tcPr marL="9525" marR="9525" marT="9525" marB="0">
                    <a:solidFill>
                      <a:srgbClr val="CFD5EA"/>
                    </a:solidFill>
                  </a:tcPr>
                </a:tc>
                <a:tc>
                  <a:txBody>
                    <a:bodyPr/>
                    <a:lstStyle/>
                    <a:p>
                      <a:pPr lvl="0" algn="l">
                        <a:buNone/>
                      </a:pPr>
                      <a:endParaRPr lang="en-US" sz="900" u="none" strike="noStrike">
                        <a:effectLst/>
                      </a:endParaRPr>
                    </a:p>
                  </a:txBody>
                  <a:tcPr marL="9525" marR="9525" marT="9525" marB="0">
                    <a:solidFill>
                      <a:srgbClr val="CFD5EA"/>
                    </a:solidFill>
                  </a:tcPr>
                </a:tc>
                <a:tc>
                  <a:txBody>
                    <a:bodyPr/>
                    <a:lstStyle/>
                    <a:p>
                      <a:pPr lvl="0" algn="l">
                        <a:buNone/>
                      </a:pPr>
                      <a:endParaRPr lang="en-US" sz="900" u="none" strike="noStrike">
                        <a:effectLst/>
                      </a:endParaRPr>
                    </a:p>
                  </a:txBody>
                  <a:tcPr marL="9525" marR="9525" marT="9525" marB="0">
                    <a:solidFill>
                      <a:srgbClr val="CFD5EA"/>
                    </a:solidFill>
                  </a:tcPr>
                </a:tc>
                <a:tc>
                  <a:txBody>
                    <a:bodyPr/>
                    <a:lstStyle/>
                    <a:p>
                      <a:pPr lvl="0" algn="l">
                        <a:buNone/>
                      </a:pPr>
                      <a:endParaRPr lang="en-US" sz="900" u="none" strike="noStrike">
                        <a:effectLst/>
                      </a:endParaRPr>
                    </a:p>
                  </a:txBody>
                  <a:tcPr marL="9525" marR="9525" marT="9525" marB="0">
                    <a:solidFill>
                      <a:srgbClr val="CFD5EA"/>
                    </a:solidFill>
                  </a:tcPr>
                </a:tc>
                <a:tc>
                  <a:txBody>
                    <a:bodyPr/>
                    <a:lstStyle/>
                    <a:p>
                      <a:pPr lvl="0" algn="l">
                        <a:buNone/>
                      </a:pPr>
                      <a:endParaRPr lang="en-US" sz="900" u="none" strike="noStrike">
                        <a:effectLst/>
                      </a:endParaRPr>
                    </a:p>
                  </a:txBody>
                  <a:tcPr marL="9525" marR="9525" marT="9525" marB="0">
                    <a:solidFill>
                      <a:srgbClr val="CFD5EA"/>
                    </a:solidFill>
                  </a:tcPr>
                </a:tc>
                <a:tc>
                  <a:txBody>
                    <a:bodyPr/>
                    <a:lstStyle/>
                    <a:p>
                      <a:pPr lvl="0" algn="l">
                        <a:buNone/>
                      </a:pPr>
                      <a:endParaRPr lang="en-US" sz="900" u="none" strike="noStrike">
                        <a:effectLst/>
                      </a:endParaRPr>
                    </a:p>
                  </a:txBody>
                  <a:tcPr marL="9525" marR="9525" marT="9525" marB="0">
                    <a:solidFill>
                      <a:srgbClr val="CFD5EA"/>
                    </a:solidFill>
                  </a:tcPr>
                </a:tc>
                <a:tc>
                  <a:txBody>
                    <a:bodyPr/>
                    <a:lstStyle/>
                    <a:p>
                      <a:pPr lvl="0" algn="l">
                        <a:buNone/>
                      </a:pPr>
                      <a:endParaRPr lang="en-US" sz="900" u="none" strike="noStrike">
                        <a:effectLst/>
                      </a:endParaRPr>
                    </a:p>
                  </a:txBody>
                  <a:tcPr marL="9525" marR="9525" marT="9525" marB="0">
                    <a:solidFill>
                      <a:srgbClr val="CFD5EA"/>
                    </a:solidFill>
                  </a:tcPr>
                </a:tc>
                <a:tc>
                  <a:txBody>
                    <a:bodyPr/>
                    <a:lstStyle/>
                    <a:p>
                      <a:pPr lvl="0" algn="l">
                        <a:buNone/>
                      </a:pPr>
                      <a:endParaRPr lang="en-US" sz="900" u="none" strike="noStrike">
                        <a:effectLst/>
                      </a:endParaRPr>
                    </a:p>
                  </a:txBody>
                  <a:tcPr marL="9525" marR="9525" marT="9525" marB="0">
                    <a:solidFill>
                      <a:srgbClr val="CFD5EA"/>
                    </a:solidFill>
                  </a:tcPr>
                </a:tc>
                <a:tc>
                  <a:txBody>
                    <a:bodyPr/>
                    <a:lstStyle/>
                    <a:p>
                      <a:pPr lvl="0" algn="l">
                        <a:buNone/>
                      </a:pPr>
                      <a:endParaRPr lang="en-US" sz="900" u="none" strike="noStrike">
                        <a:effectLst/>
                      </a:endParaRPr>
                    </a:p>
                  </a:txBody>
                  <a:tcPr marL="9525" marR="9525" marT="9525" marB="0">
                    <a:solidFill>
                      <a:schemeClr val="accent2">
                        <a:lumMod val="75000"/>
                      </a:schemeClr>
                    </a:solidFill>
                  </a:tcPr>
                </a:tc>
                <a:tc>
                  <a:txBody>
                    <a:bodyPr/>
                    <a:lstStyle/>
                    <a:p>
                      <a:pPr lvl="0" algn="l">
                        <a:buNone/>
                      </a:pPr>
                      <a:endParaRPr lang="en-US" sz="900" u="none" strike="noStrike" dirty="0">
                        <a:effectLst/>
                      </a:endParaRPr>
                    </a:p>
                  </a:txBody>
                  <a:tcPr marL="9525" marR="9525" marT="9525" marB="0">
                    <a:solidFill>
                      <a:schemeClr val="accent2">
                        <a:lumMod val="75000"/>
                      </a:schemeClr>
                    </a:solidFill>
                  </a:tcPr>
                </a:tc>
                <a:extLst>
                  <a:ext uri="{0D108BD9-81ED-4DB2-BD59-A6C34878D82A}">
                    <a16:rowId xmlns:a16="http://schemas.microsoft.com/office/drawing/2014/main" val="2534620927"/>
                  </a:ext>
                </a:extLst>
              </a:tr>
            </a:tbl>
          </a:graphicData>
        </a:graphic>
      </p:graphicFrame>
      <p:sp>
        <p:nvSpPr>
          <p:cNvPr id="14" name="Estrella: 5 puntas 13">
            <a:extLst>
              <a:ext uri="{FF2B5EF4-FFF2-40B4-BE49-F238E27FC236}">
                <a16:creationId xmlns:a16="http://schemas.microsoft.com/office/drawing/2014/main" id="{22C3FA42-E0BD-4568-887C-A95DBC2BF5E5}"/>
              </a:ext>
            </a:extLst>
          </p:cNvPr>
          <p:cNvSpPr/>
          <p:nvPr/>
        </p:nvSpPr>
        <p:spPr>
          <a:xfrm>
            <a:off x="2865582" y="8385929"/>
            <a:ext cx="499512" cy="414218"/>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5" name="Estrella: 5 puntas 14">
            <a:extLst>
              <a:ext uri="{FF2B5EF4-FFF2-40B4-BE49-F238E27FC236}">
                <a16:creationId xmlns:a16="http://schemas.microsoft.com/office/drawing/2014/main" id="{D8E369F8-C3C6-455F-9AC9-6F3280655852}"/>
              </a:ext>
            </a:extLst>
          </p:cNvPr>
          <p:cNvSpPr/>
          <p:nvPr/>
        </p:nvSpPr>
        <p:spPr>
          <a:xfrm>
            <a:off x="5681902" y="8385929"/>
            <a:ext cx="499512" cy="414218"/>
          </a:xfrm>
          <a:prstGeom prst="star5">
            <a:avLst/>
          </a:prstGeom>
          <a:solidFill>
            <a:schemeClr val="accent4">
              <a:lumMod val="60000"/>
              <a:lumOff val="40000"/>
            </a:schemeClr>
          </a:solidFill>
          <a:ln>
            <a:solidFill>
              <a:srgbClr val="4472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6" name="Estrella: 5 puntas 15">
            <a:extLst>
              <a:ext uri="{FF2B5EF4-FFF2-40B4-BE49-F238E27FC236}">
                <a16:creationId xmlns:a16="http://schemas.microsoft.com/office/drawing/2014/main" id="{6B641588-3F33-4D0E-9C0B-8CA69B77E538}"/>
              </a:ext>
            </a:extLst>
          </p:cNvPr>
          <p:cNvSpPr/>
          <p:nvPr/>
        </p:nvSpPr>
        <p:spPr>
          <a:xfrm>
            <a:off x="8364225" y="8385929"/>
            <a:ext cx="499512" cy="414218"/>
          </a:xfrm>
          <a:prstGeom prst="star5">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7" name="Estrella: 5 puntas 16">
            <a:extLst>
              <a:ext uri="{FF2B5EF4-FFF2-40B4-BE49-F238E27FC236}">
                <a16:creationId xmlns:a16="http://schemas.microsoft.com/office/drawing/2014/main" id="{CB20A0B5-3DA0-406F-843A-E454C15DF11F}"/>
              </a:ext>
            </a:extLst>
          </p:cNvPr>
          <p:cNvSpPr/>
          <p:nvPr/>
        </p:nvSpPr>
        <p:spPr>
          <a:xfrm>
            <a:off x="11960339" y="8385929"/>
            <a:ext cx="499512" cy="414218"/>
          </a:xfrm>
          <a:prstGeom prst="star5">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8" name="CuadroTexto 17">
            <a:extLst>
              <a:ext uri="{FF2B5EF4-FFF2-40B4-BE49-F238E27FC236}">
                <a16:creationId xmlns:a16="http://schemas.microsoft.com/office/drawing/2014/main" id="{B70F9B76-BF87-41E5-9605-57ABB8072D1C}"/>
              </a:ext>
            </a:extLst>
          </p:cNvPr>
          <p:cNvSpPr txBox="1"/>
          <p:nvPr/>
        </p:nvSpPr>
        <p:spPr>
          <a:xfrm>
            <a:off x="3471795" y="8330507"/>
            <a:ext cx="1608753" cy="7386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sz="2100">
                <a:cs typeface="Calibri"/>
              </a:rPr>
              <a:t>Adquisición de datos</a:t>
            </a:r>
          </a:p>
        </p:txBody>
      </p:sp>
      <p:sp>
        <p:nvSpPr>
          <p:cNvPr id="20" name="CuadroTexto 19">
            <a:extLst>
              <a:ext uri="{FF2B5EF4-FFF2-40B4-BE49-F238E27FC236}">
                <a16:creationId xmlns:a16="http://schemas.microsoft.com/office/drawing/2014/main" id="{FCA46156-C2DE-4893-BF43-E7553442164B}"/>
              </a:ext>
            </a:extLst>
          </p:cNvPr>
          <p:cNvSpPr txBox="1"/>
          <p:nvPr/>
        </p:nvSpPr>
        <p:spPr>
          <a:xfrm>
            <a:off x="6349197" y="8440217"/>
            <a:ext cx="2743200" cy="4154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s-ES" sz="2100">
                <a:cs typeface="Calibri"/>
              </a:rPr>
              <a:t>ETL</a:t>
            </a:r>
          </a:p>
        </p:txBody>
      </p:sp>
      <p:sp>
        <p:nvSpPr>
          <p:cNvPr id="19" name="CuadroTexto 18">
            <a:extLst>
              <a:ext uri="{FF2B5EF4-FFF2-40B4-BE49-F238E27FC236}">
                <a16:creationId xmlns:a16="http://schemas.microsoft.com/office/drawing/2014/main" id="{3BD4E1D7-1A7C-4758-8A5C-5490EF3D90CC}"/>
              </a:ext>
            </a:extLst>
          </p:cNvPr>
          <p:cNvSpPr txBox="1"/>
          <p:nvPr/>
        </p:nvSpPr>
        <p:spPr>
          <a:xfrm>
            <a:off x="9055693" y="8330504"/>
            <a:ext cx="2743200" cy="10618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sz="2100">
                <a:cs typeface="Calibri"/>
              </a:rPr>
              <a:t>Procesamiento y Experimentación de Modelos</a:t>
            </a:r>
          </a:p>
        </p:txBody>
      </p:sp>
      <p:sp>
        <p:nvSpPr>
          <p:cNvPr id="21" name="CuadroTexto 20">
            <a:extLst>
              <a:ext uri="{FF2B5EF4-FFF2-40B4-BE49-F238E27FC236}">
                <a16:creationId xmlns:a16="http://schemas.microsoft.com/office/drawing/2014/main" id="{92A96317-D308-4F4F-92E2-E44D7077D047}"/>
              </a:ext>
            </a:extLst>
          </p:cNvPr>
          <p:cNvSpPr txBox="1"/>
          <p:nvPr/>
        </p:nvSpPr>
        <p:spPr>
          <a:xfrm>
            <a:off x="12616080" y="8415838"/>
            <a:ext cx="2743200" cy="4154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sz="2100">
                <a:cs typeface="Calibri"/>
              </a:rPr>
              <a:t>Publicación</a:t>
            </a:r>
          </a:p>
        </p:txBody>
      </p:sp>
      <p:sp>
        <p:nvSpPr>
          <p:cNvPr id="22" name="CuadroTexto 21">
            <a:extLst>
              <a:ext uri="{FF2B5EF4-FFF2-40B4-BE49-F238E27FC236}">
                <a16:creationId xmlns:a16="http://schemas.microsoft.com/office/drawing/2014/main" id="{7A25C8D1-092C-486C-8B55-A18F5F0077E8}"/>
              </a:ext>
            </a:extLst>
          </p:cNvPr>
          <p:cNvSpPr txBox="1"/>
          <p:nvPr/>
        </p:nvSpPr>
        <p:spPr>
          <a:xfrm>
            <a:off x="1581977" y="8391457"/>
            <a:ext cx="998836"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sz="2400" b="1">
                <a:cs typeface="Calibri"/>
              </a:rPr>
              <a:t>HITOS</a:t>
            </a:r>
          </a:p>
        </p:txBody>
      </p:sp>
      <p:sp>
        <p:nvSpPr>
          <p:cNvPr id="23" name="Estrella: 5 puntas 22">
            <a:extLst>
              <a:ext uri="{FF2B5EF4-FFF2-40B4-BE49-F238E27FC236}">
                <a16:creationId xmlns:a16="http://schemas.microsoft.com/office/drawing/2014/main" id="{7ADD612B-AEB8-43BE-94ED-853514388364}"/>
              </a:ext>
            </a:extLst>
          </p:cNvPr>
          <p:cNvSpPr/>
          <p:nvPr/>
        </p:nvSpPr>
        <p:spPr>
          <a:xfrm>
            <a:off x="6729901" y="3924357"/>
            <a:ext cx="499512" cy="414218"/>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5" name="Estrella: 5 puntas 24">
            <a:extLst>
              <a:ext uri="{FF2B5EF4-FFF2-40B4-BE49-F238E27FC236}">
                <a16:creationId xmlns:a16="http://schemas.microsoft.com/office/drawing/2014/main" id="{6F7CCFBA-EE11-48D2-BE71-B5A91771DD7B}"/>
              </a:ext>
            </a:extLst>
          </p:cNvPr>
          <p:cNvSpPr/>
          <p:nvPr/>
        </p:nvSpPr>
        <p:spPr>
          <a:xfrm>
            <a:off x="11301367" y="4948324"/>
            <a:ext cx="499512" cy="414218"/>
          </a:xfrm>
          <a:prstGeom prst="star5">
            <a:avLst/>
          </a:prstGeom>
          <a:solidFill>
            <a:schemeClr val="accent4">
              <a:lumMod val="60000"/>
              <a:lumOff val="40000"/>
            </a:schemeClr>
          </a:solidFill>
          <a:ln>
            <a:solidFill>
              <a:srgbClr val="4472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7" name="Estrella: 5 puntas 26">
            <a:extLst>
              <a:ext uri="{FF2B5EF4-FFF2-40B4-BE49-F238E27FC236}">
                <a16:creationId xmlns:a16="http://schemas.microsoft.com/office/drawing/2014/main" id="{50453498-2F11-4433-B76D-7312225F1615}"/>
              </a:ext>
            </a:extLst>
          </p:cNvPr>
          <p:cNvSpPr/>
          <p:nvPr/>
        </p:nvSpPr>
        <p:spPr>
          <a:xfrm>
            <a:off x="13216791" y="6654936"/>
            <a:ext cx="499512" cy="414218"/>
          </a:xfrm>
          <a:prstGeom prst="star5">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8" name="Estrella: 5 puntas 27">
            <a:extLst>
              <a:ext uri="{FF2B5EF4-FFF2-40B4-BE49-F238E27FC236}">
                <a16:creationId xmlns:a16="http://schemas.microsoft.com/office/drawing/2014/main" id="{0C2F9264-43AD-4E61-94BD-FB7A3FE355F6}"/>
              </a:ext>
            </a:extLst>
          </p:cNvPr>
          <p:cNvSpPr/>
          <p:nvPr/>
        </p:nvSpPr>
        <p:spPr>
          <a:xfrm>
            <a:off x="14359863" y="7142540"/>
            <a:ext cx="499512" cy="414218"/>
          </a:xfrm>
          <a:prstGeom prst="star5">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0" name="Rectángulo 29">
            <a:extLst>
              <a:ext uri="{FF2B5EF4-FFF2-40B4-BE49-F238E27FC236}">
                <a16:creationId xmlns:a16="http://schemas.microsoft.com/office/drawing/2014/main" id="{FCE60278-F4C0-4FE1-B66D-0D9733B2BE9C}"/>
              </a:ext>
            </a:extLst>
          </p:cNvPr>
          <p:cNvSpPr/>
          <p:nvPr/>
        </p:nvSpPr>
        <p:spPr>
          <a:xfrm>
            <a:off x="9099309" y="1160629"/>
            <a:ext cx="389727" cy="37763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100">
              <a:cs typeface="Calibri"/>
            </a:endParaRPr>
          </a:p>
        </p:txBody>
      </p:sp>
      <p:sp>
        <p:nvSpPr>
          <p:cNvPr id="31" name="Rectángulo 30">
            <a:extLst>
              <a:ext uri="{FF2B5EF4-FFF2-40B4-BE49-F238E27FC236}">
                <a16:creationId xmlns:a16="http://schemas.microsoft.com/office/drawing/2014/main" id="{8A92051B-9427-4F33-A6AE-62610EE31B18}"/>
              </a:ext>
            </a:extLst>
          </p:cNvPr>
          <p:cNvSpPr/>
          <p:nvPr/>
        </p:nvSpPr>
        <p:spPr>
          <a:xfrm>
            <a:off x="11609485" y="1160629"/>
            <a:ext cx="389727" cy="377630"/>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100">
              <a:cs typeface="Calibri"/>
            </a:endParaRPr>
          </a:p>
        </p:txBody>
      </p:sp>
      <p:sp>
        <p:nvSpPr>
          <p:cNvPr id="32" name="CuadroTexto 31">
            <a:extLst>
              <a:ext uri="{FF2B5EF4-FFF2-40B4-BE49-F238E27FC236}">
                <a16:creationId xmlns:a16="http://schemas.microsoft.com/office/drawing/2014/main" id="{41875367-2F0D-49EB-8C48-44AC23ACABBD}"/>
              </a:ext>
            </a:extLst>
          </p:cNvPr>
          <p:cNvSpPr txBox="1"/>
          <p:nvPr/>
        </p:nvSpPr>
        <p:spPr>
          <a:xfrm>
            <a:off x="9579496" y="1162735"/>
            <a:ext cx="2121083" cy="4154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sz="2100">
                <a:cs typeface="Calibri"/>
              </a:rPr>
              <a:t>Actividad 2020</a:t>
            </a:r>
            <a:endParaRPr lang="es-ES"/>
          </a:p>
        </p:txBody>
      </p:sp>
      <p:sp>
        <p:nvSpPr>
          <p:cNvPr id="33" name="CuadroTexto 32">
            <a:extLst>
              <a:ext uri="{FF2B5EF4-FFF2-40B4-BE49-F238E27FC236}">
                <a16:creationId xmlns:a16="http://schemas.microsoft.com/office/drawing/2014/main" id="{7B5D15F8-53BF-42BA-AE4D-32E5FB335075}"/>
              </a:ext>
            </a:extLst>
          </p:cNvPr>
          <p:cNvSpPr txBox="1"/>
          <p:nvPr/>
        </p:nvSpPr>
        <p:spPr>
          <a:xfrm>
            <a:off x="12113967" y="1138355"/>
            <a:ext cx="2121083" cy="4154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sz="2100">
                <a:cs typeface="Calibri"/>
              </a:rPr>
              <a:t>Actividad 2021</a:t>
            </a:r>
            <a:endParaRPr lang="es-ES"/>
          </a:p>
        </p:txBody>
      </p:sp>
    </p:spTree>
    <p:extLst>
      <p:ext uri="{BB962C8B-B14F-4D97-AF65-F5344CB8AC3E}">
        <p14:creationId xmlns:p14="http://schemas.microsoft.com/office/powerpoint/2010/main" val="17436555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6F39054-0344-45B9-95D0-F5C5A5709833}"/>
              </a:ext>
            </a:extLst>
          </p:cNvPr>
          <p:cNvSpPr>
            <a:spLocks noGrp="1"/>
          </p:cNvSpPr>
          <p:nvPr>
            <p:ph type="title"/>
          </p:nvPr>
        </p:nvSpPr>
        <p:spPr/>
        <p:txBody>
          <a:bodyPr/>
          <a:lstStyle/>
          <a:p>
            <a:r>
              <a:rPr lang="es-CO" dirty="0"/>
              <a:t>Cronograma de Hitos</a:t>
            </a:r>
            <a:br>
              <a:rPr lang="es-CO" dirty="0"/>
            </a:br>
            <a:endParaRPr lang="es-CO" dirty="0"/>
          </a:p>
        </p:txBody>
      </p:sp>
      <p:sp>
        <p:nvSpPr>
          <p:cNvPr id="6" name="Marcador de texto 2">
            <a:extLst>
              <a:ext uri="{FF2B5EF4-FFF2-40B4-BE49-F238E27FC236}">
                <a16:creationId xmlns:a16="http://schemas.microsoft.com/office/drawing/2014/main" id="{5B8CA961-EF78-4E04-9A62-AF60514A2229}"/>
              </a:ext>
            </a:extLst>
          </p:cNvPr>
          <p:cNvSpPr txBox="1">
            <a:spLocks/>
          </p:cNvSpPr>
          <p:nvPr/>
        </p:nvSpPr>
        <p:spPr>
          <a:xfrm>
            <a:off x="494071" y="5109535"/>
            <a:ext cx="11956799" cy="688975"/>
          </a:xfrm>
          <a:prstGeom prst="rect">
            <a:avLst/>
          </a:prstGeom>
        </p:spPr>
        <p:txBody>
          <a:bodyPr/>
          <a:lstStyle>
            <a:lvl1pPr marL="0" indent="0" algn="l" defTabSz="1161014" rtl="0" eaLnBrk="1" latinLnBrk="0" hangingPunct="1">
              <a:lnSpc>
                <a:spcPct val="90000"/>
              </a:lnSpc>
              <a:spcBef>
                <a:spcPts val="1270"/>
              </a:spcBef>
              <a:buFont typeface="Arial" panose="020B0604020202020204" pitchFamily="34" charset="0"/>
              <a:buNone/>
              <a:defRPr sz="3400" kern="1200">
                <a:solidFill>
                  <a:srgbClr val="649CF6"/>
                </a:solidFill>
                <a:latin typeface="Work Sans" pitchFamily="2" charset="0"/>
                <a:ea typeface="+mn-ea"/>
                <a:cs typeface="+mn-cs"/>
              </a:defRPr>
            </a:lvl1pPr>
            <a:lvl2pPr marL="870760" indent="-290253" algn="l" defTabSz="1161014" rtl="0" eaLnBrk="1" latinLnBrk="0" hangingPunct="1">
              <a:lnSpc>
                <a:spcPct val="90000"/>
              </a:lnSpc>
              <a:spcBef>
                <a:spcPts val="635"/>
              </a:spcBef>
              <a:buFont typeface="Arial" panose="020B0604020202020204" pitchFamily="34" charset="0"/>
              <a:buChar char="•"/>
              <a:defRPr sz="3047" kern="1200">
                <a:solidFill>
                  <a:schemeClr val="tx1"/>
                </a:solidFill>
                <a:latin typeface="+mn-lt"/>
                <a:ea typeface="+mn-ea"/>
                <a:cs typeface="+mn-cs"/>
              </a:defRPr>
            </a:lvl2pPr>
            <a:lvl3pPr marL="1451267" indent="-290253" algn="l" defTabSz="1161014" rtl="0" eaLnBrk="1" latinLnBrk="0" hangingPunct="1">
              <a:lnSpc>
                <a:spcPct val="90000"/>
              </a:lnSpc>
              <a:spcBef>
                <a:spcPts val="635"/>
              </a:spcBef>
              <a:buFont typeface="Arial" panose="020B0604020202020204" pitchFamily="34" charset="0"/>
              <a:buChar char="•"/>
              <a:defRPr sz="2539" kern="1200">
                <a:solidFill>
                  <a:schemeClr val="tx1"/>
                </a:solidFill>
                <a:latin typeface="+mn-lt"/>
                <a:ea typeface="+mn-ea"/>
                <a:cs typeface="+mn-cs"/>
              </a:defRPr>
            </a:lvl3pPr>
            <a:lvl4pPr marL="2031774"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4pPr>
            <a:lvl5pPr marL="2612281"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5pPr>
            <a:lvl6pPr marL="3192788"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6pPr>
            <a:lvl7pPr marL="3773294"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7pPr>
            <a:lvl8pPr marL="4353801"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8pPr>
            <a:lvl9pPr marL="4934308"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9pPr>
          </a:lstStyle>
          <a:p>
            <a:endParaRPr lang="es-CO" dirty="0"/>
          </a:p>
        </p:txBody>
      </p:sp>
      <p:graphicFrame>
        <p:nvGraphicFramePr>
          <p:cNvPr id="8" name="Table 3">
            <a:extLst>
              <a:ext uri="{FF2B5EF4-FFF2-40B4-BE49-F238E27FC236}">
                <a16:creationId xmlns:a16="http://schemas.microsoft.com/office/drawing/2014/main" id="{5BF6D53B-53D7-4020-AE41-DD0AB830B723}"/>
              </a:ext>
            </a:extLst>
          </p:cNvPr>
          <p:cNvGraphicFramePr>
            <a:graphicFrameLocks noGrp="1"/>
          </p:cNvGraphicFramePr>
          <p:nvPr>
            <p:extLst>
              <p:ext uri="{D42A27DB-BD31-4B8C-83A1-F6EECF244321}">
                <p14:modId xmlns:p14="http://schemas.microsoft.com/office/powerpoint/2010/main" val="3992248880"/>
              </p:ext>
            </p:extLst>
          </p:nvPr>
        </p:nvGraphicFramePr>
        <p:xfrm>
          <a:off x="494071" y="1523621"/>
          <a:ext cx="14346936" cy="8832225"/>
        </p:xfrm>
        <a:graphic>
          <a:graphicData uri="http://schemas.openxmlformats.org/drawingml/2006/table">
            <a:tbl>
              <a:tblPr firstRow="1" bandRow="1">
                <a:tableStyleId>{5C22544A-7EE6-4342-B048-85BDC9FD1C3A}</a:tableStyleId>
              </a:tblPr>
              <a:tblGrid>
                <a:gridCol w="515579">
                  <a:extLst>
                    <a:ext uri="{9D8B030D-6E8A-4147-A177-3AD203B41FA5}">
                      <a16:colId xmlns:a16="http://schemas.microsoft.com/office/drawing/2014/main" val="4034247673"/>
                    </a:ext>
                  </a:extLst>
                </a:gridCol>
                <a:gridCol w="4729342">
                  <a:extLst>
                    <a:ext uri="{9D8B030D-6E8A-4147-A177-3AD203B41FA5}">
                      <a16:colId xmlns:a16="http://schemas.microsoft.com/office/drawing/2014/main" val="4110195667"/>
                    </a:ext>
                  </a:extLst>
                </a:gridCol>
                <a:gridCol w="9102015">
                  <a:extLst>
                    <a:ext uri="{9D8B030D-6E8A-4147-A177-3AD203B41FA5}">
                      <a16:colId xmlns:a16="http://schemas.microsoft.com/office/drawing/2014/main" val="3399724953"/>
                    </a:ext>
                  </a:extLst>
                </a:gridCol>
              </a:tblGrid>
              <a:tr h="420795">
                <a:tc>
                  <a:txBody>
                    <a:bodyPr/>
                    <a:lstStyle/>
                    <a:p>
                      <a:pPr fontAlgn="base"/>
                      <a:r>
                        <a:rPr lang="es-CO" sz="2000" dirty="0">
                          <a:effectLst/>
                          <a:latin typeface="Work Sans" panose="020B0604020202020204" charset="0"/>
                        </a:rPr>
                        <a:t>Id ​</a:t>
                      </a:r>
                      <a:endParaRPr lang="es-CO" sz="2000" b="1" dirty="0">
                        <a:solidFill>
                          <a:srgbClr val="FFFFFF"/>
                        </a:solidFill>
                        <a:effectLst/>
                        <a:latin typeface="Work Sans" panose="020B0604020202020204" charset="0"/>
                      </a:endParaRPr>
                    </a:p>
                  </a:txBody>
                  <a:tcPr/>
                </a:tc>
                <a:tc>
                  <a:txBody>
                    <a:bodyPr/>
                    <a:lstStyle/>
                    <a:p>
                      <a:pPr fontAlgn="base"/>
                      <a:r>
                        <a:rPr lang="es-CO" sz="2000" dirty="0">
                          <a:effectLst/>
                          <a:latin typeface="Work Sans" panose="020B0604020202020204" charset="0"/>
                        </a:rPr>
                        <a:t>Actividad​</a:t>
                      </a:r>
                      <a:endParaRPr lang="es-CO" sz="2000" b="1" dirty="0">
                        <a:solidFill>
                          <a:srgbClr val="FFFFFF"/>
                        </a:solidFill>
                        <a:effectLst/>
                        <a:latin typeface="Work Sans" panose="020B0604020202020204" charset="0"/>
                      </a:endParaRPr>
                    </a:p>
                  </a:txBody>
                  <a:tcPr/>
                </a:tc>
                <a:tc>
                  <a:txBody>
                    <a:bodyPr/>
                    <a:lstStyle/>
                    <a:p>
                      <a:pPr marL="0" marR="0" lvl="0" indent="0" algn="ctr" defTabSz="1161014" rtl="0" eaLnBrk="1" fontAlgn="auto" latinLnBrk="0" hangingPunct="1">
                        <a:lnSpc>
                          <a:spcPct val="100000"/>
                        </a:lnSpc>
                        <a:spcBef>
                          <a:spcPts val="0"/>
                        </a:spcBef>
                        <a:spcAft>
                          <a:spcPts val="0"/>
                        </a:spcAft>
                        <a:buClrTx/>
                        <a:buSzTx/>
                        <a:buFontTx/>
                        <a:buNone/>
                        <a:tabLst/>
                        <a:defRPr/>
                      </a:pPr>
                      <a:r>
                        <a:rPr lang="es-CO" sz="2000" b="1" kern="1200" dirty="0">
                          <a:solidFill>
                            <a:schemeClr val="lt1"/>
                          </a:solidFill>
                          <a:latin typeface="Work Sans"/>
                          <a:ea typeface="+mn-ea"/>
                          <a:cs typeface="+mn-cs"/>
                        </a:rPr>
                        <a:t>Marzo</a:t>
                      </a:r>
                      <a:r>
                        <a:rPr lang="es-CO" sz="2000" noProof="0" dirty="0">
                          <a:latin typeface="Work Sans"/>
                        </a:rPr>
                        <a:t>: Semana del 15 al 19</a:t>
                      </a:r>
                    </a:p>
                  </a:txBody>
                  <a:tcPr/>
                </a:tc>
                <a:extLst>
                  <a:ext uri="{0D108BD9-81ED-4DB2-BD59-A6C34878D82A}">
                    <a16:rowId xmlns:a16="http://schemas.microsoft.com/office/drawing/2014/main" val="3680622030"/>
                  </a:ext>
                </a:extLst>
              </a:tr>
              <a:tr h="420795">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1</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n-US" sz="2000" kern="1200" dirty="0" err="1">
                          <a:latin typeface="Work Sans" panose="020B0604020202020204" charset="0"/>
                        </a:rPr>
                        <a:t>Análisis</a:t>
                      </a:r>
                      <a:r>
                        <a:rPr lang="en-US" sz="2000" kern="1200" dirty="0">
                          <a:latin typeface="Work Sans" panose="020B0604020202020204" charset="0"/>
                        </a:rPr>
                        <a:t> y </a:t>
                      </a:r>
                      <a:r>
                        <a:rPr lang="en-US" sz="2000" kern="1200" dirty="0" err="1">
                          <a:latin typeface="Work Sans" panose="020B0604020202020204" charset="0"/>
                        </a:rPr>
                        <a:t>diseño</a:t>
                      </a:r>
                      <a:endParaRPr lang="en-US" sz="2000" kern="1200" dirty="0">
                        <a:solidFill>
                          <a:schemeClr val="dk1"/>
                        </a:solidFill>
                        <a:latin typeface="Work Sans" panose="020B0604020202020204" charset="0"/>
                        <a:ea typeface="+mn-ea"/>
                        <a:cs typeface="+mn-cs"/>
                      </a:endParaRPr>
                    </a:p>
                  </a:txBody>
                  <a:tcPr marL="9525" marR="9525" marT="9525" marB="0" anchor="ctr"/>
                </a:tc>
                <a:tc>
                  <a:txBody>
                    <a:bodyPr/>
                    <a:lstStyle/>
                    <a:p>
                      <a:pPr algn="ctr"/>
                      <a:endParaRPr lang="es-CO" sz="2000" noProof="0" dirty="0">
                        <a:latin typeface="Work Sans" panose="020B0604020202020204" charset="0"/>
                      </a:endParaRPr>
                    </a:p>
                  </a:txBody>
                  <a:tcPr/>
                </a:tc>
                <a:extLst>
                  <a:ext uri="{0D108BD9-81ED-4DB2-BD59-A6C34878D82A}">
                    <a16:rowId xmlns:a16="http://schemas.microsoft.com/office/drawing/2014/main" val="2841084542"/>
                  </a:ext>
                </a:extLst>
              </a:tr>
              <a:tr h="420795">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2</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ES" sz="2000" kern="1200" dirty="0">
                          <a:latin typeface="Work Sans" panose="020B0604020202020204" charset="0"/>
                        </a:rPr>
                        <a:t>Entendimiento del negocio y los datos. Perfilamiento de datos. Análisis descriptivo </a:t>
                      </a:r>
                      <a:r>
                        <a:rPr lang="es-ES" sz="2000" kern="1200" dirty="0" err="1">
                          <a:latin typeface="Work Sans" panose="020B0604020202020204" charset="0"/>
                        </a:rPr>
                        <a:t>incial</a:t>
                      </a:r>
                      <a:endParaRPr lang="es-ES" sz="2000" kern="1200" dirty="0">
                        <a:solidFill>
                          <a:schemeClr val="dk1"/>
                        </a:solidFill>
                        <a:latin typeface="Work Sans" panose="020B0604020202020204" charset="0"/>
                        <a:ea typeface="+mn-ea"/>
                        <a:cs typeface="+mn-cs"/>
                      </a:endParaRPr>
                    </a:p>
                  </a:txBody>
                  <a:tcPr marL="9525" marR="9525" marT="9525" marB="0" anchor="ctr"/>
                </a:tc>
                <a:tc>
                  <a:txBody>
                    <a:bodyPr/>
                    <a:lstStyle/>
                    <a:p>
                      <a:pPr algn="ctr"/>
                      <a:endParaRPr lang="es-CO" sz="2000" noProof="0" dirty="0">
                        <a:latin typeface="Work Sans" panose="020B0604020202020204" charset="0"/>
                      </a:endParaRPr>
                    </a:p>
                  </a:txBody>
                  <a:tcPr/>
                </a:tc>
                <a:extLst>
                  <a:ext uri="{0D108BD9-81ED-4DB2-BD59-A6C34878D82A}">
                    <a16:rowId xmlns:a16="http://schemas.microsoft.com/office/drawing/2014/main" val="3549563466"/>
                  </a:ext>
                </a:extLst>
              </a:tr>
              <a:tr h="420795">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3</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n-US" sz="2000" kern="1200" dirty="0" err="1">
                          <a:latin typeface="Work Sans" panose="020B0604020202020204" charset="0"/>
                        </a:rPr>
                        <a:t>Recopilación</a:t>
                      </a:r>
                      <a:r>
                        <a:rPr lang="en-US" sz="2000" kern="1200" dirty="0">
                          <a:latin typeface="Work Sans" panose="020B0604020202020204" charset="0"/>
                        </a:rPr>
                        <a:t> </a:t>
                      </a:r>
                      <a:r>
                        <a:rPr lang="en-US" sz="2000" kern="1200" dirty="0" err="1">
                          <a:latin typeface="Work Sans" panose="020B0604020202020204" charset="0"/>
                        </a:rPr>
                        <a:t>fuentes</a:t>
                      </a:r>
                      <a:r>
                        <a:rPr lang="en-US" sz="2000" kern="1200" dirty="0">
                          <a:latin typeface="Work Sans" panose="020B0604020202020204" charset="0"/>
                        </a:rPr>
                        <a:t> de </a:t>
                      </a:r>
                      <a:r>
                        <a:rPr lang="en-US" sz="2000" kern="1200" dirty="0" err="1">
                          <a:latin typeface="Work Sans" panose="020B0604020202020204" charset="0"/>
                        </a:rPr>
                        <a:t>información</a:t>
                      </a:r>
                      <a:endParaRPr lang="en-US" sz="2000" kern="1200" dirty="0">
                        <a:solidFill>
                          <a:schemeClr val="dk1"/>
                        </a:solidFill>
                        <a:latin typeface="Work Sans" panose="020B0604020202020204" charset="0"/>
                        <a:ea typeface="+mn-ea"/>
                        <a:cs typeface="+mn-cs"/>
                      </a:endParaRPr>
                    </a:p>
                  </a:txBody>
                  <a:tcPr marL="9525" marR="9525" marT="9525" marB="0" anchor="ctr"/>
                </a:tc>
                <a:tc>
                  <a:txBody>
                    <a:bodyPr/>
                    <a:lstStyle/>
                    <a:p>
                      <a:pPr algn="ctr"/>
                      <a:endParaRPr lang="es-CO" sz="2000" noProof="0" dirty="0">
                        <a:latin typeface="Work Sans" panose="020B0604020202020204" charset="0"/>
                      </a:endParaRPr>
                    </a:p>
                  </a:txBody>
                  <a:tcPr/>
                </a:tc>
                <a:extLst>
                  <a:ext uri="{0D108BD9-81ED-4DB2-BD59-A6C34878D82A}">
                    <a16:rowId xmlns:a16="http://schemas.microsoft.com/office/drawing/2014/main" val="132081244"/>
                  </a:ext>
                </a:extLst>
              </a:tr>
              <a:tr h="420795">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4</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n-US" sz="2000" kern="1200" dirty="0">
                          <a:latin typeface="Work Sans" panose="020B0604020202020204" charset="0"/>
                        </a:rPr>
                        <a:t>Ingesta de </a:t>
                      </a:r>
                      <a:r>
                        <a:rPr lang="en-US" sz="2000" kern="1200" dirty="0" err="1">
                          <a:latin typeface="Work Sans" panose="020B0604020202020204" charset="0"/>
                        </a:rPr>
                        <a:t>datos</a:t>
                      </a:r>
                      <a:endParaRPr lang="en-US" sz="2000" kern="1200" dirty="0">
                        <a:solidFill>
                          <a:schemeClr val="dk1"/>
                        </a:solidFill>
                        <a:latin typeface="Work Sans" panose="020B0604020202020204" charset="0"/>
                        <a:ea typeface="+mn-ea"/>
                        <a:cs typeface="+mn-cs"/>
                      </a:endParaRPr>
                    </a:p>
                  </a:txBody>
                  <a:tcPr marL="9525" marR="9525" marT="9525" marB="0" anchor="ctr"/>
                </a:tc>
                <a:tc>
                  <a:txBody>
                    <a:bodyPr/>
                    <a:lstStyle/>
                    <a:p>
                      <a:pPr algn="ctr"/>
                      <a:endParaRPr lang="es-CO" sz="2000" noProof="0" dirty="0">
                        <a:latin typeface="Work Sans" panose="020B0604020202020204" charset="0"/>
                      </a:endParaRPr>
                    </a:p>
                  </a:txBody>
                  <a:tcPr/>
                </a:tc>
                <a:extLst>
                  <a:ext uri="{0D108BD9-81ED-4DB2-BD59-A6C34878D82A}">
                    <a16:rowId xmlns:a16="http://schemas.microsoft.com/office/drawing/2014/main" val="3505596015"/>
                  </a:ext>
                </a:extLst>
              </a:tr>
              <a:tr h="420795">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5</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n-US" sz="2000" kern="1200" dirty="0" err="1">
                          <a:latin typeface="Work Sans" panose="020B0604020202020204" charset="0"/>
                        </a:rPr>
                        <a:t>Proceso</a:t>
                      </a:r>
                      <a:r>
                        <a:rPr lang="en-US" sz="2000" kern="1200" dirty="0">
                          <a:latin typeface="Work Sans" panose="020B0604020202020204" charset="0"/>
                        </a:rPr>
                        <a:t> </a:t>
                      </a:r>
                      <a:r>
                        <a:rPr lang="en-US" sz="2000" kern="1200" dirty="0" err="1">
                          <a:latin typeface="Work Sans" panose="020B0604020202020204" charset="0"/>
                        </a:rPr>
                        <a:t>automatización</a:t>
                      </a:r>
                      <a:r>
                        <a:rPr lang="en-US" sz="2000" kern="1200" dirty="0">
                          <a:latin typeface="Work Sans" panose="020B0604020202020204" charset="0"/>
                        </a:rPr>
                        <a:t> ETL</a:t>
                      </a:r>
                      <a:endParaRPr lang="en-US" sz="2000" kern="1200" dirty="0">
                        <a:solidFill>
                          <a:schemeClr val="dk1"/>
                        </a:solidFill>
                        <a:latin typeface="Work Sans" panose="020B0604020202020204" charset="0"/>
                        <a:ea typeface="+mn-ea"/>
                        <a:cs typeface="+mn-cs"/>
                      </a:endParaRPr>
                    </a:p>
                  </a:txBody>
                  <a:tcPr marL="9525" marR="9525" marT="9525" marB="0" anchor="ctr"/>
                </a:tc>
                <a:tc>
                  <a:txBody>
                    <a:bodyPr/>
                    <a:lstStyle/>
                    <a:p>
                      <a:pPr algn="l"/>
                      <a:r>
                        <a:rPr lang="es-CO" sz="2000" noProof="0" dirty="0">
                          <a:latin typeface="Work Sans"/>
                        </a:rPr>
                        <a:t>Ejecución de procesos de limpieza,  validación y estructuración los nuevos datos finales de transacciones e intervinientes suministrados por parte de Sistemas de Información de la UPRA </a:t>
                      </a:r>
                      <a:endParaRPr lang="es-ES"/>
                    </a:p>
                    <a:p>
                      <a:pPr lvl="0" algn="l">
                        <a:buNone/>
                      </a:pPr>
                      <a:r>
                        <a:rPr lang="es-CO" sz="2000" noProof="0" dirty="0">
                          <a:latin typeface="Work Sans"/>
                        </a:rPr>
                        <a:t>Inicio pruebas ETL para datos geográficos utilizando Apache </a:t>
                      </a:r>
                      <a:r>
                        <a:rPr lang="es-CO" sz="2000" noProof="0" dirty="0" err="1">
                          <a:latin typeface="Work Sans"/>
                        </a:rPr>
                        <a:t>Sedona</a:t>
                      </a:r>
                      <a:endParaRPr lang="es-CO" sz="2000" noProof="0" dirty="0">
                        <a:latin typeface="Work Sans"/>
                      </a:endParaRPr>
                    </a:p>
                    <a:p>
                      <a:pPr lvl="0" algn="l">
                        <a:buNone/>
                      </a:pPr>
                      <a:r>
                        <a:rPr lang="es-CO" sz="2000" noProof="0" dirty="0">
                          <a:latin typeface="Work Sans"/>
                        </a:rPr>
                        <a:t>(80%)</a:t>
                      </a:r>
                      <a:endParaRPr lang="es-CO" dirty="0"/>
                    </a:p>
                  </a:txBody>
                  <a:tcPr/>
                </a:tc>
                <a:extLst>
                  <a:ext uri="{0D108BD9-81ED-4DB2-BD59-A6C34878D82A}">
                    <a16:rowId xmlns:a16="http://schemas.microsoft.com/office/drawing/2014/main" val="3245335771"/>
                  </a:ext>
                </a:extLst>
              </a:tr>
              <a:tr h="420795">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6</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ES" sz="2000" kern="1200" dirty="0">
                          <a:latin typeface="Work Sans" panose="020B0604020202020204" charset="0"/>
                        </a:rPr>
                        <a:t>Procesamiento de información no estructurada. Modelo de clasificación</a:t>
                      </a:r>
                      <a:endParaRPr lang="es-ES" sz="2000" kern="1200" dirty="0">
                        <a:solidFill>
                          <a:schemeClr val="dk1"/>
                        </a:solidFill>
                        <a:latin typeface="Work Sans" panose="020B0604020202020204" charset="0"/>
                        <a:ea typeface="+mn-ea"/>
                        <a:cs typeface="+mn-cs"/>
                      </a:endParaRPr>
                    </a:p>
                  </a:txBody>
                  <a:tcPr marL="9525" marR="9525" marT="9525" marB="0" anchor="ctr"/>
                </a:tc>
                <a:tc>
                  <a:txBody>
                    <a:bodyPr/>
                    <a:lstStyle/>
                    <a:p>
                      <a:pPr algn="l"/>
                      <a:r>
                        <a:rPr lang="es-CO" sz="2000" noProof="0" dirty="0">
                          <a:latin typeface="Work Sans"/>
                        </a:rPr>
                        <a:t>Implementación de técnicas de </a:t>
                      </a:r>
                      <a:r>
                        <a:rPr lang="es-CO" sz="2000" i="1" noProof="0" dirty="0">
                          <a:latin typeface="Work Sans"/>
                        </a:rPr>
                        <a:t>Text </a:t>
                      </a:r>
                      <a:r>
                        <a:rPr lang="es-CO" sz="2000" i="1" noProof="0" dirty="0" err="1">
                          <a:latin typeface="Work Sans"/>
                        </a:rPr>
                        <a:t>Analytics</a:t>
                      </a:r>
                      <a:r>
                        <a:rPr lang="es-CO" sz="2000" noProof="0" dirty="0">
                          <a:latin typeface="Work Sans"/>
                        </a:rPr>
                        <a:t> para la extracción de información de linderos a partir de datos no estructurados.</a:t>
                      </a:r>
                    </a:p>
                    <a:p>
                      <a:pPr lvl="0" algn="l">
                        <a:buNone/>
                      </a:pPr>
                      <a:r>
                        <a:rPr lang="es-CO" sz="2000" noProof="0" dirty="0">
                          <a:latin typeface="Work Sans"/>
                        </a:rPr>
                        <a:t>Actualización de scripts que utilizan técnicas de </a:t>
                      </a:r>
                      <a:r>
                        <a:rPr lang="es-CO" sz="2000" i="1" noProof="0" dirty="0">
                          <a:latin typeface="Work Sans"/>
                        </a:rPr>
                        <a:t>Text </a:t>
                      </a:r>
                      <a:r>
                        <a:rPr lang="es-CO" sz="2000" i="1" noProof="0" dirty="0" err="1">
                          <a:latin typeface="Work Sans"/>
                        </a:rPr>
                        <a:t>Analytics</a:t>
                      </a:r>
                      <a:r>
                        <a:rPr lang="es-CO" sz="2000" noProof="0" dirty="0">
                          <a:latin typeface="Work Sans"/>
                        </a:rPr>
                        <a:t> para la extracción de información de nombres de personas a partir de datos no estructurados. </a:t>
                      </a:r>
                    </a:p>
                    <a:p>
                      <a:pPr lvl="0" algn="l">
                        <a:buNone/>
                      </a:pPr>
                      <a:r>
                        <a:rPr lang="es-CO" sz="2000" noProof="0" dirty="0">
                          <a:latin typeface="Work Sans"/>
                        </a:rPr>
                        <a:t>Actualización  modelo de clasificación del sexo de una persona a partir de su primer nombre </a:t>
                      </a:r>
                    </a:p>
                    <a:p>
                      <a:pPr lvl="0" algn="l">
                        <a:buNone/>
                      </a:pPr>
                      <a:r>
                        <a:rPr lang="es-CO" sz="2000" noProof="0" dirty="0">
                          <a:latin typeface="Work Sans"/>
                        </a:rPr>
                        <a:t>(85%)</a:t>
                      </a:r>
                      <a:endParaRPr lang="es-CO" dirty="0"/>
                    </a:p>
                  </a:txBody>
                  <a:tcPr/>
                </a:tc>
                <a:extLst>
                  <a:ext uri="{0D108BD9-81ED-4DB2-BD59-A6C34878D82A}">
                    <a16:rowId xmlns:a16="http://schemas.microsoft.com/office/drawing/2014/main" val="3571921829"/>
                  </a:ext>
                </a:extLst>
              </a:tr>
              <a:tr h="420795">
                <a:tc>
                  <a:txBody>
                    <a:bodyPr/>
                    <a:lstStyle/>
                    <a:p>
                      <a:pPr algn="l"/>
                      <a:r>
                        <a:rPr lang="es-CO" sz="2000" noProof="0" dirty="0">
                          <a:latin typeface="Work Sans" panose="020B0604020202020204" charset="0"/>
                        </a:rPr>
                        <a:t>7</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ES" sz="2000" kern="1200" dirty="0">
                          <a:latin typeface="Work Sans" panose="020B0604020202020204" charset="0"/>
                        </a:rPr>
                        <a:t>Publicación tableros de control y reportes preliminares.</a:t>
                      </a:r>
                      <a:endParaRPr lang="es-ES" sz="2000" kern="1200" dirty="0">
                        <a:solidFill>
                          <a:schemeClr val="dk1"/>
                        </a:solidFill>
                        <a:latin typeface="Work Sans" panose="020B0604020202020204" charset="0"/>
                        <a:ea typeface="+mn-ea"/>
                        <a:cs typeface="+mn-cs"/>
                      </a:endParaRPr>
                    </a:p>
                  </a:txBody>
                  <a:tcPr marL="9525" marR="9525" marT="9525" marB="0" anchor="ctr"/>
                </a:tc>
                <a:tc>
                  <a:txBody>
                    <a:bodyPr/>
                    <a:lstStyle/>
                    <a:p>
                      <a:pPr algn="ctr"/>
                      <a:endParaRPr lang="es-CO" sz="2000" noProof="0" dirty="0">
                        <a:latin typeface="Work Sans" panose="020B0604020202020204" charset="0"/>
                      </a:endParaRPr>
                    </a:p>
                  </a:txBody>
                  <a:tcPr/>
                </a:tc>
                <a:extLst>
                  <a:ext uri="{0D108BD9-81ED-4DB2-BD59-A6C34878D82A}">
                    <a16:rowId xmlns:a16="http://schemas.microsoft.com/office/drawing/2014/main" val="596753166"/>
                  </a:ext>
                </a:extLst>
              </a:tr>
              <a:tr h="420795">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8</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ES" sz="2000" kern="1200" dirty="0">
                          <a:latin typeface="Work Sans" panose="020B0604020202020204" charset="0"/>
                        </a:rPr>
                        <a:t>Experimentación con algoritmos de AI</a:t>
                      </a:r>
                      <a:endParaRPr lang="es-ES" sz="2000" kern="1200" dirty="0">
                        <a:solidFill>
                          <a:schemeClr val="dk1"/>
                        </a:solidFill>
                        <a:latin typeface="Work Sans" panose="020B0604020202020204" charset="0"/>
                        <a:ea typeface="+mn-ea"/>
                        <a:cs typeface="+mn-cs"/>
                      </a:endParaRPr>
                    </a:p>
                  </a:txBody>
                  <a:tcPr marL="9525" marR="9525" marT="9525" marB="0" anchor="ctr"/>
                </a:tc>
                <a:tc>
                  <a:txBody>
                    <a:bodyPr/>
                    <a:lstStyle/>
                    <a:p>
                      <a:pPr algn="just"/>
                      <a:endParaRPr lang="es-CO" sz="2000" noProof="0" dirty="0">
                        <a:latin typeface="Work Sans" panose="020B0604020202020204" charset="0"/>
                      </a:endParaRPr>
                    </a:p>
                  </a:txBody>
                  <a:tcPr/>
                </a:tc>
                <a:extLst>
                  <a:ext uri="{0D108BD9-81ED-4DB2-BD59-A6C34878D82A}">
                    <a16:rowId xmlns:a16="http://schemas.microsoft.com/office/drawing/2014/main" val="1451891436"/>
                  </a:ext>
                </a:extLst>
              </a:tr>
              <a:tr h="420795">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9</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n-US" sz="2000" kern="1200" dirty="0" err="1">
                          <a:latin typeface="Work Sans" panose="020B0604020202020204" charset="0"/>
                        </a:rPr>
                        <a:t>Publicación</a:t>
                      </a:r>
                      <a:r>
                        <a:rPr lang="en-US" sz="2000" kern="1200" dirty="0">
                          <a:latin typeface="Work Sans" panose="020B0604020202020204" charset="0"/>
                        </a:rPr>
                        <a:t> final de </a:t>
                      </a:r>
                      <a:r>
                        <a:rPr lang="en-US" sz="2000" kern="1200" dirty="0" err="1">
                          <a:latin typeface="Work Sans" panose="020B0604020202020204" charset="0"/>
                        </a:rPr>
                        <a:t>Resultados</a:t>
                      </a:r>
                      <a:endParaRPr lang="en-US" sz="2000" kern="1200" dirty="0">
                        <a:solidFill>
                          <a:schemeClr val="dk1"/>
                        </a:solidFill>
                        <a:latin typeface="Work Sans" panose="020B0604020202020204" charset="0"/>
                        <a:ea typeface="+mn-ea"/>
                        <a:cs typeface="+mn-cs"/>
                      </a:endParaRPr>
                    </a:p>
                  </a:txBody>
                  <a:tcPr marL="9525" marR="9525" marT="9525" marB="0" anchor="ctr"/>
                </a:tc>
                <a:tc>
                  <a:txBody>
                    <a:bodyPr/>
                    <a:lstStyle/>
                    <a:p>
                      <a:pPr algn="ctr"/>
                      <a:endParaRPr lang="es-CO" sz="2000" noProof="0" dirty="0">
                        <a:latin typeface="Work Sans" panose="020B0604020202020204" charset="0"/>
                      </a:endParaRPr>
                    </a:p>
                  </a:txBody>
                  <a:tcPr/>
                </a:tc>
                <a:extLst>
                  <a:ext uri="{0D108BD9-81ED-4DB2-BD59-A6C34878D82A}">
                    <a16:rowId xmlns:a16="http://schemas.microsoft.com/office/drawing/2014/main" val="372913337"/>
                  </a:ext>
                </a:extLst>
              </a:tr>
              <a:tr h="420795">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10</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n-US" sz="2000" kern="1200" dirty="0" err="1">
                          <a:latin typeface="Work Sans" panose="020B0604020202020204" charset="0"/>
                        </a:rPr>
                        <a:t>Documentación</a:t>
                      </a:r>
                      <a:r>
                        <a:rPr lang="en-US" sz="2000" kern="1200" dirty="0">
                          <a:latin typeface="Work Sans" panose="020B0604020202020204" charset="0"/>
                        </a:rPr>
                        <a:t> y </a:t>
                      </a:r>
                      <a:r>
                        <a:rPr lang="en-US" sz="2000" kern="1200" dirty="0" err="1">
                          <a:latin typeface="Work Sans" panose="020B0604020202020204" charset="0"/>
                        </a:rPr>
                        <a:t>entregas</a:t>
                      </a:r>
                      <a:r>
                        <a:rPr lang="en-US" sz="2000" kern="1200" dirty="0">
                          <a:latin typeface="Work Sans" panose="020B0604020202020204" charset="0"/>
                        </a:rPr>
                        <a:t> finales</a:t>
                      </a:r>
                      <a:endParaRPr lang="en-US" sz="2000" kern="1200" dirty="0">
                        <a:solidFill>
                          <a:schemeClr val="dk1"/>
                        </a:solidFill>
                        <a:latin typeface="Work Sans" panose="020B0604020202020204" charset="0"/>
                        <a:ea typeface="+mn-ea"/>
                        <a:cs typeface="+mn-cs"/>
                      </a:endParaRPr>
                    </a:p>
                  </a:txBody>
                  <a:tcPr marL="9525" marR="9525" marT="9525" marB="0" anchor="ctr"/>
                </a:tc>
                <a:tc>
                  <a:txBody>
                    <a:bodyPr/>
                    <a:lstStyle/>
                    <a:p>
                      <a:pPr algn="ctr"/>
                      <a:endParaRPr lang="es-CO" sz="2000" noProof="0" dirty="0">
                        <a:latin typeface="Work Sans" panose="020B0604020202020204" charset="0"/>
                      </a:endParaRPr>
                    </a:p>
                  </a:txBody>
                  <a:tcPr/>
                </a:tc>
                <a:extLst>
                  <a:ext uri="{0D108BD9-81ED-4DB2-BD59-A6C34878D82A}">
                    <a16:rowId xmlns:a16="http://schemas.microsoft.com/office/drawing/2014/main" val="4004522431"/>
                  </a:ext>
                </a:extLst>
              </a:tr>
            </a:tbl>
          </a:graphicData>
        </a:graphic>
      </p:graphicFrame>
      <p:sp>
        <p:nvSpPr>
          <p:cNvPr id="7" name="Marcador de texto 6">
            <a:extLst>
              <a:ext uri="{FF2B5EF4-FFF2-40B4-BE49-F238E27FC236}">
                <a16:creationId xmlns:a16="http://schemas.microsoft.com/office/drawing/2014/main" id="{71D7F346-3EF0-460E-981F-C465906239F1}"/>
              </a:ext>
            </a:extLst>
          </p:cNvPr>
          <p:cNvSpPr>
            <a:spLocks noGrp="1"/>
          </p:cNvSpPr>
          <p:nvPr>
            <p:ph type="body" sz="quarter" idx="10"/>
          </p:nvPr>
        </p:nvSpPr>
        <p:spPr>
          <a:xfrm>
            <a:off x="494071" y="854299"/>
            <a:ext cx="11956799" cy="688975"/>
          </a:xfrm>
        </p:spPr>
        <p:txBody>
          <a:bodyPr/>
          <a:lstStyle/>
          <a:p>
            <a:r>
              <a:rPr lang="es-CO" sz="3600" dirty="0"/>
              <a:t>Avance en el cronograma</a:t>
            </a:r>
            <a:endParaRPr lang="es-CO" dirty="0"/>
          </a:p>
          <a:p>
            <a:endParaRPr lang="es-CO" dirty="0"/>
          </a:p>
        </p:txBody>
      </p:sp>
    </p:spTree>
    <p:extLst>
      <p:ext uri="{BB962C8B-B14F-4D97-AF65-F5344CB8AC3E}">
        <p14:creationId xmlns:p14="http://schemas.microsoft.com/office/powerpoint/2010/main" val="6754489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6F39054-0344-45B9-95D0-F5C5A5709833}"/>
              </a:ext>
            </a:extLst>
          </p:cNvPr>
          <p:cNvSpPr>
            <a:spLocks noGrp="1"/>
          </p:cNvSpPr>
          <p:nvPr>
            <p:ph type="title"/>
          </p:nvPr>
        </p:nvSpPr>
        <p:spPr/>
        <p:txBody>
          <a:bodyPr lIns="91440" tIns="45720" rIns="91440" bIns="45720" anchor="t"/>
          <a:lstStyle/>
          <a:p>
            <a:r>
              <a:rPr lang="es-CO">
                <a:latin typeface="Work Sans"/>
              </a:rPr>
              <a:t>Cronograma de Actividades</a:t>
            </a:r>
            <a:br>
              <a:rPr lang="es-CO"/>
            </a:br>
            <a:endParaRPr lang="es-CO"/>
          </a:p>
        </p:txBody>
      </p:sp>
      <p:sp>
        <p:nvSpPr>
          <p:cNvPr id="6" name="Marcador de texto 2">
            <a:extLst>
              <a:ext uri="{FF2B5EF4-FFF2-40B4-BE49-F238E27FC236}">
                <a16:creationId xmlns:a16="http://schemas.microsoft.com/office/drawing/2014/main" id="{5B8CA961-EF78-4E04-9A62-AF60514A2229}"/>
              </a:ext>
            </a:extLst>
          </p:cNvPr>
          <p:cNvSpPr txBox="1">
            <a:spLocks/>
          </p:cNvSpPr>
          <p:nvPr/>
        </p:nvSpPr>
        <p:spPr>
          <a:xfrm>
            <a:off x="494071" y="5109535"/>
            <a:ext cx="11956799" cy="688975"/>
          </a:xfrm>
          <a:prstGeom prst="rect">
            <a:avLst/>
          </a:prstGeom>
        </p:spPr>
        <p:txBody>
          <a:bodyPr/>
          <a:lstStyle>
            <a:lvl1pPr marL="0" indent="0" algn="l" defTabSz="1161014" rtl="0" eaLnBrk="1" latinLnBrk="0" hangingPunct="1">
              <a:lnSpc>
                <a:spcPct val="90000"/>
              </a:lnSpc>
              <a:spcBef>
                <a:spcPts val="1270"/>
              </a:spcBef>
              <a:buFont typeface="Arial" panose="020B0604020202020204" pitchFamily="34" charset="0"/>
              <a:buNone/>
              <a:defRPr sz="3400" kern="1200">
                <a:solidFill>
                  <a:srgbClr val="649CF6"/>
                </a:solidFill>
                <a:latin typeface="Work Sans" pitchFamily="2" charset="0"/>
                <a:ea typeface="+mn-ea"/>
                <a:cs typeface="+mn-cs"/>
              </a:defRPr>
            </a:lvl1pPr>
            <a:lvl2pPr marL="870760" indent="-290253" algn="l" defTabSz="1161014" rtl="0" eaLnBrk="1" latinLnBrk="0" hangingPunct="1">
              <a:lnSpc>
                <a:spcPct val="90000"/>
              </a:lnSpc>
              <a:spcBef>
                <a:spcPts val="635"/>
              </a:spcBef>
              <a:buFont typeface="Arial" panose="020B0604020202020204" pitchFamily="34" charset="0"/>
              <a:buChar char="•"/>
              <a:defRPr sz="3047" kern="1200">
                <a:solidFill>
                  <a:schemeClr val="tx1"/>
                </a:solidFill>
                <a:latin typeface="+mn-lt"/>
                <a:ea typeface="+mn-ea"/>
                <a:cs typeface="+mn-cs"/>
              </a:defRPr>
            </a:lvl2pPr>
            <a:lvl3pPr marL="1451267" indent="-290253" algn="l" defTabSz="1161014" rtl="0" eaLnBrk="1" latinLnBrk="0" hangingPunct="1">
              <a:lnSpc>
                <a:spcPct val="90000"/>
              </a:lnSpc>
              <a:spcBef>
                <a:spcPts val="635"/>
              </a:spcBef>
              <a:buFont typeface="Arial" panose="020B0604020202020204" pitchFamily="34" charset="0"/>
              <a:buChar char="•"/>
              <a:defRPr sz="2539" kern="1200">
                <a:solidFill>
                  <a:schemeClr val="tx1"/>
                </a:solidFill>
                <a:latin typeface="+mn-lt"/>
                <a:ea typeface="+mn-ea"/>
                <a:cs typeface="+mn-cs"/>
              </a:defRPr>
            </a:lvl3pPr>
            <a:lvl4pPr marL="2031774"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4pPr>
            <a:lvl5pPr marL="2612281"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5pPr>
            <a:lvl6pPr marL="3192788"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6pPr>
            <a:lvl7pPr marL="3773294"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7pPr>
            <a:lvl8pPr marL="4353801"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8pPr>
            <a:lvl9pPr marL="4934308"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9pPr>
          </a:lstStyle>
          <a:p>
            <a:endParaRPr lang="es-CO"/>
          </a:p>
        </p:txBody>
      </p:sp>
      <p:graphicFrame>
        <p:nvGraphicFramePr>
          <p:cNvPr id="8" name="Table 3">
            <a:extLst>
              <a:ext uri="{FF2B5EF4-FFF2-40B4-BE49-F238E27FC236}">
                <a16:creationId xmlns:a16="http://schemas.microsoft.com/office/drawing/2014/main" id="{5BF6D53B-53D7-4020-AE41-DD0AB830B723}"/>
              </a:ext>
            </a:extLst>
          </p:cNvPr>
          <p:cNvGraphicFramePr>
            <a:graphicFrameLocks noGrp="1"/>
          </p:cNvGraphicFramePr>
          <p:nvPr>
            <p:extLst>
              <p:ext uri="{D42A27DB-BD31-4B8C-83A1-F6EECF244321}">
                <p14:modId xmlns:p14="http://schemas.microsoft.com/office/powerpoint/2010/main" val="1393127946"/>
              </p:ext>
            </p:extLst>
          </p:nvPr>
        </p:nvGraphicFramePr>
        <p:xfrm>
          <a:off x="494071" y="2257109"/>
          <a:ext cx="14346936" cy="5726865"/>
        </p:xfrm>
        <a:graphic>
          <a:graphicData uri="http://schemas.openxmlformats.org/drawingml/2006/table">
            <a:tbl>
              <a:tblPr firstRow="1" bandRow="1">
                <a:tableStyleId>{5C22544A-7EE6-4342-B048-85BDC9FD1C3A}</a:tableStyleId>
              </a:tblPr>
              <a:tblGrid>
                <a:gridCol w="515579">
                  <a:extLst>
                    <a:ext uri="{9D8B030D-6E8A-4147-A177-3AD203B41FA5}">
                      <a16:colId xmlns:a16="http://schemas.microsoft.com/office/drawing/2014/main" val="4034247673"/>
                    </a:ext>
                  </a:extLst>
                </a:gridCol>
                <a:gridCol w="4729342">
                  <a:extLst>
                    <a:ext uri="{9D8B030D-6E8A-4147-A177-3AD203B41FA5}">
                      <a16:colId xmlns:a16="http://schemas.microsoft.com/office/drawing/2014/main" val="4110195667"/>
                    </a:ext>
                  </a:extLst>
                </a:gridCol>
                <a:gridCol w="9102015">
                  <a:extLst>
                    <a:ext uri="{9D8B030D-6E8A-4147-A177-3AD203B41FA5}">
                      <a16:colId xmlns:a16="http://schemas.microsoft.com/office/drawing/2014/main" val="3399724953"/>
                    </a:ext>
                  </a:extLst>
                </a:gridCol>
              </a:tblGrid>
              <a:tr h="420795">
                <a:tc>
                  <a:txBody>
                    <a:bodyPr/>
                    <a:lstStyle/>
                    <a:p>
                      <a:pPr fontAlgn="base"/>
                      <a:r>
                        <a:rPr lang="es-CO" sz="2000" dirty="0">
                          <a:effectLst/>
                          <a:latin typeface="Work Sans"/>
                        </a:rPr>
                        <a:t>Id ​</a:t>
                      </a:r>
                      <a:endParaRPr lang="es-CO" sz="2000" b="1" dirty="0">
                        <a:solidFill>
                          <a:srgbClr val="FFFFFF"/>
                        </a:solidFill>
                        <a:effectLst/>
                        <a:latin typeface="Work Sans"/>
                      </a:endParaRPr>
                    </a:p>
                  </a:txBody>
                  <a:tcPr/>
                </a:tc>
                <a:tc>
                  <a:txBody>
                    <a:bodyPr/>
                    <a:lstStyle/>
                    <a:p>
                      <a:pPr fontAlgn="base"/>
                      <a:r>
                        <a:rPr lang="es-CO" sz="2000" dirty="0">
                          <a:effectLst/>
                          <a:latin typeface="Work Sans"/>
                        </a:rPr>
                        <a:t>Actividad​</a:t>
                      </a:r>
                      <a:endParaRPr lang="es-CO" sz="2000" b="1" dirty="0">
                        <a:solidFill>
                          <a:srgbClr val="FFFFFF"/>
                        </a:solidFill>
                        <a:effectLst/>
                        <a:latin typeface="Work Sans"/>
                      </a:endParaRPr>
                    </a:p>
                  </a:txBody>
                  <a:tcPr/>
                </a:tc>
                <a:tc>
                  <a:txBody>
                    <a:bodyPr/>
                    <a:lstStyle/>
                    <a:p>
                      <a:pPr marL="0" marR="0" lvl="0" indent="0" algn="ctr">
                        <a:lnSpc>
                          <a:spcPct val="100000"/>
                        </a:lnSpc>
                        <a:spcBef>
                          <a:spcPts val="0"/>
                        </a:spcBef>
                        <a:spcAft>
                          <a:spcPts val="0"/>
                        </a:spcAft>
                        <a:buNone/>
                      </a:pPr>
                      <a:r>
                        <a:rPr lang="es-CO" sz="2000" b="1" kern="1200" dirty="0">
                          <a:solidFill>
                            <a:schemeClr val="lt1"/>
                          </a:solidFill>
                          <a:latin typeface="Work Sans"/>
                          <a:ea typeface="+mn-ea"/>
                          <a:cs typeface="+mn-cs"/>
                        </a:rPr>
                        <a:t>Avance total</a:t>
                      </a:r>
                      <a:endParaRPr lang="es-CO" sz="2000" noProof="0" dirty="0">
                        <a:latin typeface="Work Sans"/>
                      </a:endParaRPr>
                    </a:p>
                  </a:txBody>
                  <a:tcPr/>
                </a:tc>
                <a:extLst>
                  <a:ext uri="{0D108BD9-81ED-4DB2-BD59-A6C34878D82A}">
                    <a16:rowId xmlns:a16="http://schemas.microsoft.com/office/drawing/2014/main" val="3680622030"/>
                  </a:ext>
                </a:extLst>
              </a:tr>
              <a:tr h="420795">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a:rPr>
                        <a:t>1</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n-US" sz="2000" kern="1200" dirty="0" err="1">
                          <a:latin typeface="Work Sans"/>
                        </a:rPr>
                        <a:t>Análisis</a:t>
                      </a:r>
                      <a:r>
                        <a:rPr lang="en-US" sz="2000" kern="1200" dirty="0">
                          <a:latin typeface="Work Sans"/>
                        </a:rPr>
                        <a:t> y </a:t>
                      </a:r>
                      <a:r>
                        <a:rPr lang="en-US" sz="2000" kern="1200" dirty="0" err="1">
                          <a:latin typeface="Work Sans"/>
                        </a:rPr>
                        <a:t>diseño</a:t>
                      </a:r>
                      <a:endParaRPr lang="en-US" sz="2000" kern="1200" dirty="0">
                        <a:solidFill>
                          <a:schemeClr val="dk1"/>
                        </a:solidFill>
                        <a:latin typeface="Work Sans"/>
                        <a:ea typeface="+mn-ea"/>
                        <a:cs typeface="+mn-cs"/>
                      </a:endParaRPr>
                    </a:p>
                  </a:txBody>
                  <a:tcPr marL="9525" marR="9525" marT="9525" marB="0" anchor="ctr"/>
                </a:tc>
                <a:tc>
                  <a:txBody>
                    <a:bodyPr/>
                    <a:lstStyle/>
                    <a:p>
                      <a:pPr algn="ctr"/>
                      <a:r>
                        <a:rPr lang="es-CO" sz="2000" noProof="0" dirty="0">
                          <a:latin typeface="Work Sans"/>
                        </a:rPr>
                        <a:t>100%</a:t>
                      </a:r>
                      <a:endParaRPr lang="es-CO" sz="2000" noProof="0" dirty="0">
                        <a:latin typeface="Work Sans" panose="020B0604020202020204" charset="0"/>
                      </a:endParaRPr>
                    </a:p>
                  </a:txBody>
                  <a:tcPr/>
                </a:tc>
                <a:extLst>
                  <a:ext uri="{0D108BD9-81ED-4DB2-BD59-A6C34878D82A}">
                    <a16:rowId xmlns:a16="http://schemas.microsoft.com/office/drawing/2014/main" val="2841084542"/>
                  </a:ext>
                </a:extLst>
              </a:tr>
              <a:tr h="420795">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a:rPr>
                        <a:t>2</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ES" sz="2000" kern="1200" dirty="0">
                          <a:latin typeface="Work Sans"/>
                        </a:rPr>
                        <a:t>Entendimiento del negocio y los datos. Perfilamiento de datos. Análisis descriptivo </a:t>
                      </a:r>
                      <a:r>
                        <a:rPr lang="es-ES" sz="2000" kern="1200" dirty="0" err="1">
                          <a:latin typeface="Work Sans"/>
                        </a:rPr>
                        <a:t>incial</a:t>
                      </a:r>
                      <a:endParaRPr lang="es-ES" sz="2000" kern="1200" dirty="0">
                        <a:solidFill>
                          <a:schemeClr val="dk1"/>
                        </a:solidFill>
                        <a:latin typeface="Work Sans"/>
                        <a:ea typeface="+mn-ea"/>
                        <a:cs typeface="+mn-cs"/>
                      </a:endParaRPr>
                    </a:p>
                  </a:txBody>
                  <a:tcPr marL="9525" marR="9525" marT="9525" marB="0" anchor="ctr"/>
                </a:tc>
                <a:tc>
                  <a:txBody>
                    <a:bodyPr/>
                    <a:lstStyle/>
                    <a:p>
                      <a:pPr algn="ctr"/>
                      <a:r>
                        <a:rPr lang="es-CO" sz="2000" noProof="0" dirty="0">
                          <a:latin typeface="Work Sans"/>
                        </a:rPr>
                        <a:t>100%</a:t>
                      </a:r>
                      <a:endParaRPr lang="es-CO" sz="2000" noProof="0" dirty="0">
                        <a:latin typeface="Work Sans" panose="020B0604020202020204" charset="0"/>
                      </a:endParaRPr>
                    </a:p>
                  </a:txBody>
                  <a:tcPr/>
                </a:tc>
                <a:extLst>
                  <a:ext uri="{0D108BD9-81ED-4DB2-BD59-A6C34878D82A}">
                    <a16:rowId xmlns:a16="http://schemas.microsoft.com/office/drawing/2014/main" val="3549563466"/>
                  </a:ext>
                </a:extLst>
              </a:tr>
              <a:tr h="420795">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a:rPr>
                        <a:t>3</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n-US" sz="2000" kern="1200" dirty="0" err="1">
                          <a:latin typeface="Work Sans"/>
                        </a:rPr>
                        <a:t>Recopilación</a:t>
                      </a:r>
                      <a:r>
                        <a:rPr lang="en-US" sz="2000" kern="1200" dirty="0">
                          <a:latin typeface="Work Sans"/>
                        </a:rPr>
                        <a:t> </a:t>
                      </a:r>
                      <a:r>
                        <a:rPr lang="en-US" sz="2000" kern="1200" dirty="0" err="1">
                          <a:latin typeface="Work Sans"/>
                        </a:rPr>
                        <a:t>fuentes</a:t>
                      </a:r>
                      <a:r>
                        <a:rPr lang="en-US" sz="2000" kern="1200" dirty="0">
                          <a:latin typeface="Work Sans"/>
                        </a:rPr>
                        <a:t> de </a:t>
                      </a:r>
                      <a:r>
                        <a:rPr lang="en-US" sz="2000" kern="1200" dirty="0" err="1">
                          <a:latin typeface="Work Sans"/>
                        </a:rPr>
                        <a:t>información</a:t>
                      </a:r>
                      <a:endParaRPr lang="en-US" sz="2000" kern="1200" dirty="0">
                        <a:solidFill>
                          <a:schemeClr val="dk1"/>
                        </a:solidFill>
                        <a:latin typeface="Work Sans"/>
                        <a:ea typeface="+mn-ea"/>
                        <a:cs typeface="+mn-cs"/>
                      </a:endParaRPr>
                    </a:p>
                  </a:txBody>
                  <a:tcPr marL="9525" marR="9525" marT="9525" marB="0" anchor="ctr"/>
                </a:tc>
                <a:tc>
                  <a:txBody>
                    <a:bodyPr/>
                    <a:lstStyle/>
                    <a:p>
                      <a:pPr algn="ctr"/>
                      <a:r>
                        <a:rPr lang="es-CO" sz="2000" noProof="0" dirty="0">
                          <a:latin typeface="Work Sans"/>
                        </a:rPr>
                        <a:t>100%</a:t>
                      </a:r>
                    </a:p>
                  </a:txBody>
                  <a:tcPr/>
                </a:tc>
                <a:extLst>
                  <a:ext uri="{0D108BD9-81ED-4DB2-BD59-A6C34878D82A}">
                    <a16:rowId xmlns:a16="http://schemas.microsoft.com/office/drawing/2014/main" val="132081244"/>
                  </a:ext>
                </a:extLst>
              </a:tr>
              <a:tr h="420795">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a:rPr>
                        <a:t>4</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n-US" sz="2000" kern="1200" dirty="0">
                          <a:latin typeface="Work Sans"/>
                        </a:rPr>
                        <a:t>Ingesta de </a:t>
                      </a:r>
                      <a:r>
                        <a:rPr lang="en-US" sz="2000" kern="1200" dirty="0" err="1">
                          <a:latin typeface="Work Sans"/>
                        </a:rPr>
                        <a:t>datos</a:t>
                      </a:r>
                      <a:endParaRPr lang="en-US" sz="2000" kern="1200" dirty="0">
                        <a:solidFill>
                          <a:schemeClr val="dk1"/>
                        </a:solidFill>
                        <a:latin typeface="Work Sans"/>
                        <a:ea typeface="+mn-ea"/>
                        <a:cs typeface="+mn-cs"/>
                      </a:endParaRPr>
                    </a:p>
                  </a:txBody>
                  <a:tcPr marL="9525" marR="9525" marT="9525" marB="0" anchor="ctr"/>
                </a:tc>
                <a:tc>
                  <a:txBody>
                    <a:bodyPr/>
                    <a:lstStyle/>
                    <a:p>
                      <a:pPr algn="ctr"/>
                      <a:r>
                        <a:rPr lang="es-CO" sz="2000" noProof="0" dirty="0">
                          <a:latin typeface="Work Sans"/>
                        </a:rPr>
                        <a:t>100%</a:t>
                      </a:r>
                      <a:endParaRPr lang="es-CO" sz="2000" noProof="0" dirty="0">
                        <a:latin typeface="Work Sans" panose="020B0604020202020204" charset="0"/>
                      </a:endParaRPr>
                    </a:p>
                  </a:txBody>
                  <a:tcPr/>
                </a:tc>
                <a:extLst>
                  <a:ext uri="{0D108BD9-81ED-4DB2-BD59-A6C34878D82A}">
                    <a16:rowId xmlns:a16="http://schemas.microsoft.com/office/drawing/2014/main" val="3505596015"/>
                  </a:ext>
                </a:extLst>
              </a:tr>
              <a:tr h="420795">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a:rPr>
                        <a:t>5</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n-US" sz="2000" kern="1200" dirty="0" err="1">
                          <a:latin typeface="Work Sans"/>
                        </a:rPr>
                        <a:t>Proceso</a:t>
                      </a:r>
                      <a:r>
                        <a:rPr lang="en-US" sz="2000" kern="1200" dirty="0">
                          <a:latin typeface="Work Sans"/>
                        </a:rPr>
                        <a:t> </a:t>
                      </a:r>
                      <a:r>
                        <a:rPr lang="en-US" sz="2000" kern="1200" dirty="0" err="1">
                          <a:latin typeface="Work Sans"/>
                        </a:rPr>
                        <a:t>automatización</a:t>
                      </a:r>
                      <a:r>
                        <a:rPr lang="en-US" sz="2000" kern="1200" dirty="0">
                          <a:latin typeface="Work Sans"/>
                        </a:rPr>
                        <a:t> ETL</a:t>
                      </a:r>
                      <a:endParaRPr lang="en-US" sz="2000" kern="1200" dirty="0">
                        <a:solidFill>
                          <a:schemeClr val="dk1"/>
                        </a:solidFill>
                        <a:latin typeface="Work Sans"/>
                        <a:ea typeface="+mn-ea"/>
                        <a:cs typeface="+mn-cs"/>
                      </a:endParaRPr>
                    </a:p>
                  </a:txBody>
                  <a:tcPr marL="9525" marR="9525" marT="9525" marB="0" anchor="ctr"/>
                </a:tc>
                <a:tc>
                  <a:txBody>
                    <a:bodyPr/>
                    <a:lstStyle/>
                    <a:p>
                      <a:pPr algn="ctr"/>
                      <a:r>
                        <a:rPr lang="es-CO" sz="2000" noProof="0" dirty="0">
                          <a:latin typeface="Work Sans"/>
                        </a:rPr>
                        <a:t>80%</a:t>
                      </a:r>
                    </a:p>
                  </a:txBody>
                  <a:tcPr/>
                </a:tc>
                <a:extLst>
                  <a:ext uri="{0D108BD9-81ED-4DB2-BD59-A6C34878D82A}">
                    <a16:rowId xmlns:a16="http://schemas.microsoft.com/office/drawing/2014/main" val="3245335771"/>
                  </a:ext>
                </a:extLst>
              </a:tr>
              <a:tr h="420795">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a:rPr>
                        <a:t>6</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ES" sz="2000" kern="1200" dirty="0">
                          <a:latin typeface="Work Sans"/>
                        </a:rPr>
                        <a:t>Procesamiento de información no estructurada. Modelo de clasificación</a:t>
                      </a:r>
                      <a:endParaRPr lang="es-ES" sz="2000" kern="1200" dirty="0">
                        <a:solidFill>
                          <a:schemeClr val="dk1"/>
                        </a:solidFill>
                        <a:latin typeface="Work Sans"/>
                        <a:ea typeface="+mn-ea"/>
                        <a:cs typeface="+mn-cs"/>
                      </a:endParaRPr>
                    </a:p>
                  </a:txBody>
                  <a:tcPr marL="9525" marR="9525" marT="9525" marB="0" anchor="ctr"/>
                </a:tc>
                <a:tc>
                  <a:txBody>
                    <a:bodyPr/>
                    <a:lstStyle/>
                    <a:p>
                      <a:pPr algn="ctr"/>
                      <a:r>
                        <a:rPr lang="es-CO" sz="2000" noProof="0" dirty="0">
                          <a:latin typeface="Work Sans"/>
                        </a:rPr>
                        <a:t>85%</a:t>
                      </a:r>
                      <a:endParaRPr lang="es-CO" sz="2000" noProof="0" dirty="0">
                        <a:latin typeface="Work Sans" panose="020B0604020202020204" charset="0"/>
                      </a:endParaRPr>
                    </a:p>
                  </a:txBody>
                  <a:tcPr/>
                </a:tc>
                <a:extLst>
                  <a:ext uri="{0D108BD9-81ED-4DB2-BD59-A6C34878D82A}">
                    <a16:rowId xmlns:a16="http://schemas.microsoft.com/office/drawing/2014/main" val="3571921829"/>
                  </a:ext>
                </a:extLst>
              </a:tr>
              <a:tr h="420795">
                <a:tc>
                  <a:txBody>
                    <a:bodyPr/>
                    <a:lstStyle/>
                    <a:p>
                      <a:pPr algn="l"/>
                      <a:r>
                        <a:rPr lang="es-CO" sz="2000" noProof="0" dirty="0">
                          <a:latin typeface="Work Sans"/>
                        </a:rPr>
                        <a:t>7</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ES" sz="2000" kern="1200" dirty="0">
                          <a:latin typeface="Work Sans"/>
                        </a:rPr>
                        <a:t>Publicación tableros de control y reportes preliminares.</a:t>
                      </a:r>
                      <a:endParaRPr lang="es-ES" sz="2000" kern="1200" dirty="0">
                        <a:solidFill>
                          <a:schemeClr val="dk1"/>
                        </a:solidFill>
                        <a:latin typeface="Work Sans"/>
                        <a:ea typeface="+mn-ea"/>
                        <a:cs typeface="+mn-cs"/>
                      </a:endParaRPr>
                    </a:p>
                  </a:txBody>
                  <a:tcPr marL="9525" marR="9525" marT="9525" marB="0" anchor="ctr"/>
                </a:tc>
                <a:tc>
                  <a:txBody>
                    <a:bodyPr/>
                    <a:lstStyle/>
                    <a:p>
                      <a:pPr algn="ctr"/>
                      <a:endParaRPr lang="es-CO" sz="2000" noProof="0">
                        <a:latin typeface="Work Sans" panose="020B0604020202020204" charset="0"/>
                      </a:endParaRPr>
                    </a:p>
                  </a:txBody>
                  <a:tcPr/>
                </a:tc>
                <a:extLst>
                  <a:ext uri="{0D108BD9-81ED-4DB2-BD59-A6C34878D82A}">
                    <a16:rowId xmlns:a16="http://schemas.microsoft.com/office/drawing/2014/main" val="596753166"/>
                  </a:ext>
                </a:extLst>
              </a:tr>
              <a:tr h="420795">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a:rPr>
                        <a:t>8</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ES" sz="2000" kern="1200" dirty="0">
                          <a:latin typeface="Work Sans"/>
                        </a:rPr>
                        <a:t>Experimentación con algoritmos de AI</a:t>
                      </a:r>
                      <a:endParaRPr lang="es-ES" sz="2000" kern="1200" dirty="0">
                        <a:solidFill>
                          <a:schemeClr val="dk1"/>
                        </a:solidFill>
                        <a:latin typeface="Work Sans"/>
                        <a:ea typeface="+mn-ea"/>
                        <a:cs typeface="+mn-cs"/>
                      </a:endParaRPr>
                    </a:p>
                  </a:txBody>
                  <a:tcPr marL="9525" marR="9525" marT="9525" marB="0" anchor="ctr"/>
                </a:tc>
                <a:tc>
                  <a:txBody>
                    <a:bodyPr/>
                    <a:lstStyle/>
                    <a:p>
                      <a:pPr algn="ctr"/>
                      <a:r>
                        <a:rPr lang="es-CO" sz="2000" noProof="0" dirty="0">
                          <a:latin typeface="Work Sans"/>
                        </a:rPr>
                        <a:t>30%</a:t>
                      </a:r>
                      <a:endParaRPr lang="es-CO" sz="2000" noProof="0" dirty="0">
                        <a:latin typeface="Work Sans" panose="020B0604020202020204" charset="0"/>
                      </a:endParaRPr>
                    </a:p>
                  </a:txBody>
                  <a:tcPr/>
                </a:tc>
                <a:extLst>
                  <a:ext uri="{0D108BD9-81ED-4DB2-BD59-A6C34878D82A}">
                    <a16:rowId xmlns:a16="http://schemas.microsoft.com/office/drawing/2014/main" val="1451891436"/>
                  </a:ext>
                </a:extLst>
              </a:tr>
              <a:tr h="420795">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a:rPr>
                        <a:t>9</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n-US" sz="2000" kern="1200" dirty="0" err="1">
                          <a:latin typeface="Work Sans"/>
                        </a:rPr>
                        <a:t>Publicación</a:t>
                      </a:r>
                      <a:r>
                        <a:rPr lang="en-US" sz="2000" kern="1200" dirty="0">
                          <a:latin typeface="Work Sans"/>
                        </a:rPr>
                        <a:t> final de </a:t>
                      </a:r>
                      <a:r>
                        <a:rPr lang="en-US" sz="2000" kern="1200" dirty="0" err="1">
                          <a:latin typeface="Work Sans"/>
                        </a:rPr>
                        <a:t>Resultados</a:t>
                      </a:r>
                      <a:endParaRPr lang="en-US" sz="2000" kern="1200" dirty="0">
                        <a:solidFill>
                          <a:schemeClr val="dk1"/>
                        </a:solidFill>
                        <a:latin typeface="Work Sans"/>
                        <a:ea typeface="+mn-ea"/>
                        <a:cs typeface="+mn-cs"/>
                      </a:endParaRPr>
                    </a:p>
                  </a:txBody>
                  <a:tcPr marL="9525" marR="9525" marT="9525" marB="0" anchor="ctr"/>
                </a:tc>
                <a:tc>
                  <a:txBody>
                    <a:bodyPr/>
                    <a:lstStyle/>
                    <a:p>
                      <a:pPr algn="ctr"/>
                      <a:endParaRPr lang="es-CO" sz="2000" noProof="0">
                        <a:latin typeface="Work Sans" panose="020B0604020202020204" charset="0"/>
                      </a:endParaRPr>
                    </a:p>
                  </a:txBody>
                  <a:tcPr/>
                </a:tc>
                <a:extLst>
                  <a:ext uri="{0D108BD9-81ED-4DB2-BD59-A6C34878D82A}">
                    <a16:rowId xmlns:a16="http://schemas.microsoft.com/office/drawing/2014/main" val="372913337"/>
                  </a:ext>
                </a:extLst>
              </a:tr>
              <a:tr h="420795">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a:rPr>
                        <a:t>10</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n-US" sz="2000" kern="1200" dirty="0" err="1">
                          <a:latin typeface="Work Sans"/>
                        </a:rPr>
                        <a:t>Documentación</a:t>
                      </a:r>
                      <a:r>
                        <a:rPr lang="en-US" sz="2000" kern="1200" dirty="0">
                          <a:latin typeface="Work Sans"/>
                        </a:rPr>
                        <a:t> y </a:t>
                      </a:r>
                      <a:r>
                        <a:rPr lang="en-US" sz="2000" kern="1200" dirty="0" err="1">
                          <a:latin typeface="Work Sans"/>
                        </a:rPr>
                        <a:t>entregas</a:t>
                      </a:r>
                      <a:r>
                        <a:rPr lang="en-US" sz="2000" kern="1200" dirty="0">
                          <a:latin typeface="Work Sans"/>
                        </a:rPr>
                        <a:t> finales</a:t>
                      </a:r>
                      <a:endParaRPr lang="en-US" sz="2000" kern="1200" dirty="0">
                        <a:solidFill>
                          <a:schemeClr val="dk1"/>
                        </a:solidFill>
                        <a:latin typeface="Work Sans"/>
                        <a:ea typeface="+mn-ea"/>
                        <a:cs typeface="+mn-cs"/>
                      </a:endParaRPr>
                    </a:p>
                  </a:txBody>
                  <a:tcPr marL="9525" marR="9525" marT="9525" marB="0" anchor="ctr"/>
                </a:tc>
                <a:tc>
                  <a:txBody>
                    <a:bodyPr/>
                    <a:lstStyle/>
                    <a:p>
                      <a:pPr algn="ctr"/>
                      <a:endParaRPr lang="es-CO" sz="2000" noProof="0" dirty="0">
                        <a:latin typeface="Work Sans" panose="020B0604020202020204" charset="0"/>
                      </a:endParaRPr>
                    </a:p>
                  </a:txBody>
                  <a:tcPr/>
                </a:tc>
                <a:extLst>
                  <a:ext uri="{0D108BD9-81ED-4DB2-BD59-A6C34878D82A}">
                    <a16:rowId xmlns:a16="http://schemas.microsoft.com/office/drawing/2014/main" val="4004522431"/>
                  </a:ext>
                </a:extLst>
              </a:tr>
            </a:tbl>
          </a:graphicData>
        </a:graphic>
      </p:graphicFrame>
      <p:sp>
        <p:nvSpPr>
          <p:cNvPr id="7" name="Marcador de texto 6">
            <a:extLst>
              <a:ext uri="{FF2B5EF4-FFF2-40B4-BE49-F238E27FC236}">
                <a16:creationId xmlns:a16="http://schemas.microsoft.com/office/drawing/2014/main" id="{71D7F346-3EF0-460E-981F-C465906239F1}"/>
              </a:ext>
            </a:extLst>
          </p:cNvPr>
          <p:cNvSpPr>
            <a:spLocks noGrp="1"/>
          </p:cNvSpPr>
          <p:nvPr>
            <p:ph type="body" sz="quarter" idx="10"/>
          </p:nvPr>
        </p:nvSpPr>
        <p:spPr>
          <a:xfrm>
            <a:off x="494071" y="854299"/>
            <a:ext cx="11956799" cy="688975"/>
          </a:xfrm>
        </p:spPr>
        <p:txBody>
          <a:bodyPr/>
          <a:lstStyle/>
          <a:p>
            <a:r>
              <a:rPr lang="es-CO" sz="3600"/>
              <a:t>Avance en el cronograma</a:t>
            </a:r>
            <a:endParaRPr lang="es-CO"/>
          </a:p>
          <a:p>
            <a:endParaRPr lang="es-CO"/>
          </a:p>
        </p:txBody>
      </p:sp>
    </p:spTree>
    <p:extLst>
      <p:ext uri="{BB962C8B-B14F-4D97-AF65-F5344CB8AC3E}">
        <p14:creationId xmlns:p14="http://schemas.microsoft.com/office/powerpoint/2010/main" val="3077831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0309566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Rectángulo 50">
            <a:extLst>
              <a:ext uri="{FF2B5EF4-FFF2-40B4-BE49-F238E27FC236}">
                <a16:creationId xmlns:a16="http://schemas.microsoft.com/office/drawing/2014/main" id="{43C8ED47-28AB-B742-A07B-F2B6F41F2B3C}"/>
              </a:ext>
            </a:extLst>
          </p:cNvPr>
          <p:cNvSpPr/>
          <p:nvPr/>
        </p:nvSpPr>
        <p:spPr>
          <a:xfrm>
            <a:off x="131188" y="3883724"/>
            <a:ext cx="5647832" cy="2893100"/>
          </a:xfrm>
          <a:prstGeom prst="rect">
            <a:avLst/>
          </a:prstGeom>
        </p:spPr>
        <p:txBody>
          <a:bodyPr wrap="square">
            <a:spAutoFit/>
          </a:bodyPr>
          <a:lstStyle/>
          <a:p>
            <a:pPr defTabSz="577850">
              <a:lnSpc>
                <a:spcPct val="90000"/>
              </a:lnSpc>
              <a:spcBef>
                <a:spcPct val="0"/>
              </a:spcBef>
              <a:spcAft>
                <a:spcPct val="35000"/>
              </a:spcAft>
            </a:pPr>
            <a:r>
              <a:rPr lang="es-CO" sz="2800" b="1" dirty="0">
                <a:solidFill>
                  <a:srgbClr val="004A84"/>
                </a:solidFill>
                <a:latin typeface="Work Sans"/>
              </a:rPr>
              <a:t>Expertos acompañamiento</a:t>
            </a:r>
          </a:p>
          <a:p>
            <a:pPr marL="457200" indent="-457200" defTabSz="577850">
              <a:lnSpc>
                <a:spcPct val="90000"/>
              </a:lnSpc>
              <a:spcBef>
                <a:spcPct val="0"/>
              </a:spcBef>
              <a:spcAft>
                <a:spcPct val="35000"/>
              </a:spcAft>
              <a:buFont typeface="Arial" panose="020B0604020202020204" pitchFamily="34" charset="0"/>
              <a:buChar char="•"/>
            </a:pPr>
            <a:r>
              <a:rPr lang="es-CO" sz="2000" dirty="0">
                <a:solidFill>
                  <a:srgbClr val="004A84"/>
                </a:solidFill>
                <a:latin typeface="Work Sans"/>
              </a:rPr>
              <a:t>Luis Patarroyo: Experto Big Data, </a:t>
            </a:r>
            <a:r>
              <a:rPr lang="es-CO" sz="2000" dirty="0">
                <a:solidFill>
                  <a:srgbClr val="004A84"/>
                </a:solidFill>
                <a:latin typeface="Work Sans"/>
                <a:hlinkClick r:id="rId3"/>
              </a:rPr>
              <a:t>luispa@bextsa.com</a:t>
            </a:r>
            <a:r>
              <a:rPr lang="es-CO" sz="2000" dirty="0">
                <a:solidFill>
                  <a:srgbClr val="004A84"/>
                </a:solidFill>
                <a:latin typeface="Work Sans"/>
              </a:rPr>
              <a:t>, 3212558582</a:t>
            </a:r>
          </a:p>
          <a:p>
            <a:pPr marL="457200" indent="-457200" defTabSz="577850">
              <a:lnSpc>
                <a:spcPct val="90000"/>
              </a:lnSpc>
              <a:spcBef>
                <a:spcPct val="0"/>
              </a:spcBef>
              <a:spcAft>
                <a:spcPct val="35000"/>
              </a:spcAft>
              <a:buFont typeface="Arial" panose="020B0604020202020204" pitchFamily="34" charset="0"/>
              <a:buChar char="•"/>
            </a:pPr>
            <a:r>
              <a:rPr lang="es-CO" sz="2000" dirty="0">
                <a:solidFill>
                  <a:srgbClr val="004A84"/>
                </a:solidFill>
                <a:latin typeface="Work Sans"/>
              </a:rPr>
              <a:t>Federico López: Experto Big Data, </a:t>
            </a:r>
            <a:r>
              <a:rPr lang="es-CO" sz="2000" dirty="0">
                <a:solidFill>
                  <a:srgbClr val="004A84"/>
                </a:solidFill>
                <a:latin typeface="Work Sans"/>
                <a:hlinkClick r:id="rId4"/>
              </a:rPr>
              <a:t>federicol@bextsa.com</a:t>
            </a:r>
            <a:r>
              <a:rPr lang="es-CO" sz="2000" dirty="0">
                <a:solidFill>
                  <a:srgbClr val="004A84"/>
                </a:solidFill>
                <a:latin typeface="Work Sans"/>
              </a:rPr>
              <a:t>, 3133746456</a:t>
            </a:r>
          </a:p>
          <a:p>
            <a:pPr marL="457200" indent="-457200" defTabSz="577850">
              <a:lnSpc>
                <a:spcPct val="90000"/>
              </a:lnSpc>
              <a:spcBef>
                <a:spcPct val="0"/>
              </a:spcBef>
              <a:spcAft>
                <a:spcPct val="35000"/>
              </a:spcAft>
              <a:buFont typeface="Arial" panose="020B0604020202020204" pitchFamily="34" charset="0"/>
              <a:buChar char="•"/>
            </a:pPr>
            <a:endParaRPr lang="es-CO" sz="2000" dirty="0">
              <a:solidFill>
                <a:srgbClr val="004A84"/>
              </a:solidFill>
              <a:latin typeface="Work Sans"/>
            </a:endParaRPr>
          </a:p>
          <a:p>
            <a:pPr defTabSz="577850">
              <a:lnSpc>
                <a:spcPct val="90000"/>
              </a:lnSpc>
              <a:spcBef>
                <a:spcPct val="0"/>
              </a:spcBef>
              <a:spcAft>
                <a:spcPct val="35000"/>
              </a:spcAft>
            </a:pPr>
            <a:r>
              <a:rPr lang="es-CO" sz="2000" b="1" dirty="0">
                <a:solidFill>
                  <a:srgbClr val="004A84"/>
                </a:solidFill>
                <a:latin typeface="Work Sans"/>
              </a:rPr>
              <a:t>Máximo 160 horas de acompañamiento entre los dos expertos de Big Data.</a:t>
            </a:r>
            <a:endParaRPr lang="es-ES" sz="2000" b="1" dirty="0">
              <a:solidFill>
                <a:srgbClr val="004A84"/>
              </a:solidFill>
            </a:endParaRPr>
          </a:p>
        </p:txBody>
      </p:sp>
      <p:sp>
        <p:nvSpPr>
          <p:cNvPr id="5" name="Título 4">
            <a:extLst>
              <a:ext uri="{FF2B5EF4-FFF2-40B4-BE49-F238E27FC236}">
                <a16:creationId xmlns:a16="http://schemas.microsoft.com/office/drawing/2014/main" id="{68DE3005-4557-4F80-9CBE-FA78C81ADC62}"/>
              </a:ext>
            </a:extLst>
          </p:cNvPr>
          <p:cNvSpPr>
            <a:spLocks noGrp="1"/>
          </p:cNvSpPr>
          <p:nvPr>
            <p:ph type="title"/>
          </p:nvPr>
        </p:nvSpPr>
        <p:spPr/>
        <p:txBody>
          <a:bodyPr/>
          <a:lstStyle/>
          <a:p>
            <a:r>
              <a:rPr lang="es-CO" dirty="0"/>
              <a:t>Acompañamiento a entidades</a:t>
            </a:r>
          </a:p>
        </p:txBody>
      </p:sp>
      <p:sp>
        <p:nvSpPr>
          <p:cNvPr id="6" name="Marcador de texto 5">
            <a:extLst>
              <a:ext uri="{FF2B5EF4-FFF2-40B4-BE49-F238E27FC236}">
                <a16:creationId xmlns:a16="http://schemas.microsoft.com/office/drawing/2014/main" id="{381DCA6F-BCB9-4372-9589-2AE3863733AB}"/>
              </a:ext>
            </a:extLst>
          </p:cNvPr>
          <p:cNvSpPr>
            <a:spLocks noGrp="1"/>
          </p:cNvSpPr>
          <p:nvPr>
            <p:ph type="body" sz="quarter" idx="10"/>
          </p:nvPr>
        </p:nvSpPr>
        <p:spPr/>
        <p:txBody>
          <a:bodyPr/>
          <a:lstStyle/>
          <a:p>
            <a:r>
              <a:rPr lang="es-CO" sz="3600" dirty="0"/>
              <a:t>Proyectos piloto Data Sandbox</a:t>
            </a:r>
            <a:endParaRPr lang="en-US" sz="3600" dirty="0"/>
          </a:p>
          <a:p>
            <a:endParaRPr lang="es-CO" dirty="0"/>
          </a:p>
        </p:txBody>
      </p:sp>
      <p:grpSp>
        <p:nvGrpSpPr>
          <p:cNvPr id="3" name="Grupo 2">
            <a:extLst>
              <a:ext uri="{FF2B5EF4-FFF2-40B4-BE49-F238E27FC236}">
                <a16:creationId xmlns:a16="http://schemas.microsoft.com/office/drawing/2014/main" id="{5F637BF7-F4D9-4029-B184-C0F73AEA7F2E}"/>
              </a:ext>
            </a:extLst>
          </p:cNvPr>
          <p:cNvGrpSpPr/>
          <p:nvPr/>
        </p:nvGrpSpPr>
        <p:grpSpPr>
          <a:xfrm>
            <a:off x="5779020" y="1580103"/>
            <a:ext cx="9310062" cy="7500343"/>
            <a:chOff x="5779020" y="1580103"/>
            <a:chExt cx="9310062" cy="7500343"/>
          </a:xfrm>
        </p:grpSpPr>
        <p:grpSp>
          <p:nvGrpSpPr>
            <p:cNvPr id="8" name="Grupo 7">
              <a:extLst>
                <a:ext uri="{FF2B5EF4-FFF2-40B4-BE49-F238E27FC236}">
                  <a16:creationId xmlns:a16="http://schemas.microsoft.com/office/drawing/2014/main" id="{3CB26077-3F87-4216-838D-96555E65142E}"/>
                </a:ext>
              </a:extLst>
            </p:cNvPr>
            <p:cNvGrpSpPr/>
            <p:nvPr/>
          </p:nvGrpSpPr>
          <p:grpSpPr>
            <a:xfrm>
              <a:off x="5779020" y="1580103"/>
              <a:ext cx="9310062" cy="1549307"/>
              <a:chOff x="4980193" y="2294716"/>
              <a:chExt cx="9399686" cy="1549307"/>
            </a:xfrm>
          </p:grpSpPr>
          <p:cxnSp>
            <p:nvCxnSpPr>
              <p:cNvPr id="38" name="Conector recto 37">
                <a:extLst>
                  <a:ext uri="{FF2B5EF4-FFF2-40B4-BE49-F238E27FC236}">
                    <a16:creationId xmlns:a16="http://schemas.microsoft.com/office/drawing/2014/main" id="{DB48BAD3-17FA-489C-9DF8-A1F201F61A3D}"/>
                  </a:ext>
                </a:extLst>
              </p:cNvPr>
              <p:cNvCxnSpPr>
                <a:cxnSpLocks/>
              </p:cNvCxnSpPr>
              <p:nvPr/>
            </p:nvCxnSpPr>
            <p:spPr>
              <a:xfrm>
                <a:off x="5838243" y="2294716"/>
                <a:ext cx="0" cy="1219538"/>
              </a:xfrm>
              <a:prstGeom prst="line">
                <a:avLst/>
              </a:prstGeom>
              <a:ln w="57150">
                <a:solidFill>
                  <a:srgbClr val="FF5993"/>
                </a:solidFill>
              </a:ln>
            </p:spPr>
            <p:style>
              <a:lnRef idx="1">
                <a:schemeClr val="accent1"/>
              </a:lnRef>
              <a:fillRef idx="0">
                <a:schemeClr val="accent1"/>
              </a:fillRef>
              <a:effectRef idx="0">
                <a:schemeClr val="accent1"/>
              </a:effectRef>
              <a:fontRef idx="minor">
                <a:schemeClr val="tx1"/>
              </a:fontRef>
            </p:style>
          </p:cxnSp>
          <p:sp>
            <p:nvSpPr>
              <p:cNvPr id="10" name="CuadroTexto 9">
                <a:extLst>
                  <a:ext uri="{FF2B5EF4-FFF2-40B4-BE49-F238E27FC236}">
                    <a16:creationId xmlns:a16="http://schemas.microsoft.com/office/drawing/2014/main" id="{55CBDF63-2739-4420-AF57-ADA5B941A33B}"/>
                  </a:ext>
                </a:extLst>
              </p:cNvPr>
              <p:cNvSpPr txBox="1"/>
              <p:nvPr/>
            </p:nvSpPr>
            <p:spPr>
              <a:xfrm>
                <a:off x="6021775" y="2562360"/>
                <a:ext cx="8358104"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algn="just"/>
                <a:r>
                  <a:rPr lang="es-CO" dirty="0"/>
                  <a:t>Realizar apoyo técnico en actividades específicas requeridas por cada proyecto piloto, bajo demanda. </a:t>
                </a:r>
              </a:p>
              <a:p>
                <a:pPr algn="just"/>
                <a:r>
                  <a:rPr lang="es-CO" b="1" dirty="0"/>
                  <a:t>Lunes a viernes entre las 8:00 a.m. y 5:00 p.m.</a:t>
                </a:r>
                <a:endParaRPr lang="es-CO" sz="1800" b="1" dirty="0">
                  <a:latin typeface="Work Sans" pitchFamily="2" charset="0"/>
                  <a:sym typeface="Arial"/>
                </a:endParaRPr>
              </a:p>
            </p:txBody>
          </p:sp>
          <p:pic>
            <p:nvPicPr>
              <p:cNvPr id="20" name="Gráfico 19">
                <a:extLst>
                  <a:ext uri="{FF2B5EF4-FFF2-40B4-BE49-F238E27FC236}">
                    <a16:creationId xmlns:a16="http://schemas.microsoft.com/office/drawing/2014/main" id="{96F87E25-1C04-473A-A2B1-8182B39BA30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980193" y="2537672"/>
                <a:ext cx="665519" cy="665519"/>
              </a:xfrm>
              <a:prstGeom prst="rect">
                <a:avLst/>
              </a:prstGeom>
            </p:spPr>
          </p:pic>
          <p:sp>
            <p:nvSpPr>
              <p:cNvPr id="7" name="Rectángulo 6">
                <a:extLst>
                  <a:ext uri="{FF2B5EF4-FFF2-40B4-BE49-F238E27FC236}">
                    <a16:creationId xmlns:a16="http://schemas.microsoft.com/office/drawing/2014/main" id="{099E5151-3967-4837-833B-698561A2E5F4}"/>
                  </a:ext>
                </a:extLst>
              </p:cNvPr>
              <p:cNvSpPr/>
              <p:nvPr/>
            </p:nvSpPr>
            <p:spPr>
              <a:xfrm>
                <a:off x="6021774" y="2294716"/>
                <a:ext cx="2555508" cy="400110"/>
              </a:xfrm>
              <a:prstGeom prst="rect">
                <a:avLst/>
              </a:prstGeom>
            </p:spPr>
            <p:txBody>
              <a:bodyPr wrap="none">
                <a:spAutoFit/>
              </a:bodyPr>
              <a:lstStyle/>
              <a:p>
                <a:r>
                  <a:rPr lang="es-CO" sz="2000" b="1" dirty="0">
                    <a:solidFill>
                      <a:srgbClr val="649CF5"/>
                    </a:solidFill>
                    <a:latin typeface="Work Sans" pitchFamily="2" charset="0"/>
                    <a:cs typeface="Arial"/>
                  </a:rPr>
                  <a:t>Acompañamiento.</a:t>
                </a:r>
                <a:endParaRPr lang="es-MX" sz="2000" b="1" dirty="0">
                  <a:solidFill>
                    <a:srgbClr val="649CF5"/>
                  </a:solidFill>
                  <a:latin typeface="Work Sans" pitchFamily="2" charset="0"/>
                  <a:cs typeface="Arial"/>
                </a:endParaRPr>
              </a:p>
            </p:txBody>
          </p:sp>
        </p:grpSp>
        <p:grpSp>
          <p:nvGrpSpPr>
            <p:cNvPr id="21" name="Grupo 20">
              <a:extLst>
                <a:ext uri="{FF2B5EF4-FFF2-40B4-BE49-F238E27FC236}">
                  <a16:creationId xmlns:a16="http://schemas.microsoft.com/office/drawing/2014/main" id="{1D036FD8-BA7E-4629-A1B1-9FCB439896F0}"/>
                </a:ext>
              </a:extLst>
            </p:cNvPr>
            <p:cNvGrpSpPr/>
            <p:nvPr/>
          </p:nvGrpSpPr>
          <p:grpSpPr>
            <a:xfrm>
              <a:off x="5779020" y="3563782"/>
              <a:ext cx="9310062" cy="1549307"/>
              <a:chOff x="4980193" y="2294716"/>
              <a:chExt cx="9399686" cy="1549307"/>
            </a:xfrm>
          </p:grpSpPr>
          <p:cxnSp>
            <p:nvCxnSpPr>
              <p:cNvPr id="22" name="Conector recto 21">
                <a:extLst>
                  <a:ext uri="{FF2B5EF4-FFF2-40B4-BE49-F238E27FC236}">
                    <a16:creationId xmlns:a16="http://schemas.microsoft.com/office/drawing/2014/main" id="{6F08565B-A0CE-4320-81D3-618AB8659B75}"/>
                  </a:ext>
                </a:extLst>
              </p:cNvPr>
              <p:cNvCxnSpPr>
                <a:cxnSpLocks/>
              </p:cNvCxnSpPr>
              <p:nvPr/>
            </p:nvCxnSpPr>
            <p:spPr>
              <a:xfrm>
                <a:off x="5838243" y="2294716"/>
                <a:ext cx="0" cy="1219538"/>
              </a:xfrm>
              <a:prstGeom prst="line">
                <a:avLst/>
              </a:prstGeom>
              <a:ln w="57150">
                <a:solidFill>
                  <a:srgbClr val="FF5993"/>
                </a:solidFill>
              </a:ln>
            </p:spPr>
            <p:style>
              <a:lnRef idx="1">
                <a:schemeClr val="accent1"/>
              </a:lnRef>
              <a:fillRef idx="0">
                <a:schemeClr val="accent1"/>
              </a:fillRef>
              <a:effectRef idx="0">
                <a:schemeClr val="accent1"/>
              </a:effectRef>
              <a:fontRef idx="minor">
                <a:schemeClr val="tx1"/>
              </a:fontRef>
            </p:style>
          </p:cxnSp>
          <p:sp>
            <p:nvSpPr>
              <p:cNvPr id="23" name="CuadroTexto 22">
                <a:extLst>
                  <a:ext uri="{FF2B5EF4-FFF2-40B4-BE49-F238E27FC236}">
                    <a16:creationId xmlns:a16="http://schemas.microsoft.com/office/drawing/2014/main" id="{1E55DBCE-6924-4F27-ACB7-88BFB7091C25}"/>
                  </a:ext>
                </a:extLst>
              </p:cNvPr>
              <p:cNvSpPr txBox="1"/>
              <p:nvPr/>
            </p:nvSpPr>
            <p:spPr>
              <a:xfrm>
                <a:off x="6021775" y="2562360"/>
                <a:ext cx="8358104"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algn="just"/>
                <a:r>
                  <a:rPr lang="es-CO" dirty="0"/>
                  <a:t>Validar las actividades desarrolladas por cada integrante del proyecto, con el fin de establecer apoyo técnico por parte de los expertos de Big Data.</a:t>
                </a:r>
                <a:endParaRPr lang="en-US" dirty="0"/>
              </a:p>
            </p:txBody>
          </p:sp>
          <p:pic>
            <p:nvPicPr>
              <p:cNvPr id="24" name="Gráfico 23">
                <a:extLst>
                  <a:ext uri="{FF2B5EF4-FFF2-40B4-BE49-F238E27FC236}">
                    <a16:creationId xmlns:a16="http://schemas.microsoft.com/office/drawing/2014/main" id="{A57A519B-4C98-468D-A51A-979B148E75F2}"/>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980193" y="2537672"/>
                <a:ext cx="665519" cy="665519"/>
              </a:xfrm>
              <a:prstGeom prst="rect">
                <a:avLst/>
              </a:prstGeom>
            </p:spPr>
          </p:pic>
          <p:sp>
            <p:nvSpPr>
              <p:cNvPr id="25" name="Rectángulo 24">
                <a:extLst>
                  <a:ext uri="{FF2B5EF4-FFF2-40B4-BE49-F238E27FC236}">
                    <a16:creationId xmlns:a16="http://schemas.microsoft.com/office/drawing/2014/main" id="{2465622F-40BC-4DE0-8D6F-40DB2A73C43F}"/>
                  </a:ext>
                </a:extLst>
              </p:cNvPr>
              <p:cNvSpPr/>
              <p:nvPr/>
            </p:nvSpPr>
            <p:spPr>
              <a:xfrm>
                <a:off x="6021774" y="2294716"/>
                <a:ext cx="5807267" cy="400110"/>
              </a:xfrm>
              <a:prstGeom prst="rect">
                <a:avLst/>
              </a:prstGeom>
            </p:spPr>
            <p:txBody>
              <a:bodyPr wrap="none">
                <a:spAutoFit/>
              </a:bodyPr>
              <a:lstStyle/>
              <a:p>
                <a:r>
                  <a:rPr lang="es-CO" sz="2000" b="1" dirty="0">
                    <a:solidFill>
                      <a:srgbClr val="649CF5"/>
                    </a:solidFill>
                    <a:latin typeface="Work Sans" pitchFamily="2" charset="0"/>
                    <a:cs typeface="Arial"/>
                  </a:rPr>
                  <a:t>Identificar actividades que realiza cada rol. </a:t>
                </a:r>
                <a:endParaRPr lang="es-MX" sz="2000" b="1" dirty="0">
                  <a:solidFill>
                    <a:srgbClr val="649CF5"/>
                  </a:solidFill>
                  <a:latin typeface="Work Sans" pitchFamily="2" charset="0"/>
                  <a:cs typeface="Arial"/>
                </a:endParaRPr>
              </a:p>
            </p:txBody>
          </p:sp>
        </p:grpSp>
        <p:grpSp>
          <p:nvGrpSpPr>
            <p:cNvPr id="26" name="Grupo 25">
              <a:extLst>
                <a:ext uri="{FF2B5EF4-FFF2-40B4-BE49-F238E27FC236}">
                  <a16:creationId xmlns:a16="http://schemas.microsoft.com/office/drawing/2014/main" id="{9B482577-3FA9-48EA-A06B-1239FB33A9CF}"/>
                </a:ext>
              </a:extLst>
            </p:cNvPr>
            <p:cNvGrpSpPr/>
            <p:nvPr/>
          </p:nvGrpSpPr>
          <p:grpSpPr>
            <a:xfrm>
              <a:off x="5779020" y="5547461"/>
              <a:ext cx="9310062" cy="1549307"/>
              <a:chOff x="4980193" y="2294716"/>
              <a:chExt cx="9399686" cy="1549307"/>
            </a:xfrm>
          </p:grpSpPr>
          <p:cxnSp>
            <p:nvCxnSpPr>
              <p:cNvPr id="27" name="Conector recto 26">
                <a:extLst>
                  <a:ext uri="{FF2B5EF4-FFF2-40B4-BE49-F238E27FC236}">
                    <a16:creationId xmlns:a16="http://schemas.microsoft.com/office/drawing/2014/main" id="{93E921F2-6F88-4572-90A6-19A244C83364}"/>
                  </a:ext>
                </a:extLst>
              </p:cNvPr>
              <p:cNvCxnSpPr>
                <a:cxnSpLocks/>
              </p:cNvCxnSpPr>
              <p:nvPr/>
            </p:nvCxnSpPr>
            <p:spPr>
              <a:xfrm>
                <a:off x="5838243" y="2294716"/>
                <a:ext cx="0" cy="1219538"/>
              </a:xfrm>
              <a:prstGeom prst="line">
                <a:avLst/>
              </a:prstGeom>
              <a:ln w="57150">
                <a:solidFill>
                  <a:srgbClr val="FF5993"/>
                </a:solidFill>
              </a:ln>
            </p:spPr>
            <p:style>
              <a:lnRef idx="1">
                <a:schemeClr val="accent1"/>
              </a:lnRef>
              <a:fillRef idx="0">
                <a:schemeClr val="accent1"/>
              </a:fillRef>
              <a:effectRef idx="0">
                <a:schemeClr val="accent1"/>
              </a:effectRef>
              <a:fontRef idx="minor">
                <a:schemeClr val="tx1"/>
              </a:fontRef>
            </p:style>
          </p:cxnSp>
          <p:sp>
            <p:nvSpPr>
              <p:cNvPr id="28" name="CuadroTexto 27">
                <a:extLst>
                  <a:ext uri="{FF2B5EF4-FFF2-40B4-BE49-F238E27FC236}">
                    <a16:creationId xmlns:a16="http://schemas.microsoft.com/office/drawing/2014/main" id="{3DC8C709-1E57-4367-BA43-C19391D2A1BB}"/>
                  </a:ext>
                </a:extLst>
              </p:cNvPr>
              <p:cNvSpPr txBox="1"/>
              <p:nvPr/>
            </p:nvSpPr>
            <p:spPr>
              <a:xfrm>
                <a:off x="6021775" y="2562360"/>
                <a:ext cx="8358104"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algn="l"/>
                <a:r>
                  <a:rPr lang="es-CO" dirty="0"/>
                  <a:t>Validar que se estén ejecutando las actividades y cumpliendo con los hitos definidos para el desarrollo de los proyectos. Adicionalmente permite determinar apoyos técnicos.</a:t>
                </a:r>
              </a:p>
              <a:p>
                <a:pPr algn="l"/>
                <a:r>
                  <a:rPr lang="es-CO" sz="1800" b="1" dirty="0">
                    <a:latin typeface="Work Sans" pitchFamily="2" charset="0"/>
                    <a:sym typeface="Arial"/>
                  </a:rPr>
                  <a:t>Jueves o viernes en sesiones de entre 20 y 30 minutos por proyecto.</a:t>
                </a:r>
              </a:p>
            </p:txBody>
          </p:sp>
          <p:pic>
            <p:nvPicPr>
              <p:cNvPr id="29" name="Gráfico 28">
                <a:extLst>
                  <a:ext uri="{FF2B5EF4-FFF2-40B4-BE49-F238E27FC236}">
                    <a16:creationId xmlns:a16="http://schemas.microsoft.com/office/drawing/2014/main" id="{B02A556A-7879-4949-A945-58B2C51862A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980193" y="2537672"/>
                <a:ext cx="665519" cy="665519"/>
              </a:xfrm>
              <a:prstGeom prst="rect">
                <a:avLst/>
              </a:prstGeom>
            </p:spPr>
          </p:pic>
          <p:sp>
            <p:nvSpPr>
              <p:cNvPr id="30" name="Rectángulo 29">
                <a:extLst>
                  <a:ext uri="{FF2B5EF4-FFF2-40B4-BE49-F238E27FC236}">
                    <a16:creationId xmlns:a16="http://schemas.microsoft.com/office/drawing/2014/main" id="{4F110F69-5139-4FF6-8D5F-75FA3A9B7552}"/>
                  </a:ext>
                </a:extLst>
              </p:cNvPr>
              <p:cNvSpPr/>
              <p:nvPr/>
            </p:nvSpPr>
            <p:spPr>
              <a:xfrm>
                <a:off x="6021774" y="2294716"/>
                <a:ext cx="4457492" cy="400110"/>
              </a:xfrm>
              <a:prstGeom prst="rect">
                <a:avLst/>
              </a:prstGeom>
            </p:spPr>
            <p:txBody>
              <a:bodyPr wrap="none">
                <a:spAutoFit/>
              </a:bodyPr>
              <a:lstStyle/>
              <a:p>
                <a:r>
                  <a:rPr lang="es-CO" sz="2000" b="1" dirty="0">
                    <a:solidFill>
                      <a:srgbClr val="649CF5"/>
                    </a:solidFill>
                    <a:latin typeface="Work Sans" pitchFamily="2" charset="0"/>
                    <a:cs typeface="Arial"/>
                  </a:rPr>
                  <a:t>Avances vs Cronograma de Hitos.</a:t>
                </a:r>
                <a:endParaRPr lang="es-MX" sz="2000" b="1" dirty="0">
                  <a:solidFill>
                    <a:srgbClr val="649CF5"/>
                  </a:solidFill>
                  <a:latin typeface="Work Sans" pitchFamily="2" charset="0"/>
                  <a:cs typeface="Arial"/>
                </a:endParaRPr>
              </a:p>
            </p:txBody>
          </p:sp>
        </p:grpSp>
        <p:grpSp>
          <p:nvGrpSpPr>
            <p:cNvPr id="31" name="Grupo 30">
              <a:extLst>
                <a:ext uri="{FF2B5EF4-FFF2-40B4-BE49-F238E27FC236}">
                  <a16:creationId xmlns:a16="http://schemas.microsoft.com/office/drawing/2014/main" id="{3CFC0FB3-BCE1-422A-B016-4C2AF5B9496D}"/>
                </a:ext>
              </a:extLst>
            </p:cNvPr>
            <p:cNvGrpSpPr/>
            <p:nvPr/>
          </p:nvGrpSpPr>
          <p:grpSpPr>
            <a:xfrm>
              <a:off x="5779020" y="7531139"/>
              <a:ext cx="9310062" cy="1549307"/>
              <a:chOff x="4980193" y="2294716"/>
              <a:chExt cx="9399686" cy="1549307"/>
            </a:xfrm>
          </p:grpSpPr>
          <p:cxnSp>
            <p:nvCxnSpPr>
              <p:cNvPr id="32" name="Conector recto 31">
                <a:extLst>
                  <a:ext uri="{FF2B5EF4-FFF2-40B4-BE49-F238E27FC236}">
                    <a16:creationId xmlns:a16="http://schemas.microsoft.com/office/drawing/2014/main" id="{7C4E7D7E-69A8-4FB8-A14A-59CD637A56E7}"/>
                  </a:ext>
                </a:extLst>
              </p:cNvPr>
              <p:cNvCxnSpPr>
                <a:cxnSpLocks/>
              </p:cNvCxnSpPr>
              <p:nvPr/>
            </p:nvCxnSpPr>
            <p:spPr>
              <a:xfrm>
                <a:off x="5838243" y="2294716"/>
                <a:ext cx="0" cy="1219538"/>
              </a:xfrm>
              <a:prstGeom prst="line">
                <a:avLst/>
              </a:prstGeom>
              <a:ln w="57150">
                <a:solidFill>
                  <a:srgbClr val="FF5993"/>
                </a:solidFill>
              </a:ln>
            </p:spPr>
            <p:style>
              <a:lnRef idx="1">
                <a:schemeClr val="accent1"/>
              </a:lnRef>
              <a:fillRef idx="0">
                <a:schemeClr val="accent1"/>
              </a:fillRef>
              <a:effectRef idx="0">
                <a:schemeClr val="accent1"/>
              </a:effectRef>
              <a:fontRef idx="minor">
                <a:schemeClr val="tx1"/>
              </a:fontRef>
            </p:style>
          </p:cxnSp>
          <p:sp>
            <p:nvSpPr>
              <p:cNvPr id="33" name="CuadroTexto 32">
                <a:extLst>
                  <a:ext uri="{FF2B5EF4-FFF2-40B4-BE49-F238E27FC236}">
                    <a16:creationId xmlns:a16="http://schemas.microsoft.com/office/drawing/2014/main" id="{D2380703-56AD-4B25-A328-0BEE753A8846}"/>
                  </a:ext>
                </a:extLst>
              </p:cNvPr>
              <p:cNvSpPr txBox="1"/>
              <p:nvPr/>
            </p:nvSpPr>
            <p:spPr>
              <a:xfrm>
                <a:off x="6021775" y="2562360"/>
                <a:ext cx="8358104"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algn="l"/>
                <a:r>
                  <a:rPr lang="es-CO" dirty="0"/>
                  <a:t>Las </a:t>
                </a:r>
                <a:r>
                  <a:rPr lang="es-CO" b="1" dirty="0"/>
                  <a:t>entidades </a:t>
                </a:r>
                <a:r>
                  <a:rPr lang="es-CO" dirty="0"/>
                  <a:t>publicarán los resultados de sus proyectos piloto en los repositorios de </a:t>
                </a:r>
                <a:r>
                  <a:rPr lang="es-CO" b="1" dirty="0"/>
                  <a:t>GitHub </a:t>
                </a:r>
                <a:r>
                  <a:rPr lang="es-CO" dirty="0"/>
                  <a:t>y en la sección de usos del portal de datos abiertos – </a:t>
                </a:r>
                <a:r>
                  <a:rPr lang="es-CO" dirty="0">
                    <a:hlinkClick r:id="rId7"/>
                  </a:rPr>
                  <a:t>https://herramientas.datos.gov.co/es/usos</a:t>
                </a:r>
                <a:endParaRPr lang="es-CO" sz="1800" dirty="0">
                  <a:latin typeface="Work Sans" pitchFamily="2" charset="0"/>
                  <a:sym typeface="Arial"/>
                </a:endParaRPr>
              </a:p>
            </p:txBody>
          </p:sp>
          <p:pic>
            <p:nvPicPr>
              <p:cNvPr id="34" name="Gráfico 33">
                <a:extLst>
                  <a:ext uri="{FF2B5EF4-FFF2-40B4-BE49-F238E27FC236}">
                    <a16:creationId xmlns:a16="http://schemas.microsoft.com/office/drawing/2014/main" id="{273F65E1-6383-45B5-8A69-4DFA634196F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980193" y="2537672"/>
                <a:ext cx="665519" cy="665519"/>
              </a:xfrm>
              <a:prstGeom prst="rect">
                <a:avLst/>
              </a:prstGeom>
            </p:spPr>
          </p:pic>
          <p:sp>
            <p:nvSpPr>
              <p:cNvPr id="35" name="Rectángulo 34">
                <a:extLst>
                  <a:ext uri="{FF2B5EF4-FFF2-40B4-BE49-F238E27FC236}">
                    <a16:creationId xmlns:a16="http://schemas.microsoft.com/office/drawing/2014/main" id="{23260CAA-CF37-487D-AA3B-90023A2D63FC}"/>
                  </a:ext>
                </a:extLst>
              </p:cNvPr>
              <p:cNvSpPr/>
              <p:nvPr/>
            </p:nvSpPr>
            <p:spPr>
              <a:xfrm>
                <a:off x="6021774" y="2294716"/>
                <a:ext cx="3643419" cy="400110"/>
              </a:xfrm>
              <a:prstGeom prst="rect">
                <a:avLst/>
              </a:prstGeom>
            </p:spPr>
            <p:txBody>
              <a:bodyPr wrap="none">
                <a:spAutoFit/>
              </a:bodyPr>
              <a:lstStyle/>
              <a:p>
                <a:r>
                  <a:rPr lang="es-CO" sz="2000" b="1" dirty="0">
                    <a:solidFill>
                      <a:srgbClr val="649CF5"/>
                    </a:solidFill>
                    <a:latin typeface="Work Sans" pitchFamily="2" charset="0"/>
                    <a:cs typeface="Arial"/>
                  </a:rPr>
                  <a:t>Publicación de Resultados.</a:t>
                </a:r>
                <a:endParaRPr lang="es-MX" sz="2000" b="1" dirty="0">
                  <a:solidFill>
                    <a:srgbClr val="649CF5"/>
                  </a:solidFill>
                  <a:latin typeface="Work Sans" pitchFamily="2" charset="0"/>
                  <a:cs typeface="Arial"/>
                </a:endParaRPr>
              </a:p>
            </p:txBody>
          </p:sp>
        </p:grpSp>
      </p:grpSp>
    </p:spTree>
    <p:extLst>
      <p:ext uri="{BB962C8B-B14F-4D97-AF65-F5344CB8AC3E}">
        <p14:creationId xmlns:p14="http://schemas.microsoft.com/office/powerpoint/2010/main" val="26727626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9DAE91EB-56D3-4005-8FA2-9AB8532FD2A1}"/>
              </a:ext>
            </a:extLst>
          </p:cNvPr>
          <p:cNvSpPr>
            <a:spLocks noGrp="1"/>
          </p:cNvSpPr>
          <p:nvPr>
            <p:ph type="title"/>
          </p:nvPr>
        </p:nvSpPr>
        <p:spPr/>
        <p:txBody>
          <a:bodyPr/>
          <a:lstStyle/>
          <a:p>
            <a:r>
              <a:rPr lang="es-MX" dirty="0"/>
              <a:t>Publicación de los resultados de los proyectos piloto</a:t>
            </a:r>
            <a:endParaRPr lang="es-CO" dirty="0"/>
          </a:p>
        </p:txBody>
      </p:sp>
      <p:sp>
        <p:nvSpPr>
          <p:cNvPr id="11" name="Marcador de texto 10">
            <a:extLst>
              <a:ext uri="{FF2B5EF4-FFF2-40B4-BE49-F238E27FC236}">
                <a16:creationId xmlns:a16="http://schemas.microsoft.com/office/drawing/2014/main" id="{E57B847F-0570-45F6-9EA5-C03D422DB8A5}"/>
              </a:ext>
            </a:extLst>
          </p:cNvPr>
          <p:cNvSpPr>
            <a:spLocks noGrp="1"/>
          </p:cNvSpPr>
          <p:nvPr>
            <p:ph type="body" sz="quarter" idx="10"/>
          </p:nvPr>
        </p:nvSpPr>
        <p:spPr/>
        <p:txBody>
          <a:bodyPr/>
          <a:lstStyle/>
          <a:p>
            <a:r>
              <a:rPr lang="es-CO" dirty="0"/>
              <a:t>https://herramientas.datos.gov.co/es/usos</a:t>
            </a:r>
          </a:p>
        </p:txBody>
      </p:sp>
      <p:sp>
        <p:nvSpPr>
          <p:cNvPr id="44" name="CuadroTexto 43">
            <a:extLst>
              <a:ext uri="{FF2B5EF4-FFF2-40B4-BE49-F238E27FC236}">
                <a16:creationId xmlns:a16="http://schemas.microsoft.com/office/drawing/2014/main" id="{BFB4F4BD-783E-4820-86D6-512B32B4C199}"/>
              </a:ext>
            </a:extLst>
          </p:cNvPr>
          <p:cNvSpPr txBox="1"/>
          <p:nvPr/>
        </p:nvSpPr>
        <p:spPr>
          <a:xfrm>
            <a:off x="494071" y="1725828"/>
            <a:ext cx="6960257" cy="7786747"/>
          </a:xfrm>
          <a:prstGeom prst="rect">
            <a:avLst/>
          </a:prstGeom>
          <a:noFill/>
        </p:spPr>
        <p:txBody>
          <a:bodyPr wrap="square" rtlCol="0">
            <a:spAutoFit/>
          </a:bodyPr>
          <a:lstStyle/>
          <a:p>
            <a:pPr lvl="0">
              <a:defRPr/>
            </a:pPr>
            <a:r>
              <a:rPr kumimoji="0" lang="es-MX" sz="2000" b="1" i="0" u="none" strike="noStrike" kern="0" cap="none" spc="-11" normalizeH="0" baseline="0" noProof="0" dirty="0">
                <a:ln>
                  <a:noFill/>
                </a:ln>
                <a:solidFill>
                  <a:srgbClr val="023670"/>
                </a:solidFill>
                <a:effectLst/>
                <a:uLnTx/>
                <a:uFillTx/>
                <a:latin typeface="Work Sans" panose="020B0604020202020204" charset="0"/>
                <a:cs typeface="Calibri"/>
                <a:sym typeface="Arial"/>
              </a:rPr>
              <a:t>Contrapartida de las </a:t>
            </a:r>
            <a:r>
              <a:rPr lang="es-MX" sz="2000" b="1" spc="-11" dirty="0">
                <a:solidFill>
                  <a:srgbClr val="023670"/>
                </a:solidFill>
                <a:latin typeface="Work Sans" panose="020B0604020202020204" charset="0"/>
                <a:cs typeface="Calibri"/>
              </a:rPr>
              <a:t>entidades: Resultados con posibilidad de comprobación y reproductibilidad del piloto.</a:t>
            </a:r>
            <a:endParaRPr kumimoji="0" lang="es-ES" sz="2000" b="1" i="0" u="none" strike="noStrike" kern="0" cap="none" spc="-11" normalizeH="0" baseline="0" noProof="0" dirty="0">
              <a:ln>
                <a:noFill/>
              </a:ln>
              <a:solidFill>
                <a:srgbClr val="023670"/>
              </a:solidFill>
              <a:effectLst/>
              <a:uLnTx/>
              <a:uFillTx/>
              <a:latin typeface="Work Sans" panose="020B0604020202020204" charset="0"/>
              <a:cs typeface="Calibri"/>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s-ES" sz="2000" b="1" i="0" u="none" strike="noStrike" kern="0" cap="none" spc="-11" normalizeH="0" baseline="0" noProof="0" dirty="0">
              <a:ln>
                <a:noFill/>
              </a:ln>
              <a:solidFill>
                <a:srgbClr val="023670"/>
              </a:solidFill>
              <a:effectLst/>
              <a:uLnTx/>
              <a:uFillTx/>
              <a:latin typeface="Work Sans" panose="020B0604020202020204" charset="0"/>
              <a:cs typeface="Calibri"/>
              <a:sym typeface="Arial"/>
            </a:endParaRPr>
          </a:p>
          <a:p>
            <a:pPr marL="171450" lvl="0" indent="-171450">
              <a:buFont typeface="Wingdings" panose="05000000000000000000" pitchFamily="2" charset="2"/>
              <a:buChar char="§"/>
              <a:defRPr/>
            </a:pPr>
            <a:r>
              <a:rPr lang="es-MX" sz="2000" b="1" dirty="0">
                <a:solidFill>
                  <a:srgbClr val="023670"/>
                </a:solidFill>
                <a:latin typeface="Work Sans" panose="020B0604020202020204" charset="0"/>
              </a:rPr>
              <a:t>Datos: </a:t>
            </a:r>
            <a:r>
              <a:rPr lang="es-MX" sz="2000" dirty="0">
                <a:solidFill>
                  <a:srgbClr val="023670"/>
                </a:solidFill>
                <a:latin typeface="Work Sans" panose="020B0604020202020204" charset="0"/>
              </a:rPr>
              <a:t>Una muestra del universo de datos utilizado en el desarrollo del proyecto piloto que permita la comprobación de los algoritmos compartidos. </a:t>
            </a:r>
          </a:p>
          <a:p>
            <a:pPr marL="171450" lvl="0" indent="-171450">
              <a:buFont typeface="Wingdings" panose="05000000000000000000" pitchFamily="2" charset="2"/>
              <a:buChar char="§"/>
              <a:defRPr/>
            </a:pPr>
            <a:r>
              <a:rPr lang="es-MX" sz="2000" b="1" dirty="0">
                <a:solidFill>
                  <a:srgbClr val="023670"/>
                </a:solidFill>
                <a:latin typeface="Work Sans" panose="020B0604020202020204" charset="0"/>
              </a:rPr>
              <a:t>Documentación:</a:t>
            </a:r>
            <a:r>
              <a:rPr lang="es-MX" sz="2000" dirty="0">
                <a:solidFill>
                  <a:srgbClr val="023670"/>
                </a:solidFill>
                <a:latin typeface="Work Sans" panose="020B0604020202020204" charset="0"/>
              </a:rPr>
              <a:t> Manuales técnicos, manuales de Usuario, diagramas de arquitectura, diagramas Entidad relación.</a:t>
            </a:r>
          </a:p>
          <a:p>
            <a:pPr marL="171450" lvl="0" indent="-171450">
              <a:buFont typeface="Wingdings" panose="05000000000000000000" pitchFamily="2" charset="2"/>
              <a:buChar char="§"/>
              <a:defRPr/>
            </a:pPr>
            <a:r>
              <a:rPr lang="es-MX" sz="2000" b="1" dirty="0">
                <a:solidFill>
                  <a:srgbClr val="023670"/>
                </a:solidFill>
                <a:latin typeface="Work Sans" panose="020B0604020202020204" charset="0"/>
              </a:rPr>
              <a:t>Algoritmos: </a:t>
            </a:r>
            <a:r>
              <a:rPr lang="es-MX" sz="2000" dirty="0">
                <a:solidFill>
                  <a:srgbClr val="023670"/>
                </a:solidFill>
                <a:latin typeface="Work Sans" panose="020B0604020202020204" charset="0"/>
              </a:rPr>
              <a:t>Los algoritmos desarrollados en código abierto o software libre utilizados en los procesos de análisis y/o visualización de los datos.</a:t>
            </a:r>
          </a:p>
          <a:p>
            <a:pPr marL="171450" lvl="0" indent="-171450">
              <a:buFont typeface="Wingdings" panose="05000000000000000000" pitchFamily="2" charset="2"/>
              <a:buChar char="§"/>
              <a:defRPr/>
            </a:pPr>
            <a:r>
              <a:rPr lang="es-MX" sz="2000" b="1" dirty="0">
                <a:solidFill>
                  <a:srgbClr val="023670"/>
                </a:solidFill>
                <a:latin typeface="Work Sans" panose="020B0604020202020204" charset="0"/>
              </a:rPr>
              <a:t>Metodología:</a:t>
            </a:r>
            <a:r>
              <a:rPr lang="es-MX" sz="2000" dirty="0">
                <a:solidFill>
                  <a:srgbClr val="023670"/>
                </a:solidFill>
                <a:latin typeface="Work Sans" panose="020B0604020202020204" charset="0"/>
              </a:rPr>
              <a:t> La metodología utilizada en el desarrollo de los proyectos piloto requieren ser documentadas y compartidas para ser utilizadas por otras Entidades.</a:t>
            </a:r>
          </a:p>
          <a:p>
            <a:pPr marL="171450" lvl="0" indent="-171450">
              <a:buFont typeface="Wingdings" panose="05000000000000000000" pitchFamily="2" charset="2"/>
              <a:buChar char="§"/>
              <a:defRPr/>
            </a:pPr>
            <a:r>
              <a:rPr lang="es-MX" sz="2000" dirty="0">
                <a:solidFill>
                  <a:srgbClr val="023670"/>
                </a:solidFill>
                <a:latin typeface="Work Sans" panose="020B0604020202020204" charset="0"/>
              </a:rPr>
              <a:t>Resultados de aprendizaje en materia de </a:t>
            </a:r>
            <a:r>
              <a:rPr lang="es-MX" sz="2000" b="1" dirty="0">
                <a:solidFill>
                  <a:srgbClr val="023670"/>
                </a:solidFill>
                <a:latin typeface="Work Sans" panose="020B0604020202020204" charset="0"/>
              </a:rPr>
              <a:t>ética de los datos</a:t>
            </a:r>
            <a:r>
              <a:rPr lang="es-MX" sz="2000" dirty="0">
                <a:solidFill>
                  <a:srgbClr val="023670"/>
                </a:solidFill>
                <a:latin typeface="Work Sans" panose="020B0604020202020204" charset="0"/>
              </a:rPr>
              <a:t>.</a:t>
            </a:r>
          </a:p>
          <a:p>
            <a:pPr marL="171450" lvl="0" indent="-171450">
              <a:buFont typeface="Wingdings" panose="05000000000000000000" pitchFamily="2" charset="2"/>
              <a:buChar char="§"/>
              <a:defRPr/>
            </a:pPr>
            <a:r>
              <a:rPr lang="es-MX" sz="2000" dirty="0">
                <a:solidFill>
                  <a:srgbClr val="023670"/>
                </a:solidFill>
                <a:latin typeface="Work Sans" panose="020B0604020202020204" charset="0"/>
              </a:rPr>
              <a:t>Resultados de aprendizaje en materia de </a:t>
            </a:r>
            <a:r>
              <a:rPr lang="es-MX" sz="2000" b="1" dirty="0">
                <a:solidFill>
                  <a:srgbClr val="023670"/>
                </a:solidFill>
                <a:latin typeface="Work Sans" panose="020B0604020202020204" charset="0"/>
              </a:rPr>
              <a:t>ética de los algoritmos </a:t>
            </a:r>
            <a:r>
              <a:rPr lang="es-MX" sz="2000" dirty="0">
                <a:solidFill>
                  <a:srgbClr val="023670"/>
                </a:solidFill>
                <a:latin typeface="Work Sans" panose="020B0604020202020204" charset="0"/>
              </a:rPr>
              <a:t>y posibles sesgos que se puedan haber documentado e identificado en los algoritmos utilizados en el desarrollo del proyecto.</a:t>
            </a:r>
          </a:p>
          <a:p>
            <a:pPr marL="171450" lvl="0" indent="-171450">
              <a:buFont typeface="Wingdings" panose="05000000000000000000" pitchFamily="2" charset="2"/>
              <a:buChar char="§"/>
              <a:defRPr/>
            </a:pPr>
            <a:endParaRPr lang="es-MX" sz="2000" dirty="0">
              <a:solidFill>
                <a:srgbClr val="023670"/>
              </a:solidFill>
              <a:latin typeface="Work Sans" panose="020B0604020202020204" charset="0"/>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s-ES" sz="2000" b="0" i="0" u="none" strike="noStrike" kern="0" cap="none" spc="0" normalizeH="0" baseline="0" noProof="0" dirty="0">
              <a:ln>
                <a:noFill/>
              </a:ln>
              <a:solidFill>
                <a:srgbClr val="023670"/>
              </a:solidFill>
              <a:effectLst/>
              <a:uLnTx/>
              <a:uFillTx/>
              <a:latin typeface="Work Sans" panose="020B0604020202020204" charset="0"/>
              <a:cs typeface="Arial"/>
              <a:sym typeface="Arial"/>
            </a:endParaRPr>
          </a:p>
        </p:txBody>
      </p:sp>
      <p:pic>
        <p:nvPicPr>
          <p:cNvPr id="45" name="Imagen 44">
            <a:extLst>
              <a:ext uri="{FF2B5EF4-FFF2-40B4-BE49-F238E27FC236}">
                <a16:creationId xmlns:a16="http://schemas.microsoft.com/office/drawing/2014/main" id="{F5B0D3AB-B814-4BBB-B242-7DD1A91131BE}"/>
              </a:ext>
            </a:extLst>
          </p:cNvPr>
          <p:cNvPicPr>
            <a:picLocks noChangeAspect="1"/>
          </p:cNvPicPr>
          <p:nvPr/>
        </p:nvPicPr>
        <p:blipFill rotWithShape="1">
          <a:blip r:embed="rId3"/>
          <a:srcRect l="5078" r="6470" b="7953"/>
          <a:stretch/>
        </p:blipFill>
        <p:spPr>
          <a:xfrm>
            <a:off x="7334892" y="1725828"/>
            <a:ext cx="8144821" cy="4765362"/>
          </a:xfrm>
          <a:prstGeom prst="rect">
            <a:avLst/>
          </a:prstGeom>
        </p:spPr>
      </p:pic>
      <p:pic>
        <p:nvPicPr>
          <p:cNvPr id="46" name="Picture 2" descr="GitHub logo PNG">
            <a:extLst>
              <a:ext uri="{FF2B5EF4-FFF2-40B4-BE49-F238E27FC236}">
                <a16:creationId xmlns:a16="http://schemas.microsoft.com/office/drawing/2014/main" id="{F16FAAB7-C85C-43FC-A9F0-17ABD56653F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54328" y="8012954"/>
            <a:ext cx="3258228" cy="1317433"/>
          </a:xfrm>
          <a:prstGeom prst="rect">
            <a:avLst/>
          </a:prstGeom>
          <a:noFill/>
          <a:extLst>
            <a:ext uri="{909E8E84-426E-40DD-AFC4-6F175D3DCCD1}">
              <a14:hiddenFill xmlns:a14="http://schemas.microsoft.com/office/drawing/2010/main">
                <a:solidFill>
                  <a:srgbClr val="FFFFFF"/>
                </a:solidFill>
              </a14:hiddenFill>
            </a:ext>
          </a:extLst>
        </p:spPr>
      </p:pic>
      <p:pic>
        <p:nvPicPr>
          <p:cNvPr id="48" name="Imagen 47">
            <a:extLst>
              <a:ext uri="{FF2B5EF4-FFF2-40B4-BE49-F238E27FC236}">
                <a16:creationId xmlns:a16="http://schemas.microsoft.com/office/drawing/2014/main" id="{B81E8D13-63A8-4647-94ED-CE216F8E2F2E}"/>
              </a:ext>
            </a:extLst>
          </p:cNvPr>
          <p:cNvPicPr>
            <a:picLocks noChangeAspect="1"/>
          </p:cNvPicPr>
          <p:nvPr/>
        </p:nvPicPr>
        <p:blipFill>
          <a:blip r:embed="rId5"/>
          <a:stretch>
            <a:fillRect/>
          </a:stretch>
        </p:blipFill>
        <p:spPr>
          <a:xfrm>
            <a:off x="8171069" y="6553302"/>
            <a:ext cx="1705309" cy="1468461"/>
          </a:xfrm>
          <a:prstGeom prst="rect">
            <a:avLst/>
          </a:prstGeom>
        </p:spPr>
      </p:pic>
      <p:pic>
        <p:nvPicPr>
          <p:cNvPr id="49" name="Picture 2" descr="Bitbucket | The Git solution for professional teams">
            <a:extLst>
              <a:ext uri="{FF2B5EF4-FFF2-40B4-BE49-F238E27FC236}">
                <a16:creationId xmlns:a16="http://schemas.microsoft.com/office/drawing/2014/main" id="{A58D588A-113B-4D38-9408-089A520746F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120683" y="6984324"/>
            <a:ext cx="4207020" cy="6064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82084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Marcador de texto 7">
            <a:extLst>
              <a:ext uri="{FF2B5EF4-FFF2-40B4-BE49-F238E27FC236}">
                <a16:creationId xmlns:a16="http://schemas.microsoft.com/office/drawing/2014/main" id="{A5A3A6D0-7C72-4B5A-927A-DDD0406C42CB}"/>
              </a:ext>
            </a:extLst>
          </p:cNvPr>
          <p:cNvSpPr>
            <a:spLocks noGrp="1"/>
          </p:cNvSpPr>
          <p:nvPr>
            <p:ph type="body" sz="quarter" idx="11"/>
          </p:nvPr>
        </p:nvSpPr>
        <p:spPr>
          <a:xfrm>
            <a:off x="7438967" y="3966900"/>
            <a:ext cx="7816111" cy="1199292"/>
          </a:xfrm>
        </p:spPr>
        <p:txBody>
          <a:bodyPr/>
          <a:lstStyle/>
          <a:p>
            <a:r>
              <a:rPr lang="es-MX" dirty="0"/>
              <a:t>Piloto 1: </a:t>
            </a:r>
            <a:r>
              <a:rPr lang="es-CO" dirty="0"/>
              <a:t>Bitácora Diaria de Eventos</a:t>
            </a:r>
          </a:p>
          <a:p>
            <a:endParaRPr lang="es-CO" dirty="0"/>
          </a:p>
        </p:txBody>
      </p:sp>
      <p:pic>
        <p:nvPicPr>
          <p:cNvPr id="2052" name="Picture 4" descr="Retomando Caminos - Especial Unidad de Víctimas">
            <a:extLst>
              <a:ext uri="{FF2B5EF4-FFF2-40B4-BE49-F238E27FC236}">
                <a16:creationId xmlns:a16="http://schemas.microsoft.com/office/drawing/2014/main" id="{02036985-8CEC-4913-82FE-77CB00CB6B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0610" y="3966898"/>
            <a:ext cx="6501384" cy="11080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86558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68DE3005-4557-4F80-9CBE-FA78C81ADC62}"/>
              </a:ext>
            </a:extLst>
          </p:cNvPr>
          <p:cNvSpPr>
            <a:spLocks noGrp="1"/>
          </p:cNvSpPr>
          <p:nvPr>
            <p:ph type="title"/>
          </p:nvPr>
        </p:nvSpPr>
        <p:spPr>
          <a:xfrm>
            <a:off x="494071" y="293748"/>
            <a:ext cx="14622387" cy="504441"/>
          </a:xfrm>
        </p:spPr>
        <p:txBody>
          <a:bodyPr/>
          <a:lstStyle/>
          <a:p>
            <a:r>
              <a:rPr lang="es-CO" dirty="0"/>
              <a:t>Bitácora Diaria de Eventos</a:t>
            </a:r>
          </a:p>
        </p:txBody>
      </p:sp>
      <p:cxnSp>
        <p:nvCxnSpPr>
          <p:cNvPr id="38" name="Conector recto 37">
            <a:extLst>
              <a:ext uri="{FF2B5EF4-FFF2-40B4-BE49-F238E27FC236}">
                <a16:creationId xmlns:a16="http://schemas.microsoft.com/office/drawing/2014/main" id="{DB48BAD3-17FA-489C-9DF8-A1F201F61A3D}"/>
              </a:ext>
            </a:extLst>
          </p:cNvPr>
          <p:cNvCxnSpPr>
            <a:cxnSpLocks/>
          </p:cNvCxnSpPr>
          <p:nvPr/>
        </p:nvCxnSpPr>
        <p:spPr>
          <a:xfrm>
            <a:off x="1352121" y="1505446"/>
            <a:ext cx="0" cy="1219538"/>
          </a:xfrm>
          <a:prstGeom prst="line">
            <a:avLst/>
          </a:prstGeom>
          <a:ln w="571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0" name="CuadroTexto 9">
            <a:extLst>
              <a:ext uri="{FF2B5EF4-FFF2-40B4-BE49-F238E27FC236}">
                <a16:creationId xmlns:a16="http://schemas.microsoft.com/office/drawing/2014/main" id="{55CBDF63-2739-4420-AF57-ADA5B941A33B}"/>
              </a:ext>
            </a:extLst>
          </p:cNvPr>
          <p:cNvSpPr txBox="1"/>
          <p:nvPr/>
        </p:nvSpPr>
        <p:spPr>
          <a:xfrm>
            <a:off x="1535652" y="1773090"/>
            <a:ext cx="13390385"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algn="just"/>
            <a:r>
              <a:rPr lang="es-CO" dirty="0"/>
              <a:t>Obtener información de contexto, aplicando la Ciencia de Datos, de eventos de victimización relacionados con la dinámica de la violencia que ocurran en cualquier lugar del país a partir de diversas fuentes de información digital, estructuradas y no estructuradas, como, por ejemplo: periódicos de cobertura nacional, emisoras de radio, sitios web especializados, redes sociales y la información proveniente de la Entidades que participan en la Ruta de Atención Asistencia y Reparación Integral a las Víctimas. </a:t>
            </a:r>
            <a:endParaRPr lang="es-CO" sz="1800" dirty="0">
              <a:latin typeface="Work Sans" pitchFamily="2" charset="0"/>
              <a:sym typeface="Arial"/>
            </a:endParaRPr>
          </a:p>
        </p:txBody>
      </p:sp>
      <p:pic>
        <p:nvPicPr>
          <p:cNvPr id="20" name="Gráfico 19">
            <a:extLst>
              <a:ext uri="{FF2B5EF4-FFF2-40B4-BE49-F238E27FC236}">
                <a16:creationId xmlns:a16="http://schemas.microsoft.com/office/drawing/2014/main" id="{96F87E25-1C04-473A-A2B1-8182B39BA30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94071" y="1748402"/>
            <a:ext cx="665519" cy="665519"/>
          </a:xfrm>
          <a:prstGeom prst="rect">
            <a:avLst/>
          </a:prstGeom>
        </p:spPr>
      </p:pic>
      <p:sp>
        <p:nvSpPr>
          <p:cNvPr id="7" name="Rectángulo 6">
            <a:extLst>
              <a:ext uri="{FF2B5EF4-FFF2-40B4-BE49-F238E27FC236}">
                <a16:creationId xmlns:a16="http://schemas.microsoft.com/office/drawing/2014/main" id="{099E5151-3967-4837-833B-698561A2E5F4}"/>
              </a:ext>
            </a:extLst>
          </p:cNvPr>
          <p:cNvSpPr/>
          <p:nvPr/>
        </p:nvSpPr>
        <p:spPr>
          <a:xfrm>
            <a:off x="1535652" y="1505446"/>
            <a:ext cx="1454244" cy="400110"/>
          </a:xfrm>
          <a:prstGeom prst="rect">
            <a:avLst/>
          </a:prstGeom>
        </p:spPr>
        <p:txBody>
          <a:bodyPr wrap="none">
            <a:spAutoFit/>
          </a:bodyPr>
          <a:lstStyle/>
          <a:p>
            <a:r>
              <a:rPr lang="es-CO" sz="2000" b="1" dirty="0">
                <a:solidFill>
                  <a:srgbClr val="649CF5"/>
                </a:solidFill>
                <a:latin typeface="Work Sans" pitchFamily="2" charset="0"/>
                <a:cs typeface="Arial"/>
              </a:rPr>
              <a:t>Objetivos.</a:t>
            </a:r>
            <a:endParaRPr lang="es-MX" sz="2000" b="1" dirty="0">
              <a:solidFill>
                <a:srgbClr val="649CF5"/>
              </a:solidFill>
              <a:latin typeface="Work Sans" pitchFamily="2" charset="0"/>
              <a:cs typeface="Arial"/>
            </a:endParaRPr>
          </a:p>
        </p:txBody>
      </p:sp>
      <p:cxnSp>
        <p:nvCxnSpPr>
          <p:cNvPr id="22" name="Conector recto 21">
            <a:extLst>
              <a:ext uri="{FF2B5EF4-FFF2-40B4-BE49-F238E27FC236}">
                <a16:creationId xmlns:a16="http://schemas.microsoft.com/office/drawing/2014/main" id="{6F08565B-A0CE-4320-81D3-618AB8659B75}"/>
              </a:ext>
            </a:extLst>
          </p:cNvPr>
          <p:cNvCxnSpPr>
            <a:cxnSpLocks/>
          </p:cNvCxnSpPr>
          <p:nvPr/>
        </p:nvCxnSpPr>
        <p:spPr>
          <a:xfrm>
            <a:off x="1381922" y="3829448"/>
            <a:ext cx="0" cy="1219538"/>
          </a:xfrm>
          <a:prstGeom prst="line">
            <a:avLst/>
          </a:prstGeom>
          <a:ln w="571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3" name="CuadroTexto 22">
            <a:extLst>
              <a:ext uri="{FF2B5EF4-FFF2-40B4-BE49-F238E27FC236}">
                <a16:creationId xmlns:a16="http://schemas.microsoft.com/office/drawing/2014/main" id="{1E55DBCE-6924-4F27-ACB7-88BFB7091C25}"/>
              </a:ext>
            </a:extLst>
          </p:cNvPr>
          <p:cNvSpPr txBox="1"/>
          <p:nvPr/>
        </p:nvSpPr>
        <p:spPr>
          <a:xfrm>
            <a:off x="1565454" y="4097092"/>
            <a:ext cx="13390384"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algn="just"/>
            <a:r>
              <a:rPr lang="es-CO" dirty="0"/>
              <a:t>Esta iniciativa está enfocada en el tema de prevención sobre hechos violentos, la iniciativa ya fue iniciada, para poder continuar e integrar nuevas funcionalidades ente proyecto se necesita insumos tecnológicos con las capacidades apropiadas para la continuación del proyecto. </a:t>
            </a:r>
            <a:endParaRPr lang="en-US" dirty="0"/>
          </a:p>
        </p:txBody>
      </p:sp>
      <p:pic>
        <p:nvPicPr>
          <p:cNvPr id="24" name="Gráfico 23">
            <a:extLst>
              <a:ext uri="{FF2B5EF4-FFF2-40B4-BE49-F238E27FC236}">
                <a16:creationId xmlns:a16="http://schemas.microsoft.com/office/drawing/2014/main" id="{A57A519B-4C98-468D-A51A-979B148E75F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23872" y="4072404"/>
            <a:ext cx="665519" cy="665519"/>
          </a:xfrm>
          <a:prstGeom prst="rect">
            <a:avLst/>
          </a:prstGeom>
        </p:spPr>
      </p:pic>
      <p:sp>
        <p:nvSpPr>
          <p:cNvPr id="25" name="Rectángulo 24">
            <a:extLst>
              <a:ext uri="{FF2B5EF4-FFF2-40B4-BE49-F238E27FC236}">
                <a16:creationId xmlns:a16="http://schemas.microsoft.com/office/drawing/2014/main" id="{2465622F-40BC-4DE0-8D6F-40DB2A73C43F}"/>
              </a:ext>
            </a:extLst>
          </p:cNvPr>
          <p:cNvSpPr/>
          <p:nvPr/>
        </p:nvSpPr>
        <p:spPr>
          <a:xfrm>
            <a:off x="1565453" y="3829448"/>
            <a:ext cx="2034531" cy="400110"/>
          </a:xfrm>
          <a:prstGeom prst="rect">
            <a:avLst/>
          </a:prstGeom>
        </p:spPr>
        <p:txBody>
          <a:bodyPr wrap="none">
            <a:spAutoFit/>
          </a:bodyPr>
          <a:lstStyle/>
          <a:p>
            <a:r>
              <a:rPr lang="es-CO" sz="2000" b="1" dirty="0">
                <a:solidFill>
                  <a:srgbClr val="649CF5"/>
                </a:solidFill>
                <a:latin typeface="Work Sans" pitchFamily="2" charset="0"/>
                <a:cs typeface="Arial"/>
              </a:rPr>
              <a:t>Problemática. </a:t>
            </a:r>
            <a:endParaRPr lang="es-MX" sz="2000" b="1" dirty="0">
              <a:solidFill>
                <a:srgbClr val="649CF5"/>
              </a:solidFill>
              <a:latin typeface="Work Sans" pitchFamily="2" charset="0"/>
              <a:cs typeface="Arial"/>
            </a:endParaRPr>
          </a:p>
        </p:txBody>
      </p:sp>
      <p:cxnSp>
        <p:nvCxnSpPr>
          <p:cNvPr id="27" name="Conector recto 26">
            <a:extLst>
              <a:ext uri="{FF2B5EF4-FFF2-40B4-BE49-F238E27FC236}">
                <a16:creationId xmlns:a16="http://schemas.microsoft.com/office/drawing/2014/main" id="{93E921F2-6F88-4572-90A6-19A244C83364}"/>
              </a:ext>
            </a:extLst>
          </p:cNvPr>
          <p:cNvCxnSpPr>
            <a:cxnSpLocks/>
          </p:cNvCxnSpPr>
          <p:nvPr/>
        </p:nvCxnSpPr>
        <p:spPr>
          <a:xfrm>
            <a:off x="1381922" y="5639100"/>
            <a:ext cx="0" cy="1219538"/>
          </a:xfrm>
          <a:prstGeom prst="line">
            <a:avLst/>
          </a:prstGeom>
          <a:ln w="571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8" name="CuadroTexto 27">
            <a:extLst>
              <a:ext uri="{FF2B5EF4-FFF2-40B4-BE49-F238E27FC236}">
                <a16:creationId xmlns:a16="http://schemas.microsoft.com/office/drawing/2014/main" id="{3DC8C709-1E57-4367-BA43-C19391D2A1BB}"/>
              </a:ext>
            </a:extLst>
          </p:cNvPr>
          <p:cNvSpPr txBox="1"/>
          <p:nvPr/>
        </p:nvSpPr>
        <p:spPr>
          <a:xfrm>
            <a:off x="1565454" y="5989872"/>
            <a:ext cx="5143557"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marL="342900" indent="-342900" algn="l">
              <a:buFont typeface="Arial" panose="020B0604020202020204" pitchFamily="34" charset="0"/>
              <a:buChar char="•"/>
            </a:pPr>
            <a:r>
              <a:rPr lang="es-CO" sz="1800" b="1" dirty="0"/>
              <a:t>Líder del proyecto:</a:t>
            </a:r>
            <a:r>
              <a:rPr lang="es-CO" sz="1800" dirty="0"/>
              <a:t> Roberto Martínez</a:t>
            </a:r>
          </a:p>
          <a:p>
            <a:pPr marL="342900" indent="-342900" algn="l">
              <a:buFont typeface="Arial" panose="020B0604020202020204" pitchFamily="34" charset="0"/>
              <a:buChar char="•"/>
            </a:pPr>
            <a:r>
              <a:rPr lang="es-CO" sz="1800" b="1" dirty="0">
                <a:latin typeface="Work Sans" pitchFamily="2" charset="0"/>
                <a:sym typeface="Arial"/>
              </a:rPr>
              <a:t>Científico de datos: </a:t>
            </a:r>
            <a:r>
              <a:rPr lang="es-CO" sz="1800" dirty="0">
                <a:latin typeface="Work Sans" pitchFamily="2" charset="0"/>
                <a:sym typeface="Arial"/>
              </a:rPr>
              <a:t>Edward Giraldo</a:t>
            </a:r>
          </a:p>
          <a:p>
            <a:pPr marL="342900" indent="-342900" algn="l">
              <a:buFont typeface="Arial" panose="020B0604020202020204" pitchFamily="34" charset="0"/>
              <a:buChar char="•"/>
            </a:pPr>
            <a:r>
              <a:rPr lang="es-CO" sz="1800" b="1" dirty="0">
                <a:latin typeface="Work Sans" pitchFamily="2" charset="0"/>
                <a:sym typeface="Arial"/>
              </a:rPr>
              <a:t>Ingeniero de Datos: </a:t>
            </a:r>
            <a:r>
              <a:rPr lang="es-CO" sz="1800" dirty="0">
                <a:latin typeface="Work Sans" pitchFamily="2" charset="0"/>
                <a:sym typeface="Arial"/>
              </a:rPr>
              <a:t>Marian Torres</a:t>
            </a:r>
            <a:endParaRPr lang="es-CO" sz="1800" b="1" dirty="0">
              <a:latin typeface="Work Sans" pitchFamily="2" charset="0"/>
              <a:sym typeface="Arial"/>
            </a:endParaRPr>
          </a:p>
          <a:p>
            <a:pPr marL="342900" indent="-342900" algn="l">
              <a:buFont typeface="Arial" panose="020B0604020202020204" pitchFamily="34" charset="0"/>
              <a:buChar char="•"/>
            </a:pPr>
            <a:r>
              <a:rPr lang="es-CO" sz="1800" b="1" dirty="0">
                <a:latin typeface="Work Sans" pitchFamily="2" charset="0"/>
                <a:sym typeface="Arial"/>
              </a:rPr>
              <a:t>Analista de datos: </a:t>
            </a:r>
            <a:r>
              <a:rPr lang="es-CO" sz="1800" dirty="0">
                <a:latin typeface="Work Sans" pitchFamily="2" charset="0"/>
                <a:sym typeface="Arial"/>
              </a:rPr>
              <a:t>Michaell Aguilar</a:t>
            </a:r>
            <a:endParaRPr lang="es-CO" sz="1800" b="1" dirty="0">
              <a:latin typeface="Work Sans" pitchFamily="2" charset="0"/>
              <a:sym typeface="Arial"/>
            </a:endParaRPr>
          </a:p>
        </p:txBody>
      </p:sp>
      <p:pic>
        <p:nvPicPr>
          <p:cNvPr id="29" name="Gráfico 28">
            <a:extLst>
              <a:ext uri="{FF2B5EF4-FFF2-40B4-BE49-F238E27FC236}">
                <a16:creationId xmlns:a16="http://schemas.microsoft.com/office/drawing/2014/main" id="{B02A556A-7879-4949-A945-58B2C51862A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23872" y="5882056"/>
            <a:ext cx="665519" cy="665519"/>
          </a:xfrm>
          <a:prstGeom prst="rect">
            <a:avLst/>
          </a:prstGeom>
        </p:spPr>
      </p:pic>
      <p:sp>
        <p:nvSpPr>
          <p:cNvPr id="30" name="Rectángulo 29">
            <a:extLst>
              <a:ext uri="{FF2B5EF4-FFF2-40B4-BE49-F238E27FC236}">
                <a16:creationId xmlns:a16="http://schemas.microsoft.com/office/drawing/2014/main" id="{4F110F69-5139-4FF6-8D5F-75FA3A9B7552}"/>
              </a:ext>
            </a:extLst>
          </p:cNvPr>
          <p:cNvSpPr/>
          <p:nvPr/>
        </p:nvSpPr>
        <p:spPr>
          <a:xfrm>
            <a:off x="1565453" y="5639100"/>
            <a:ext cx="1720343" cy="400110"/>
          </a:xfrm>
          <a:prstGeom prst="rect">
            <a:avLst/>
          </a:prstGeom>
        </p:spPr>
        <p:txBody>
          <a:bodyPr wrap="none">
            <a:spAutoFit/>
          </a:bodyPr>
          <a:lstStyle/>
          <a:p>
            <a:r>
              <a:rPr lang="es-CO" sz="2000" b="1" dirty="0">
                <a:solidFill>
                  <a:srgbClr val="649CF5"/>
                </a:solidFill>
                <a:latin typeface="Work Sans" pitchFamily="2" charset="0"/>
                <a:cs typeface="Arial"/>
              </a:rPr>
              <a:t>Integrantes.</a:t>
            </a:r>
            <a:endParaRPr lang="es-MX" sz="2000" b="1" dirty="0">
              <a:solidFill>
                <a:srgbClr val="649CF5"/>
              </a:solidFill>
              <a:latin typeface="Work Sans" pitchFamily="2" charset="0"/>
              <a:cs typeface="Arial"/>
            </a:endParaRPr>
          </a:p>
        </p:txBody>
      </p:sp>
      <p:grpSp>
        <p:nvGrpSpPr>
          <p:cNvPr id="31" name="Grupo 30">
            <a:extLst>
              <a:ext uri="{FF2B5EF4-FFF2-40B4-BE49-F238E27FC236}">
                <a16:creationId xmlns:a16="http://schemas.microsoft.com/office/drawing/2014/main" id="{3CFC0FB3-BCE1-422A-B016-4C2AF5B9496D}"/>
              </a:ext>
            </a:extLst>
          </p:cNvPr>
          <p:cNvGrpSpPr/>
          <p:nvPr/>
        </p:nvGrpSpPr>
        <p:grpSpPr>
          <a:xfrm>
            <a:off x="523872" y="7448752"/>
            <a:ext cx="14023396" cy="1549307"/>
            <a:chOff x="4980193" y="2294716"/>
            <a:chExt cx="14023396" cy="1549307"/>
          </a:xfrm>
        </p:grpSpPr>
        <p:cxnSp>
          <p:nvCxnSpPr>
            <p:cNvPr id="32" name="Conector recto 31">
              <a:extLst>
                <a:ext uri="{FF2B5EF4-FFF2-40B4-BE49-F238E27FC236}">
                  <a16:creationId xmlns:a16="http://schemas.microsoft.com/office/drawing/2014/main" id="{7C4E7D7E-69A8-4FB8-A14A-59CD637A56E7}"/>
                </a:ext>
              </a:extLst>
            </p:cNvPr>
            <p:cNvCxnSpPr>
              <a:cxnSpLocks/>
            </p:cNvCxnSpPr>
            <p:nvPr/>
          </p:nvCxnSpPr>
          <p:spPr>
            <a:xfrm>
              <a:off x="5838243" y="2294716"/>
              <a:ext cx="0" cy="1219538"/>
            </a:xfrm>
            <a:prstGeom prst="line">
              <a:avLst/>
            </a:prstGeom>
            <a:ln w="571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33" name="CuadroTexto 32">
              <a:extLst>
                <a:ext uri="{FF2B5EF4-FFF2-40B4-BE49-F238E27FC236}">
                  <a16:creationId xmlns:a16="http://schemas.microsoft.com/office/drawing/2014/main" id="{D2380703-56AD-4B25-A328-0BEE753A8846}"/>
                </a:ext>
              </a:extLst>
            </p:cNvPr>
            <p:cNvSpPr txBox="1"/>
            <p:nvPr/>
          </p:nvSpPr>
          <p:spPr>
            <a:xfrm>
              <a:off x="6021774" y="2562360"/>
              <a:ext cx="12981815"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marL="342900" indent="-342900" algn="just">
                <a:buFont typeface="Arial" panose="020B0604020202020204" pitchFamily="34" charset="0"/>
                <a:buChar char="•"/>
              </a:pPr>
              <a:r>
                <a:rPr lang="es-CO" b="1" dirty="0"/>
                <a:t>Fecha de inicio: </a:t>
              </a:r>
              <a:r>
                <a:rPr lang="es-CO" dirty="0"/>
                <a:t>14/09/2020</a:t>
              </a:r>
            </a:p>
            <a:p>
              <a:pPr marL="342900" indent="-342900" algn="just">
                <a:buFont typeface="Arial" panose="020B0604020202020204" pitchFamily="34" charset="0"/>
                <a:buChar char="•"/>
              </a:pPr>
              <a:r>
                <a:rPr lang="es-CO" b="1" dirty="0"/>
                <a:t>Fecha de finalización: </a:t>
              </a:r>
              <a:r>
                <a:rPr lang="es-CO" dirty="0"/>
                <a:t>15/03/2021</a:t>
              </a:r>
            </a:p>
            <a:p>
              <a:pPr marL="342900" indent="-342900" algn="just">
                <a:buFont typeface="Arial" panose="020B0604020202020204" pitchFamily="34" charset="0"/>
                <a:buChar char="•"/>
              </a:pPr>
              <a:r>
                <a:rPr lang="es-CO" b="1" dirty="0"/>
                <a:t>Duración del piloto: </a:t>
              </a:r>
              <a:r>
                <a:rPr lang="es-CO" dirty="0"/>
                <a:t>6 meses</a:t>
              </a:r>
              <a:endParaRPr lang="en-US" dirty="0"/>
            </a:p>
          </p:txBody>
        </p:sp>
        <p:pic>
          <p:nvPicPr>
            <p:cNvPr id="34" name="Gráfico 33">
              <a:extLst>
                <a:ext uri="{FF2B5EF4-FFF2-40B4-BE49-F238E27FC236}">
                  <a16:creationId xmlns:a16="http://schemas.microsoft.com/office/drawing/2014/main" id="{273F65E1-6383-45B5-8A69-4DFA634196F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980193" y="2537672"/>
              <a:ext cx="665519" cy="665519"/>
            </a:xfrm>
            <a:prstGeom prst="rect">
              <a:avLst/>
            </a:prstGeom>
          </p:spPr>
        </p:pic>
        <p:sp>
          <p:nvSpPr>
            <p:cNvPr id="35" name="Rectángulo 34">
              <a:extLst>
                <a:ext uri="{FF2B5EF4-FFF2-40B4-BE49-F238E27FC236}">
                  <a16:creationId xmlns:a16="http://schemas.microsoft.com/office/drawing/2014/main" id="{23260CAA-CF37-487D-AA3B-90023A2D63FC}"/>
                </a:ext>
              </a:extLst>
            </p:cNvPr>
            <p:cNvSpPr/>
            <p:nvPr/>
          </p:nvSpPr>
          <p:spPr>
            <a:xfrm>
              <a:off x="6021774" y="2294716"/>
              <a:ext cx="3698000" cy="400110"/>
            </a:xfrm>
            <a:prstGeom prst="rect">
              <a:avLst/>
            </a:prstGeom>
          </p:spPr>
          <p:txBody>
            <a:bodyPr wrap="none">
              <a:spAutoFit/>
            </a:bodyPr>
            <a:lstStyle/>
            <a:p>
              <a:r>
                <a:rPr lang="es-CO" sz="2000" b="1" dirty="0">
                  <a:solidFill>
                    <a:srgbClr val="649CF5"/>
                  </a:solidFill>
                  <a:latin typeface="Work Sans" pitchFamily="2" charset="0"/>
                  <a:cs typeface="Arial"/>
                </a:rPr>
                <a:t>Datos importantes - Fechas</a:t>
              </a:r>
              <a:endParaRPr lang="es-MX" sz="2000" b="1" dirty="0">
                <a:solidFill>
                  <a:srgbClr val="649CF5"/>
                </a:solidFill>
                <a:latin typeface="Work Sans" pitchFamily="2" charset="0"/>
                <a:cs typeface="Arial"/>
              </a:endParaRPr>
            </a:p>
          </p:txBody>
        </p:sp>
      </p:grpSp>
      <p:sp>
        <p:nvSpPr>
          <p:cNvPr id="37" name="CuadroTexto 36">
            <a:extLst>
              <a:ext uri="{FF2B5EF4-FFF2-40B4-BE49-F238E27FC236}">
                <a16:creationId xmlns:a16="http://schemas.microsoft.com/office/drawing/2014/main" id="{D13D9965-E89E-452D-A439-206729A5E4DE}"/>
              </a:ext>
            </a:extLst>
          </p:cNvPr>
          <p:cNvSpPr txBox="1"/>
          <p:nvPr/>
        </p:nvSpPr>
        <p:spPr>
          <a:xfrm>
            <a:off x="6728063" y="5989872"/>
            <a:ext cx="7049737"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marL="342900" indent="-342900" algn="l">
              <a:buFont typeface="Arial" panose="020B0604020202020204" pitchFamily="34" charset="0"/>
              <a:buChar char="•"/>
            </a:pPr>
            <a:r>
              <a:rPr lang="es-CO" sz="1800" b="1" dirty="0"/>
              <a:t>Artista de datos: </a:t>
            </a:r>
            <a:r>
              <a:rPr lang="es-CO" sz="1800" dirty="0">
                <a:latin typeface="Work Sans" pitchFamily="2" charset="0"/>
                <a:sym typeface="Arial"/>
              </a:rPr>
              <a:t>Andres Rojas, </a:t>
            </a:r>
            <a:r>
              <a:rPr lang="en-US" sz="1800" dirty="0">
                <a:latin typeface="Work Sans" pitchFamily="2" charset="0"/>
              </a:rPr>
              <a:t>Harold Patiño, </a:t>
            </a:r>
            <a:r>
              <a:rPr lang="es-ES" sz="1800" dirty="0">
                <a:effectLst/>
                <a:latin typeface="Calibri" panose="020F0502020204030204" pitchFamily="34" charset="0"/>
                <a:ea typeface="Calibri" panose="020F0502020204030204" pitchFamily="34" charset="0"/>
              </a:rPr>
              <a:t>Manuel Diaz </a:t>
            </a:r>
            <a:endParaRPr lang="es-CO" sz="1800" b="1" dirty="0"/>
          </a:p>
          <a:p>
            <a:pPr marL="342900" indent="-342900" algn="l">
              <a:buFont typeface="Arial" panose="020B0604020202020204" pitchFamily="34" charset="0"/>
              <a:buChar char="•"/>
            </a:pPr>
            <a:r>
              <a:rPr lang="es-CO" sz="1800" b="1" dirty="0">
                <a:latin typeface="Work Sans" pitchFamily="2" charset="0"/>
                <a:sym typeface="Arial"/>
              </a:rPr>
              <a:t>Estadístico: </a:t>
            </a:r>
            <a:r>
              <a:rPr lang="es-CO" sz="1800" dirty="0">
                <a:latin typeface="Work Sans" pitchFamily="2" charset="0"/>
                <a:sym typeface="Arial"/>
              </a:rPr>
              <a:t>Yirdley Mateus</a:t>
            </a:r>
            <a:endParaRPr lang="es-CO" sz="1800" b="1" dirty="0">
              <a:latin typeface="Work Sans" pitchFamily="2" charset="0"/>
              <a:sym typeface="Arial"/>
            </a:endParaRPr>
          </a:p>
          <a:p>
            <a:pPr marL="342900" indent="-342900" algn="l">
              <a:buFont typeface="Arial" panose="020B0604020202020204" pitchFamily="34" charset="0"/>
              <a:buChar char="•"/>
            </a:pPr>
            <a:r>
              <a:rPr lang="es-CO" sz="1800" b="1" dirty="0">
                <a:latin typeface="Work Sans" pitchFamily="2" charset="0"/>
                <a:sym typeface="Arial"/>
              </a:rPr>
              <a:t>Administrador de bases de datos: </a:t>
            </a:r>
            <a:r>
              <a:rPr lang="es-CO" sz="1800" dirty="0">
                <a:latin typeface="Work Sans" pitchFamily="2" charset="0"/>
                <a:sym typeface="Arial"/>
              </a:rPr>
              <a:t>Carlos Jimenez</a:t>
            </a:r>
            <a:endParaRPr lang="es-CO" sz="1800" b="1" dirty="0">
              <a:latin typeface="Work Sans" pitchFamily="2" charset="0"/>
              <a:sym typeface="Arial"/>
            </a:endParaRPr>
          </a:p>
          <a:p>
            <a:pPr marL="342900" indent="-342900" algn="l">
              <a:buFont typeface="Arial" panose="020B0604020202020204" pitchFamily="34" charset="0"/>
              <a:buChar char="•"/>
            </a:pPr>
            <a:r>
              <a:rPr lang="es-CO" sz="1800" b="1" dirty="0">
                <a:latin typeface="Work Sans" pitchFamily="2" charset="0"/>
                <a:sym typeface="Arial"/>
              </a:rPr>
              <a:t>Analista Funcional: </a:t>
            </a:r>
            <a:r>
              <a:rPr lang="es-CO" sz="1800" dirty="0">
                <a:latin typeface="Work Sans" pitchFamily="2" charset="0"/>
                <a:sym typeface="Arial"/>
              </a:rPr>
              <a:t>Magda Mesa</a:t>
            </a:r>
            <a:endParaRPr lang="es-CO" sz="1800" b="1" dirty="0">
              <a:latin typeface="Work Sans" pitchFamily="2" charset="0"/>
              <a:sym typeface="Arial"/>
            </a:endParaRPr>
          </a:p>
        </p:txBody>
      </p:sp>
      <p:grpSp>
        <p:nvGrpSpPr>
          <p:cNvPr id="41" name="Grupo 40">
            <a:extLst>
              <a:ext uri="{FF2B5EF4-FFF2-40B4-BE49-F238E27FC236}">
                <a16:creationId xmlns:a16="http://schemas.microsoft.com/office/drawing/2014/main" id="{4ECFAFA4-2383-4348-BA9F-1BF194884788}"/>
              </a:ext>
            </a:extLst>
          </p:cNvPr>
          <p:cNvGrpSpPr/>
          <p:nvPr/>
        </p:nvGrpSpPr>
        <p:grpSpPr>
          <a:xfrm>
            <a:off x="13539427" y="5882056"/>
            <a:ext cx="1577031" cy="1577031"/>
            <a:chOff x="1244692" y="3277223"/>
            <a:chExt cx="3523161" cy="3523161"/>
          </a:xfrm>
        </p:grpSpPr>
        <p:sp>
          <p:nvSpPr>
            <p:cNvPr id="42" name="Elipse 41">
              <a:extLst>
                <a:ext uri="{FF2B5EF4-FFF2-40B4-BE49-F238E27FC236}">
                  <a16:creationId xmlns:a16="http://schemas.microsoft.com/office/drawing/2014/main" id="{4FF5B148-6BB1-46F3-8E5D-BAE9DF07C9EB}"/>
                </a:ext>
              </a:extLst>
            </p:cNvPr>
            <p:cNvSpPr/>
            <p:nvPr/>
          </p:nvSpPr>
          <p:spPr>
            <a:xfrm>
              <a:off x="1244692" y="3277223"/>
              <a:ext cx="3523161" cy="3523161"/>
            </a:xfrm>
            <a:prstGeom prst="ellipse">
              <a:avLst/>
            </a:prstGeom>
            <a:solidFill>
              <a:schemeClr val="bg1"/>
            </a:solidFill>
            <a:ln w="5715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3200"/>
            </a:p>
          </p:txBody>
        </p:sp>
        <p:pic>
          <p:nvPicPr>
            <p:cNvPr id="43" name="Gráfico 42">
              <a:extLst>
                <a:ext uri="{FF2B5EF4-FFF2-40B4-BE49-F238E27FC236}">
                  <a16:creationId xmlns:a16="http://schemas.microsoft.com/office/drawing/2014/main" id="{FD106736-C1FC-4695-8530-3D4A3753D811}"/>
                </a:ext>
              </a:extLst>
            </p:cNvPr>
            <p:cNvPicPr>
              <a:picLocks noChangeAspect="1"/>
            </p:cNvPicPr>
            <p:nvPr/>
          </p:nvPicPr>
          <p:blipFill>
            <a:blip r:embed="rId5" cstate="email">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1945128" y="3977659"/>
              <a:ext cx="2122287" cy="2122287"/>
            </a:xfrm>
            <a:prstGeom prst="rect">
              <a:avLst/>
            </a:prstGeom>
          </p:spPr>
        </p:pic>
      </p:grpSp>
      <p:sp>
        <p:nvSpPr>
          <p:cNvPr id="26" name="Rectángulo 43">
            <a:extLst>
              <a:ext uri="{FF2B5EF4-FFF2-40B4-BE49-F238E27FC236}">
                <a16:creationId xmlns:a16="http://schemas.microsoft.com/office/drawing/2014/main" id="{0F0FDF3D-E0B5-43E6-BB07-52464D7F9492}"/>
              </a:ext>
            </a:extLst>
          </p:cNvPr>
          <p:cNvSpPr/>
          <p:nvPr/>
        </p:nvSpPr>
        <p:spPr>
          <a:xfrm>
            <a:off x="6709011" y="7625067"/>
            <a:ext cx="4888326" cy="400110"/>
          </a:xfrm>
          <a:prstGeom prst="rect">
            <a:avLst/>
          </a:prstGeom>
        </p:spPr>
        <p:txBody>
          <a:bodyPr wrap="none">
            <a:spAutoFit/>
          </a:bodyPr>
          <a:lstStyle/>
          <a:p>
            <a:r>
              <a:rPr lang="es-CO" sz="2000" b="1" dirty="0">
                <a:solidFill>
                  <a:srgbClr val="649CF5"/>
                </a:solidFill>
                <a:latin typeface="Work Sans" pitchFamily="2" charset="0"/>
                <a:cs typeface="Arial"/>
              </a:rPr>
              <a:t>Fuentes de información identificadas</a:t>
            </a:r>
            <a:endParaRPr lang="es-MX" sz="2000" b="1" dirty="0">
              <a:solidFill>
                <a:srgbClr val="649CF5"/>
              </a:solidFill>
              <a:latin typeface="Work Sans" pitchFamily="2" charset="0"/>
              <a:cs typeface="Arial"/>
            </a:endParaRPr>
          </a:p>
        </p:txBody>
      </p:sp>
      <p:sp>
        <p:nvSpPr>
          <p:cNvPr id="36" name="CuadroTexto 44">
            <a:extLst>
              <a:ext uri="{FF2B5EF4-FFF2-40B4-BE49-F238E27FC236}">
                <a16:creationId xmlns:a16="http://schemas.microsoft.com/office/drawing/2014/main" id="{C74B4DEE-4A0F-410B-986E-8BBDEABE4A25}"/>
              </a:ext>
            </a:extLst>
          </p:cNvPr>
          <p:cNvSpPr txBox="1"/>
          <p:nvPr/>
        </p:nvSpPr>
        <p:spPr>
          <a:xfrm>
            <a:off x="6709011" y="7996639"/>
            <a:ext cx="5143558"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marL="342900" indent="-342900" algn="just">
              <a:buFont typeface="Arial" panose="020B0604020202020204" pitchFamily="34" charset="0"/>
              <a:buChar char="•"/>
            </a:pPr>
            <a:r>
              <a:rPr lang="es-CO" dirty="0"/>
              <a:t>Cuatro fuentes de medios  digitales información.</a:t>
            </a:r>
          </a:p>
          <a:p>
            <a:pPr marL="342900" indent="-342900" algn="just">
              <a:buFont typeface="Arial" panose="020B0604020202020204" pitchFamily="34" charset="0"/>
              <a:buChar char="•"/>
            </a:pPr>
            <a:r>
              <a:rPr lang="es-CO" dirty="0"/>
              <a:t>Bitácora Diaria de Eventos</a:t>
            </a:r>
            <a:endParaRPr lang="en-US" dirty="0"/>
          </a:p>
        </p:txBody>
      </p:sp>
      <p:pic>
        <p:nvPicPr>
          <p:cNvPr id="2" name="Imagen 2" descr="UnidadVictimas_logo2018-01.jpg">
            <a:extLst>
              <a:ext uri="{FF2B5EF4-FFF2-40B4-BE49-F238E27FC236}">
                <a16:creationId xmlns:a16="http://schemas.microsoft.com/office/drawing/2014/main" id="{D0AE7E8F-15E6-4CBD-9EAC-A56C54B67D3C}"/>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8440603" y="300350"/>
            <a:ext cx="6106665" cy="1039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001337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6F39054-0344-45B9-95D0-F5C5A5709833}"/>
              </a:ext>
            </a:extLst>
          </p:cNvPr>
          <p:cNvSpPr>
            <a:spLocks noGrp="1"/>
          </p:cNvSpPr>
          <p:nvPr>
            <p:ph type="title"/>
          </p:nvPr>
        </p:nvSpPr>
        <p:spPr/>
        <p:txBody>
          <a:bodyPr/>
          <a:lstStyle/>
          <a:p>
            <a:r>
              <a:rPr lang="es-CO" dirty="0"/>
              <a:t>Cronograma de Hitos</a:t>
            </a:r>
            <a:br>
              <a:rPr lang="es-CO" dirty="0"/>
            </a:br>
            <a:endParaRPr lang="es-CO" dirty="0"/>
          </a:p>
        </p:txBody>
      </p:sp>
      <p:sp>
        <p:nvSpPr>
          <p:cNvPr id="3" name="Marcador de texto 2">
            <a:extLst>
              <a:ext uri="{FF2B5EF4-FFF2-40B4-BE49-F238E27FC236}">
                <a16:creationId xmlns:a16="http://schemas.microsoft.com/office/drawing/2014/main" id="{76B39BE0-A77E-4885-8DD7-DC56BB27B3BA}"/>
              </a:ext>
            </a:extLst>
          </p:cNvPr>
          <p:cNvSpPr>
            <a:spLocks noGrp="1"/>
          </p:cNvSpPr>
          <p:nvPr>
            <p:ph type="body" sz="quarter" idx="10"/>
          </p:nvPr>
        </p:nvSpPr>
        <p:spPr>
          <a:xfrm>
            <a:off x="494071" y="823241"/>
            <a:ext cx="11956799" cy="688975"/>
          </a:xfrm>
        </p:spPr>
        <p:txBody>
          <a:bodyPr/>
          <a:lstStyle/>
          <a:p>
            <a:r>
              <a:rPr lang="es-CO" sz="3200" dirty="0"/>
              <a:t>Actividades y Responsables.</a:t>
            </a:r>
            <a:endParaRPr lang="es-CO" dirty="0"/>
          </a:p>
        </p:txBody>
      </p:sp>
      <p:graphicFrame>
        <p:nvGraphicFramePr>
          <p:cNvPr id="5" name="Table 3">
            <a:extLst>
              <a:ext uri="{FF2B5EF4-FFF2-40B4-BE49-F238E27FC236}">
                <a16:creationId xmlns:a16="http://schemas.microsoft.com/office/drawing/2014/main" id="{26260764-3EED-4EBF-93DD-638A6C6983AC}"/>
              </a:ext>
            </a:extLst>
          </p:cNvPr>
          <p:cNvGraphicFramePr>
            <a:graphicFrameLocks noGrp="1"/>
          </p:cNvGraphicFramePr>
          <p:nvPr/>
        </p:nvGraphicFramePr>
        <p:xfrm>
          <a:off x="507375" y="1908969"/>
          <a:ext cx="14622387" cy="6949440"/>
        </p:xfrm>
        <a:graphic>
          <a:graphicData uri="http://schemas.openxmlformats.org/drawingml/2006/table">
            <a:tbl>
              <a:tblPr firstRow="1" bandRow="1">
                <a:tableStyleId>{5C22544A-7EE6-4342-B048-85BDC9FD1C3A}</a:tableStyleId>
              </a:tblPr>
              <a:tblGrid>
                <a:gridCol w="448079">
                  <a:extLst>
                    <a:ext uri="{9D8B030D-6E8A-4147-A177-3AD203B41FA5}">
                      <a16:colId xmlns:a16="http://schemas.microsoft.com/office/drawing/2014/main" val="4034247673"/>
                    </a:ext>
                  </a:extLst>
                </a:gridCol>
                <a:gridCol w="4066268">
                  <a:extLst>
                    <a:ext uri="{9D8B030D-6E8A-4147-A177-3AD203B41FA5}">
                      <a16:colId xmlns:a16="http://schemas.microsoft.com/office/drawing/2014/main" val="4110195667"/>
                    </a:ext>
                  </a:extLst>
                </a:gridCol>
                <a:gridCol w="2098964">
                  <a:extLst>
                    <a:ext uri="{9D8B030D-6E8A-4147-A177-3AD203B41FA5}">
                      <a16:colId xmlns:a16="http://schemas.microsoft.com/office/drawing/2014/main" val="3067221004"/>
                    </a:ext>
                  </a:extLst>
                </a:gridCol>
                <a:gridCol w="1787236">
                  <a:extLst>
                    <a:ext uri="{9D8B030D-6E8A-4147-A177-3AD203B41FA5}">
                      <a16:colId xmlns:a16="http://schemas.microsoft.com/office/drawing/2014/main" val="2864217077"/>
                    </a:ext>
                  </a:extLst>
                </a:gridCol>
                <a:gridCol w="1641764">
                  <a:extLst>
                    <a:ext uri="{9D8B030D-6E8A-4147-A177-3AD203B41FA5}">
                      <a16:colId xmlns:a16="http://schemas.microsoft.com/office/drawing/2014/main" val="3399724953"/>
                    </a:ext>
                  </a:extLst>
                </a:gridCol>
                <a:gridCol w="1558636">
                  <a:extLst>
                    <a:ext uri="{9D8B030D-6E8A-4147-A177-3AD203B41FA5}">
                      <a16:colId xmlns:a16="http://schemas.microsoft.com/office/drawing/2014/main" val="3419332314"/>
                    </a:ext>
                  </a:extLst>
                </a:gridCol>
                <a:gridCol w="1572444">
                  <a:extLst>
                    <a:ext uri="{9D8B030D-6E8A-4147-A177-3AD203B41FA5}">
                      <a16:colId xmlns:a16="http://schemas.microsoft.com/office/drawing/2014/main" val="2469023498"/>
                    </a:ext>
                  </a:extLst>
                </a:gridCol>
                <a:gridCol w="1448996">
                  <a:extLst>
                    <a:ext uri="{9D8B030D-6E8A-4147-A177-3AD203B41FA5}">
                      <a16:colId xmlns:a16="http://schemas.microsoft.com/office/drawing/2014/main" val="3319014404"/>
                    </a:ext>
                  </a:extLst>
                </a:gridCol>
              </a:tblGrid>
              <a:tr h="370840">
                <a:tc>
                  <a:txBody>
                    <a:bodyPr/>
                    <a:lstStyle/>
                    <a:p>
                      <a:pPr algn="l"/>
                      <a:r>
                        <a:rPr lang="es-CO" sz="2000" noProof="0" dirty="0">
                          <a:latin typeface="Work Sans" panose="020B0604020202020204" charset="0"/>
                        </a:rPr>
                        <a:t>Id </a:t>
                      </a:r>
                    </a:p>
                  </a:txBody>
                  <a:tcPr/>
                </a:tc>
                <a:tc>
                  <a:txBody>
                    <a:bodyPr/>
                    <a:lstStyle/>
                    <a:p>
                      <a:pPr algn="l"/>
                      <a:r>
                        <a:rPr lang="es-CO" sz="2000" noProof="0" dirty="0">
                          <a:latin typeface="Work Sans" panose="020B0604020202020204" charset="0"/>
                        </a:rPr>
                        <a:t>Actividad</a:t>
                      </a:r>
                    </a:p>
                  </a:txBody>
                  <a:tcPr/>
                </a:tc>
                <a:tc>
                  <a:txBody>
                    <a:bodyPr/>
                    <a:lstStyle/>
                    <a:p>
                      <a:r>
                        <a:rPr lang="es-CO" sz="2000" noProof="0" dirty="0">
                          <a:latin typeface="Work Sans" panose="020B0604020202020204" charset="0"/>
                        </a:rPr>
                        <a:t>Responsable</a:t>
                      </a:r>
                    </a:p>
                  </a:txBody>
                  <a:tcPr/>
                </a:tc>
                <a:tc>
                  <a:txBody>
                    <a:bodyPr/>
                    <a:lstStyle/>
                    <a:p>
                      <a:r>
                        <a:rPr lang="es-CO" sz="2000" noProof="0" dirty="0">
                          <a:latin typeface="Work Sans" panose="020B0604020202020204" charset="0"/>
                        </a:rPr>
                        <a:t>Septiembre</a:t>
                      </a:r>
                    </a:p>
                  </a:txBody>
                  <a:tcPr/>
                </a:tc>
                <a:tc>
                  <a:txBody>
                    <a:bodyPr/>
                    <a:lstStyle/>
                    <a:p>
                      <a:r>
                        <a:rPr lang="es-CO" sz="2000" noProof="0" dirty="0">
                          <a:latin typeface="Work Sans" panose="020B0604020202020204" charset="0"/>
                        </a:rPr>
                        <a:t>Octubre</a:t>
                      </a:r>
                    </a:p>
                  </a:txBody>
                  <a:tcPr/>
                </a:tc>
                <a:tc>
                  <a:txBody>
                    <a:bodyPr/>
                    <a:lstStyle/>
                    <a:p>
                      <a:r>
                        <a:rPr lang="es-CO" sz="2000" noProof="0" dirty="0">
                          <a:latin typeface="Work Sans" panose="020B0604020202020204" charset="0"/>
                        </a:rPr>
                        <a:t>Noviembre</a:t>
                      </a:r>
                    </a:p>
                  </a:txBody>
                  <a:tcPr/>
                </a:tc>
                <a:tc>
                  <a:txBody>
                    <a:bodyPr/>
                    <a:lstStyle/>
                    <a:p>
                      <a:r>
                        <a:rPr lang="es-CO" sz="2000" noProof="0" dirty="0">
                          <a:latin typeface="Work Sans" panose="020B0604020202020204" charset="0"/>
                        </a:rPr>
                        <a:t>Diciembre</a:t>
                      </a:r>
                    </a:p>
                  </a:txBody>
                  <a:tcPr/>
                </a:tc>
                <a:tc>
                  <a:txBody>
                    <a:bodyPr/>
                    <a:lstStyle/>
                    <a:p>
                      <a:r>
                        <a:rPr lang="es-CO" sz="2000" noProof="0" dirty="0">
                          <a:latin typeface="Work Sans" panose="020B0604020202020204" charset="0"/>
                        </a:rPr>
                        <a:t>Enero-2021</a:t>
                      </a:r>
                    </a:p>
                  </a:txBody>
                  <a:tcPr/>
                </a:tc>
                <a:extLst>
                  <a:ext uri="{0D108BD9-81ED-4DB2-BD59-A6C34878D82A}">
                    <a16:rowId xmlns:a16="http://schemas.microsoft.com/office/drawing/2014/main" val="3680622030"/>
                  </a:ext>
                </a:extLst>
              </a:tr>
              <a:tr h="0">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600" noProof="0" dirty="0">
                          <a:latin typeface="Work Sans" panose="020B0604020202020204" charset="0"/>
                        </a:rPr>
                        <a:t>1</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600" noProof="0" dirty="0">
                          <a:latin typeface="Work Sans" panose="020B0604020202020204" charset="0"/>
                        </a:rPr>
                        <a:t>Establecer Fuentes de información </a:t>
                      </a:r>
                    </a:p>
                  </a:txBody>
                  <a:tcPr/>
                </a:tc>
                <a:tc>
                  <a:txBody>
                    <a:bodyPr/>
                    <a:lstStyle/>
                    <a:p>
                      <a:r>
                        <a:rPr lang="es-CO" sz="1600" noProof="0" dirty="0">
                          <a:latin typeface="Work Sans" panose="020B0604020202020204" charset="0"/>
                        </a:rPr>
                        <a:t>Roberto Martínez</a:t>
                      </a:r>
                    </a:p>
                  </a:txBody>
                  <a:tcPr/>
                </a:tc>
                <a:tc>
                  <a:txBody>
                    <a:bodyPr/>
                    <a:lstStyle/>
                    <a:p>
                      <a:r>
                        <a:rPr lang="es-CO" sz="1600" noProof="0" dirty="0">
                          <a:latin typeface="Work Sans" panose="020B0604020202020204" charset="0"/>
                        </a:rPr>
                        <a:t>Identificar fuentes</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600" noProof="0" dirty="0">
                          <a:latin typeface="Work Sans" panose="020B0604020202020204" charset="0"/>
                        </a:rPr>
                        <a:t>Disponer fuentes</a:t>
                      </a:r>
                    </a:p>
                  </a:txBody>
                  <a:tcPr/>
                </a:tc>
                <a:tc>
                  <a:txBody>
                    <a:bodyPr/>
                    <a:lstStyle/>
                    <a:p>
                      <a:endParaRPr lang="es-CO" sz="1600" noProof="0">
                        <a:latin typeface="Work Sans" panose="020B0604020202020204" charset="0"/>
                      </a:endParaRPr>
                    </a:p>
                  </a:txBody>
                  <a:tcPr/>
                </a:tc>
                <a:tc>
                  <a:txBody>
                    <a:bodyPr/>
                    <a:lstStyle/>
                    <a:p>
                      <a:endParaRPr lang="es-CO" sz="1600" noProof="0">
                        <a:latin typeface="Work Sans" panose="020B0604020202020204" charset="0"/>
                      </a:endParaRPr>
                    </a:p>
                  </a:txBody>
                  <a:tcPr/>
                </a:tc>
                <a:tc>
                  <a:txBody>
                    <a:bodyPr/>
                    <a:lstStyle/>
                    <a:p>
                      <a:endParaRPr lang="es-CO" sz="1600" noProof="0">
                        <a:latin typeface="Work Sans" panose="020B0604020202020204" charset="0"/>
                      </a:endParaRPr>
                    </a:p>
                  </a:txBody>
                  <a:tcPr/>
                </a:tc>
                <a:extLst>
                  <a:ext uri="{0D108BD9-81ED-4DB2-BD59-A6C34878D82A}">
                    <a16:rowId xmlns:a16="http://schemas.microsoft.com/office/drawing/2014/main" val="2841084542"/>
                  </a:ext>
                </a:extLst>
              </a:tr>
              <a:tr h="370840">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600" noProof="0" dirty="0">
                          <a:latin typeface="Work Sans" panose="020B0604020202020204" charset="0"/>
                        </a:rPr>
                        <a:t>2</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600" noProof="0" dirty="0">
                          <a:latin typeface="Work Sans" panose="020B0604020202020204" charset="0"/>
                        </a:rPr>
                        <a:t>Exploración de servicios disponibles</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600" noProof="0" dirty="0">
                          <a:latin typeface="Work Sans" panose="020B0604020202020204" charset="0"/>
                        </a:rPr>
                        <a:t>Roberto Martínez</a:t>
                      </a:r>
                    </a:p>
                  </a:txBody>
                  <a:tcPr/>
                </a:tc>
                <a:tc>
                  <a:txBody>
                    <a:bodyPr/>
                    <a:lstStyle/>
                    <a:p>
                      <a:endParaRPr lang="es-CO" sz="1600" noProof="0" dirty="0">
                        <a:latin typeface="Work Sans" panose="020B0604020202020204" charset="0"/>
                      </a:endParaRPr>
                    </a:p>
                  </a:txBody>
                  <a:tcPr/>
                </a:tc>
                <a:tc>
                  <a:txBody>
                    <a:bodyPr/>
                    <a:lstStyle/>
                    <a:p>
                      <a:r>
                        <a:rPr lang="es-CO" sz="1600" noProof="0" dirty="0">
                          <a:latin typeface="Work Sans" panose="020B0604020202020204" charset="0"/>
                        </a:rPr>
                        <a:t>Explorar Servicios</a:t>
                      </a:r>
                    </a:p>
                  </a:txBody>
                  <a:tcPr/>
                </a:tc>
                <a:tc>
                  <a:txBody>
                    <a:bodyPr/>
                    <a:lstStyle/>
                    <a:p>
                      <a:endParaRPr lang="es-CO" sz="1600" noProof="0" dirty="0">
                        <a:latin typeface="Work Sans" panose="020B0604020202020204" charset="0"/>
                      </a:endParaRPr>
                    </a:p>
                  </a:txBody>
                  <a:tcPr/>
                </a:tc>
                <a:tc>
                  <a:txBody>
                    <a:bodyPr/>
                    <a:lstStyle/>
                    <a:p>
                      <a:endParaRPr lang="es-CO" sz="1600" noProof="0">
                        <a:latin typeface="Work Sans" panose="020B0604020202020204" charset="0"/>
                      </a:endParaRPr>
                    </a:p>
                  </a:txBody>
                  <a:tcPr/>
                </a:tc>
                <a:tc>
                  <a:txBody>
                    <a:bodyPr/>
                    <a:lstStyle/>
                    <a:p>
                      <a:endParaRPr lang="es-CO" sz="1600" noProof="0" dirty="0">
                        <a:latin typeface="Work Sans" panose="020B0604020202020204" charset="0"/>
                      </a:endParaRPr>
                    </a:p>
                  </a:txBody>
                  <a:tcPr/>
                </a:tc>
                <a:extLst>
                  <a:ext uri="{0D108BD9-81ED-4DB2-BD59-A6C34878D82A}">
                    <a16:rowId xmlns:a16="http://schemas.microsoft.com/office/drawing/2014/main" val="3549563466"/>
                  </a:ext>
                </a:extLst>
              </a:tr>
              <a:tr h="370840">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600" noProof="0" dirty="0">
                          <a:latin typeface="Work Sans" panose="020B0604020202020204" charset="0"/>
                        </a:rPr>
                        <a:t>3</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600" noProof="0" dirty="0">
                          <a:latin typeface="Work Sans" panose="020B0604020202020204" charset="0"/>
                        </a:rPr>
                        <a:t>Ingesta de datos</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600" noProof="0" dirty="0">
                          <a:latin typeface="Work Sans" panose="020B0604020202020204" charset="0"/>
                        </a:rPr>
                        <a:t>Roberto Martínez</a:t>
                      </a:r>
                    </a:p>
                  </a:txBody>
                  <a:tcPr/>
                </a:tc>
                <a:tc>
                  <a:txBody>
                    <a:bodyPr/>
                    <a:lstStyle/>
                    <a:p>
                      <a:endParaRPr lang="es-CO" sz="1600" noProof="0" dirty="0">
                        <a:latin typeface="Work Sans" panose="020B0604020202020204" charset="0"/>
                      </a:endParaRPr>
                    </a:p>
                  </a:txBody>
                  <a:tcPr/>
                </a:tc>
                <a:tc>
                  <a:txBody>
                    <a:bodyPr/>
                    <a:lstStyle/>
                    <a:p>
                      <a:r>
                        <a:rPr lang="es-CO" sz="1600" noProof="0" dirty="0">
                          <a:latin typeface="Work Sans" panose="020B0604020202020204" charset="0"/>
                        </a:rPr>
                        <a:t>Conexión</a:t>
                      </a:r>
                    </a:p>
                    <a:p>
                      <a:r>
                        <a:rPr lang="es-CO" sz="1600" noProof="0" dirty="0">
                          <a:latin typeface="Work Sans" panose="020B0604020202020204" charset="0"/>
                        </a:rPr>
                        <a:t>Extracción</a:t>
                      </a:r>
                    </a:p>
                  </a:txBody>
                  <a:tcPr/>
                </a:tc>
                <a:tc>
                  <a:txBody>
                    <a:bodyPr/>
                    <a:lstStyle/>
                    <a:p>
                      <a:r>
                        <a:rPr lang="es-CO" sz="1600" noProof="0" dirty="0">
                          <a:latin typeface="Work Sans" panose="020B0604020202020204" charset="0"/>
                        </a:rPr>
                        <a:t>Conocer Estructura</a:t>
                      </a:r>
                    </a:p>
                  </a:txBody>
                  <a:tcPr/>
                </a:tc>
                <a:tc>
                  <a:txBody>
                    <a:bodyPr/>
                    <a:lstStyle/>
                    <a:p>
                      <a:endParaRPr lang="es-CO" sz="1600" noProof="0">
                        <a:latin typeface="Work Sans" panose="020B0604020202020204" charset="0"/>
                      </a:endParaRPr>
                    </a:p>
                  </a:txBody>
                  <a:tcPr/>
                </a:tc>
                <a:tc>
                  <a:txBody>
                    <a:bodyPr/>
                    <a:lstStyle/>
                    <a:p>
                      <a:endParaRPr lang="es-CO" sz="1600" noProof="0">
                        <a:latin typeface="Work Sans" panose="020B0604020202020204" charset="0"/>
                      </a:endParaRPr>
                    </a:p>
                  </a:txBody>
                  <a:tcPr/>
                </a:tc>
                <a:extLst>
                  <a:ext uri="{0D108BD9-81ED-4DB2-BD59-A6C34878D82A}">
                    <a16:rowId xmlns:a16="http://schemas.microsoft.com/office/drawing/2014/main" val="132081244"/>
                  </a:ext>
                </a:extLst>
              </a:tr>
              <a:tr h="370840">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600" noProof="0" dirty="0">
                          <a:latin typeface="Work Sans" panose="020B0604020202020204" charset="0"/>
                        </a:rPr>
                        <a:t>4</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600" noProof="0" dirty="0">
                          <a:latin typeface="Work Sans" panose="020B0604020202020204" charset="0"/>
                        </a:rPr>
                        <a:t>Procesamiento</a:t>
                      </a:r>
                    </a:p>
                  </a:txBody>
                  <a:tcPr/>
                </a:tc>
                <a:tc>
                  <a:txBody>
                    <a:bodyPr/>
                    <a:lstStyle/>
                    <a:p>
                      <a:r>
                        <a:rPr lang="es-CO" sz="1600" noProof="0" dirty="0">
                          <a:latin typeface="Work Sans" panose="020B0604020202020204" charset="0"/>
                        </a:rPr>
                        <a:t>Edward Giraldo</a:t>
                      </a:r>
                    </a:p>
                    <a:p>
                      <a:r>
                        <a:rPr lang="es-CO" sz="1600" noProof="0" dirty="0">
                          <a:latin typeface="Work Sans" panose="020B0604020202020204" charset="0"/>
                        </a:rPr>
                        <a:t>Yirdley Mateus</a:t>
                      </a:r>
                    </a:p>
                  </a:txBody>
                  <a:tcPr/>
                </a:tc>
                <a:tc>
                  <a:txBody>
                    <a:bodyPr/>
                    <a:lstStyle/>
                    <a:p>
                      <a:endParaRPr lang="es-CO" sz="1600" noProof="0">
                        <a:latin typeface="Work Sans" panose="020B0604020202020204" charset="0"/>
                      </a:endParaRPr>
                    </a:p>
                  </a:txBody>
                  <a:tcPr/>
                </a:tc>
                <a:tc>
                  <a:txBody>
                    <a:bodyPr/>
                    <a:lstStyle/>
                    <a:p>
                      <a:endParaRPr lang="es-CO" sz="1600" noProof="0">
                        <a:latin typeface="Work Sans" panose="020B0604020202020204" charset="0"/>
                      </a:endParaRPr>
                    </a:p>
                  </a:txBody>
                  <a:tcPr/>
                </a:tc>
                <a:tc>
                  <a:txBody>
                    <a:bodyPr/>
                    <a:lstStyle/>
                    <a:p>
                      <a:r>
                        <a:rPr lang="es-CO" sz="1600" noProof="0" dirty="0">
                          <a:latin typeface="Work Sans" panose="020B0604020202020204" charset="0"/>
                        </a:rPr>
                        <a:t>Limpieza de datos</a:t>
                      </a:r>
                    </a:p>
                    <a:p>
                      <a:r>
                        <a:rPr lang="es-CO" sz="1600" noProof="0" dirty="0">
                          <a:latin typeface="Work Sans" panose="020B0604020202020204" charset="0"/>
                        </a:rPr>
                        <a:t>Análisis de datos</a:t>
                      </a:r>
                    </a:p>
                    <a:p>
                      <a:r>
                        <a:rPr lang="es-CO" sz="1600" noProof="0" dirty="0">
                          <a:latin typeface="Work Sans" panose="020B0604020202020204" charset="0"/>
                        </a:rPr>
                        <a:t>Implementación de Modelo ML</a:t>
                      </a:r>
                    </a:p>
                  </a:txBody>
                  <a:tcPr/>
                </a:tc>
                <a:tc>
                  <a:txBody>
                    <a:bodyPr/>
                    <a:lstStyle/>
                    <a:p>
                      <a:endParaRPr lang="es-CO" sz="1600" noProof="0">
                        <a:latin typeface="Work Sans" panose="020B0604020202020204" charset="0"/>
                      </a:endParaRPr>
                    </a:p>
                  </a:txBody>
                  <a:tcPr/>
                </a:tc>
                <a:tc>
                  <a:txBody>
                    <a:bodyPr/>
                    <a:lstStyle/>
                    <a:p>
                      <a:endParaRPr lang="es-CO" sz="1600" noProof="0" dirty="0">
                        <a:latin typeface="Work Sans" panose="020B0604020202020204" charset="0"/>
                      </a:endParaRPr>
                    </a:p>
                  </a:txBody>
                  <a:tcPr/>
                </a:tc>
                <a:extLst>
                  <a:ext uri="{0D108BD9-81ED-4DB2-BD59-A6C34878D82A}">
                    <a16:rowId xmlns:a16="http://schemas.microsoft.com/office/drawing/2014/main" val="3505596015"/>
                  </a:ext>
                </a:extLst>
              </a:tr>
              <a:tr h="370840">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600" noProof="0" dirty="0">
                          <a:latin typeface="Work Sans" panose="020B0604020202020204" charset="0"/>
                        </a:rPr>
                        <a:t>5</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600" noProof="0" dirty="0">
                          <a:latin typeface="Work Sans" panose="020B0604020202020204" charset="0"/>
                        </a:rPr>
                        <a:t>Modelado</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600" noProof="0" dirty="0">
                          <a:latin typeface="Work Sans" panose="020B0604020202020204" charset="0"/>
                        </a:rPr>
                        <a:t>Andrés Rojas</a:t>
                      </a:r>
                    </a:p>
                    <a:p>
                      <a:pPr marL="0" marR="0" lvl="0" indent="0" algn="l" defTabSz="1161014" rtl="0" eaLnBrk="1" fontAlgn="auto" latinLnBrk="0" hangingPunct="1">
                        <a:lnSpc>
                          <a:spcPct val="100000"/>
                        </a:lnSpc>
                        <a:spcBef>
                          <a:spcPts val="0"/>
                        </a:spcBef>
                        <a:spcAft>
                          <a:spcPts val="0"/>
                        </a:spcAft>
                        <a:buClrTx/>
                        <a:buSzTx/>
                        <a:buFontTx/>
                        <a:buNone/>
                        <a:tabLst/>
                        <a:defRPr/>
                      </a:pPr>
                      <a:r>
                        <a:rPr lang="es-CO" sz="1600" noProof="0" dirty="0">
                          <a:latin typeface="Work Sans" panose="020B0604020202020204" charset="0"/>
                        </a:rPr>
                        <a:t>Yirdley Mateus</a:t>
                      </a:r>
                    </a:p>
                  </a:txBody>
                  <a:tcPr/>
                </a:tc>
                <a:tc>
                  <a:txBody>
                    <a:bodyPr/>
                    <a:lstStyle/>
                    <a:p>
                      <a:endParaRPr lang="es-CO" sz="1600" noProof="0" dirty="0">
                        <a:latin typeface="Work Sans" panose="020B0604020202020204" charset="0"/>
                      </a:endParaRPr>
                    </a:p>
                  </a:txBody>
                  <a:tcPr/>
                </a:tc>
                <a:tc>
                  <a:txBody>
                    <a:bodyPr/>
                    <a:lstStyle/>
                    <a:p>
                      <a:endParaRPr lang="es-CO" sz="1600" noProof="0">
                        <a:latin typeface="Work Sans" panose="020B0604020202020204" charset="0"/>
                      </a:endParaRPr>
                    </a:p>
                  </a:txBody>
                  <a:tcPr/>
                </a:tc>
                <a:tc>
                  <a:txBody>
                    <a:bodyPr/>
                    <a:lstStyle/>
                    <a:p>
                      <a:r>
                        <a:rPr lang="es-CO" sz="1600" noProof="0" dirty="0">
                          <a:latin typeface="Work Sans" panose="020B0604020202020204" charset="0"/>
                        </a:rPr>
                        <a:t>Modelo de Base de datos</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600" noProof="0" dirty="0">
                          <a:latin typeface="Work Sans" panose="020B0604020202020204" charset="0"/>
                        </a:rPr>
                        <a:t>Modelo de Base de datos</a:t>
                      </a:r>
                    </a:p>
                  </a:txBody>
                  <a:tcPr/>
                </a:tc>
                <a:tc>
                  <a:txBody>
                    <a:bodyPr/>
                    <a:lstStyle/>
                    <a:p>
                      <a:endParaRPr lang="es-CO" sz="1600" noProof="0">
                        <a:latin typeface="Work Sans" panose="020B0604020202020204" charset="0"/>
                      </a:endParaRPr>
                    </a:p>
                  </a:txBody>
                  <a:tcPr/>
                </a:tc>
                <a:extLst>
                  <a:ext uri="{0D108BD9-81ED-4DB2-BD59-A6C34878D82A}">
                    <a16:rowId xmlns:a16="http://schemas.microsoft.com/office/drawing/2014/main" val="3245335771"/>
                  </a:ext>
                </a:extLst>
              </a:tr>
              <a:tr h="370840">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600" noProof="0" dirty="0">
                          <a:latin typeface="Work Sans" panose="020B0604020202020204" charset="0"/>
                        </a:rPr>
                        <a:t>6</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600" noProof="0" dirty="0">
                          <a:latin typeface="Work Sans" panose="020B0604020202020204" charset="0"/>
                        </a:rPr>
                        <a:t>Visualización</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600" noProof="0" dirty="0">
                          <a:latin typeface="Work Sans" panose="020B0604020202020204" charset="0"/>
                        </a:rPr>
                        <a:t>Andrés Rojas</a:t>
                      </a:r>
                    </a:p>
                    <a:p>
                      <a:endParaRPr lang="es-CO" sz="1600" noProof="0" dirty="0">
                        <a:latin typeface="Work Sans" panose="020B0604020202020204" charset="0"/>
                      </a:endParaRPr>
                    </a:p>
                  </a:txBody>
                  <a:tcPr/>
                </a:tc>
                <a:tc>
                  <a:txBody>
                    <a:bodyPr/>
                    <a:lstStyle/>
                    <a:p>
                      <a:endParaRPr lang="es-CO" sz="1600" noProof="0">
                        <a:latin typeface="Work Sans" panose="020B0604020202020204" charset="0"/>
                      </a:endParaRPr>
                    </a:p>
                  </a:txBody>
                  <a:tcPr/>
                </a:tc>
                <a:tc>
                  <a:txBody>
                    <a:bodyPr/>
                    <a:lstStyle/>
                    <a:p>
                      <a:endParaRPr lang="es-CO" sz="1600" noProof="0">
                        <a:latin typeface="Work Sans" panose="020B0604020202020204" charset="0"/>
                      </a:endParaRPr>
                    </a:p>
                  </a:txBody>
                  <a:tcPr/>
                </a:tc>
                <a:tc>
                  <a:txBody>
                    <a:bodyPr/>
                    <a:lstStyle/>
                    <a:p>
                      <a:endParaRPr lang="es-CO" sz="1600" noProof="0">
                        <a:latin typeface="Work Sans" panose="020B0604020202020204" charset="0"/>
                      </a:endParaRPr>
                    </a:p>
                  </a:txBody>
                  <a:tcPr/>
                </a:tc>
                <a:tc>
                  <a:txBody>
                    <a:bodyPr/>
                    <a:lstStyle/>
                    <a:p>
                      <a:endParaRPr lang="es-CO" sz="1600" noProof="0">
                        <a:latin typeface="Work Sans" panose="020B0604020202020204" charset="0"/>
                      </a:endParaRPr>
                    </a:p>
                  </a:txBody>
                  <a:tcPr/>
                </a:tc>
                <a:tc>
                  <a:txBody>
                    <a:bodyPr/>
                    <a:lstStyle/>
                    <a:p>
                      <a:r>
                        <a:rPr lang="es-CO" sz="1600" noProof="0" dirty="0">
                          <a:latin typeface="Work Sans" panose="020B0604020202020204" charset="0"/>
                        </a:rPr>
                        <a:t>Desarrollo de Reportes</a:t>
                      </a:r>
                    </a:p>
                  </a:txBody>
                  <a:tcPr/>
                </a:tc>
                <a:extLst>
                  <a:ext uri="{0D108BD9-81ED-4DB2-BD59-A6C34878D82A}">
                    <a16:rowId xmlns:a16="http://schemas.microsoft.com/office/drawing/2014/main" val="3571921829"/>
                  </a:ext>
                </a:extLst>
              </a:tr>
              <a:tr h="370840">
                <a:tc>
                  <a:txBody>
                    <a:bodyPr/>
                    <a:lstStyle/>
                    <a:p>
                      <a:pPr algn="l"/>
                      <a:r>
                        <a:rPr lang="es-CO" sz="1600" noProof="0" dirty="0">
                          <a:latin typeface="Work Sans" panose="020B0604020202020204" charset="0"/>
                        </a:rPr>
                        <a:t>7</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600" noProof="0" dirty="0">
                          <a:latin typeface="Work Sans" panose="020B0604020202020204" charset="0"/>
                        </a:rPr>
                        <a:t>Publicación de Resultados</a:t>
                      </a:r>
                    </a:p>
                  </a:txBody>
                  <a:tcPr/>
                </a:tc>
                <a:tc>
                  <a:txBody>
                    <a:bodyPr/>
                    <a:lstStyle/>
                    <a:p>
                      <a:r>
                        <a:rPr lang="es-CO" sz="1600" noProof="0" dirty="0">
                          <a:latin typeface="Work Sans" panose="020B0604020202020204" charset="0"/>
                        </a:rPr>
                        <a:t>Marian Torres</a:t>
                      </a:r>
                    </a:p>
                  </a:txBody>
                  <a:tcPr/>
                </a:tc>
                <a:tc>
                  <a:txBody>
                    <a:bodyPr/>
                    <a:lstStyle/>
                    <a:p>
                      <a:endParaRPr lang="es-CO" sz="1600" noProof="0" dirty="0">
                        <a:latin typeface="Work Sans" panose="020B0604020202020204" charset="0"/>
                      </a:endParaRPr>
                    </a:p>
                  </a:txBody>
                  <a:tcPr/>
                </a:tc>
                <a:tc>
                  <a:txBody>
                    <a:bodyPr/>
                    <a:lstStyle/>
                    <a:p>
                      <a:endParaRPr lang="es-CO" sz="1600" noProof="0">
                        <a:latin typeface="Work Sans" panose="020B0604020202020204" charset="0"/>
                      </a:endParaRPr>
                    </a:p>
                  </a:txBody>
                  <a:tcPr/>
                </a:tc>
                <a:tc>
                  <a:txBody>
                    <a:bodyPr/>
                    <a:lstStyle/>
                    <a:p>
                      <a:endParaRPr lang="es-CO" sz="1600" noProof="0">
                        <a:latin typeface="Work Sans" panose="020B0604020202020204" charset="0"/>
                      </a:endParaRPr>
                    </a:p>
                  </a:txBody>
                  <a:tcPr/>
                </a:tc>
                <a:tc>
                  <a:txBody>
                    <a:bodyPr/>
                    <a:lstStyle/>
                    <a:p>
                      <a:endParaRPr lang="es-CO" sz="1600" noProof="0">
                        <a:latin typeface="Work Sans" panose="020B0604020202020204" charset="0"/>
                      </a:endParaRPr>
                    </a:p>
                  </a:txBody>
                  <a:tcPr/>
                </a:tc>
                <a:tc>
                  <a:txBody>
                    <a:bodyPr/>
                    <a:lstStyle/>
                    <a:p>
                      <a:r>
                        <a:rPr lang="es-CO" sz="1600" noProof="0" dirty="0">
                          <a:latin typeface="Work Sans" panose="020B0604020202020204" charset="0"/>
                        </a:rPr>
                        <a:t>Publicación de información en datos abiertos</a:t>
                      </a:r>
                    </a:p>
                  </a:txBody>
                  <a:tcPr/>
                </a:tc>
                <a:extLst>
                  <a:ext uri="{0D108BD9-81ED-4DB2-BD59-A6C34878D82A}">
                    <a16:rowId xmlns:a16="http://schemas.microsoft.com/office/drawing/2014/main" val="596753166"/>
                  </a:ext>
                </a:extLst>
              </a:tr>
            </a:tbl>
          </a:graphicData>
        </a:graphic>
      </p:graphicFrame>
      <p:pic>
        <p:nvPicPr>
          <p:cNvPr id="4" name="Imagen 2" descr="UnidadVictimas_logo2018-01.jpg">
            <a:extLst>
              <a:ext uri="{FF2B5EF4-FFF2-40B4-BE49-F238E27FC236}">
                <a16:creationId xmlns:a16="http://schemas.microsoft.com/office/drawing/2014/main" id="{8A22F4D5-0E4C-4CBC-8932-838DD8E74F7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616745" y="278425"/>
            <a:ext cx="6106665" cy="1039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742785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6F39054-0344-45B9-95D0-F5C5A5709833}"/>
              </a:ext>
            </a:extLst>
          </p:cNvPr>
          <p:cNvSpPr>
            <a:spLocks noGrp="1"/>
          </p:cNvSpPr>
          <p:nvPr>
            <p:ph type="title"/>
          </p:nvPr>
        </p:nvSpPr>
        <p:spPr/>
        <p:txBody>
          <a:bodyPr/>
          <a:lstStyle/>
          <a:p>
            <a:r>
              <a:rPr lang="es-CO" dirty="0"/>
              <a:t>Cronograma de Hitos</a:t>
            </a:r>
            <a:br>
              <a:rPr lang="es-CO" dirty="0"/>
            </a:br>
            <a:endParaRPr lang="es-CO" dirty="0"/>
          </a:p>
        </p:txBody>
      </p:sp>
      <p:sp>
        <p:nvSpPr>
          <p:cNvPr id="6" name="Marcador de texto 2">
            <a:extLst>
              <a:ext uri="{FF2B5EF4-FFF2-40B4-BE49-F238E27FC236}">
                <a16:creationId xmlns:a16="http://schemas.microsoft.com/office/drawing/2014/main" id="{5B8CA961-EF78-4E04-9A62-AF60514A2229}"/>
              </a:ext>
            </a:extLst>
          </p:cNvPr>
          <p:cNvSpPr txBox="1">
            <a:spLocks/>
          </p:cNvSpPr>
          <p:nvPr/>
        </p:nvSpPr>
        <p:spPr>
          <a:xfrm>
            <a:off x="494071" y="5109535"/>
            <a:ext cx="11956799" cy="688975"/>
          </a:xfrm>
          <a:prstGeom prst="rect">
            <a:avLst/>
          </a:prstGeom>
        </p:spPr>
        <p:txBody>
          <a:bodyPr/>
          <a:lstStyle>
            <a:lvl1pPr marL="0" indent="0" algn="l" defTabSz="1161014" rtl="0" eaLnBrk="1" latinLnBrk="0" hangingPunct="1">
              <a:lnSpc>
                <a:spcPct val="90000"/>
              </a:lnSpc>
              <a:spcBef>
                <a:spcPts val="1270"/>
              </a:spcBef>
              <a:buFont typeface="Arial" panose="020B0604020202020204" pitchFamily="34" charset="0"/>
              <a:buNone/>
              <a:defRPr sz="3400" kern="1200">
                <a:solidFill>
                  <a:srgbClr val="649CF6"/>
                </a:solidFill>
                <a:latin typeface="Work Sans" pitchFamily="2" charset="0"/>
                <a:ea typeface="+mn-ea"/>
                <a:cs typeface="+mn-cs"/>
              </a:defRPr>
            </a:lvl1pPr>
            <a:lvl2pPr marL="870760" indent="-290253" algn="l" defTabSz="1161014" rtl="0" eaLnBrk="1" latinLnBrk="0" hangingPunct="1">
              <a:lnSpc>
                <a:spcPct val="90000"/>
              </a:lnSpc>
              <a:spcBef>
                <a:spcPts val="635"/>
              </a:spcBef>
              <a:buFont typeface="Arial" panose="020B0604020202020204" pitchFamily="34" charset="0"/>
              <a:buChar char="•"/>
              <a:defRPr sz="3047" kern="1200">
                <a:solidFill>
                  <a:schemeClr val="tx1"/>
                </a:solidFill>
                <a:latin typeface="+mn-lt"/>
                <a:ea typeface="+mn-ea"/>
                <a:cs typeface="+mn-cs"/>
              </a:defRPr>
            </a:lvl2pPr>
            <a:lvl3pPr marL="1451267" indent="-290253" algn="l" defTabSz="1161014" rtl="0" eaLnBrk="1" latinLnBrk="0" hangingPunct="1">
              <a:lnSpc>
                <a:spcPct val="90000"/>
              </a:lnSpc>
              <a:spcBef>
                <a:spcPts val="635"/>
              </a:spcBef>
              <a:buFont typeface="Arial" panose="020B0604020202020204" pitchFamily="34" charset="0"/>
              <a:buChar char="•"/>
              <a:defRPr sz="2539" kern="1200">
                <a:solidFill>
                  <a:schemeClr val="tx1"/>
                </a:solidFill>
                <a:latin typeface="+mn-lt"/>
                <a:ea typeface="+mn-ea"/>
                <a:cs typeface="+mn-cs"/>
              </a:defRPr>
            </a:lvl3pPr>
            <a:lvl4pPr marL="2031774"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4pPr>
            <a:lvl5pPr marL="2612281"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5pPr>
            <a:lvl6pPr marL="3192788"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6pPr>
            <a:lvl7pPr marL="3773294"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7pPr>
            <a:lvl8pPr marL="4353801"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8pPr>
            <a:lvl9pPr marL="4934308"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9pPr>
          </a:lstStyle>
          <a:p>
            <a:endParaRPr lang="es-CO" dirty="0"/>
          </a:p>
        </p:txBody>
      </p:sp>
      <p:graphicFrame>
        <p:nvGraphicFramePr>
          <p:cNvPr id="8" name="Table 3">
            <a:extLst>
              <a:ext uri="{FF2B5EF4-FFF2-40B4-BE49-F238E27FC236}">
                <a16:creationId xmlns:a16="http://schemas.microsoft.com/office/drawing/2014/main" id="{5BF6D53B-53D7-4020-AE41-DD0AB830B723}"/>
              </a:ext>
            </a:extLst>
          </p:cNvPr>
          <p:cNvGraphicFramePr>
            <a:graphicFrameLocks noGrp="1"/>
          </p:cNvGraphicFramePr>
          <p:nvPr>
            <p:extLst>
              <p:ext uri="{D42A27DB-BD31-4B8C-83A1-F6EECF244321}">
                <p14:modId xmlns:p14="http://schemas.microsoft.com/office/powerpoint/2010/main" val="2423757921"/>
              </p:ext>
            </p:extLst>
          </p:nvPr>
        </p:nvGraphicFramePr>
        <p:xfrm>
          <a:off x="494071" y="2950689"/>
          <a:ext cx="14346936" cy="3646605"/>
        </p:xfrm>
        <a:graphic>
          <a:graphicData uri="http://schemas.openxmlformats.org/drawingml/2006/table">
            <a:tbl>
              <a:tblPr firstRow="1" bandRow="1">
                <a:tableStyleId>{5C22544A-7EE6-4342-B048-85BDC9FD1C3A}</a:tableStyleId>
              </a:tblPr>
              <a:tblGrid>
                <a:gridCol w="553679">
                  <a:extLst>
                    <a:ext uri="{9D8B030D-6E8A-4147-A177-3AD203B41FA5}">
                      <a16:colId xmlns:a16="http://schemas.microsoft.com/office/drawing/2014/main" val="4034247673"/>
                    </a:ext>
                  </a:extLst>
                </a:gridCol>
                <a:gridCol w="4691242">
                  <a:extLst>
                    <a:ext uri="{9D8B030D-6E8A-4147-A177-3AD203B41FA5}">
                      <a16:colId xmlns:a16="http://schemas.microsoft.com/office/drawing/2014/main" val="4110195667"/>
                    </a:ext>
                  </a:extLst>
                </a:gridCol>
                <a:gridCol w="9102015">
                  <a:extLst>
                    <a:ext uri="{9D8B030D-6E8A-4147-A177-3AD203B41FA5}">
                      <a16:colId xmlns:a16="http://schemas.microsoft.com/office/drawing/2014/main" val="3399724953"/>
                    </a:ext>
                  </a:extLst>
                </a:gridCol>
              </a:tblGrid>
              <a:tr h="420795">
                <a:tc>
                  <a:txBody>
                    <a:bodyPr/>
                    <a:lstStyle/>
                    <a:p>
                      <a:pPr fontAlgn="base"/>
                      <a:r>
                        <a:rPr lang="es-CO" sz="2000" dirty="0">
                          <a:effectLst/>
                          <a:latin typeface="Work Sans" panose="020B0604020202020204" charset="0"/>
                        </a:rPr>
                        <a:t>Id ​</a:t>
                      </a:r>
                      <a:endParaRPr lang="es-CO" sz="2000" b="1" dirty="0">
                        <a:solidFill>
                          <a:srgbClr val="FFFFFF"/>
                        </a:solidFill>
                        <a:effectLst/>
                        <a:latin typeface="Work Sans" panose="020B0604020202020204" charset="0"/>
                      </a:endParaRPr>
                    </a:p>
                  </a:txBody>
                  <a:tcPr/>
                </a:tc>
                <a:tc>
                  <a:txBody>
                    <a:bodyPr/>
                    <a:lstStyle/>
                    <a:p>
                      <a:pPr fontAlgn="base"/>
                      <a:r>
                        <a:rPr lang="es-CO" sz="2000" dirty="0">
                          <a:effectLst/>
                          <a:latin typeface="Work Sans" panose="020B0604020202020204" charset="0"/>
                        </a:rPr>
                        <a:t>Actividad​</a:t>
                      </a:r>
                      <a:endParaRPr lang="es-CO" sz="2000" b="1" dirty="0">
                        <a:solidFill>
                          <a:srgbClr val="FFFFFF"/>
                        </a:solidFill>
                        <a:effectLst/>
                        <a:latin typeface="Work Sans" panose="020B0604020202020204" charset="0"/>
                      </a:endParaRPr>
                    </a:p>
                  </a:txBody>
                  <a:tcPr/>
                </a:tc>
                <a:tc>
                  <a:txBody>
                    <a:bodyPr/>
                    <a:lstStyle/>
                    <a:p>
                      <a:pPr marL="0" marR="0" lvl="0" indent="0" algn="ctr" defTabSz="1161014" rtl="0" eaLnBrk="1" fontAlgn="auto" latinLnBrk="0" hangingPunct="1">
                        <a:lnSpc>
                          <a:spcPct val="100000"/>
                        </a:lnSpc>
                        <a:spcBef>
                          <a:spcPts val="0"/>
                        </a:spcBef>
                        <a:spcAft>
                          <a:spcPts val="0"/>
                        </a:spcAft>
                        <a:buClrTx/>
                        <a:buSzTx/>
                        <a:buFontTx/>
                        <a:buNone/>
                        <a:tabLst/>
                        <a:defRPr/>
                      </a:pPr>
                      <a:r>
                        <a:rPr lang="es-CO" sz="2000" b="1" kern="1200" dirty="0">
                          <a:solidFill>
                            <a:schemeClr val="lt1"/>
                          </a:solidFill>
                          <a:latin typeface="Work Sans" panose="020B0604020202020204" charset="0"/>
                          <a:ea typeface="+mn-ea"/>
                          <a:cs typeface="+mn-cs"/>
                        </a:rPr>
                        <a:t>Marzo</a:t>
                      </a:r>
                      <a:r>
                        <a:rPr lang="es-CO" sz="2000" noProof="0" dirty="0">
                          <a:latin typeface="Work Sans" panose="020B0604020202020204" charset="0"/>
                        </a:rPr>
                        <a:t>: Semana del 8 al 12</a:t>
                      </a:r>
                    </a:p>
                  </a:txBody>
                  <a:tcPr/>
                </a:tc>
                <a:extLst>
                  <a:ext uri="{0D108BD9-81ED-4DB2-BD59-A6C34878D82A}">
                    <a16:rowId xmlns:a16="http://schemas.microsoft.com/office/drawing/2014/main" val="3680622030"/>
                  </a:ext>
                </a:extLst>
              </a:tr>
              <a:tr h="420795">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1</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Establecer Fuentes de información </a:t>
                      </a:r>
                    </a:p>
                  </a:txBody>
                  <a:tcPr/>
                </a:tc>
                <a:tc>
                  <a:txBody>
                    <a:bodyPr/>
                    <a:lstStyle/>
                    <a:p>
                      <a:endParaRPr lang="es-CO" sz="2000" noProof="0" dirty="0">
                        <a:latin typeface="Work Sans" panose="020B0604020202020204" charset="0"/>
                      </a:endParaRPr>
                    </a:p>
                  </a:txBody>
                  <a:tcPr/>
                </a:tc>
                <a:extLst>
                  <a:ext uri="{0D108BD9-81ED-4DB2-BD59-A6C34878D82A}">
                    <a16:rowId xmlns:a16="http://schemas.microsoft.com/office/drawing/2014/main" val="2841084542"/>
                  </a:ext>
                </a:extLst>
              </a:tr>
              <a:tr h="420795">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2</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Exploración de servicios disponibles</a:t>
                      </a:r>
                    </a:p>
                  </a:txBody>
                  <a:tcPr/>
                </a:tc>
                <a:tc>
                  <a:txBody>
                    <a:bodyPr/>
                    <a:lstStyle/>
                    <a:p>
                      <a:endParaRPr lang="es-CO" sz="2000" noProof="0" dirty="0">
                        <a:latin typeface="Work Sans" panose="020B0604020202020204" charset="0"/>
                      </a:endParaRPr>
                    </a:p>
                  </a:txBody>
                  <a:tcPr/>
                </a:tc>
                <a:extLst>
                  <a:ext uri="{0D108BD9-81ED-4DB2-BD59-A6C34878D82A}">
                    <a16:rowId xmlns:a16="http://schemas.microsoft.com/office/drawing/2014/main" val="3549563466"/>
                  </a:ext>
                </a:extLst>
              </a:tr>
              <a:tr h="420795">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3</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Ingesta de datos</a:t>
                      </a:r>
                    </a:p>
                  </a:txBody>
                  <a:tcPr/>
                </a:tc>
                <a:tc>
                  <a:txBody>
                    <a:bodyPr/>
                    <a:lstStyle/>
                    <a:p>
                      <a:pPr algn="just"/>
                      <a:endParaRPr lang="es-CO" sz="2000" kern="1200" noProof="0" dirty="0">
                        <a:solidFill>
                          <a:schemeClr val="dk1"/>
                        </a:solidFill>
                        <a:latin typeface="Work Sans" panose="020B0604020202020204" charset="0"/>
                        <a:ea typeface="+mn-ea"/>
                        <a:cs typeface="+mn-cs"/>
                      </a:endParaRPr>
                    </a:p>
                  </a:txBody>
                  <a:tcPr/>
                </a:tc>
                <a:extLst>
                  <a:ext uri="{0D108BD9-81ED-4DB2-BD59-A6C34878D82A}">
                    <a16:rowId xmlns:a16="http://schemas.microsoft.com/office/drawing/2014/main" val="132081244"/>
                  </a:ext>
                </a:extLst>
              </a:tr>
              <a:tr h="420795">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4</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Procesamiento</a:t>
                      </a:r>
                    </a:p>
                  </a:txBody>
                  <a:tcPr/>
                </a:tc>
                <a:tc>
                  <a:txBody>
                    <a:bodyPr/>
                    <a:lstStyle/>
                    <a:p>
                      <a:endParaRPr lang="es-CO" sz="2000" noProof="0" dirty="0">
                        <a:latin typeface="Work Sans" panose="020B0604020202020204" charset="0"/>
                      </a:endParaRPr>
                    </a:p>
                  </a:txBody>
                  <a:tcPr/>
                </a:tc>
                <a:extLst>
                  <a:ext uri="{0D108BD9-81ED-4DB2-BD59-A6C34878D82A}">
                    <a16:rowId xmlns:a16="http://schemas.microsoft.com/office/drawing/2014/main" val="3505596015"/>
                  </a:ext>
                </a:extLst>
              </a:tr>
              <a:tr h="420795">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5</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Modelado</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endParaRPr lang="es-CO" sz="2000" noProof="0" dirty="0">
                        <a:latin typeface="Work Sans" panose="020B0604020202020204" charset="0"/>
                      </a:endParaRPr>
                    </a:p>
                  </a:txBody>
                  <a:tcPr/>
                </a:tc>
                <a:extLst>
                  <a:ext uri="{0D108BD9-81ED-4DB2-BD59-A6C34878D82A}">
                    <a16:rowId xmlns:a16="http://schemas.microsoft.com/office/drawing/2014/main" val="3245335771"/>
                  </a:ext>
                </a:extLst>
              </a:tr>
              <a:tr h="420795">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6</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Visualización</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endParaRPr lang="es-CO" sz="2000" noProof="0" dirty="0">
                        <a:latin typeface="Work Sans" panose="020B0604020202020204" charset="0"/>
                      </a:endParaRPr>
                    </a:p>
                  </a:txBody>
                  <a:tcPr/>
                </a:tc>
                <a:extLst>
                  <a:ext uri="{0D108BD9-81ED-4DB2-BD59-A6C34878D82A}">
                    <a16:rowId xmlns:a16="http://schemas.microsoft.com/office/drawing/2014/main" val="3571921829"/>
                  </a:ext>
                </a:extLst>
              </a:tr>
              <a:tr h="420795">
                <a:tc>
                  <a:txBody>
                    <a:bodyPr/>
                    <a:lstStyle/>
                    <a:p>
                      <a:pPr algn="l"/>
                      <a:r>
                        <a:rPr lang="es-CO" sz="2000" noProof="0" dirty="0">
                          <a:latin typeface="Work Sans" panose="020B0604020202020204" charset="0"/>
                        </a:rPr>
                        <a:t>7</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Publicación de Resultados</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endParaRPr lang="es-CO" sz="2000" noProof="0" dirty="0">
                        <a:latin typeface="Work Sans" panose="020B0604020202020204" charset="0"/>
                      </a:endParaRPr>
                    </a:p>
                  </a:txBody>
                  <a:tcPr/>
                </a:tc>
                <a:extLst>
                  <a:ext uri="{0D108BD9-81ED-4DB2-BD59-A6C34878D82A}">
                    <a16:rowId xmlns:a16="http://schemas.microsoft.com/office/drawing/2014/main" val="596753166"/>
                  </a:ext>
                </a:extLst>
              </a:tr>
            </a:tbl>
          </a:graphicData>
        </a:graphic>
      </p:graphicFrame>
      <p:sp>
        <p:nvSpPr>
          <p:cNvPr id="7" name="Marcador de texto 6">
            <a:extLst>
              <a:ext uri="{FF2B5EF4-FFF2-40B4-BE49-F238E27FC236}">
                <a16:creationId xmlns:a16="http://schemas.microsoft.com/office/drawing/2014/main" id="{71D7F346-3EF0-460E-981F-C465906239F1}"/>
              </a:ext>
            </a:extLst>
          </p:cNvPr>
          <p:cNvSpPr>
            <a:spLocks noGrp="1"/>
          </p:cNvSpPr>
          <p:nvPr>
            <p:ph type="body" sz="quarter" idx="10"/>
          </p:nvPr>
        </p:nvSpPr>
        <p:spPr>
          <a:xfrm>
            <a:off x="494071" y="798189"/>
            <a:ext cx="11956799" cy="688975"/>
          </a:xfrm>
        </p:spPr>
        <p:txBody>
          <a:bodyPr/>
          <a:lstStyle/>
          <a:p>
            <a:r>
              <a:rPr lang="es-CO" sz="3600" dirty="0"/>
              <a:t>Avance en el cronograma</a:t>
            </a:r>
            <a:endParaRPr lang="es-CO" dirty="0"/>
          </a:p>
          <a:p>
            <a:endParaRPr lang="es-CO" dirty="0"/>
          </a:p>
        </p:txBody>
      </p:sp>
      <p:pic>
        <p:nvPicPr>
          <p:cNvPr id="9" name="Imagen 2" descr="UnidadVictimas_logo2018-01.jpg">
            <a:extLst>
              <a:ext uri="{FF2B5EF4-FFF2-40B4-BE49-F238E27FC236}">
                <a16:creationId xmlns:a16="http://schemas.microsoft.com/office/drawing/2014/main" id="{6437EAD6-30CC-47A6-A3F0-25245C48AA4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616745" y="278425"/>
            <a:ext cx="6106665" cy="1039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93153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Marcador de texto 7">
            <a:extLst>
              <a:ext uri="{FF2B5EF4-FFF2-40B4-BE49-F238E27FC236}">
                <a16:creationId xmlns:a16="http://schemas.microsoft.com/office/drawing/2014/main" id="{A5A3A6D0-7C72-4B5A-927A-DDD0406C42CB}"/>
              </a:ext>
            </a:extLst>
          </p:cNvPr>
          <p:cNvSpPr>
            <a:spLocks noGrp="1"/>
          </p:cNvSpPr>
          <p:nvPr>
            <p:ph type="body" sz="quarter" idx="11"/>
          </p:nvPr>
        </p:nvSpPr>
        <p:spPr>
          <a:xfrm>
            <a:off x="7438967" y="3642869"/>
            <a:ext cx="7816111" cy="1801965"/>
          </a:xfrm>
        </p:spPr>
        <p:txBody>
          <a:bodyPr/>
          <a:lstStyle/>
          <a:p>
            <a:r>
              <a:rPr lang="es-MX" dirty="0"/>
              <a:t>Piloto 2: </a:t>
            </a:r>
            <a:r>
              <a:rPr lang="es-ES" dirty="0"/>
              <a:t>Identificación de posibles casos de fraude en el RUV</a:t>
            </a:r>
            <a:endParaRPr lang="es-CO" dirty="0"/>
          </a:p>
          <a:p>
            <a:endParaRPr lang="es-CO" dirty="0"/>
          </a:p>
        </p:txBody>
      </p:sp>
      <p:pic>
        <p:nvPicPr>
          <p:cNvPr id="5" name="Picture 4" descr="Retomando Caminos - Especial Unidad de Víctimas">
            <a:extLst>
              <a:ext uri="{FF2B5EF4-FFF2-40B4-BE49-F238E27FC236}">
                <a16:creationId xmlns:a16="http://schemas.microsoft.com/office/drawing/2014/main" id="{C64854CF-FCDA-415A-87E3-DC4D8F2CAC0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3010" y="3966898"/>
            <a:ext cx="6501384" cy="11080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37097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68DE3005-4557-4F80-9CBE-FA78C81ADC62}"/>
              </a:ext>
            </a:extLst>
          </p:cNvPr>
          <p:cNvSpPr>
            <a:spLocks noGrp="1"/>
          </p:cNvSpPr>
          <p:nvPr>
            <p:ph type="title"/>
          </p:nvPr>
        </p:nvSpPr>
        <p:spPr>
          <a:xfrm>
            <a:off x="494071" y="293748"/>
            <a:ext cx="14622387" cy="504441"/>
          </a:xfrm>
        </p:spPr>
        <p:txBody>
          <a:bodyPr/>
          <a:lstStyle/>
          <a:p>
            <a:r>
              <a:rPr lang="es-ES" dirty="0"/>
              <a:t>Identificación de posibles </a:t>
            </a:r>
            <a:br>
              <a:rPr lang="es-ES" dirty="0"/>
            </a:br>
            <a:r>
              <a:rPr lang="es-ES" dirty="0"/>
              <a:t>casos de fraude en el RUV</a:t>
            </a:r>
            <a:endParaRPr lang="es-CO" dirty="0"/>
          </a:p>
        </p:txBody>
      </p:sp>
      <p:cxnSp>
        <p:nvCxnSpPr>
          <p:cNvPr id="38" name="Conector recto 37">
            <a:extLst>
              <a:ext uri="{FF2B5EF4-FFF2-40B4-BE49-F238E27FC236}">
                <a16:creationId xmlns:a16="http://schemas.microsoft.com/office/drawing/2014/main" id="{DB48BAD3-17FA-489C-9DF8-A1F201F61A3D}"/>
              </a:ext>
            </a:extLst>
          </p:cNvPr>
          <p:cNvCxnSpPr>
            <a:cxnSpLocks/>
          </p:cNvCxnSpPr>
          <p:nvPr/>
        </p:nvCxnSpPr>
        <p:spPr>
          <a:xfrm>
            <a:off x="1352121" y="1943596"/>
            <a:ext cx="0" cy="1219538"/>
          </a:xfrm>
          <a:prstGeom prst="line">
            <a:avLst/>
          </a:prstGeom>
          <a:ln w="571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0" name="CuadroTexto 9">
            <a:extLst>
              <a:ext uri="{FF2B5EF4-FFF2-40B4-BE49-F238E27FC236}">
                <a16:creationId xmlns:a16="http://schemas.microsoft.com/office/drawing/2014/main" id="{55CBDF63-2739-4420-AF57-ADA5B941A33B}"/>
              </a:ext>
            </a:extLst>
          </p:cNvPr>
          <p:cNvSpPr txBox="1"/>
          <p:nvPr/>
        </p:nvSpPr>
        <p:spPr>
          <a:xfrm>
            <a:off x="1535652" y="2211240"/>
            <a:ext cx="13390385"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algn="just"/>
            <a:r>
              <a:rPr lang="es-CO" dirty="0"/>
              <a:t>Ejercicio de clúster a partir de los fraudes que ya fueron identificados en el Registro Único de Victimas (RUV) y que ya fueron denunciados ante la fiscalía por la Oficina Asesora Jurídica (OAJ) de la Unidad. Comportamientos que son identificados como fraude. Buscar en la base de datos (identificación de patrones en el RUV) Aprendizaje de máquina para que identifique dentro del RUV posibles casos de fraude a partir de las características previamente identificadas. Se parte de 3000 registros para que el modelo “Aprenda” y luego correrlo sobre los 9.000.000 de registros de víctimas. </a:t>
            </a:r>
          </a:p>
        </p:txBody>
      </p:sp>
      <p:pic>
        <p:nvPicPr>
          <p:cNvPr id="20" name="Gráfico 19">
            <a:extLst>
              <a:ext uri="{FF2B5EF4-FFF2-40B4-BE49-F238E27FC236}">
                <a16:creationId xmlns:a16="http://schemas.microsoft.com/office/drawing/2014/main" id="{96F87E25-1C04-473A-A2B1-8182B39BA30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94071" y="2186552"/>
            <a:ext cx="665519" cy="665519"/>
          </a:xfrm>
          <a:prstGeom prst="rect">
            <a:avLst/>
          </a:prstGeom>
        </p:spPr>
      </p:pic>
      <p:sp>
        <p:nvSpPr>
          <p:cNvPr id="7" name="Rectángulo 6">
            <a:extLst>
              <a:ext uri="{FF2B5EF4-FFF2-40B4-BE49-F238E27FC236}">
                <a16:creationId xmlns:a16="http://schemas.microsoft.com/office/drawing/2014/main" id="{099E5151-3967-4837-833B-698561A2E5F4}"/>
              </a:ext>
            </a:extLst>
          </p:cNvPr>
          <p:cNvSpPr/>
          <p:nvPr/>
        </p:nvSpPr>
        <p:spPr>
          <a:xfrm>
            <a:off x="1535652" y="1943596"/>
            <a:ext cx="1454244" cy="400110"/>
          </a:xfrm>
          <a:prstGeom prst="rect">
            <a:avLst/>
          </a:prstGeom>
        </p:spPr>
        <p:txBody>
          <a:bodyPr wrap="none">
            <a:spAutoFit/>
          </a:bodyPr>
          <a:lstStyle/>
          <a:p>
            <a:r>
              <a:rPr lang="es-CO" sz="2000" b="1" dirty="0">
                <a:solidFill>
                  <a:srgbClr val="649CF5"/>
                </a:solidFill>
                <a:latin typeface="Work Sans" pitchFamily="2" charset="0"/>
                <a:cs typeface="Arial"/>
              </a:rPr>
              <a:t>Objetivos.</a:t>
            </a:r>
            <a:endParaRPr lang="es-MX" sz="2000" b="1" dirty="0">
              <a:solidFill>
                <a:srgbClr val="649CF5"/>
              </a:solidFill>
              <a:latin typeface="Work Sans" pitchFamily="2" charset="0"/>
              <a:cs typeface="Arial"/>
            </a:endParaRPr>
          </a:p>
        </p:txBody>
      </p:sp>
      <p:cxnSp>
        <p:nvCxnSpPr>
          <p:cNvPr id="22" name="Conector recto 21">
            <a:extLst>
              <a:ext uri="{FF2B5EF4-FFF2-40B4-BE49-F238E27FC236}">
                <a16:creationId xmlns:a16="http://schemas.microsoft.com/office/drawing/2014/main" id="{6F08565B-A0CE-4320-81D3-618AB8659B75}"/>
              </a:ext>
            </a:extLst>
          </p:cNvPr>
          <p:cNvCxnSpPr>
            <a:cxnSpLocks/>
          </p:cNvCxnSpPr>
          <p:nvPr/>
        </p:nvCxnSpPr>
        <p:spPr>
          <a:xfrm>
            <a:off x="1381922" y="4267598"/>
            <a:ext cx="0" cy="1219538"/>
          </a:xfrm>
          <a:prstGeom prst="line">
            <a:avLst/>
          </a:prstGeom>
          <a:ln w="571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3" name="CuadroTexto 22">
            <a:extLst>
              <a:ext uri="{FF2B5EF4-FFF2-40B4-BE49-F238E27FC236}">
                <a16:creationId xmlns:a16="http://schemas.microsoft.com/office/drawing/2014/main" id="{1E55DBCE-6924-4F27-ACB7-88BFB7091C25}"/>
              </a:ext>
            </a:extLst>
          </p:cNvPr>
          <p:cNvSpPr txBox="1"/>
          <p:nvPr/>
        </p:nvSpPr>
        <p:spPr>
          <a:xfrm>
            <a:off x="1565454" y="4535242"/>
            <a:ext cx="13390384"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algn="just"/>
            <a:r>
              <a:rPr lang="es-CO" dirty="0"/>
              <a:t>Esta iniciativa nace en base a la necesidad de poder identificar posibles casos de fraudes en el RUV. La entidad pretende realizar un proyecto de Big Data y analítica que permita cumplir con el objetivo propuesto, la realización de esta iniciativa demanda una cantidad de recursos tecnológicos que permitan la ejecución. </a:t>
            </a:r>
          </a:p>
        </p:txBody>
      </p:sp>
      <p:pic>
        <p:nvPicPr>
          <p:cNvPr id="24" name="Gráfico 23">
            <a:extLst>
              <a:ext uri="{FF2B5EF4-FFF2-40B4-BE49-F238E27FC236}">
                <a16:creationId xmlns:a16="http://schemas.microsoft.com/office/drawing/2014/main" id="{A57A519B-4C98-468D-A51A-979B148E75F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23872" y="4510554"/>
            <a:ext cx="665519" cy="665519"/>
          </a:xfrm>
          <a:prstGeom prst="rect">
            <a:avLst/>
          </a:prstGeom>
        </p:spPr>
      </p:pic>
      <p:sp>
        <p:nvSpPr>
          <p:cNvPr id="25" name="Rectángulo 24">
            <a:extLst>
              <a:ext uri="{FF2B5EF4-FFF2-40B4-BE49-F238E27FC236}">
                <a16:creationId xmlns:a16="http://schemas.microsoft.com/office/drawing/2014/main" id="{2465622F-40BC-4DE0-8D6F-40DB2A73C43F}"/>
              </a:ext>
            </a:extLst>
          </p:cNvPr>
          <p:cNvSpPr/>
          <p:nvPr/>
        </p:nvSpPr>
        <p:spPr>
          <a:xfrm>
            <a:off x="1565453" y="4267598"/>
            <a:ext cx="2034531" cy="400110"/>
          </a:xfrm>
          <a:prstGeom prst="rect">
            <a:avLst/>
          </a:prstGeom>
        </p:spPr>
        <p:txBody>
          <a:bodyPr wrap="none">
            <a:spAutoFit/>
          </a:bodyPr>
          <a:lstStyle/>
          <a:p>
            <a:r>
              <a:rPr lang="es-CO" sz="2000" b="1" dirty="0">
                <a:solidFill>
                  <a:srgbClr val="649CF5"/>
                </a:solidFill>
                <a:latin typeface="Work Sans" pitchFamily="2" charset="0"/>
                <a:cs typeface="Arial"/>
              </a:rPr>
              <a:t>Problemática. </a:t>
            </a:r>
            <a:endParaRPr lang="es-MX" sz="2000" b="1" dirty="0">
              <a:solidFill>
                <a:srgbClr val="649CF5"/>
              </a:solidFill>
              <a:latin typeface="Work Sans" pitchFamily="2" charset="0"/>
              <a:cs typeface="Arial"/>
            </a:endParaRPr>
          </a:p>
        </p:txBody>
      </p:sp>
      <p:cxnSp>
        <p:nvCxnSpPr>
          <p:cNvPr id="27" name="Conector recto 26">
            <a:extLst>
              <a:ext uri="{FF2B5EF4-FFF2-40B4-BE49-F238E27FC236}">
                <a16:creationId xmlns:a16="http://schemas.microsoft.com/office/drawing/2014/main" id="{93E921F2-6F88-4572-90A6-19A244C83364}"/>
              </a:ext>
            </a:extLst>
          </p:cNvPr>
          <p:cNvCxnSpPr>
            <a:cxnSpLocks/>
          </p:cNvCxnSpPr>
          <p:nvPr/>
        </p:nvCxnSpPr>
        <p:spPr>
          <a:xfrm>
            <a:off x="1381922" y="6077250"/>
            <a:ext cx="0" cy="1219538"/>
          </a:xfrm>
          <a:prstGeom prst="line">
            <a:avLst/>
          </a:prstGeom>
          <a:ln w="571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8" name="CuadroTexto 27">
            <a:extLst>
              <a:ext uri="{FF2B5EF4-FFF2-40B4-BE49-F238E27FC236}">
                <a16:creationId xmlns:a16="http://schemas.microsoft.com/office/drawing/2014/main" id="{3DC8C709-1E57-4367-BA43-C19391D2A1BB}"/>
              </a:ext>
            </a:extLst>
          </p:cNvPr>
          <p:cNvSpPr txBox="1"/>
          <p:nvPr/>
        </p:nvSpPr>
        <p:spPr>
          <a:xfrm>
            <a:off x="1565454" y="6428022"/>
            <a:ext cx="6016446"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marL="342900" indent="-342900" algn="l">
              <a:buFont typeface="Arial" panose="020B0604020202020204" pitchFamily="34" charset="0"/>
              <a:buChar char="•"/>
            </a:pPr>
            <a:r>
              <a:rPr lang="es-CO" sz="1800" b="1" dirty="0"/>
              <a:t>Líder del proyecto:</a:t>
            </a:r>
            <a:r>
              <a:rPr lang="es-CO" sz="1800" dirty="0"/>
              <a:t> Fredy Quesada</a:t>
            </a:r>
          </a:p>
          <a:p>
            <a:pPr marL="342900" indent="-342900" algn="l">
              <a:buFont typeface="Arial" panose="020B0604020202020204" pitchFamily="34" charset="0"/>
              <a:buChar char="•"/>
            </a:pPr>
            <a:r>
              <a:rPr lang="es-CO" sz="1800" b="1" dirty="0">
                <a:latin typeface="Work Sans" pitchFamily="2" charset="0"/>
                <a:sym typeface="Arial"/>
              </a:rPr>
              <a:t>Científico de datos: </a:t>
            </a:r>
            <a:r>
              <a:rPr lang="es-CO" sz="1800" dirty="0">
                <a:latin typeface="Work Sans" pitchFamily="2" charset="0"/>
                <a:sym typeface="Arial"/>
              </a:rPr>
              <a:t>Juan Diaz y William Castillo</a:t>
            </a:r>
          </a:p>
          <a:p>
            <a:pPr marL="342900" indent="-342900" algn="l">
              <a:buFont typeface="Arial" panose="020B0604020202020204" pitchFamily="34" charset="0"/>
              <a:buChar char="•"/>
            </a:pPr>
            <a:r>
              <a:rPr lang="es-CO" sz="1800" b="1" dirty="0">
                <a:latin typeface="Work Sans" pitchFamily="2" charset="0"/>
                <a:sym typeface="Arial"/>
              </a:rPr>
              <a:t>Ingeniero de Datos: </a:t>
            </a:r>
            <a:r>
              <a:rPr lang="es-CO" sz="1800" dirty="0">
                <a:latin typeface="Work Sans" pitchFamily="2" charset="0"/>
                <a:sym typeface="Arial"/>
              </a:rPr>
              <a:t>Miller Patiño</a:t>
            </a:r>
            <a:endParaRPr lang="es-CO" sz="1800" b="1" dirty="0">
              <a:latin typeface="Work Sans" pitchFamily="2" charset="0"/>
              <a:sym typeface="Arial"/>
            </a:endParaRPr>
          </a:p>
          <a:p>
            <a:pPr marL="342900" indent="-342900" algn="l">
              <a:buFont typeface="Arial" panose="020B0604020202020204" pitchFamily="34" charset="0"/>
              <a:buChar char="•"/>
            </a:pPr>
            <a:r>
              <a:rPr lang="es-CO" sz="1800" b="1" dirty="0">
                <a:latin typeface="Work Sans" pitchFamily="2" charset="0"/>
                <a:sym typeface="Arial"/>
              </a:rPr>
              <a:t>Analista de datos: </a:t>
            </a:r>
            <a:r>
              <a:rPr lang="es-CO" sz="1800" dirty="0">
                <a:latin typeface="Work Sans" pitchFamily="2" charset="0"/>
                <a:sym typeface="Arial"/>
              </a:rPr>
              <a:t>Juan Diaz</a:t>
            </a:r>
          </a:p>
        </p:txBody>
      </p:sp>
      <p:pic>
        <p:nvPicPr>
          <p:cNvPr id="29" name="Gráfico 28">
            <a:extLst>
              <a:ext uri="{FF2B5EF4-FFF2-40B4-BE49-F238E27FC236}">
                <a16:creationId xmlns:a16="http://schemas.microsoft.com/office/drawing/2014/main" id="{B02A556A-7879-4949-A945-58B2C51862A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23872" y="6320206"/>
            <a:ext cx="665519" cy="665519"/>
          </a:xfrm>
          <a:prstGeom prst="rect">
            <a:avLst/>
          </a:prstGeom>
        </p:spPr>
      </p:pic>
      <p:sp>
        <p:nvSpPr>
          <p:cNvPr id="30" name="Rectángulo 29">
            <a:extLst>
              <a:ext uri="{FF2B5EF4-FFF2-40B4-BE49-F238E27FC236}">
                <a16:creationId xmlns:a16="http://schemas.microsoft.com/office/drawing/2014/main" id="{4F110F69-5139-4FF6-8D5F-75FA3A9B7552}"/>
              </a:ext>
            </a:extLst>
          </p:cNvPr>
          <p:cNvSpPr/>
          <p:nvPr/>
        </p:nvSpPr>
        <p:spPr>
          <a:xfrm>
            <a:off x="1565453" y="6077250"/>
            <a:ext cx="1720343" cy="400110"/>
          </a:xfrm>
          <a:prstGeom prst="rect">
            <a:avLst/>
          </a:prstGeom>
        </p:spPr>
        <p:txBody>
          <a:bodyPr wrap="none">
            <a:spAutoFit/>
          </a:bodyPr>
          <a:lstStyle/>
          <a:p>
            <a:r>
              <a:rPr lang="es-CO" sz="2000" b="1" dirty="0">
                <a:solidFill>
                  <a:srgbClr val="649CF5"/>
                </a:solidFill>
                <a:latin typeface="Work Sans" pitchFamily="2" charset="0"/>
                <a:cs typeface="Arial"/>
              </a:rPr>
              <a:t>Integrantes.</a:t>
            </a:r>
            <a:endParaRPr lang="es-MX" sz="2000" b="1" dirty="0">
              <a:solidFill>
                <a:srgbClr val="649CF5"/>
              </a:solidFill>
              <a:latin typeface="Work Sans" pitchFamily="2" charset="0"/>
              <a:cs typeface="Arial"/>
            </a:endParaRPr>
          </a:p>
        </p:txBody>
      </p:sp>
      <p:grpSp>
        <p:nvGrpSpPr>
          <p:cNvPr id="31" name="Grupo 30">
            <a:extLst>
              <a:ext uri="{FF2B5EF4-FFF2-40B4-BE49-F238E27FC236}">
                <a16:creationId xmlns:a16="http://schemas.microsoft.com/office/drawing/2014/main" id="{3CFC0FB3-BCE1-422A-B016-4C2AF5B9496D}"/>
              </a:ext>
            </a:extLst>
          </p:cNvPr>
          <p:cNvGrpSpPr/>
          <p:nvPr/>
        </p:nvGrpSpPr>
        <p:grpSpPr>
          <a:xfrm>
            <a:off x="523872" y="7886902"/>
            <a:ext cx="14023396" cy="1549307"/>
            <a:chOff x="4980193" y="2294716"/>
            <a:chExt cx="14023396" cy="1549307"/>
          </a:xfrm>
        </p:grpSpPr>
        <p:cxnSp>
          <p:nvCxnSpPr>
            <p:cNvPr id="32" name="Conector recto 31">
              <a:extLst>
                <a:ext uri="{FF2B5EF4-FFF2-40B4-BE49-F238E27FC236}">
                  <a16:creationId xmlns:a16="http://schemas.microsoft.com/office/drawing/2014/main" id="{7C4E7D7E-69A8-4FB8-A14A-59CD637A56E7}"/>
                </a:ext>
              </a:extLst>
            </p:cNvPr>
            <p:cNvCxnSpPr>
              <a:cxnSpLocks/>
            </p:cNvCxnSpPr>
            <p:nvPr/>
          </p:nvCxnSpPr>
          <p:spPr>
            <a:xfrm>
              <a:off x="5838243" y="2294716"/>
              <a:ext cx="0" cy="1219538"/>
            </a:xfrm>
            <a:prstGeom prst="line">
              <a:avLst/>
            </a:prstGeom>
            <a:ln w="571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33" name="CuadroTexto 32">
              <a:extLst>
                <a:ext uri="{FF2B5EF4-FFF2-40B4-BE49-F238E27FC236}">
                  <a16:creationId xmlns:a16="http://schemas.microsoft.com/office/drawing/2014/main" id="{D2380703-56AD-4B25-A328-0BEE753A8846}"/>
                </a:ext>
              </a:extLst>
            </p:cNvPr>
            <p:cNvSpPr txBox="1"/>
            <p:nvPr/>
          </p:nvSpPr>
          <p:spPr>
            <a:xfrm>
              <a:off x="6021774" y="2562360"/>
              <a:ext cx="12981815"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marL="342900" indent="-342900" algn="just">
                <a:buFont typeface="Arial" panose="020B0604020202020204" pitchFamily="34" charset="0"/>
                <a:buChar char="•"/>
              </a:pPr>
              <a:r>
                <a:rPr lang="es-CO" b="1" dirty="0"/>
                <a:t>Fecha de inicio: </a:t>
              </a:r>
              <a:r>
                <a:rPr lang="es-CO" dirty="0"/>
                <a:t>14/09/2020</a:t>
              </a:r>
            </a:p>
            <a:p>
              <a:pPr marL="342900" indent="-342900" algn="just">
                <a:buFont typeface="Arial" panose="020B0604020202020204" pitchFamily="34" charset="0"/>
                <a:buChar char="•"/>
              </a:pPr>
              <a:r>
                <a:rPr lang="es-CO" b="1" dirty="0"/>
                <a:t>Fecha de finalización: </a:t>
              </a:r>
              <a:r>
                <a:rPr lang="es-CO" dirty="0"/>
                <a:t>15/03/2021</a:t>
              </a:r>
            </a:p>
            <a:p>
              <a:pPr marL="342900" indent="-342900" algn="just">
                <a:buFont typeface="Arial" panose="020B0604020202020204" pitchFamily="34" charset="0"/>
                <a:buChar char="•"/>
              </a:pPr>
              <a:r>
                <a:rPr lang="es-CO" b="1" dirty="0"/>
                <a:t>Duración del piloto: </a:t>
              </a:r>
              <a:r>
                <a:rPr lang="es-CO" dirty="0"/>
                <a:t>6 meses</a:t>
              </a:r>
              <a:endParaRPr lang="en-US" dirty="0"/>
            </a:p>
          </p:txBody>
        </p:sp>
        <p:pic>
          <p:nvPicPr>
            <p:cNvPr id="34" name="Gráfico 33">
              <a:extLst>
                <a:ext uri="{FF2B5EF4-FFF2-40B4-BE49-F238E27FC236}">
                  <a16:creationId xmlns:a16="http://schemas.microsoft.com/office/drawing/2014/main" id="{273F65E1-6383-45B5-8A69-4DFA634196F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980193" y="2537672"/>
              <a:ext cx="665519" cy="665519"/>
            </a:xfrm>
            <a:prstGeom prst="rect">
              <a:avLst/>
            </a:prstGeom>
          </p:spPr>
        </p:pic>
        <p:sp>
          <p:nvSpPr>
            <p:cNvPr id="35" name="Rectángulo 34">
              <a:extLst>
                <a:ext uri="{FF2B5EF4-FFF2-40B4-BE49-F238E27FC236}">
                  <a16:creationId xmlns:a16="http://schemas.microsoft.com/office/drawing/2014/main" id="{23260CAA-CF37-487D-AA3B-90023A2D63FC}"/>
                </a:ext>
              </a:extLst>
            </p:cNvPr>
            <p:cNvSpPr/>
            <p:nvPr/>
          </p:nvSpPr>
          <p:spPr>
            <a:xfrm>
              <a:off x="6021774" y="2294716"/>
              <a:ext cx="3698000" cy="400110"/>
            </a:xfrm>
            <a:prstGeom prst="rect">
              <a:avLst/>
            </a:prstGeom>
          </p:spPr>
          <p:txBody>
            <a:bodyPr wrap="none">
              <a:spAutoFit/>
            </a:bodyPr>
            <a:lstStyle/>
            <a:p>
              <a:r>
                <a:rPr lang="es-CO" sz="2000" b="1" dirty="0">
                  <a:solidFill>
                    <a:srgbClr val="649CF5"/>
                  </a:solidFill>
                  <a:latin typeface="Work Sans" pitchFamily="2" charset="0"/>
                  <a:cs typeface="Arial"/>
                </a:rPr>
                <a:t>Datos importantes - Fechas</a:t>
              </a:r>
              <a:endParaRPr lang="es-MX" sz="2000" b="1" dirty="0">
                <a:solidFill>
                  <a:srgbClr val="649CF5"/>
                </a:solidFill>
                <a:latin typeface="Work Sans" pitchFamily="2" charset="0"/>
                <a:cs typeface="Arial"/>
              </a:endParaRPr>
            </a:p>
          </p:txBody>
        </p:sp>
      </p:grpSp>
      <p:sp>
        <p:nvSpPr>
          <p:cNvPr id="37" name="CuadroTexto 36">
            <a:extLst>
              <a:ext uri="{FF2B5EF4-FFF2-40B4-BE49-F238E27FC236}">
                <a16:creationId xmlns:a16="http://schemas.microsoft.com/office/drawing/2014/main" id="{D13D9965-E89E-452D-A439-206729A5E4DE}"/>
              </a:ext>
            </a:extLst>
          </p:cNvPr>
          <p:cNvSpPr txBox="1"/>
          <p:nvPr/>
        </p:nvSpPr>
        <p:spPr>
          <a:xfrm>
            <a:off x="7547213" y="6428022"/>
            <a:ext cx="7049737"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marL="342900" indent="-342900" algn="l">
              <a:buFont typeface="Arial" panose="020B0604020202020204" pitchFamily="34" charset="0"/>
              <a:buChar char="•"/>
            </a:pPr>
            <a:r>
              <a:rPr lang="es-CO" sz="1800" b="1" dirty="0"/>
              <a:t>Artista de datos: </a:t>
            </a:r>
            <a:r>
              <a:rPr lang="es-CO" sz="1800" dirty="0">
                <a:latin typeface="Work Sans" pitchFamily="2" charset="0"/>
                <a:sym typeface="Arial"/>
              </a:rPr>
              <a:t>William Castillo</a:t>
            </a:r>
            <a:endParaRPr lang="es-CO" sz="1800" b="1" dirty="0"/>
          </a:p>
          <a:p>
            <a:pPr marL="342900" indent="-342900" algn="l">
              <a:buFont typeface="Arial" panose="020B0604020202020204" pitchFamily="34" charset="0"/>
              <a:buChar char="•"/>
            </a:pPr>
            <a:r>
              <a:rPr lang="es-CO" sz="1800" b="1" dirty="0">
                <a:latin typeface="Work Sans" pitchFamily="2" charset="0"/>
                <a:sym typeface="Arial"/>
              </a:rPr>
              <a:t>Estadístico: </a:t>
            </a:r>
            <a:r>
              <a:rPr lang="es-CO" sz="1800" dirty="0">
                <a:latin typeface="Work Sans" pitchFamily="2" charset="0"/>
                <a:sym typeface="Arial"/>
              </a:rPr>
              <a:t>Andrés Rodriguez</a:t>
            </a:r>
          </a:p>
          <a:p>
            <a:pPr marL="342900" indent="-342900" algn="l">
              <a:buFont typeface="Arial" panose="020B0604020202020204" pitchFamily="34" charset="0"/>
              <a:buChar char="•"/>
            </a:pPr>
            <a:r>
              <a:rPr lang="es-CO" sz="1800" b="1" dirty="0">
                <a:latin typeface="Work Sans" pitchFamily="2" charset="0"/>
                <a:sym typeface="Arial"/>
              </a:rPr>
              <a:t>Estadística: </a:t>
            </a:r>
            <a:r>
              <a:rPr lang="es-CO" sz="1800" dirty="0">
                <a:latin typeface="Work Sans" pitchFamily="2" charset="0"/>
                <a:sym typeface="Arial"/>
              </a:rPr>
              <a:t>Natalia Niño</a:t>
            </a:r>
            <a:endParaRPr lang="es-CO" sz="1800" b="1" dirty="0">
              <a:latin typeface="Work Sans" pitchFamily="2" charset="0"/>
              <a:sym typeface="Arial"/>
            </a:endParaRPr>
          </a:p>
          <a:p>
            <a:pPr marL="342900" indent="-342900" algn="l">
              <a:buFont typeface="Arial" panose="020B0604020202020204" pitchFamily="34" charset="0"/>
              <a:buChar char="•"/>
            </a:pPr>
            <a:r>
              <a:rPr lang="es-CO" sz="1800" b="1" dirty="0">
                <a:latin typeface="Work Sans" pitchFamily="2" charset="0"/>
                <a:sym typeface="Arial"/>
              </a:rPr>
              <a:t>Administrador de bases de datos: </a:t>
            </a:r>
            <a:r>
              <a:rPr lang="es-CO" sz="1800" dirty="0">
                <a:latin typeface="Work Sans" pitchFamily="2" charset="0"/>
                <a:sym typeface="Arial"/>
              </a:rPr>
              <a:t>Sergio Cante</a:t>
            </a:r>
            <a:endParaRPr lang="es-CO" sz="1800" b="1" dirty="0">
              <a:latin typeface="Work Sans" pitchFamily="2" charset="0"/>
              <a:sym typeface="Arial"/>
            </a:endParaRPr>
          </a:p>
        </p:txBody>
      </p:sp>
      <p:grpSp>
        <p:nvGrpSpPr>
          <p:cNvPr id="41" name="Grupo 40">
            <a:extLst>
              <a:ext uri="{FF2B5EF4-FFF2-40B4-BE49-F238E27FC236}">
                <a16:creationId xmlns:a16="http://schemas.microsoft.com/office/drawing/2014/main" id="{4ECFAFA4-2383-4348-BA9F-1BF194884788}"/>
              </a:ext>
            </a:extLst>
          </p:cNvPr>
          <p:cNvGrpSpPr/>
          <p:nvPr/>
        </p:nvGrpSpPr>
        <p:grpSpPr>
          <a:xfrm>
            <a:off x="13125743" y="5983161"/>
            <a:ext cx="1577031" cy="1577031"/>
            <a:chOff x="1244692" y="3277223"/>
            <a:chExt cx="3523161" cy="3523161"/>
          </a:xfrm>
        </p:grpSpPr>
        <p:sp>
          <p:nvSpPr>
            <p:cNvPr id="42" name="Elipse 41">
              <a:extLst>
                <a:ext uri="{FF2B5EF4-FFF2-40B4-BE49-F238E27FC236}">
                  <a16:creationId xmlns:a16="http://schemas.microsoft.com/office/drawing/2014/main" id="{4FF5B148-6BB1-46F3-8E5D-BAE9DF07C9EB}"/>
                </a:ext>
              </a:extLst>
            </p:cNvPr>
            <p:cNvSpPr/>
            <p:nvPr/>
          </p:nvSpPr>
          <p:spPr>
            <a:xfrm>
              <a:off x="1244692" y="3277223"/>
              <a:ext cx="3523161" cy="3523161"/>
            </a:xfrm>
            <a:prstGeom prst="ellipse">
              <a:avLst/>
            </a:prstGeom>
            <a:solidFill>
              <a:schemeClr val="bg1"/>
            </a:solidFill>
            <a:ln w="5715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3200"/>
            </a:p>
          </p:txBody>
        </p:sp>
        <p:pic>
          <p:nvPicPr>
            <p:cNvPr id="43" name="Gráfico 42">
              <a:extLst>
                <a:ext uri="{FF2B5EF4-FFF2-40B4-BE49-F238E27FC236}">
                  <a16:creationId xmlns:a16="http://schemas.microsoft.com/office/drawing/2014/main" id="{FD106736-C1FC-4695-8530-3D4A3753D811}"/>
                </a:ext>
              </a:extLst>
            </p:cNvPr>
            <p:cNvPicPr>
              <a:picLocks noChangeAspect="1"/>
            </p:cNvPicPr>
            <p:nvPr/>
          </p:nvPicPr>
          <p:blipFill>
            <a:blip r:embed="rId5" cstate="email">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1945128" y="3977659"/>
              <a:ext cx="2122287" cy="2122287"/>
            </a:xfrm>
            <a:prstGeom prst="rect">
              <a:avLst/>
            </a:prstGeom>
          </p:spPr>
        </p:pic>
      </p:grpSp>
      <p:sp>
        <p:nvSpPr>
          <p:cNvPr id="44" name="Rectángulo 43">
            <a:extLst>
              <a:ext uri="{FF2B5EF4-FFF2-40B4-BE49-F238E27FC236}">
                <a16:creationId xmlns:a16="http://schemas.microsoft.com/office/drawing/2014/main" id="{85DFBC0A-A660-4D83-9186-293A4DDE7522}"/>
              </a:ext>
            </a:extLst>
          </p:cNvPr>
          <p:cNvSpPr/>
          <p:nvPr/>
        </p:nvSpPr>
        <p:spPr>
          <a:xfrm>
            <a:off x="6709011" y="8063217"/>
            <a:ext cx="4888326" cy="400110"/>
          </a:xfrm>
          <a:prstGeom prst="rect">
            <a:avLst/>
          </a:prstGeom>
        </p:spPr>
        <p:txBody>
          <a:bodyPr wrap="none">
            <a:spAutoFit/>
          </a:bodyPr>
          <a:lstStyle/>
          <a:p>
            <a:r>
              <a:rPr lang="es-CO" sz="2000" b="1" dirty="0">
                <a:solidFill>
                  <a:srgbClr val="649CF5"/>
                </a:solidFill>
                <a:latin typeface="Work Sans" pitchFamily="2" charset="0"/>
                <a:cs typeface="Arial"/>
              </a:rPr>
              <a:t>Fuentes de información identificadas</a:t>
            </a:r>
            <a:endParaRPr lang="es-MX" sz="2000" b="1" dirty="0">
              <a:solidFill>
                <a:srgbClr val="649CF5"/>
              </a:solidFill>
              <a:latin typeface="Work Sans" pitchFamily="2" charset="0"/>
              <a:cs typeface="Arial"/>
            </a:endParaRPr>
          </a:p>
        </p:txBody>
      </p:sp>
      <p:sp>
        <p:nvSpPr>
          <p:cNvPr id="45" name="CuadroTexto 44">
            <a:extLst>
              <a:ext uri="{FF2B5EF4-FFF2-40B4-BE49-F238E27FC236}">
                <a16:creationId xmlns:a16="http://schemas.microsoft.com/office/drawing/2014/main" id="{EE71A32C-F767-479F-867C-7BA0C5D6E3E5}"/>
              </a:ext>
            </a:extLst>
          </p:cNvPr>
          <p:cNvSpPr txBox="1"/>
          <p:nvPr/>
        </p:nvSpPr>
        <p:spPr>
          <a:xfrm>
            <a:off x="6728063" y="8396261"/>
            <a:ext cx="7661182" cy="710179"/>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marL="342900" indent="-342900" algn="just">
              <a:buFont typeface="Arial" panose="020B0604020202020204" pitchFamily="34" charset="0"/>
              <a:buChar char="•"/>
            </a:pPr>
            <a:r>
              <a:rPr lang="en-US" dirty="0" err="1"/>
              <a:t>Registro</a:t>
            </a:r>
            <a:r>
              <a:rPr lang="en-US" dirty="0"/>
              <a:t> Unico de Victimas - RUV</a:t>
            </a:r>
          </a:p>
          <a:p>
            <a:pPr marL="342900" indent="-342900" algn="just">
              <a:buFont typeface="Arial" panose="020B0604020202020204" pitchFamily="34" charset="0"/>
              <a:buChar char="•"/>
            </a:pPr>
            <a:r>
              <a:rPr lang="en-US" dirty="0"/>
              <a:t>Base de Datos de Casos </a:t>
            </a:r>
            <a:r>
              <a:rPr lang="en-US" dirty="0" err="1"/>
              <a:t>Identificados</a:t>
            </a:r>
            <a:r>
              <a:rPr lang="en-US" dirty="0"/>
              <a:t> de </a:t>
            </a:r>
            <a:r>
              <a:rPr lang="en-US" dirty="0" err="1"/>
              <a:t>Fraude</a:t>
            </a:r>
            <a:endParaRPr lang="en-US" dirty="0"/>
          </a:p>
        </p:txBody>
      </p:sp>
      <p:pic>
        <p:nvPicPr>
          <p:cNvPr id="8" name="Imagen 2" descr="UnidadVictimas_logo2018-01.jpg">
            <a:extLst>
              <a:ext uri="{FF2B5EF4-FFF2-40B4-BE49-F238E27FC236}">
                <a16:creationId xmlns:a16="http://schemas.microsoft.com/office/drawing/2014/main" id="{EC30A68F-2C66-47B7-B33C-8AD8A441616D}"/>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8483395" y="699770"/>
            <a:ext cx="6106665" cy="1039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11391336"/>
      </p:ext>
    </p:extLst>
  </p:cSld>
  <p:clrMapOvr>
    <a:masterClrMapping/>
  </p:clrMapOvr>
</p:sld>
</file>

<file path=ppt/theme/theme1.xml><?xml version="1.0" encoding="utf-8"?>
<a:theme xmlns:a="http://schemas.openxmlformats.org/drawingml/2006/main" name="Tema de Office">
  <a:themeElements>
    <a:clrScheme name="Tema de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ema d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o" ma:contentTypeID="0x01010065586D069F5759479E45B5B413732E6D" ma:contentTypeVersion="11" ma:contentTypeDescription="Crear nuevo documento." ma:contentTypeScope="" ma:versionID="9bc522b52fe9236ebf2296f02fe88c94">
  <xsd:schema xmlns:xsd="http://www.w3.org/2001/XMLSchema" xmlns:xs="http://www.w3.org/2001/XMLSchema" xmlns:p="http://schemas.microsoft.com/office/2006/metadata/properties" xmlns:ns2="c7865f38-fcee-49f1-8607-7784d539e8e9" xmlns:ns3="78840add-265c-4710-9a6f-e76b6f531eff" targetNamespace="http://schemas.microsoft.com/office/2006/metadata/properties" ma:root="true" ma:fieldsID="65c04f2fa0914604249f08d26dc1bf12" ns2:_="" ns3:_="">
    <xsd:import namespace="c7865f38-fcee-49f1-8607-7784d539e8e9"/>
    <xsd:import namespace="78840add-265c-4710-9a6f-e76b6f531eff"/>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3:SharedWithUsers" minOccurs="0"/>
                <xsd:element ref="ns3:SharedWithDetails"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7865f38-fcee-49f1-8607-7784d539e8e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78840add-265c-4710-9a6f-e76b6f531eff" elementFormDefault="qualified">
    <xsd:import namespace="http://schemas.microsoft.com/office/2006/documentManagement/types"/>
    <xsd:import namespace="http://schemas.microsoft.com/office/infopath/2007/PartnerControls"/>
    <xsd:element name="SharedWithUsers" ma:index="15" nillable="true" ma:displayName="Compartid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Detalles de uso compartido"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C7B9E3E-007B-4941-88E2-37E7082348F6}">
  <ds:schemaRefs>
    <ds:schemaRef ds:uri="dfccf4c8-0b5f-4c1e-9394-362fa36c171a"/>
    <ds:schemaRef ds:uri="http://purl.org/dc/elements/1.1/"/>
    <ds:schemaRef ds:uri="http://purl.org/dc/dcmitype/"/>
    <ds:schemaRef ds:uri="http://schemas.microsoft.com/office/2006/documentManagement/types"/>
    <ds:schemaRef ds:uri="http://schemas.microsoft.com/sharepoint/v3"/>
    <ds:schemaRef ds:uri="http://schemas.microsoft.com/office/2006/metadata/properties"/>
    <ds:schemaRef ds:uri="http://purl.org/dc/terms/"/>
    <ds:schemaRef ds:uri="http://schemas.microsoft.com/office/infopath/2007/PartnerControls"/>
    <ds:schemaRef ds:uri="http://schemas.openxmlformats.org/package/2006/metadata/core-properties"/>
    <ds:schemaRef ds:uri="80e2b639-62ad-41c3-bcf5-60cba861a4cb"/>
    <ds:schemaRef ds:uri="http://www.w3.org/XML/1998/namespace"/>
  </ds:schemaRefs>
</ds:datastoreItem>
</file>

<file path=customXml/itemProps2.xml><?xml version="1.0" encoding="utf-8"?>
<ds:datastoreItem xmlns:ds="http://schemas.openxmlformats.org/officeDocument/2006/customXml" ds:itemID="{B4AD81DD-0C3F-4346-890C-1EBBE4BB471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7865f38-fcee-49f1-8607-7784d539e8e9"/>
    <ds:schemaRef ds:uri="78840add-265c-4710-9a6f-e76b6f531ef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28B81D6-8229-4F00-853D-ACE3D906B9A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2605</TotalTime>
  <Words>2979</Words>
  <Application>Microsoft Office PowerPoint</Application>
  <PresentationFormat>Personalizado</PresentationFormat>
  <Paragraphs>447</Paragraphs>
  <Slides>18</Slides>
  <Notes>5</Notes>
  <HiddenSlides>0</HiddenSlides>
  <MMClips>0</MMClips>
  <ScaleCrop>false</ScaleCrop>
  <HeadingPairs>
    <vt:vector size="4" baseType="variant">
      <vt:variant>
        <vt:lpstr>Tema</vt:lpstr>
      </vt:variant>
      <vt:variant>
        <vt:i4>1</vt:i4>
      </vt:variant>
      <vt:variant>
        <vt:lpstr>Títulos de diapositiva</vt:lpstr>
      </vt:variant>
      <vt:variant>
        <vt:i4>18</vt:i4>
      </vt:variant>
    </vt:vector>
  </HeadingPairs>
  <TitlesOfParts>
    <vt:vector size="19" baseType="lpstr">
      <vt:lpstr>Tema de Office</vt:lpstr>
      <vt:lpstr>Seguimiento a proyectos piloto del Data Sandbox</vt:lpstr>
      <vt:lpstr>Acompañamiento a entidades</vt:lpstr>
      <vt:lpstr>Publicación de los resultados de los proyectos piloto</vt:lpstr>
      <vt:lpstr>Presentación de PowerPoint</vt:lpstr>
      <vt:lpstr>Bitácora Diaria de Eventos</vt:lpstr>
      <vt:lpstr>Cronograma de Hitos </vt:lpstr>
      <vt:lpstr>Cronograma de Hitos </vt:lpstr>
      <vt:lpstr>Presentación de PowerPoint</vt:lpstr>
      <vt:lpstr>Identificación de posibles  casos de fraude en el RUV</vt:lpstr>
      <vt:lpstr>Cronograma de Hitos </vt:lpstr>
      <vt:lpstr>Cronograma de Hitos </vt:lpstr>
      <vt:lpstr>Cronograma de Hitos </vt:lpstr>
      <vt:lpstr>Presentación de PowerPoint</vt:lpstr>
      <vt:lpstr>Monitoreo de la dinámica y comportamiento del mercado de tierras rurales en Colombia </vt:lpstr>
      <vt:lpstr>Cronograma de Actividades Actualizado 2021 - UPRA </vt:lpstr>
      <vt:lpstr>Cronograma de Hitos </vt:lpstr>
      <vt:lpstr>Cronograma de Actividades </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Adriana Vargas Tamayo</dc:creator>
  <cp:lastModifiedBy>Carlos Javier</cp:lastModifiedBy>
  <cp:revision>161</cp:revision>
  <cp:lastPrinted>2019-12-12T15:57:25Z</cp:lastPrinted>
  <dcterms:created xsi:type="dcterms:W3CDTF">2019-03-19T14:57:56Z</dcterms:created>
  <dcterms:modified xsi:type="dcterms:W3CDTF">2021-03-18T22:25:43Z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0x01010065586D069F5759479E45B5B413732E6D</vt:lpwstr>
  </property>
</Properties>
</file>