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4"/>
  </p:sldMasterIdLst>
  <p:notesMasterIdLst>
    <p:notesMasterId r:id="rId18"/>
  </p:notesMasterIdLst>
  <p:sldIdLst>
    <p:sldId id="3171" r:id="rId5"/>
    <p:sldId id="3152" r:id="rId6"/>
    <p:sldId id="3173" r:id="rId7"/>
    <p:sldId id="3189" r:id="rId8"/>
    <p:sldId id="3209" r:id="rId9"/>
    <p:sldId id="3214" r:id="rId10"/>
    <p:sldId id="3215" r:id="rId11"/>
    <p:sldId id="3216" r:id="rId12"/>
    <p:sldId id="3183" r:id="rId13"/>
    <p:sldId id="3150" r:id="rId14"/>
    <p:sldId id="3201" r:id="rId15"/>
    <p:sldId id="3202" r:id="rId16"/>
    <p:sldId id="3140" r:id="rId17"/>
  </p:sldIdLst>
  <p:sldSz cx="15479713" cy="9720263"/>
  <p:notesSz cx="6858000" cy="5010150"/>
  <p:embeddedFontLst>
    <p:embeddedFont>
      <p:font typeface="Abadi" panose="020B0604020104020204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Work Sans" panose="020B0604020202020204" charset="0"/>
      <p:regular r:id="rId24"/>
      <p:bold r:id="rId25"/>
      <p:italic r:id="rId26"/>
      <p:boldItalic r:id="rId27"/>
    </p:embeddedFont>
    <p:embeddedFont>
      <p:font typeface="Work Sans Light" panose="020B0604020202020204" charset="0"/>
      <p:regular r:id="rId28"/>
      <p:italic r:id="rId29"/>
    </p:embeddedFont>
  </p:embeddedFontLst>
  <p:defaultTextStyle>
    <a:defPPr>
      <a:defRPr lang="es-CO"/>
    </a:defPPr>
    <a:lvl1pPr marL="0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297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593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890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7186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1483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5780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10076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4373" algn="l" defTabSz="1088593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arteaga" initials="sa" lastIdx="1" clrIdx="0">
    <p:extLst>
      <p:ext uri="{19B8F6BF-5375-455C-9EA6-DF929625EA0E}">
        <p15:presenceInfo xmlns:p15="http://schemas.microsoft.com/office/powerpoint/2012/main" userId="73b88c5767d9c0a3" providerId="Windows Live"/>
      </p:ext>
    </p:extLst>
  </p:cmAuthor>
  <p:cmAuthor id="2" name="Ivan Alexis Güiza Ardila" initials="IAGA" lastIdx="1" clrIdx="1">
    <p:extLst>
      <p:ext uri="{19B8F6BF-5375-455C-9EA6-DF929625EA0E}">
        <p15:presenceInfo xmlns:p15="http://schemas.microsoft.com/office/powerpoint/2012/main" userId="Ivan Alexis Güiza Ardila" providerId="None"/>
      </p:ext>
    </p:extLst>
  </p:cmAuthor>
  <p:cmAuthor id="3" name="Hernan David Insuasti Ceballos" initials="HDIC" lastIdx="1" clrIdx="2">
    <p:extLst>
      <p:ext uri="{19B8F6BF-5375-455C-9EA6-DF929625EA0E}">
        <p15:presenceInfo xmlns:p15="http://schemas.microsoft.com/office/powerpoint/2012/main" userId="S::hinsuasti@dnp.gov.co::c938d793-0ada-43b9-851e-7c48b217fa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8A"/>
    <a:srgbClr val="EA246B"/>
    <a:srgbClr val="3769CD"/>
    <a:srgbClr val="3468D1"/>
    <a:srgbClr val="004A84"/>
    <a:srgbClr val="649CF6"/>
    <a:srgbClr val="0066CD"/>
    <a:srgbClr val="FF5993"/>
    <a:srgbClr val="FF79A8"/>
    <a:srgbClr val="2A5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Patarroyo Niño" userId="562471d2-2fd6-49e9-af13-43c590bd592c" providerId="ADAL" clId="{3DE8E563-D60B-4E44-83C2-C38DA466895B}"/>
    <pc:docChg chg="undo custSel addSld delSld modSld">
      <pc:chgData name="Luis Alfonso Patarroyo Niño" userId="562471d2-2fd6-49e9-af13-43c590bd592c" providerId="ADAL" clId="{3DE8E563-D60B-4E44-83C2-C38DA466895B}" dt="2021-03-23T14:33:44.372" v="278" actId="255"/>
      <pc:docMkLst>
        <pc:docMk/>
      </pc:docMkLst>
      <pc:sldChg chg="modSp add">
        <pc:chgData name="Luis Alfonso Patarroyo Niño" userId="562471d2-2fd6-49e9-af13-43c590bd592c" providerId="ADAL" clId="{3DE8E563-D60B-4E44-83C2-C38DA466895B}" dt="2021-03-17T16:38:07.249" v="65"/>
        <pc:sldMkLst>
          <pc:docMk/>
          <pc:sldMk cId="1992339291" sldId="3150"/>
        </pc:sldMkLst>
        <pc:spChg chg="mod">
          <ac:chgData name="Luis Alfonso Patarroyo Niño" userId="562471d2-2fd6-49e9-af13-43c590bd592c" providerId="ADAL" clId="{3DE8E563-D60B-4E44-83C2-C38DA466895B}" dt="2021-03-17T16:15:46.130" v="19" actId="6549"/>
          <ac:spMkLst>
            <pc:docMk/>
            <pc:sldMk cId="1992339291" sldId="3150"/>
            <ac:spMk id="5" creationId="{68DE3005-4557-4F80-9CBE-FA78C81ADC62}"/>
          </ac:spMkLst>
        </pc:spChg>
        <pc:spChg chg="mod">
          <ac:chgData name="Luis Alfonso Patarroyo Niño" userId="562471d2-2fd6-49e9-af13-43c590bd592c" providerId="ADAL" clId="{3DE8E563-D60B-4E44-83C2-C38DA466895B}" dt="2021-03-17T16:16:52.269" v="23" actId="6549"/>
          <ac:spMkLst>
            <pc:docMk/>
            <pc:sldMk cId="1992339291" sldId="3150"/>
            <ac:spMk id="10" creationId="{55CBDF63-2739-4420-AF57-ADA5B941A33B}"/>
          </ac:spMkLst>
        </pc:spChg>
        <pc:spChg chg="mod">
          <ac:chgData name="Luis Alfonso Patarroyo Niño" userId="562471d2-2fd6-49e9-af13-43c590bd592c" providerId="ADAL" clId="{3DE8E563-D60B-4E44-83C2-C38DA466895B}" dt="2021-03-17T16:18:51.946" v="34" actId="6549"/>
          <ac:spMkLst>
            <pc:docMk/>
            <pc:sldMk cId="1992339291" sldId="3150"/>
            <ac:spMk id="23" creationId="{1E55DBCE-6924-4F27-ACB7-88BFB7091C25}"/>
          </ac:spMkLst>
        </pc:spChg>
        <pc:spChg chg="mod">
          <ac:chgData name="Luis Alfonso Patarroyo Niño" userId="562471d2-2fd6-49e9-af13-43c590bd592c" providerId="ADAL" clId="{3DE8E563-D60B-4E44-83C2-C38DA466895B}" dt="2021-03-17T16:33:52.216" v="36"/>
          <ac:spMkLst>
            <pc:docMk/>
            <pc:sldMk cId="1992339291" sldId="3150"/>
            <ac:spMk id="28" creationId="{3DC8C709-1E57-4367-BA43-C19391D2A1BB}"/>
          </ac:spMkLst>
        </pc:spChg>
        <pc:spChg chg="mod">
          <ac:chgData name="Luis Alfonso Patarroyo Niño" userId="562471d2-2fd6-49e9-af13-43c590bd592c" providerId="ADAL" clId="{3DE8E563-D60B-4E44-83C2-C38DA466895B}" dt="2021-03-17T16:37:24.037" v="64" actId="20577"/>
          <ac:spMkLst>
            <pc:docMk/>
            <pc:sldMk cId="1992339291" sldId="3150"/>
            <ac:spMk id="33" creationId="{D2380703-56AD-4B25-A328-0BEE753A8846}"/>
          </ac:spMkLst>
        </pc:spChg>
        <pc:spChg chg="mod">
          <ac:chgData name="Luis Alfonso Patarroyo Niño" userId="562471d2-2fd6-49e9-af13-43c590bd592c" providerId="ADAL" clId="{3DE8E563-D60B-4E44-83C2-C38DA466895B}" dt="2021-03-17T16:38:07.249" v="65"/>
          <ac:spMkLst>
            <pc:docMk/>
            <pc:sldMk cId="1992339291" sldId="3150"/>
            <ac:spMk id="36" creationId="{E4102870-54D2-448B-A671-44ABB6AE5742}"/>
          </ac:spMkLst>
        </pc:spChg>
        <pc:spChg chg="mod">
          <ac:chgData name="Luis Alfonso Patarroyo Niño" userId="562471d2-2fd6-49e9-af13-43c590bd592c" providerId="ADAL" clId="{3DE8E563-D60B-4E44-83C2-C38DA466895B}" dt="2021-03-17T16:34:12.341" v="37"/>
          <ac:spMkLst>
            <pc:docMk/>
            <pc:sldMk cId="1992339291" sldId="3150"/>
            <ac:spMk id="37" creationId="{D13D9965-E89E-452D-A439-206729A5E4DE}"/>
          </ac:spMkLst>
        </pc:spChg>
      </pc:sldChg>
      <pc:sldChg chg="modSp add">
        <pc:chgData name="Luis Alfonso Patarroyo Niño" userId="562471d2-2fd6-49e9-af13-43c590bd592c" providerId="ADAL" clId="{3DE8E563-D60B-4E44-83C2-C38DA466895B}" dt="2021-03-17T16:14:24.361" v="15" actId="6549"/>
        <pc:sldMkLst>
          <pc:docMk/>
          <pc:sldMk cId="3168685649" sldId="3183"/>
        </pc:sldMkLst>
        <pc:spChg chg="mod">
          <ac:chgData name="Luis Alfonso Patarroyo Niño" userId="562471d2-2fd6-49e9-af13-43c590bd592c" providerId="ADAL" clId="{3DE8E563-D60B-4E44-83C2-C38DA466895B}" dt="2021-03-17T16:14:24.361" v="15" actId="6549"/>
          <ac:spMkLst>
            <pc:docMk/>
            <pc:sldMk cId="3168685649" sldId="3183"/>
            <ac:spMk id="8" creationId="{A5A3A6D0-7C72-4B5A-927A-DDD0406C42CB}"/>
          </ac:spMkLst>
        </pc:spChg>
      </pc:sldChg>
      <pc:sldChg chg="modSp add del">
        <pc:chgData name="Luis Alfonso Patarroyo Niño" userId="562471d2-2fd6-49e9-af13-43c590bd592c" providerId="ADAL" clId="{3DE8E563-D60B-4E44-83C2-C38DA466895B}" dt="2021-03-17T17:03:35.887" v="255" actId="1076"/>
        <pc:sldMkLst>
          <pc:docMk/>
          <pc:sldMk cId="3366326073" sldId="3201"/>
        </pc:sldMkLst>
        <pc:graphicFrameChg chg="mod modGraphic">
          <ac:chgData name="Luis Alfonso Patarroyo Niño" userId="562471d2-2fd6-49e9-af13-43c590bd592c" providerId="ADAL" clId="{3DE8E563-D60B-4E44-83C2-C38DA466895B}" dt="2021-03-17T17:03:35.887" v="255" actId="1076"/>
          <ac:graphicFrameMkLst>
            <pc:docMk/>
            <pc:sldMk cId="3366326073" sldId="3201"/>
            <ac:graphicFrameMk id="5" creationId="{26260764-3EED-4EBF-93DD-638A6C6983AC}"/>
          </ac:graphicFrameMkLst>
        </pc:graphicFrameChg>
      </pc:sldChg>
      <pc:sldChg chg="modSp add">
        <pc:chgData name="Luis Alfonso Patarroyo Niño" userId="562471d2-2fd6-49e9-af13-43c590bd592c" providerId="ADAL" clId="{3DE8E563-D60B-4E44-83C2-C38DA466895B}" dt="2021-03-17T16:41:31.244" v="92" actId="6549"/>
        <pc:sldMkLst>
          <pc:docMk/>
          <pc:sldMk cId="2499710474" sldId="3202"/>
        </pc:sldMkLst>
        <pc:graphicFrameChg chg="modGraphic">
          <ac:chgData name="Luis Alfonso Patarroyo Niño" userId="562471d2-2fd6-49e9-af13-43c590bd592c" providerId="ADAL" clId="{3DE8E563-D60B-4E44-83C2-C38DA466895B}" dt="2021-03-17T16:41:31.244" v="92" actId="6549"/>
          <ac:graphicFrameMkLst>
            <pc:docMk/>
            <pc:sldMk cId="2499710474" sldId="3202"/>
            <ac:graphicFrameMk id="5" creationId="{DFD7A878-1DBA-40BF-B780-9E7741D072A6}"/>
          </ac:graphicFrameMkLst>
        </pc:graphicFrameChg>
      </pc:sldChg>
      <pc:sldChg chg="modSp add">
        <pc:chgData name="Luis Alfonso Patarroyo Niño" userId="562471d2-2fd6-49e9-af13-43c590bd592c" providerId="ADAL" clId="{3DE8E563-D60B-4E44-83C2-C38DA466895B}" dt="2021-03-23T14:33:44.372" v="278" actId="255"/>
        <pc:sldMkLst>
          <pc:docMk/>
          <pc:sldMk cId="675448909" sldId="3211"/>
        </pc:sldMkLst>
        <pc:graphicFrameChg chg="mod modGraphic">
          <ac:chgData name="Luis Alfonso Patarroyo Niño" userId="562471d2-2fd6-49e9-af13-43c590bd592c" providerId="ADAL" clId="{3DE8E563-D60B-4E44-83C2-C38DA466895B}" dt="2021-03-23T14:33:44.372" v="278" actId="255"/>
          <ac:graphicFrameMkLst>
            <pc:docMk/>
            <pc:sldMk cId="675448909" sldId="3211"/>
            <ac:graphicFrameMk id="8" creationId="{5BF6D53B-53D7-4020-AE41-DD0AB830B723}"/>
          </ac:graphicFrameMkLst>
        </pc:graphicFrameChg>
      </pc:sldChg>
    </pc:docChg>
  </pc:docChgLst>
  <pc:docChgLst>
    <pc:chgData name="Luis Alfonso Patarroyo Niño" userId="562471d2-2fd6-49e9-af13-43c590bd592c" providerId="ADAL" clId="{B90E721C-48E3-40A6-8B53-6894F905139A}"/>
    <pc:docChg chg="addSld delSld modSld">
      <pc:chgData name="Luis Alfonso Patarroyo Niño" userId="562471d2-2fd6-49e9-af13-43c590bd592c" providerId="ADAL" clId="{B90E721C-48E3-40A6-8B53-6894F905139A}" dt="2021-03-03T18:55:51.175" v="33"/>
      <pc:docMkLst>
        <pc:docMk/>
      </pc:docMkLst>
      <pc:sldChg chg="modSp">
        <pc:chgData name="Luis Alfonso Patarroyo Niño" userId="562471d2-2fd6-49e9-af13-43c590bd592c" providerId="ADAL" clId="{B90E721C-48E3-40A6-8B53-6894F905139A}" dt="2021-03-03T18:51:12.459" v="9" actId="20577"/>
        <pc:sldMkLst>
          <pc:docMk/>
          <pc:sldMk cId="2311551571" sldId="3189"/>
        </pc:sldMkLst>
        <pc:spChg chg="mod">
          <ac:chgData name="Luis Alfonso Patarroyo Niño" userId="562471d2-2fd6-49e9-af13-43c590bd592c" providerId="ADAL" clId="{B90E721C-48E3-40A6-8B53-6894F905139A}" dt="2021-03-03T18:51:12.459" v="9" actId="20577"/>
          <ac:spMkLst>
            <pc:docMk/>
            <pc:sldMk cId="2311551571" sldId="3189"/>
            <ac:spMk id="8" creationId="{A5A3A6D0-7C72-4B5A-927A-DDD0406C42CB}"/>
          </ac:spMkLst>
        </pc:spChg>
      </pc:sldChg>
      <pc:sldChg chg="add">
        <pc:chgData name="Luis Alfonso Patarroyo Niño" userId="562471d2-2fd6-49e9-af13-43c590bd592c" providerId="ADAL" clId="{B90E721C-48E3-40A6-8B53-6894F905139A}" dt="2021-03-03T18:52:52.398" v="10"/>
        <pc:sldMkLst>
          <pc:docMk/>
          <pc:sldMk cId="1743655543" sldId="3214"/>
        </pc:sldMkLst>
      </pc:sldChg>
    </pc:docChg>
  </pc:docChgLst>
  <pc:docChgLst>
    <pc:chgData name="Luis Alfonso Patarroyo Niño" userId="562471d2-2fd6-49e9-af13-43c590bd592c" providerId="ADAL" clId="{B9F647F9-FCEC-4ED9-B692-CE71FE2D08CC}"/>
    <pc:docChg chg="undo modSld">
      <pc:chgData name="Luis Alfonso Patarroyo Niño" userId="562471d2-2fd6-49e9-af13-43c590bd592c" providerId="ADAL" clId="{B9F647F9-FCEC-4ED9-B692-CE71FE2D08CC}" dt="2021-02-05T21:04:42.529" v="93" actId="1038"/>
      <pc:docMkLst>
        <pc:docMk/>
      </pc:docMkLst>
    </pc:docChg>
  </pc:docChgLst>
  <pc:docChgLst>
    <pc:chgData name="Luis Alfonso Patarroyo Niño" userId="562471d2-2fd6-49e9-af13-43c590bd592c" providerId="ADAL" clId="{855E8313-A3AD-442C-8616-4DBC4861E7C7}"/>
    <pc:docChg chg="modSld">
      <pc:chgData name="Luis Alfonso Patarroyo Niño" userId="562471d2-2fd6-49e9-af13-43c590bd592c" providerId="ADAL" clId="{855E8313-A3AD-442C-8616-4DBC4861E7C7}" dt="2021-03-31T20:13:58.195" v="8"/>
      <pc:docMkLst>
        <pc:docMk/>
      </pc:docMkLst>
      <pc:sldChg chg="modSp">
        <pc:chgData name="Luis Alfonso Patarroyo Niño" userId="562471d2-2fd6-49e9-af13-43c590bd592c" providerId="ADAL" clId="{855E8313-A3AD-442C-8616-4DBC4861E7C7}" dt="2021-03-31T20:13:58.195" v="8"/>
        <pc:sldMkLst>
          <pc:docMk/>
          <pc:sldMk cId="2499710474" sldId="3202"/>
        </pc:sldMkLst>
        <pc:graphicFrameChg chg="mod">
          <ac:chgData name="Luis Alfonso Patarroyo Niño" userId="562471d2-2fd6-49e9-af13-43c590bd592c" providerId="ADAL" clId="{855E8313-A3AD-442C-8616-4DBC4861E7C7}" dt="2021-03-31T20:13:58.195" v="8"/>
          <ac:graphicFrameMkLst>
            <pc:docMk/>
            <pc:sldMk cId="2499710474" sldId="3202"/>
            <ac:graphicFrameMk id="5" creationId="{DFD7A878-1DBA-40BF-B780-9E7741D072A6}"/>
          </ac:graphicFrameMkLst>
        </pc:graphicFrameChg>
      </pc:sldChg>
      <pc:sldChg chg="modSp">
        <pc:chgData name="Luis Alfonso Patarroyo Niño" userId="562471d2-2fd6-49e9-af13-43c590bd592c" providerId="ADAL" clId="{855E8313-A3AD-442C-8616-4DBC4861E7C7}" dt="2021-03-31T20:13:49.333" v="7"/>
        <pc:sldMkLst>
          <pc:docMk/>
          <pc:sldMk cId="675448909" sldId="3211"/>
        </pc:sldMkLst>
        <pc:graphicFrameChg chg="mod">
          <ac:chgData name="Luis Alfonso Patarroyo Niño" userId="562471d2-2fd6-49e9-af13-43c590bd592c" providerId="ADAL" clId="{855E8313-A3AD-442C-8616-4DBC4861E7C7}" dt="2021-03-31T20:13:49.333" v="7"/>
          <ac:graphicFrameMkLst>
            <pc:docMk/>
            <pc:sldMk cId="675448909" sldId="3211"/>
            <ac:graphicFrameMk id="8" creationId="{5BF6D53B-53D7-4020-AE41-DD0AB830B723}"/>
          </ac:graphicFrameMkLst>
        </pc:graphicFrameChg>
      </pc:sldChg>
    </pc:docChg>
  </pc:docChgLst>
  <pc:docChgLst>
    <pc:chgData name="Luis Alfonso Patarroyo Niño" userId="562471d2-2fd6-49e9-af13-43c590bd592c" providerId="ADAL" clId="{E8DFB09E-E4B0-45ED-8FBD-BF5C958410A5}"/>
    <pc:docChg chg="delSld modSld">
      <pc:chgData name="Luis Alfonso Patarroyo Niño" userId="562471d2-2fd6-49e9-af13-43c590bd592c" providerId="ADAL" clId="{E8DFB09E-E4B0-45ED-8FBD-BF5C958410A5}" dt="2021-04-21T18:30:35.250" v="31"/>
      <pc:docMkLst>
        <pc:docMk/>
      </pc:docMkLst>
      <pc:sldChg chg="del">
        <pc:chgData name="Luis Alfonso Patarroyo Niño" userId="562471d2-2fd6-49e9-af13-43c590bd592c" providerId="ADAL" clId="{E8DFB09E-E4B0-45ED-8FBD-BF5C958410A5}" dt="2021-04-21T18:29:24.161" v="0" actId="2696"/>
        <pc:sldMkLst>
          <pc:docMk/>
          <pc:sldMk cId="2358655885" sldId="3156"/>
        </pc:sldMkLst>
      </pc:sldChg>
      <pc:sldChg chg="del">
        <pc:chgData name="Luis Alfonso Patarroyo Niño" userId="562471d2-2fd6-49e9-af13-43c590bd592c" providerId="ADAL" clId="{E8DFB09E-E4B0-45ED-8FBD-BF5C958410A5}" dt="2021-04-21T18:29:24.615" v="2" actId="2696"/>
        <pc:sldMkLst>
          <pc:docMk/>
          <pc:sldMk cId="2774278592" sldId="3158"/>
        </pc:sldMkLst>
      </pc:sldChg>
      <pc:sldChg chg="del">
        <pc:chgData name="Luis Alfonso Patarroyo Niño" userId="562471d2-2fd6-49e9-af13-43c590bd592c" providerId="ADAL" clId="{E8DFB09E-E4B0-45ED-8FBD-BF5C958410A5}" dt="2021-04-21T18:29:24.485" v="1" actId="2696"/>
        <pc:sldMkLst>
          <pc:docMk/>
          <pc:sldMk cId="1400133704" sldId="3159"/>
        </pc:sldMkLst>
      </pc:sldChg>
      <pc:sldChg chg="del">
        <pc:chgData name="Luis Alfonso Patarroyo Niño" userId="562471d2-2fd6-49e9-af13-43c590bd592c" providerId="ADAL" clId="{E8DFB09E-E4B0-45ED-8FBD-BF5C958410A5}" dt="2021-04-21T18:29:25.322" v="4" actId="2696"/>
        <pc:sldMkLst>
          <pc:docMk/>
          <pc:sldMk cId="3153709726" sldId="3160"/>
        </pc:sldMkLst>
      </pc:sldChg>
      <pc:sldChg chg="del">
        <pc:chgData name="Luis Alfonso Patarroyo Niño" userId="562471d2-2fd6-49e9-af13-43c590bd592c" providerId="ADAL" clId="{E8DFB09E-E4B0-45ED-8FBD-BF5C958410A5}" dt="2021-04-21T18:29:25.560" v="5" actId="2696"/>
        <pc:sldMkLst>
          <pc:docMk/>
          <pc:sldMk cId="2611391336" sldId="3161"/>
        </pc:sldMkLst>
      </pc:sldChg>
      <pc:sldChg chg="del">
        <pc:chgData name="Luis Alfonso Patarroyo Niño" userId="562471d2-2fd6-49e9-af13-43c590bd592c" providerId="ADAL" clId="{E8DFB09E-E4B0-45ED-8FBD-BF5C958410A5}" dt="2021-04-21T18:29:24.658" v="3" actId="2696"/>
        <pc:sldMkLst>
          <pc:docMk/>
          <pc:sldMk cId="259315385" sldId="3169"/>
        </pc:sldMkLst>
      </pc:sldChg>
      <pc:sldChg chg="modSp">
        <pc:chgData name="Luis Alfonso Patarroyo Niño" userId="562471d2-2fd6-49e9-af13-43c590bd592c" providerId="ADAL" clId="{E8DFB09E-E4B0-45ED-8FBD-BF5C958410A5}" dt="2021-04-21T18:29:41.785" v="14" actId="20577"/>
        <pc:sldMkLst>
          <pc:docMk/>
          <pc:sldMk cId="3168685649" sldId="3183"/>
        </pc:sldMkLst>
        <pc:spChg chg="mod">
          <ac:chgData name="Luis Alfonso Patarroyo Niño" userId="562471d2-2fd6-49e9-af13-43c590bd592c" providerId="ADAL" clId="{E8DFB09E-E4B0-45ED-8FBD-BF5C958410A5}" dt="2021-04-21T18:29:41.785" v="14" actId="20577"/>
          <ac:spMkLst>
            <pc:docMk/>
            <pc:sldMk cId="3168685649" sldId="3183"/>
            <ac:spMk id="8" creationId="{A5A3A6D0-7C72-4B5A-927A-DDD0406C42CB}"/>
          </ac:spMkLst>
        </pc:spChg>
      </pc:sldChg>
      <pc:sldChg chg="modSp">
        <pc:chgData name="Luis Alfonso Patarroyo Niño" userId="562471d2-2fd6-49e9-af13-43c590bd592c" providerId="ADAL" clId="{E8DFB09E-E4B0-45ED-8FBD-BF5C958410A5}" dt="2021-04-21T18:29:32.019" v="10" actId="20577"/>
        <pc:sldMkLst>
          <pc:docMk/>
          <pc:sldMk cId="2311551571" sldId="3189"/>
        </pc:sldMkLst>
        <pc:spChg chg="mod">
          <ac:chgData name="Luis Alfonso Patarroyo Niño" userId="562471d2-2fd6-49e9-af13-43c590bd592c" providerId="ADAL" clId="{E8DFB09E-E4B0-45ED-8FBD-BF5C958410A5}" dt="2021-04-21T18:29:32.019" v="10" actId="20577"/>
          <ac:spMkLst>
            <pc:docMk/>
            <pc:sldMk cId="2311551571" sldId="3189"/>
            <ac:spMk id="8" creationId="{A5A3A6D0-7C72-4B5A-927A-DDD0406C42CB}"/>
          </ac:spMkLst>
        </pc:spChg>
      </pc:sldChg>
      <pc:sldChg chg="del">
        <pc:chgData name="Luis Alfonso Patarroyo Niño" userId="562471d2-2fd6-49e9-af13-43c590bd592c" providerId="ADAL" clId="{E8DFB09E-E4B0-45ED-8FBD-BF5C958410A5}" dt="2021-04-21T18:29:25.977" v="8" actId="2696"/>
        <pc:sldMkLst>
          <pc:docMk/>
          <pc:sldMk cId="264254320" sldId="3198"/>
        </pc:sldMkLst>
      </pc:sldChg>
      <pc:sldChg chg="modSp">
        <pc:chgData name="Luis Alfonso Patarroyo Niño" userId="562471d2-2fd6-49e9-af13-43c590bd592c" providerId="ADAL" clId="{E8DFB09E-E4B0-45ED-8FBD-BF5C958410A5}" dt="2021-04-21T18:30:35.250" v="31"/>
        <pc:sldMkLst>
          <pc:docMk/>
          <pc:sldMk cId="2499710474" sldId="3202"/>
        </pc:sldMkLst>
        <pc:graphicFrameChg chg="mod">
          <ac:chgData name="Luis Alfonso Patarroyo Niño" userId="562471d2-2fd6-49e9-af13-43c590bd592c" providerId="ADAL" clId="{E8DFB09E-E4B0-45ED-8FBD-BF5C958410A5}" dt="2021-04-21T18:30:35.250" v="31"/>
          <ac:graphicFrameMkLst>
            <pc:docMk/>
            <pc:sldMk cId="2499710474" sldId="3202"/>
            <ac:graphicFrameMk id="5" creationId="{DFD7A878-1DBA-40BF-B780-9E7741D072A6}"/>
          </ac:graphicFrameMkLst>
        </pc:graphicFrameChg>
      </pc:sldChg>
      <pc:sldChg chg="del">
        <pc:chgData name="Luis Alfonso Patarroyo Niño" userId="562471d2-2fd6-49e9-af13-43c590bd592c" providerId="ADAL" clId="{E8DFB09E-E4B0-45ED-8FBD-BF5C958410A5}" dt="2021-04-21T18:29:25.792" v="6" actId="2696"/>
        <pc:sldMkLst>
          <pc:docMk/>
          <pc:sldMk cId="2663670871" sldId="3206"/>
        </pc:sldMkLst>
      </pc:sldChg>
      <pc:sldChg chg="del">
        <pc:chgData name="Luis Alfonso Patarroyo Niño" userId="562471d2-2fd6-49e9-af13-43c590bd592c" providerId="ADAL" clId="{E8DFB09E-E4B0-45ED-8FBD-BF5C958410A5}" dt="2021-04-21T18:29:25.923" v="7" actId="2696"/>
        <pc:sldMkLst>
          <pc:docMk/>
          <pc:sldMk cId="3574756024" sldId="3208"/>
        </pc:sldMkLst>
      </pc:sldChg>
      <pc:sldChg chg="modSp">
        <pc:chgData name="Luis Alfonso Patarroyo Niño" userId="562471d2-2fd6-49e9-af13-43c590bd592c" providerId="ADAL" clId="{E8DFB09E-E4B0-45ED-8FBD-BF5C958410A5}" dt="2021-04-21T18:30:14.849" v="30" actId="20577"/>
        <pc:sldMkLst>
          <pc:docMk/>
          <pc:sldMk cId="675448909" sldId="3211"/>
        </pc:sldMkLst>
        <pc:graphicFrameChg chg="modGraphic">
          <ac:chgData name="Luis Alfonso Patarroyo Niño" userId="562471d2-2fd6-49e9-af13-43c590bd592c" providerId="ADAL" clId="{E8DFB09E-E4B0-45ED-8FBD-BF5C958410A5}" dt="2021-04-21T18:30:14.849" v="30" actId="20577"/>
          <ac:graphicFrameMkLst>
            <pc:docMk/>
            <pc:sldMk cId="675448909" sldId="3211"/>
            <ac:graphicFrameMk id="8" creationId="{5BF6D53B-53D7-4020-AE41-DD0AB830B723}"/>
          </ac:graphicFrameMkLst>
        </pc:graphicFrameChg>
      </pc:sldChg>
    </pc:docChg>
  </pc:docChgLst>
  <pc:docChgLst>
    <pc:chgData name="Luis Alfonso Patarroyo Niño" userId="562471d2-2fd6-49e9-af13-43c590bd592c" providerId="ADAL" clId="{E494F0A1-222E-47AE-95F7-AB21DCC4425C}"/>
    <pc:docChg chg="modSld">
      <pc:chgData name="Luis Alfonso Patarroyo Niño" userId="562471d2-2fd6-49e9-af13-43c590bd592c" providerId="ADAL" clId="{E494F0A1-222E-47AE-95F7-AB21DCC4425C}" dt="2021-01-26T20:45:20.048" v="1" actId="20577"/>
      <pc:docMkLst>
        <pc:docMk/>
      </pc:docMkLst>
    </pc:docChg>
  </pc:docChgLst>
  <pc:docChgLst>
    <pc:chgData name="Luis Alfonso Patarroyo Niño" userId="562471d2-2fd6-49e9-af13-43c590bd592c" providerId="ADAL" clId="{7983305D-5AB3-47CD-86F4-0C21FB7C158F}"/>
    <pc:docChg chg="addSld delSld modSld">
      <pc:chgData name="Luis Alfonso Patarroyo Niño" userId="562471d2-2fd6-49e9-af13-43c590bd592c" providerId="ADAL" clId="{7983305D-5AB3-47CD-86F4-0C21FB7C158F}" dt="2021-02-24T19:27:14.027" v="17"/>
      <pc:docMkLst>
        <pc:docMk/>
      </pc:docMkLst>
      <pc:sldChg chg="add">
        <pc:chgData name="Luis Alfonso Patarroyo Niño" userId="562471d2-2fd6-49e9-af13-43c590bd592c" providerId="ADAL" clId="{7983305D-5AB3-47CD-86F4-0C21FB7C158F}" dt="2021-02-24T19:26:19.215" v="15"/>
        <pc:sldMkLst>
          <pc:docMk/>
          <pc:sldMk cId="2432832277" sldId="3209"/>
        </pc:sldMkLst>
      </pc:sldChg>
    </pc:docChg>
  </pc:docChgLst>
  <pc:docChgLst>
    <pc:chgData name="Luis Alfonso Patarroyo Niño" userId="562471d2-2fd6-49e9-af13-43c590bd592c" providerId="ADAL" clId="{20A578DD-B3CD-4C03-9B04-B028C8F40EDB}"/>
    <pc:docChg chg="undo delSld modSld">
      <pc:chgData name="Luis Alfonso Patarroyo Niño" userId="562471d2-2fd6-49e9-af13-43c590bd592c" providerId="ADAL" clId="{20A578DD-B3CD-4C03-9B04-B028C8F40EDB}" dt="2021-02-02T20:42:39.366" v="105" actId="20577"/>
      <pc:docMkLst>
        <pc:docMk/>
      </pc:docMkLst>
      <pc:sldChg chg="modSp">
        <pc:chgData name="Luis Alfonso Patarroyo Niño" userId="562471d2-2fd6-49e9-af13-43c590bd592c" providerId="ADAL" clId="{20A578DD-B3CD-4C03-9B04-B028C8F40EDB}" dt="2021-02-02T20:39:38.739" v="76" actId="20577"/>
        <pc:sldMkLst>
          <pc:docMk/>
          <pc:sldMk cId="762386064" sldId="3171"/>
        </pc:sldMkLst>
        <pc:spChg chg="mod">
          <ac:chgData name="Luis Alfonso Patarroyo Niño" userId="562471d2-2fd6-49e9-af13-43c590bd592c" providerId="ADAL" clId="{20A578DD-B3CD-4C03-9B04-B028C8F40EDB}" dt="2021-02-02T20:39:38.739" v="76" actId="20577"/>
          <ac:spMkLst>
            <pc:docMk/>
            <pc:sldMk cId="762386064" sldId="3171"/>
            <ac:spMk id="5" creationId="{104147C0-E544-484E-B7FE-9F6CC25A321E}"/>
          </ac:spMkLst>
        </pc:spChg>
      </pc:sldChg>
      <pc:sldChg chg="modSp">
        <pc:chgData name="Luis Alfonso Patarroyo Niño" userId="562471d2-2fd6-49e9-af13-43c590bd592c" providerId="ADAL" clId="{20A578DD-B3CD-4C03-9B04-B028C8F40EDB}" dt="2021-02-02T20:33:29.278" v="29" actId="20577"/>
        <pc:sldMkLst>
          <pc:docMk/>
          <pc:sldMk cId="2311551571" sldId="3189"/>
        </pc:sldMkLst>
        <pc:spChg chg="mod">
          <ac:chgData name="Luis Alfonso Patarroyo Niño" userId="562471d2-2fd6-49e9-af13-43c590bd592c" providerId="ADAL" clId="{20A578DD-B3CD-4C03-9B04-B028C8F40EDB}" dt="2021-02-02T20:33:29.278" v="29" actId="20577"/>
          <ac:spMkLst>
            <pc:docMk/>
            <pc:sldMk cId="2311551571" sldId="3189"/>
            <ac:spMk id="8" creationId="{A5A3A6D0-7C72-4B5A-927A-DDD0406C42CB}"/>
          </ac:spMkLst>
        </pc:spChg>
      </pc:sldChg>
    </pc:docChg>
  </pc:docChgLst>
  <pc:docChgLst>
    <pc:chgData name="Luis Alfonso Patarroyo Niño" userId="562471d2-2fd6-49e9-af13-43c590bd592c" providerId="ADAL" clId="{2B118D84-B550-4D1B-BD8B-198B416B740E}"/>
    <pc:docChg chg="delSld modSld">
      <pc:chgData name="Luis Alfonso Patarroyo Niño" userId="562471d2-2fd6-49e9-af13-43c590bd592c" providerId="ADAL" clId="{2B118D84-B550-4D1B-BD8B-198B416B740E}" dt="2021-03-23T14:43:45.824" v="16"/>
      <pc:docMkLst>
        <pc:docMk/>
      </pc:docMkLst>
      <pc:sldChg chg="modSp">
        <pc:chgData name="Luis Alfonso Patarroyo Niño" userId="562471d2-2fd6-49e9-af13-43c590bd592c" providerId="ADAL" clId="{2B118D84-B550-4D1B-BD8B-198B416B740E}" dt="2021-03-23T14:43:45.824" v="16"/>
        <pc:sldMkLst>
          <pc:docMk/>
          <pc:sldMk cId="2499710474" sldId="3202"/>
        </pc:sldMkLst>
        <pc:graphicFrameChg chg="mod">
          <ac:chgData name="Luis Alfonso Patarroyo Niño" userId="562471d2-2fd6-49e9-af13-43c590bd592c" providerId="ADAL" clId="{2B118D84-B550-4D1B-BD8B-198B416B740E}" dt="2021-03-23T14:43:45.824" v="16"/>
          <ac:graphicFrameMkLst>
            <pc:docMk/>
            <pc:sldMk cId="2499710474" sldId="3202"/>
            <ac:graphicFrameMk id="5" creationId="{DFD7A878-1DBA-40BF-B780-9E7741D072A6}"/>
          </ac:graphicFrameMkLst>
        </pc:graphicFrameChg>
      </pc:sldChg>
      <pc:sldChg chg="modSp">
        <pc:chgData name="Luis Alfonso Patarroyo Niño" userId="562471d2-2fd6-49e9-af13-43c590bd592c" providerId="ADAL" clId="{2B118D84-B550-4D1B-BD8B-198B416B740E}" dt="2021-03-23T14:43:15.248" v="14"/>
        <pc:sldMkLst>
          <pc:docMk/>
          <pc:sldMk cId="675448909" sldId="3211"/>
        </pc:sldMkLst>
        <pc:graphicFrameChg chg="mod modGraphic">
          <ac:chgData name="Luis Alfonso Patarroyo Niño" userId="562471d2-2fd6-49e9-af13-43c590bd592c" providerId="ADAL" clId="{2B118D84-B550-4D1B-BD8B-198B416B740E}" dt="2021-03-23T14:43:15.248" v="14"/>
          <ac:graphicFrameMkLst>
            <pc:docMk/>
            <pc:sldMk cId="675448909" sldId="3211"/>
            <ac:graphicFrameMk id="8" creationId="{5BF6D53B-53D7-4020-AE41-DD0AB830B723}"/>
          </ac:graphicFrameMkLst>
        </pc:graphicFrameChg>
      </pc:sldChg>
    </pc:docChg>
  </pc:docChgLst>
  <pc:docChgLst>
    <pc:chgData name="Luis Alfonso Patarroyo Niño" userId="562471d2-2fd6-49e9-af13-43c590bd592c" providerId="ADAL" clId="{8B69CAAA-4A7D-41E6-80C0-144208B05D08}"/>
    <pc:docChg chg="addSld delSld modSld">
      <pc:chgData name="Luis Alfonso Patarroyo Niño" userId="562471d2-2fd6-49e9-af13-43c590bd592c" providerId="ADAL" clId="{8B69CAAA-4A7D-41E6-80C0-144208B05D08}" dt="2021-03-17T14:09:25.134" v="5" actId="2696"/>
      <pc:docMkLst>
        <pc:docMk/>
      </pc:docMkLst>
      <pc:sldChg chg="del">
        <pc:chgData name="Luis Alfonso Patarroyo Niño" userId="562471d2-2fd6-49e9-af13-43c590bd592c" providerId="ADAL" clId="{8B69CAAA-4A7D-41E6-80C0-144208B05D08}" dt="2021-03-17T14:09:25.134" v="5" actId="2696"/>
        <pc:sldMkLst>
          <pc:docMk/>
          <pc:sldMk cId="675448909" sldId="3211"/>
        </pc:sldMkLst>
      </pc:sldChg>
    </pc:docChg>
  </pc:docChgLst>
  <pc:docChgLst>
    <pc:chgData name="Luis Alfonso Patarroyo Niño" userId="562471d2-2fd6-49e9-af13-43c590bd592c" providerId="ADAL" clId="{67EAA454-AD64-4F6B-9FA9-3ECD40C1654C}"/>
    <pc:docChg chg="addSld delSld modSld">
      <pc:chgData name="Luis Alfonso Patarroyo Niño" userId="562471d2-2fd6-49e9-af13-43c590bd592c" providerId="ADAL" clId="{67EAA454-AD64-4F6B-9FA9-3ECD40C1654C}" dt="2021-03-10T21:34:19.008" v="48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CD2F2B-5794-43AD-AE78-65F97559E7A7}" type="datetimeFigureOut">
              <a:rPr lang="es-CO" smtClean="0"/>
              <a:t>23/04/2021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1162050"/>
            <a:ext cx="49942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CF8DB3-4F43-42BC-B1B2-CB44BA8A53E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43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544297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108859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63289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217718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272148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3265780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3810076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4354373" algn="l" defTabSz="1088593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iniciativa de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Incremento de Capacidades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adelanta dos líneas de acción, la cual cuenta con dos líneas de acción que permite fortalecer las capacidades de gestión de TI y la visión estratégica de los líderes de tecnología en las entidades públicas del país.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primera línea de acción es la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convenios y condonaciones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ICETEX donde: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432 de 2014 se tiene a 30 de junio por legalizar la suma de $55 millones y se realizó condonaciones a 60 Beneficiarios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426 de 2015 se tenía para legalizar $645 millones de donde se legalizó $489 millones quedando un saldo por legalizar a 30 de junio de 2020 la suma de $156 millones a 30 de junio 2020 y se realizó condonaciones a través de la resolución 1503 (20 Dic 2019) se condonaron 34 Beneficiarios, con la resolución 0143 (19 Dic 2020) se condonaron 18 Beneficiario y quedando pendiente de acto administrativo 18 Beneficiarios. 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el convenio 577 de 2014 se tenía para legalizar $100 millones donde se legalizó $66,8 millones quedando un saldo por legalizar a 30 de junio de 2020 la suma de $33,2 millones.</a:t>
            </a:r>
            <a:endParaRPr lang="es-CO" sz="200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8DB3-4F43-42BC-B1B2-CB44BA8A53E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54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iniciativa de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Incremento de Capacidades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adelanta dos líneas de acción, la cual cuenta con dos líneas de acción que permite fortalecer las capacidades de gestión de TI y la visión estratégica de los líderes de tecnología en las entidades públicas del país.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primera línea de acción es la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convenios y condonaciones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ICETEX donde: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432 de 2014 se tiene a 30 de junio por legalizar la suma de $55 millones y se realizó condonaciones a 60 Beneficiarios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426 de 2015 se tenía para legalizar $645 millones de donde se legalizó $489 millones quedando un saldo por legalizar a 30 de junio de 2020 la suma de $156 millones a 30 de junio 2020 y se realizó condonaciones a través de la resolución 1503 (20 Dic 2019) se condonaron 34 Beneficiarios, con la resolución 0143 (19 Dic 2020) se condonaron 18 Beneficiario y quedando pendiente de acto administrativo 18 Beneficiarios. 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el convenio 577 de 2014 se tenía para legalizar $100 millones donde se legalizó $66,8 millones quedando un saldo por legalizar a 30 de junio de 2020 la suma de $33,2 millones.</a:t>
            </a:r>
            <a:endParaRPr lang="es-CO" sz="200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8DB3-4F43-42BC-B1B2-CB44BA8A53E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63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iniciativa de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Incremento de Capacidades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adelanta dos líneas de acción, la cual cuenta con dos líneas de acción que permite fortalecer las capacidades de gestión de TI y la visión estratégica de los líderes de tecnología en las entidades públicas del país.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primera línea de acción es la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convenios y condonaciones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ICETEX donde: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432 de 2014 se tiene a 30 de junio por legalizar la suma de $55 millones y se realizó condonaciones a 60 Beneficiarios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426 de 2015 se tenía para legalizar $645 millones de donde se legalizó $489 millones quedando un saldo por legalizar a 30 de junio de 2020 la suma de $156 millones a 30 de junio 2020 y se realizó condonaciones a través de la resolución 1503 (20 Dic 2019) se condonaron 34 Beneficiarios, con la resolución 0143 (19 Dic 2020) se condonaron 18 Beneficiario y quedando pendiente de acto administrativo 18 Beneficiarios. 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el convenio 577 de 2014 se tenía para legalizar $100 millones donde se legalizó $66,8 millones quedando un saldo por legalizar a 30 de junio de 2020 la suma de $33,2 millones.</a:t>
            </a:r>
            <a:endParaRPr lang="es-CO" sz="200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8DB3-4F43-42BC-B1B2-CB44BA8A53E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83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iniciativa de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Incremento de Capacidades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adelanta dos líneas de acción, la cual cuenta con dos líneas de acción que permite fortalecer las capacidades de gestión de TI y la visión estratégica de los líderes de tecnología en las entidades públicas del país.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primera línea de acción es la </a:t>
            </a:r>
            <a:r>
              <a:rPr lang="es-CO" sz="16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convenios y condonaciones</a:t>
            </a:r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ICETEX donde: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432 de 2014 se tiene a 30 de junio por legalizar la suma de $55 millones y se realizó condonaciones a 60 Beneficiarios </a:t>
            </a:r>
          </a:p>
          <a:p>
            <a:pPr lvl="0"/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convenio 426 de 2015 se tenía para legalizar $645 millones de donde se legalizó $489 millones quedando un saldo por legalizar a 30 de junio de 2020 la suma de $156 millones a 30 de junio 2020 y se realizó condonaciones a través de la resolución 1503 (20 Dic 2019) se condonaron 34 Beneficiarios, con la resolución 0143 (19 Dic 2020) se condonaron 18 Beneficiario y quedando pendiente de acto administrativo 18 Beneficiarios. </a:t>
            </a:r>
          </a:p>
          <a:p>
            <a:endParaRPr lang="es-CO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O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el convenio 577 de 2014 se tenía para legalizar $100 millones donde se legalizó $66,8 millones quedando un saldo por legalizar a 30 de junio de 2020 la suma de $33,2 millones.</a:t>
            </a:r>
            <a:endParaRPr lang="es-CO" sz="200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8DB3-4F43-42BC-B1B2-CB44BA8A53EC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DF9F-ABA6-410E-BEA7-D16168762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51487" y="8527278"/>
            <a:ext cx="1007558" cy="99184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36DACAA-9E8A-4FBA-BBFF-87AACF9F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42" y="3449352"/>
            <a:ext cx="12664428" cy="1523481"/>
          </a:xfrm>
          <a:prstGeom prst="rect">
            <a:avLst/>
          </a:prstGeom>
        </p:spPr>
        <p:txBody>
          <a:bodyPr/>
          <a:lstStyle>
            <a:lvl1pPr algn="ctr">
              <a:defRPr sz="7200" b="1">
                <a:solidFill>
                  <a:srgbClr val="2A54A7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7386BCBE-A89F-4C04-ACCE-E938D3194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7642" y="5337665"/>
            <a:ext cx="12743845" cy="6513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600">
                <a:solidFill>
                  <a:srgbClr val="FF5993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90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posicion 1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;p9">
            <a:extLst>
              <a:ext uri="{FF2B5EF4-FFF2-40B4-BE49-F238E27FC236}">
                <a16:creationId xmlns:a16="http://schemas.microsoft.com/office/drawing/2014/main" id="{CB1B06D9-C0AC-4F2C-909B-09F9357DB302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8" name="Imagen 1">
            <a:extLst>
              <a:ext uri="{FF2B5EF4-FFF2-40B4-BE49-F238E27FC236}">
                <a16:creationId xmlns:a16="http://schemas.microsoft.com/office/drawing/2014/main" id="{61B92BA5-ECDB-4EF3-8827-C0AC6C02FF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6030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8789B6-338E-4F7A-90AB-885DF1B22E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7947" y="8527278"/>
            <a:ext cx="1007558" cy="9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posicion 2 - Fon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DF9F-ABA6-410E-BEA7-D16168762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51487" y="8527278"/>
            <a:ext cx="1007558" cy="9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fon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DF9F-ABA6-410E-BEA7-D16168762A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151487" y="8527278"/>
            <a:ext cx="1007558" cy="99184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37CF9B0-88F8-488B-9522-4F9C23F2E67B}"/>
              </a:ext>
            </a:extLst>
          </p:cNvPr>
          <p:cNvGrpSpPr/>
          <p:nvPr userDrawn="1"/>
        </p:nvGrpSpPr>
        <p:grpSpPr>
          <a:xfrm>
            <a:off x="3051667" y="3980672"/>
            <a:ext cx="9376377" cy="1758917"/>
            <a:chOff x="3927655" y="4253641"/>
            <a:chExt cx="6466114" cy="12129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F6F639-9310-4143-AA89-C07FC9AC92CD}"/>
                </a:ext>
              </a:extLst>
            </p:cNvPr>
            <p:cNvSpPr/>
            <p:nvPr userDrawn="1"/>
          </p:nvSpPr>
          <p:spPr>
            <a:xfrm>
              <a:off x="3927655" y="4253641"/>
              <a:ext cx="6466114" cy="1212980"/>
            </a:xfrm>
            <a:prstGeom prst="roundRect">
              <a:avLst/>
            </a:prstGeom>
            <a:solidFill>
              <a:srgbClr val="EE50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oogle Shape;293;p37">
              <a:extLst>
                <a:ext uri="{FF2B5EF4-FFF2-40B4-BE49-F238E27FC236}">
                  <a16:creationId xmlns:a16="http://schemas.microsoft.com/office/drawing/2014/main" id="{8DAB39E3-7EB8-4480-8A44-3128A18AFAAD}"/>
                </a:ext>
              </a:extLst>
            </p:cNvPr>
            <p:cNvGrpSpPr/>
            <p:nvPr userDrawn="1"/>
          </p:nvGrpSpPr>
          <p:grpSpPr>
            <a:xfrm>
              <a:off x="4356863" y="4335024"/>
              <a:ext cx="6036905" cy="1032940"/>
              <a:chOff x="3630363" y="1531613"/>
              <a:chExt cx="6036612" cy="1033826"/>
            </a:xfrm>
          </p:grpSpPr>
          <p:sp>
            <p:nvSpPr>
              <p:cNvPr id="10" name="Google Shape;294;p37">
                <a:extLst>
                  <a:ext uri="{FF2B5EF4-FFF2-40B4-BE49-F238E27FC236}">
                    <a16:creationId xmlns:a16="http://schemas.microsoft.com/office/drawing/2014/main" id="{5538DC12-9309-4EAF-9F59-3321AE96BCCC}"/>
                  </a:ext>
                </a:extLst>
              </p:cNvPr>
              <p:cNvSpPr txBox="1"/>
              <p:nvPr/>
            </p:nvSpPr>
            <p:spPr>
              <a:xfrm>
                <a:off x="3630363" y="1548904"/>
                <a:ext cx="2130551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6000"/>
                </a:pPr>
                <a:r>
                  <a:rPr lang="es-CO" sz="8800" b="1" dirty="0">
                    <a:solidFill>
                      <a:schemeClr val="lt1"/>
                    </a:solidFill>
                    <a:latin typeface="Work Sans" pitchFamily="2" charset="0"/>
                    <a:ea typeface="Work Sans Regular"/>
                    <a:cs typeface="Work Sans Regular"/>
                    <a:sym typeface="Work Sans Regular"/>
                  </a:rPr>
                  <a:t>2020</a:t>
                </a:r>
                <a:endParaRPr sz="2400" dirty="0">
                  <a:latin typeface="Work Sans" pitchFamily="2" charset="0"/>
                </a:endParaRPr>
              </a:p>
            </p:txBody>
          </p:sp>
          <p:sp>
            <p:nvSpPr>
              <p:cNvPr id="11" name="Google Shape;295;p37">
                <a:extLst>
                  <a:ext uri="{FF2B5EF4-FFF2-40B4-BE49-F238E27FC236}">
                    <a16:creationId xmlns:a16="http://schemas.microsoft.com/office/drawing/2014/main" id="{98885A8C-4837-4F3E-A71B-44008832B622}"/>
                  </a:ext>
                </a:extLst>
              </p:cNvPr>
              <p:cNvSpPr txBox="1"/>
              <p:nvPr/>
            </p:nvSpPr>
            <p:spPr>
              <a:xfrm>
                <a:off x="5752913" y="1531613"/>
                <a:ext cx="3914062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Ministerio de Tecnologías de la Información y las Comunicaciones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Tel:+57(1) 344 34 60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Edif. Murillo Toro </a:t>
                </a:r>
                <a:r>
                  <a:rPr lang="es-CO" sz="1600" dirty="0" err="1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Cra</a:t>
                </a: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. 8a entre calles 12 y 13, Bogotá, Colombia - Código Postal 111711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www.mintic.gov.co</a:t>
                </a:r>
                <a:endParaRPr sz="1600" dirty="0">
                  <a:solidFill>
                    <a:schemeClr val="lt1"/>
                  </a:solidFill>
                  <a:latin typeface="Work Sans" pitchFamily="2" charset="0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" name="Google Shape;296;p37">
                <a:extLst>
                  <a:ext uri="{FF2B5EF4-FFF2-40B4-BE49-F238E27FC236}">
                    <a16:creationId xmlns:a16="http://schemas.microsoft.com/office/drawing/2014/main" id="{2F5C442A-CA51-460E-BAC2-6B1D47FA48AA}"/>
                  </a:ext>
                </a:extLst>
              </p:cNvPr>
              <p:cNvCxnSpPr/>
              <p:nvPr/>
            </p:nvCxnSpPr>
            <p:spPr>
              <a:xfrm>
                <a:off x="5717118" y="1552082"/>
                <a:ext cx="0" cy="100892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9346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F51D8DB-CC79-44B9-90A4-B9D59ABF9FBB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37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37CF9B0-88F8-488B-9522-4F9C23F2E67B}"/>
              </a:ext>
            </a:extLst>
          </p:cNvPr>
          <p:cNvGrpSpPr/>
          <p:nvPr userDrawn="1"/>
        </p:nvGrpSpPr>
        <p:grpSpPr>
          <a:xfrm>
            <a:off x="3051667" y="3980672"/>
            <a:ext cx="9376377" cy="1758917"/>
            <a:chOff x="3927655" y="4253641"/>
            <a:chExt cx="6466114" cy="12129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F6F639-9310-4143-AA89-C07FC9AC92CD}"/>
                </a:ext>
              </a:extLst>
            </p:cNvPr>
            <p:cNvSpPr/>
            <p:nvPr userDrawn="1"/>
          </p:nvSpPr>
          <p:spPr>
            <a:xfrm>
              <a:off x="3927655" y="4253641"/>
              <a:ext cx="6466114" cy="1212980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oogle Shape;293;p37">
              <a:extLst>
                <a:ext uri="{FF2B5EF4-FFF2-40B4-BE49-F238E27FC236}">
                  <a16:creationId xmlns:a16="http://schemas.microsoft.com/office/drawing/2014/main" id="{8DAB39E3-7EB8-4480-8A44-3128A18AFAAD}"/>
                </a:ext>
              </a:extLst>
            </p:cNvPr>
            <p:cNvGrpSpPr/>
            <p:nvPr userDrawn="1"/>
          </p:nvGrpSpPr>
          <p:grpSpPr>
            <a:xfrm>
              <a:off x="4356863" y="4335024"/>
              <a:ext cx="6036905" cy="1032940"/>
              <a:chOff x="3630363" y="1531613"/>
              <a:chExt cx="6036612" cy="1033826"/>
            </a:xfrm>
          </p:grpSpPr>
          <p:sp>
            <p:nvSpPr>
              <p:cNvPr id="10" name="Google Shape;294;p37">
                <a:extLst>
                  <a:ext uri="{FF2B5EF4-FFF2-40B4-BE49-F238E27FC236}">
                    <a16:creationId xmlns:a16="http://schemas.microsoft.com/office/drawing/2014/main" id="{5538DC12-9309-4EAF-9F59-3321AE96BCCC}"/>
                  </a:ext>
                </a:extLst>
              </p:cNvPr>
              <p:cNvSpPr txBox="1"/>
              <p:nvPr/>
            </p:nvSpPr>
            <p:spPr>
              <a:xfrm>
                <a:off x="3630363" y="1548904"/>
                <a:ext cx="2130551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6000"/>
                </a:pPr>
                <a:r>
                  <a:rPr lang="es-CO" sz="8800" b="1" dirty="0">
                    <a:solidFill>
                      <a:schemeClr val="lt1"/>
                    </a:solidFill>
                    <a:latin typeface="Work Sans" pitchFamily="2" charset="0"/>
                    <a:ea typeface="Work Sans Regular"/>
                    <a:cs typeface="Work Sans Regular"/>
                    <a:sym typeface="Work Sans Regular"/>
                  </a:rPr>
                  <a:t>2020</a:t>
                </a:r>
                <a:endParaRPr sz="2400" dirty="0">
                  <a:latin typeface="Work Sans" pitchFamily="2" charset="0"/>
                </a:endParaRPr>
              </a:p>
            </p:txBody>
          </p:sp>
          <p:sp>
            <p:nvSpPr>
              <p:cNvPr id="11" name="Google Shape;295;p37">
                <a:extLst>
                  <a:ext uri="{FF2B5EF4-FFF2-40B4-BE49-F238E27FC236}">
                    <a16:creationId xmlns:a16="http://schemas.microsoft.com/office/drawing/2014/main" id="{98885A8C-4837-4F3E-A71B-44008832B622}"/>
                  </a:ext>
                </a:extLst>
              </p:cNvPr>
              <p:cNvSpPr txBox="1"/>
              <p:nvPr/>
            </p:nvSpPr>
            <p:spPr>
              <a:xfrm>
                <a:off x="5752913" y="1531613"/>
                <a:ext cx="3914062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Ministerio de Tecnologías de la Información y las Comunicaciones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Tel:+57(1) 344 34 60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Edif. Murillo Toro </a:t>
                </a:r>
                <a:r>
                  <a:rPr lang="es-CO" sz="1600" dirty="0" err="1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Cra</a:t>
                </a: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. 8a entre calles 12 y 13, Bogotá, Colombia - Código Postal 111711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www.mintic.gov.co</a:t>
                </a:r>
                <a:endParaRPr sz="1600" dirty="0">
                  <a:solidFill>
                    <a:schemeClr val="lt1"/>
                  </a:solidFill>
                  <a:latin typeface="Work Sans" pitchFamily="2" charset="0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" name="Google Shape;296;p37">
                <a:extLst>
                  <a:ext uri="{FF2B5EF4-FFF2-40B4-BE49-F238E27FC236}">
                    <a16:creationId xmlns:a16="http://schemas.microsoft.com/office/drawing/2014/main" id="{2F5C442A-CA51-460E-BAC2-6B1D47FA48AA}"/>
                  </a:ext>
                </a:extLst>
              </p:cNvPr>
              <p:cNvCxnSpPr/>
              <p:nvPr/>
            </p:nvCxnSpPr>
            <p:spPr>
              <a:xfrm>
                <a:off x="5717118" y="1552082"/>
                <a:ext cx="0" cy="100892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14" name="Google Shape;179;p28">
            <a:extLst>
              <a:ext uri="{FF2B5EF4-FFF2-40B4-BE49-F238E27FC236}">
                <a16:creationId xmlns:a16="http://schemas.microsoft.com/office/drawing/2014/main" id="{A43F408C-EA10-4389-81C0-C66141A9B3A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208" y="8370199"/>
            <a:ext cx="1690115" cy="1305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70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fondo ros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4F1EF561-0F3B-497E-AC11-0FA73006E169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EE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17172E33-AEF6-45D2-B59F-FC153D3228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95117"/>
            <a:ext cx="2103683" cy="50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37CF9B0-88F8-488B-9522-4F9C23F2E67B}"/>
              </a:ext>
            </a:extLst>
          </p:cNvPr>
          <p:cNvGrpSpPr/>
          <p:nvPr userDrawn="1"/>
        </p:nvGrpSpPr>
        <p:grpSpPr>
          <a:xfrm>
            <a:off x="3051667" y="3980672"/>
            <a:ext cx="9376377" cy="1758917"/>
            <a:chOff x="3927655" y="4253641"/>
            <a:chExt cx="6466114" cy="121298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F6F639-9310-4143-AA89-C07FC9AC92CD}"/>
                </a:ext>
              </a:extLst>
            </p:cNvPr>
            <p:cNvSpPr/>
            <p:nvPr userDrawn="1"/>
          </p:nvSpPr>
          <p:spPr>
            <a:xfrm>
              <a:off x="3927655" y="4253641"/>
              <a:ext cx="6466114" cy="1212980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oogle Shape;293;p37">
              <a:extLst>
                <a:ext uri="{FF2B5EF4-FFF2-40B4-BE49-F238E27FC236}">
                  <a16:creationId xmlns:a16="http://schemas.microsoft.com/office/drawing/2014/main" id="{8DAB39E3-7EB8-4480-8A44-3128A18AFAAD}"/>
                </a:ext>
              </a:extLst>
            </p:cNvPr>
            <p:cNvGrpSpPr/>
            <p:nvPr userDrawn="1"/>
          </p:nvGrpSpPr>
          <p:grpSpPr>
            <a:xfrm>
              <a:off x="4356863" y="4335024"/>
              <a:ext cx="6036905" cy="1032940"/>
              <a:chOff x="3630363" y="1531613"/>
              <a:chExt cx="6036612" cy="1033826"/>
            </a:xfrm>
          </p:grpSpPr>
          <p:sp>
            <p:nvSpPr>
              <p:cNvPr id="10" name="Google Shape;294;p37">
                <a:extLst>
                  <a:ext uri="{FF2B5EF4-FFF2-40B4-BE49-F238E27FC236}">
                    <a16:creationId xmlns:a16="http://schemas.microsoft.com/office/drawing/2014/main" id="{5538DC12-9309-4EAF-9F59-3321AE96BCCC}"/>
                  </a:ext>
                </a:extLst>
              </p:cNvPr>
              <p:cNvSpPr txBox="1"/>
              <p:nvPr/>
            </p:nvSpPr>
            <p:spPr>
              <a:xfrm>
                <a:off x="3630363" y="1548904"/>
                <a:ext cx="2130551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6000"/>
                </a:pPr>
                <a:r>
                  <a:rPr lang="es-CO" sz="8800" b="1" dirty="0">
                    <a:solidFill>
                      <a:schemeClr val="lt1"/>
                    </a:solidFill>
                    <a:latin typeface="Work Sans" pitchFamily="2" charset="0"/>
                    <a:ea typeface="Work Sans Regular"/>
                    <a:cs typeface="Work Sans Regular"/>
                    <a:sym typeface="Work Sans Regular"/>
                  </a:rPr>
                  <a:t>2020</a:t>
                </a:r>
                <a:endParaRPr sz="2400" dirty="0">
                  <a:latin typeface="Work Sans" pitchFamily="2" charset="0"/>
                </a:endParaRPr>
              </a:p>
            </p:txBody>
          </p:sp>
          <p:sp>
            <p:nvSpPr>
              <p:cNvPr id="11" name="Google Shape;295;p37">
                <a:extLst>
                  <a:ext uri="{FF2B5EF4-FFF2-40B4-BE49-F238E27FC236}">
                    <a16:creationId xmlns:a16="http://schemas.microsoft.com/office/drawing/2014/main" id="{98885A8C-4837-4F3E-A71B-44008832B622}"/>
                  </a:ext>
                </a:extLst>
              </p:cNvPr>
              <p:cNvSpPr txBox="1"/>
              <p:nvPr/>
            </p:nvSpPr>
            <p:spPr>
              <a:xfrm>
                <a:off x="5752913" y="1531613"/>
                <a:ext cx="3914062" cy="1016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Ministerio de Tecnologías de la Información y las Comunicaciones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Tel:+57(1) 344 34 60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Edif. Murillo Toro </a:t>
                </a:r>
                <a:r>
                  <a:rPr lang="es-CO" sz="1600" dirty="0" err="1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Cra</a:t>
                </a: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. 8a entre calles 12 y 13, Bogotá, Colombia - Código Postal 111711</a:t>
                </a:r>
                <a:endParaRPr sz="2800" dirty="0">
                  <a:latin typeface="Work Sans" pitchFamily="2" charset="0"/>
                </a:endParaRPr>
              </a:p>
              <a:p>
                <a:pPr>
                  <a:buClr>
                    <a:schemeClr val="lt1"/>
                  </a:buClr>
                  <a:buSzPts val="1000"/>
                </a:pPr>
                <a:r>
                  <a:rPr lang="es-CO" sz="1600" dirty="0">
                    <a:solidFill>
                      <a:schemeClr val="lt1"/>
                    </a:solidFill>
                    <a:latin typeface="Work Sans" pitchFamily="2" charset="0"/>
                    <a:ea typeface="Work Sans"/>
                    <a:cs typeface="Work Sans"/>
                    <a:sym typeface="Work Sans"/>
                  </a:rPr>
                  <a:t>www.mintic.gov.co</a:t>
                </a:r>
                <a:endParaRPr sz="1600" dirty="0">
                  <a:solidFill>
                    <a:schemeClr val="lt1"/>
                  </a:solidFill>
                  <a:latin typeface="Work Sans" pitchFamily="2" charset="0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2" name="Google Shape;296;p37">
                <a:extLst>
                  <a:ext uri="{FF2B5EF4-FFF2-40B4-BE49-F238E27FC236}">
                    <a16:creationId xmlns:a16="http://schemas.microsoft.com/office/drawing/2014/main" id="{2F5C442A-CA51-460E-BAC2-6B1D47FA48AA}"/>
                  </a:ext>
                </a:extLst>
              </p:cNvPr>
              <p:cNvCxnSpPr/>
              <p:nvPr/>
            </p:nvCxnSpPr>
            <p:spPr>
              <a:xfrm>
                <a:off x="5717118" y="1552082"/>
                <a:ext cx="0" cy="100892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17" name="Google Shape;179;p28">
            <a:extLst>
              <a:ext uri="{FF2B5EF4-FFF2-40B4-BE49-F238E27FC236}">
                <a16:creationId xmlns:a16="http://schemas.microsoft.com/office/drawing/2014/main" id="{1E11A76F-520E-4DA9-AA40-8670FD1FEF21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208" y="8370199"/>
            <a:ext cx="1690115" cy="1305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1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(Indi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03A63-E914-4602-A47E-E9B05BBA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482" y="823423"/>
            <a:ext cx="9144000" cy="804961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rgbClr val="2A54A7"/>
                </a:solidFill>
                <a:latin typeface="Work Sans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posición de imagen 5">
            <a:extLst>
              <a:ext uri="{FF2B5EF4-FFF2-40B4-BE49-F238E27FC236}">
                <a16:creationId xmlns:a16="http://schemas.microsoft.com/office/drawing/2014/main" id="{6E1E620D-0DAF-4B55-8A82-98BB662D6C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575" y="0"/>
            <a:ext cx="6137275" cy="9720263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A31A957-653E-459F-B89C-95DF2EB14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8482" y="1628384"/>
            <a:ext cx="7916188" cy="6513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FF5993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F5B1927-81F2-4AC1-B448-87B2FE207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87670" y="2881508"/>
            <a:ext cx="5899084" cy="914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5993"/>
              </a:buClr>
              <a:buFont typeface="+mj-lt"/>
              <a:buAutoNum type="arabicPeriod"/>
              <a:defRPr sz="2400">
                <a:solidFill>
                  <a:srgbClr val="0066CD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409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Categoria -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FE94BCA-17B7-4E1D-B130-70D5644E2897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37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90798-BF85-48C9-BC12-5F4E28029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799488" cy="972026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9B466-5163-4001-90C5-7A0C0B4DDB0C}"/>
              </a:ext>
            </a:extLst>
          </p:cNvPr>
          <p:cNvSpPr/>
          <p:nvPr userDrawn="1"/>
        </p:nvSpPr>
        <p:spPr>
          <a:xfrm>
            <a:off x="7256713" y="3979233"/>
            <a:ext cx="91127" cy="1175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668173C-12AB-41E7-88AE-53780F1C9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979232"/>
            <a:ext cx="7816111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</a:t>
            </a:r>
            <a:endParaRPr lang="es-CO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507236-8C23-4E3E-8C92-C9ED86EDF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800" y="4565055"/>
            <a:ext cx="7849278" cy="68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8278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Categoria - Ros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FE94BCA-17B7-4E1D-B130-70D5644E2897}"/>
              </a:ext>
            </a:extLst>
          </p:cNvPr>
          <p:cNvSpPr/>
          <p:nvPr userDrawn="1"/>
        </p:nvSpPr>
        <p:spPr>
          <a:xfrm>
            <a:off x="0" y="0"/>
            <a:ext cx="15479713" cy="9720263"/>
          </a:xfrm>
          <a:prstGeom prst="rect">
            <a:avLst/>
          </a:prstGeom>
          <a:solidFill>
            <a:srgbClr val="EE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90798-BF85-48C9-BC12-5F4E28029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799488" cy="972026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9B466-5163-4001-90C5-7A0C0B4DDB0C}"/>
              </a:ext>
            </a:extLst>
          </p:cNvPr>
          <p:cNvSpPr/>
          <p:nvPr userDrawn="1"/>
        </p:nvSpPr>
        <p:spPr>
          <a:xfrm>
            <a:off x="7256713" y="3979233"/>
            <a:ext cx="91127" cy="1175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668173C-12AB-41E7-88AE-53780F1C9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979232"/>
            <a:ext cx="7816111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</a:t>
            </a:r>
            <a:endParaRPr lang="es-CO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507236-8C23-4E3E-8C92-C9ED86EDFF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800" y="4565055"/>
            <a:ext cx="7849278" cy="68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055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va Categoria -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90798-BF85-48C9-BC12-5F4E280292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671" y="1"/>
            <a:ext cx="6799488" cy="972026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D4C7FC-61EC-47BA-A24A-EA2626674C8F}"/>
              </a:ext>
            </a:extLst>
          </p:cNvPr>
          <p:cNvSpPr/>
          <p:nvPr userDrawn="1"/>
        </p:nvSpPr>
        <p:spPr>
          <a:xfrm>
            <a:off x="7256713" y="3979233"/>
            <a:ext cx="91127" cy="1175973"/>
          </a:xfrm>
          <a:prstGeom prst="rect">
            <a:avLst/>
          </a:prstGeom>
          <a:solidFill>
            <a:srgbClr val="00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78"/>
          </a:p>
        </p:txBody>
      </p:sp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51E5106B-A002-40AB-8B47-C82472A16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979232"/>
            <a:ext cx="7816111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</a:t>
            </a:r>
            <a:endParaRPr lang="es-CO" dirty="0"/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8805DB5F-DEE2-48BD-BF72-2BED22C945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5800" y="4565055"/>
            <a:ext cx="7849278" cy="68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5356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ub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BD3B3-CCA4-4E9B-9D03-4E7F1AEE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9190D1-60CE-4F46-8193-53F5B5969CB3}"/>
              </a:ext>
            </a:extLst>
          </p:cNvPr>
          <p:cNvSpPr/>
          <p:nvPr userDrawn="1"/>
        </p:nvSpPr>
        <p:spPr>
          <a:xfrm>
            <a:off x="363255" y="293748"/>
            <a:ext cx="130816" cy="1058986"/>
          </a:xfrm>
          <a:prstGeom prst="rect">
            <a:avLst/>
          </a:prstGeom>
          <a:solidFill>
            <a:srgbClr val="FF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89D2C5-BDDB-4200-B188-14D5B5AE6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>
                <a:solidFill>
                  <a:srgbClr val="649CF6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Google Shape;69;p9">
            <a:extLst>
              <a:ext uri="{FF2B5EF4-FFF2-40B4-BE49-F238E27FC236}">
                <a16:creationId xmlns:a16="http://schemas.microsoft.com/office/drawing/2014/main" id="{5624D9CA-4FE1-4B52-9ADB-2E892299A71A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50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ubsección, cuadr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BD3B3-CCA4-4E9B-9D03-4E7F1AEE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9190D1-60CE-4F46-8193-53F5B5969CB3}"/>
              </a:ext>
            </a:extLst>
          </p:cNvPr>
          <p:cNvSpPr/>
          <p:nvPr userDrawn="1"/>
        </p:nvSpPr>
        <p:spPr>
          <a:xfrm>
            <a:off x="363255" y="293748"/>
            <a:ext cx="130816" cy="1058986"/>
          </a:xfrm>
          <a:prstGeom prst="rect">
            <a:avLst/>
          </a:prstGeom>
          <a:solidFill>
            <a:srgbClr val="FF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89D2C5-BDDB-4200-B188-14D5B5AE6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>
                <a:solidFill>
                  <a:srgbClr val="649CF6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Google Shape;69;p9">
            <a:extLst>
              <a:ext uri="{FF2B5EF4-FFF2-40B4-BE49-F238E27FC236}">
                <a16:creationId xmlns:a16="http://schemas.microsoft.com/office/drawing/2014/main" id="{5624D9CA-4FE1-4B52-9ADB-2E892299A71A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0B1E4214-99FF-40F3-B933-50947C8C6D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4071" y="2409578"/>
            <a:ext cx="14622387" cy="5832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7096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F955389-672D-49D0-B545-D0DB1B89D37B}"/>
              </a:ext>
            </a:extLst>
          </p:cNvPr>
          <p:cNvCxnSpPr>
            <a:cxnSpLocks/>
          </p:cNvCxnSpPr>
          <p:nvPr userDrawn="1"/>
        </p:nvCxnSpPr>
        <p:spPr>
          <a:xfrm>
            <a:off x="5217334" y="2981308"/>
            <a:ext cx="0" cy="4690752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>
            <a:extLst>
              <a:ext uri="{FF2B5EF4-FFF2-40B4-BE49-F238E27FC236}">
                <a16:creationId xmlns:a16="http://schemas.microsoft.com/office/drawing/2014/main" id="{4756E6C1-B0B4-4C68-A36F-AFAF40846D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776" y="2470067"/>
            <a:ext cx="523116" cy="52311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112DAFF-05E7-4184-A656-7DD2F68A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2542D5-E7F2-46B7-986C-FE3C6C519CAB}"/>
              </a:ext>
            </a:extLst>
          </p:cNvPr>
          <p:cNvSpPr/>
          <p:nvPr userDrawn="1"/>
        </p:nvSpPr>
        <p:spPr>
          <a:xfrm>
            <a:off x="363255" y="293748"/>
            <a:ext cx="130816" cy="1058986"/>
          </a:xfrm>
          <a:prstGeom prst="rect">
            <a:avLst/>
          </a:prstGeom>
          <a:solidFill>
            <a:srgbClr val="FF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9EB77F90-EA5C-42EE-AE4C-E358D9276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>
                <a:solidFill>
                  <a:srgbClr val="649CF6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CE414C3-CC55-441A-BA2C-81C178999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304" y="4698820"/>
            <a:ext cx="4175806" cy="125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4A84"/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BC2B7DC-3611-47E5-BD38-6688C01736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9559" y="3123562"/>
            <a:ext cx="834182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Work Sans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Google Shape;69;p9">
            <a:extLst>
              <a:ext uri="{FF2B5EF4-FFF2-40B4-BE49-F238E27FC236}">
                <a16:creationId xmlns:a16="http://schemas.microsoft.com/office/drawing/2014/main" id="{AC2F12A7-421A-49A8-9297-A5E33C80BC36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497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n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9">
            <a:extLst>
              <a:ext uri="{FF2B5EF4-FFF2-40B4-BE49-F238E27FC236}">
                <a16:creationId xmlns:a16="http://schemas.microsoft.com/office/drawing/2014/main" id="{9D9D2076-F2B4-4324-BB66-AB55145FA6FB}"/>
              </a:ext>
            </a:extLst>
          </p:cNvPr>
          <p:cNvSpPr txBox="1"/>
          <p:nvPr userDrawn="1"/>
        </p:nvSpPr>
        <p:spPr>
          <a:xfrm>
            <a:off x="5635869" y="9398001"/>
            <a:ext cx="4207977" cy="32226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87067" tIns="43518" rIns="87067" bIns="4351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16" b="0" i="0" u="none" strike="noStrike" cap="none" dirty="0">
                <a:solidFill>
                  <a:srgbClr val="F42F63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Ministerio de Tecnologías de la Información y las Comunicaciones</a:t>
            </a:r>
            <a:endParaRPr sz="1016" b="0" i="0" u="none" strike="noStrike" cap="none" dirty="0">
              <a:solidFill>
                <a:srgbClr val="F42F63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061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1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4" r:id="rId2"/>
    <p:sldLayoutId id="2147483710" r:id="rId3"/>
    <p:sldLayoutId id="2147483716" r:id="rId4"/>
    <p:sldLayoutId id="2147483711" r:id="rId5"/>
    <p:sldLayoutId id="2147483715" r:id="rId6"/>
    <p:sldLayoutId id="2147483722" r:id="rId7"/>
    <p:sldLayoutId id="2147483712" r:id="rId8"/>
    <p:sldLayoutId id="2147483709" r:id="rId9"/>
    <p:sldLayoutId id="2147483707" r:id="rId10"/>
    <p:sldLayoutId id="2147483699" r:id="rId11"/>
    <p:sldLayoutId id="2147483717" r:id="rId12"/>
    <p:sldLayoutId id="2147483718" r:id="rId13"/>
    <p:sldLayoutId id="2147483719" r:id="rId14"/>
  </p:sldLayoutIdLst>
  <p:txStyles>
    <p:titleStyle>
      <a:lvl1pPr algn="l" defTabSz="1161014" rtl="0" eaLnBrk="1" latinLnBrk="0" hangingPunct="1">
        <a:lnSpc>
          <a:spcPct val="90000"/>
        </a:lnSpc>
        <a:spcBef>
          <a:spcPct val="0"/>
        </a:spcBef>
        <a:buNone/>
        <a:defRPr sz="5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253" indent="-290253" algn="l" defTabSz="1161014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1pPr>
      <a:lvl2pPr marL="870760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451267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203177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61228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319278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77329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35380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93430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1pPr>
      <a:lvl2pPr marL="58050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2pPr>
      <a:lvl3pPr marL="116101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74152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32202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290253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48304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063548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644055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ispa@bextsa.com" TargetMode="External"/><Relationship Id="rId7" Type="http://schemas.openxmlformats.org/officeDocument/2006/relationships/hyperlink" Target="https://herramientas.datos.gov.co/es/u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federicol@bexts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E94186-B9EC-45A5-9900-49712A90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Seguimiento a proyectos piloto del Data Sandbox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4147C0-E544-484E-B7FE-9F6CC25A3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sz="3200" dirty="0"/>
              <a:t>Periodo 1 de Febrero 2021 al 31 de Diciembre de 2021</a:t>
            </a:r>
          </a:p>
        </p:txBody>
      </p:sp>
    </p:spTree>
    <p:extLst>
      <p:ext uri="{BB962C8B-B14F-4D97-AF65-F5344CB8AC3E}">
        <p14:creationId xmlns:p14="http://schemas.microsoft.com/office/powerpoint/2010/main" val="762386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DE3005-4557-4F80-9CBE-FA78C81A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</p:spPr>
        <p:txBody>
          <a:bodyPr/>
          <a:lstStyle/>
          <a:p>
            <a:r>
              <a:rPr lang="es-CO" dirty="0"/>
              <a:t>Predicción del Índice de Pobreza Multidimensional para los años 2016,2017,2019 y 2020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1DCA6F-BCB9-4372-9589-2AE386373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1361917"/>
            <a:ext cx="11956799" cy="688975"/>
          </a:xfrm>
        </p:spPr>
        <p:txBody>
          <a:bodyPr/>
          <a:lstStyle/>
          <a:p>
            <a:r>
              <a:rPr lang="es-CO" sz="3600" dirty="0"/>
              <a:t>DANE</a:t>
            </a:r>
          </a:p>
          <a:p>
            <a:endParaRPr lang="es-CO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B48BAD3-17FA-489C-9DF8-A1F201F61A3D}"/>
              </a:ext>
            </a:extLst>
          </p:cNvPr>
          <p:cNvCxnSpPr>
            <a:cxnSpLocks/>
          </p:cNvCxnSpPr>
          <p:nvPr/>
        </p:nvCxnSpPr>
        <p:spPr>
          <a:xfrm>
            <a:off x="1352121" y="2194422"/>
            <a:ext cx="0" cy="1219538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CBDF63-2739-4420-AF57-ADA5B941A33B}"/>
              </a:ext>
            </a:extLst>
          </p:cNvPr>
          <p:cNvSpPr txBox="1"/>
          <p:nvPr/>
        </p:nvSpPr>
        <p:spPr>
          <a:xfrm>
            <a:off x="1535652" y="2462066"/>
            <a:ext cx="13390385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Implementar el proyecto piloto de estimación de pobreza a través de imágenes satelitales para los años 2016, 2017, 2019 y 2020.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>
                <a:sym typeface="Arial"/>
              </a:rPr>
              <a:t>Evaluar el comportamiento temporal  de las estimaciones del IPM </a:t>
            </a:r>
            <a:endParaRPr lang="es-CO" dirty="0">
              <a:sym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1800" dirty="0">
              <a:latin typeface="Work Sans" pitchFamily="2" charset="0"/>
              <a:sym typeface="Arial"/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96F87E25-1C04-473A-A2B1-8182B39BA3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071" y="2437378"/>
            <a:ext cx="665519" cy="66551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99E5151-3967-4837-833B-698561A2E5F4}"/>
              </a:ext>
            </a:extLst>
          </p:cNvPr>
          <p:cNvSpPr/>
          <p:nvPr/>
        </p:nvSpPr>
        <p:spPr>
          <a:xfrm>
            <a:off x="1535652" y="219442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Objetivos.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08565B-A0CE-4320-81D3-618AB8659B75}"/>
              </a:ext>
            </a:extLst>
          </p:cNvPr>
          <p:cNvCxnSpPr>
            <a:cxnSpLocks/>
          </p:cNvCxnSpPr>
          <p:nvPr/>
        </p:nvCxnSpPr>
        <p:spPr>
          <a:xfrm>
            <a:off x="1381922" y="4004074"/>
            <a:ext cx="0" cy="1219538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55DBCE-6924-4F27-ACB7-88BFB7091C25}"/>
              </a:ext>
            </a:extLst>
          </p:cNvPr>
          <p:cNvSpPr txBox="1"/>
          <p:nvPr/>
        </p:nvSpPr>
        <p:spPr>
          <a:xfrm>
            <a:off x="1565454" y="4271718"/>
            <a:ext cx="13390384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/>
            <a:r>
              <a:rPr lang="es-CO" dirty="0"/>
              <a:t>Extraer imágenes de los repositorios de Google (Google </a:t>
            </a:r>
            <a:r>
              <a:rPr lang="es-CO" dirty="0" err="1"/>
              <a:t>Earth</a:t>
            </a:r>
            <a:r>
              <a:rPr lang="es-CO" dirty="0"/>
              <a:t> </a:t>
            </a:r>
            <a:r>
              <a:rPr lang="es-CO" dirty="0" err="1"/>
              <a:t>Engine</a:t>
            </a:r>
            <a:r>
              <a:rPr lang="es-CO" dirty="0"/>
              <a:t>) y utilizar Machine </a:t>
            </a:r>
            <a:r>
              <a:rPr lang="es-CO" dirty="0" err="1"/>
              <a:t>Learning</a:t>
            </a:r>
            <a:r>
              <a:rPr lang="es-CO" dirty="0"/>
              <a:t> donde se puedan aplicar modelos de clasificación de imágenes y redes neuronales para realizar combinaciones. Este proceso requiere contar con máquinas que permitan utilizar </a:t>
            </a:r>
            <a:r>
              <a:rPr lang="es-CO" dirty="0" err="1"/>
              <a:t>DataBricks</a:t>
            </a:r>
            <a:r>
              <a:rPr lang="es-CO" dirty="0"/>
              <a:t> de forma eficiente para cumplir con el objetivo</a:t>
            </a:r>
            <a:r>
              <a:rPr lang="es-MX" dirty="0"/>
              <a:t>.</a:t>
            </a:r>
            <a:endParaRPr lang="en-US" dirty="0"/>
          </a:p>
          <a:p>
            <a:pPr algn="just"/>
            <a:endParaRPr lang="es-MX" dirty="0"/>
          </a:p>
          <a:p>
            <a:pPr algn="just"/>
            <a:endParaRPr lang="en-US" dirty="0"/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A57A519B-4C98-468D-A51A-979B148E75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72" y="4247030"/>
            <a:ext cx="665519" cy="665519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2465622F-40BC-4DE0-8D6F-40DB2A73C43F}"/>
              </a:ext>
            </a:extLst>
          </p:cNvPr>
          <p:cNvSpPr/>
          <p:nvPr/>
        </p:nvSpPr>
        <p:spPr>
          <a:xfrm>
            <a:off x="1565453" y="4004074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Problemática. 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3E921F2-6F88-4572-90A6-19A244C83364}"/>
              </a:ext>
            </a:extLst>
          </p:cNvPr>
          <p:cNvCxnSpPr>
            <a:cxnSpLocks/>
          </p:cNvCxnSpPr>
          <p:nvPr/>
        </p:nvCxnSpPr>
        <p:spPr>
          <a:xfrm>
            <a:off x="1381922" y="5813726"/>
            <a:ext cx="0" cy="1219538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DC8C709-1E57-4367-BA43-C19391D2A1BB}"/>
              </a:ext>
            </a:extLst>
          </p:cNvPr>
          <p:cNvSpPr txBox="1"/>
          <p:nvPr/>
        </p:nvSpPr>
        <p:spPr>
          <a:xfrm>
            <a:off x="1565454" y="6164498"/>
            <a:ext cx="5143557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/>
              <a:t>Líder del proyecto:</a:t>
            </a:r>
            <a:r>
              <a:rPr lang="es-CO" sz="1800" dirty="0"/>
              <a:t> Lelio Alejandro Arias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Científico de datos: </a:t>
            </a:r>
            <a:r>
              <a:rPr lang="es-CO" sz="1800" dirty="0">
                <a:latin typeface="Work Sans" pitchFamily="2" charset="0"/>
                <a:sym typeface="Arial"/>
              </a:rPr>
              <a:t>Glenn Amaya</a:t>
            </a:r>
            <a:endParaRPr lang="es-CO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Analista de datos: </a:t>
            </a:r>
            <a:r>
              <a:rPr lang="es-CO" sz="1800" dirty="0">
                <a:latin typeface="Work Sans" pitchFamily="2" charset="0"/>
                <a:sym typeface="Arial"/>
              </a:rPr>
              <a:t>Juan Oviedo</a:t>
            </a:r>
            <a:endParaRPr lang="es-CO" sz="1800" b="1" dirty="0">
              <a:latin typeface="Work Sans" pitchFamily="2" charset="0"/>
              <a:sym typeface="Arial"/>
            </a:endParaRP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B02A556A-7879-4949-A945-58B2C5186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72" y="6056682"/>
            <a:ext cx="665519" cy="665519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4F110F69-5139-4FF6-8D5F-75FA3A9B7552}"/>
              </a:ext>
            </a:extLst>
          </p:cNvPr>
          <p:cNvSpPr/>
          <p:nvPr/>
        </p:nvSpPr>
        <p:spPr>
          <a:xfrm>
            <a:off x="1565453" y="5813726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Integrantes.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CFC0FB3-BCE1-422A-B016-4C2AF5B9496D}"/>
              </a:ext>
            </a:extLst>
          </p:cNvPr>
          <p:cNvGrpSpPr/>
          <p:nvPr/>
        </p:nvGrpSpPr>
        <p:grpSpPr>
          <a:xfrm>
            <a:off x="523872" y="7623378"/>
            <a:ext cx="14023396" cy="1549307"/>
            <a:chOff x="4980193" y="2294716"/>
            <a:chExt cx="14023396" cy="1549307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7C4E7D7E-69A8-4FB8-A14A-59CD637A56E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43" y="2294716"/>
              <a:ext cx="0" cy="1219538"/>
            </a:xfrm>
            <a:prstGeom prst="line">
              <a:avLst/>
            </a:prstGeom>
            <a:ln w="57150">
              <a:solidFill>
                <a:srgbClr val="FF59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2380703-56AD-4B25-A328-0BEE753A8846}"/>
                </a:ext>
              </a:extLst>
            </p:cNvPr>
            <p:cNvSpPr txBox="1"/>
            <p:nvPr/>
          </p:nvSpPr>
          <p:spPr>
            <a:xfrm>
              <a:off x="6021774" y="2562360"/>
              <a:ext cx="12981815" cy="128166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s-CO"/>
              </a:defPPr>
              <a:lvl1pPr marR="0" lv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0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Work Sans"/>
                  <a:ea typeface="MS PGothic"/>
                  <a:cs typeface="Times New Roman"/>
                </a:defRPr>
              </a:lvl1pPr>
              <a:lvl2pPr marR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 marR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 marR="0" lvl="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 marR="0" lvl="4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 marR="0" lvl="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 marR="0" lvl="6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 marR="0" lvl="7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 marR="0" lvl="8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CO" b="1" dirty="0"/>
                <a:t>Fecha de inicio: </a:t>
              </a:r>
              <a:r>
                <a:rPr lang="es-CO" dirty="0"/>
                <a:t>22/03/2021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CO" b="1" dirty="0"/>
                <a:t>Fecha de finalización: </a:t>
              </a:r>
              <a:r>
                <a:rPr lang="es-CO" dirty="0"/>
                <a:t>31/07/2021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CO" b="1" dirty="0"/>
                <a:t>Duración del piloto: </a:t>
              </a:r>
              <a:r>
                <a:rPr lang="es-CO" dirty="0"/>
                <a:t>4 meses</a:t>
              </a:r>
              <a:endParaRPr lang="en-US" dirty="0"/>
            </a:p>
          </p:txBody>
        </p: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273F65E1-6383-45B5-8A69-4DFA6341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80193" y="2537672"/>
              <a:ext cx="665519" cy="66551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23260CAA-CF37-487D-AA3B-90023A2D63FC}"/>
                </a:ext>
              </a:extLst>
            </p:cNvPr>
            <p:cNvSpPr/>
            <p:nvPr/>
          </p:nvSpPr>
          <p:spPr>
            <a:xfrm>
              <a:off x="6021774" y="2294716"/>
              <a:ext cx="3698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rPr>
                <a:t>Datos importantes - Fechas</a:t>
              </a:r>
              <a:endParaRPr lang="es-MX" sz="2000" b="1" dirty="0">
                <a:solidFill>
                  <a:srgbClr val="649CF5"/>
                </a:solidFill>
                <a:latin typeface="Work Sans" pitchFamily="2" charset="0"/>
                <a:cs typeface="Arial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13D9965-E89E-452D-A439-206729A5E4DE}"/>
              </a:ext>
            </a:extLst>
          </p:cNvPr>
          <p:cNvSpPr txBox="1"/>
          <p:nvPr/>
        </p:nvSpPr>
        <p:spPr>
          <a:xfrm>
            <a:off x="6728063" y="6164498"/>
            <a:ext cx="7049737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Estadístico: </a:t>
            </a:r>
            <a:r>
              <a:rPr lang="es-CO" sz="1800" dirty="0">
                <a:latin typeface="Work Sans" pitchFamily="2" charset="0"/>
                <a:sym typeface="Arial"/>
              </a:rPr>
              <a:t>Glenn Amaya</a:t>
            </a:r>
            <a:endParaRPr lang="es-CO" sz="1800" b="1" dirty="0">
              <a:latin typeface="Work Sans" pitchFamily="2" charset="0"/>
              <a:sym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Administrador de bases de datos: </a:t>
            </a:r>
            <a:r>
              <a:rPr lang="es-CO" sz="1800" dirty="0"/>
              <a:t>Anderson Leal, Andrey Ramos, Gilberto Villalba y Karin Muñoz</a:t>
            </a:r>
            <a:endParaRPr lang="es-CO" sz="1800" b="1" dirty="0">
              <a:latin typeface="Work Sans" pitchFamily="2" charset="0"/>
              <a:sym typeface="Arial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4ECFAFA4-2383-4348-BA9F-1BF194884788}"/>
              </a:ext>
            </a:extLst>
          </p:cNvPr>
          <p:cNvGrpSpPr/>
          <p:nvPr/>
        </p:nvGrpSpPr>
        <p:grpSpPr>
          <a:xfrm>
            <a:off x="13758752" y="5933686"/>
            <a:ext cx="1577031" cy="1577031"/>
            <a:chOff x="1244692" y="3277223"/>
            <a:chExt cx="3523161" cy="3523161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FF5B148-6BB1-46F3-8E5D-BAE9DF07C9EB}"/>
                </a:ext>
              </a:extLst>
            </p:cNvPr>
            <p:cNvSpPr/>
            <p:nvPr/>
          </p:nvSpPr>
          <p:spPr>
            <a:xfrm>
              <a:off x="1244692" y="3277223"/>
              <a:ext cx="3523161" cy="352316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5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FD106736-C1FC-4695-8530-3D4A3753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45128" y="3977659"/>
              <a:ext cx="2122287" cy="2122287"/>
            </a:xfrm>
            <a:prstGeom prst="rect">
              <a:avLst/>
            </a:prstGeom>
          </p:spPr>
        </p:pic>
      </p:grpSp>
      <p:sp>
        <p:nvSpPr>
          <p:cNvPr id="26" name="Rectángulo 43">
            <a:extLst>
              <a:ext uri="{FF2B5EF4-FFF2-40B4-BE49-F238E27FC236}">
                <a16:creationId xmlns:a16="http://schemas.microsoft.com/office/drawing/2014/main" id="{1CB3CB9B-493D-4548-94EE-DC2C9921AAAE}"/>
              </a:ext>
            </a:extLst>
          </p:cNvPr>
          <p:cNvSpPr/>
          <p:nvPr/>
        </p:nvSpPr>
        <p:spPr>
          <a:xfrm>
            <a:off x="6709011" y="7625067"/>
            <a:ext cx="4888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Fuentes de información identificadas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sp>
        <p:nvSpPr>
          <p:cNvPr id="36" name="CuadroTexto 44">
            <a:extLst>
              <a:ext uri="{FF2B5EF4-FFF2-40B4-BE49-F238E27FC236}">
                <a16:creationId xmlns:a16="http://schemas.microsoft.com/office/drawing/2014/main" id="{E4102870-54D2-448B-A671-44ABB6AE5742}"/>
              </a:ext>
            </a:extLst>
          </p:cNvPr>
          <p:cNvSpPr txBox="1"/>
          <p:nvPr/>
        </p:nvSpPr>
        <p:spPr>
          <a:xfrm>
            <a:off x="6709010" y="7996639"/>
            <a:ext cx="6714381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b="1" dirty="0"/>
              <a:t>Imágenes disponibles en Google </a:t>
            </a:r>
            <a:r>
              <a:rPr lang="es-CO" b="1" dirty="0" err="1"/>
              <a:t>Earth</a:t>
            </a:r>
            <a:r>
              <a:rPr lang="es-CO" b="1" dirty="0"/>
              <a:t> </a:t>
            </a:r>
            <a:r>
              <a:rPr lang="es-CO" b="1" dirty="0" err="1"/>
              <a:t>Engine</a:t>
            </a:r>
            <a:endParaRPr lang="es-C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CNPV 2018; IPM censal 2018; Marco Geoestadístico Nacional.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Cronograma de Hitos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39BE0-A77E-4885-8DD7-DC56BB27B3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60819"/>
            <a:ext cx="11956799" cy="688975"/>
          </a:xfrm>
        </p:spPr>
        <p:txBody>
          <a:bodyPr/>
          <a:lstStyle/>
          <a:p>
            <a:r>
              <a:rPr lang="es-CO" sz="3200" dirty="0"/>
              <a:t>Actividades y Responsables.</a:t>
            </a:r>
            <a:endParaRPr lang="es-CO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26260764-3EED-4EBF-93DD-638A6C698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25390"/>
              </p:ext>
            </p:extLst>
          </p:nvPr>
        </p:nvGraphicFramePr>
        <p:xfrm>
          <a:off x="566388" y="2856071"/>
          <a:ext cx="14346936" cy="456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60">
                  <a:extLst>
                    <a:ext uri="{9D8B030D-6E8A-4147-A177-3AD203B41FA5}">
                      <a16:colId xmlns:a16="http://schemas.microsoft.com/office/drawing/2014/main" val="4034247673"/>
                    </a:ext>
                  </a:extLst>
                </a:gridCol>
                <a:gridCol w="3429991">
                  <a:extLst>
                    <a:ext uri="{9D8B030D-6E8A-4147-A177-3AD203B41FA5}">
                      <a16:colId xmlns:a16="http://schemas.microsoft.com/office/drawing/2014/main" val="4110195667"/>
                    </a:ext>
                  </a:extLst>
                </a:gridCol>
                <a:gridCol w="1788817">
                  <a:extLst>
                    <a:ext uri="{9D8B030D-6E8A-4147-A177-3AD203B41FA5}">
                      <a16:colId xmlns:a16="http://schemas.microsoft.com/office/drawing/2014/main" val="3067221004"/>
                    </a:ext>
                  </a:extLst>
                </a:gridCol>
                <a:gridCol w="456855">
                  <a:extLst>
                    <a:ext uri="{9D8B030D-6E8A-4147-A177-3AD203B41FA5}">
                      <a16:colId xmlns:a16="http://schemas.microsoft.com/office/drawing/2014/main" val="2864217077"/>
                    </a:ext>
                  </a:extLst>
                </a:gridCol>
                <a:gridCol w="456855">
                  <a:extLst>
                    <a:ext uri="{9D8B030D-6E8A-4147-A177-3AD203B41FA5}">
                      <a16:colId xmlns:a16="http://schemas.microsoft.com/office/drawing/2014/main" val="874120909"/>
                    </a:ext>
                  </a:extLst>
                </a:gridCol>
                <a:gridCol w="456855">
                  <a:extLst>
                    <a:ext uri="{9D8B030D-6E8A-4147-A177-3AD203B41FA5}">
                      <a16:colId xmlns:a16="http://schemas.microsoft.com/office/drawing/2014/main" val="3807808049"/>
                    </a:ext>
                  </a:extLst>
                </a:gridCol>
                <a:gridCol w="408996">
                  <a:extLst>
                    <a:ext uri="{9D8B030D-6E8A-4147-A177-3AD203B41FA5}">
                      <a16:colId xmlns:a16="http://schemas.microsoft.com/office/drawing/2014/main" val="2404274752"/>
                    </a:ext>
                  </a:extLst>
                </a:gridCol>
                <a:gridCol w="401053">
                  <a:extLst>
                    <a:ext uri="{9D8B030D-6E8A-4147-A177-3AD203B41FA5}">
                      <a16:colId xmlns:a16="http://schemas.microsoft.com/office/drawing/2014/main" val="3399724953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3267591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31101522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val="3373042734"/>
                    </a:ext>
                  </a:extLst>
                </a:gridCol>
                <a:gridCol w="385010">
                  <a:extLst>
                    <a:ext uri="{9D8B030D-6E8A-4147-A177-3AD203B41FA5}">
                      <a16:colId xmlns:a16="http://schemas.microsoft.com/office/drawing/2014/main" val="3419332314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298593278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val="3200105225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val="50336908"/>
                    </a:ext>
                  </a:extLst>
                </a:gridCol>
                <a:gridCol w="372979">
                  <a:extLst>
                    <a:ext uri="{9D8B030D-6E8A-4147-A177-3AD203B41FA5}">
                      <a16:colId xmlns:a16="http://schemas.microsoft.com/office/drawing/2014/main" val="1783458477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3033352114"/>
                    </a:ext>
                  </a:extLst>
                </a:gridCol>
                <a:gridCol w="469232">
                  <a:extLst>
                    <a:ext uri="{9D8B030D-6E8A-4147-A177-3AD203B41FA5}">
                      <a16:colId xmlns:a16="http://schemas.microsoft.com/office/drawing/2014/main" val="3673691881"/>
                    </a:ext>
                  </a:extLst>
                </a:gridCol>
                <a:gridCol w="487743">
                  <a:extLst>
                    <a:ext uri="{9D8B030D-6E8A-4147-A177-3AD203B41FA5}">
                      <a16:colId xmlns:a16="http://schemas.microsoft.com/office/drawing/2014/main" val="320014828"/>
                    </a:ext>
                  </a:extLst>
                </a:gridCol>
                <a:gridCol w="445066">
                  <a:extLst>
                    <a:ext uri="{9D8B030D-6E8A-4147-A177-3AD203B41FA5}">
                      <a16:colId xmlns:a16="http://schemas.microsoft.com/office/drawing/2014/main" val="1423379695"/>
                    </a:ext>
                  </a:extLst>
                </a:gridCol>
                <a:gridCol w="445066">
                  <a:extLst>
                    <a:ext uri="{9D8B030D-6E8A-4147-A177-3AD203B41FA5}">
                      <a16:colId xmlns:a16="http://schemas.microsoft.com/office/drawing/2014/main" val="174992928"/>
                    </a:ext>
                  </a:extLst>
                </a:gridCol>
                <a:gridCol w="445066">
                  <a:extLst>
                    <a:ext uri="{9D8B030D-6E8A-4147-A177-3AD203B41FA5}">
                      <a16:colId xmlns:a16="http://schemas.microsoft.com/office/drawing/2014/main" val="3130639631"/>
                    </a:ext>
                  </a:extLst>
                </a:gridCol>
                <a:gridCol w="445066">
                  <a:extLst>
                    <a:ext uri="{9D8B030D-6E8A-4147-A177-3AD203B41FA5}">
                      <a16:colId xmlns:a16="http://schemas.microsoft.com/office/drawing/2014/main" val="331913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2000" noProof="0" dirty="0">
                          <a:latin typeface="Work Sans" panose="020B0604020202020204" charset="0"/>
                        </a:rPr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noProof="0" dirty="0">
                          <a:latin typeface="Work Sans" panose="020B0604020202020204" charset="0"/>
                        </a:rPr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Responsable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Marzo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Abril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Mayo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Junio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Julio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22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S1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S2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S3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S4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S1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S2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S3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S4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S1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S2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S3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S4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S1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S2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S3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S4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S1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S2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>
                          <a:latin typeface="Work Sans" panose="020B0604020202020204" charset="0"/>
                        </a:rPr>
                        <a:t>S3</a:t>
                      </a:r>
                      <a:endParaRPr lang="es-CO" sz="14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 dirty="0">
                          <a:latin typeface="Work Sans" panose="020B0604020202020204" charset="0"/>
                        </a:rPr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0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Establecer Fuentes de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DCD-DIG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highlight>
                          <a:srgbClr val="00FF00"/>
                        </a:highlight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Exploración de servicios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DCD-DIG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highlight>
                          <a:srgbClr val="00FF00"/>
                        </a:highlight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6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Ingesta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DCD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Procesamiento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DCD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9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Modelado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DCD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3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Visualización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DCD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2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2000" noProof="0" dirty="0">
                          <a:latin typeface="Work Sans" panose="020B06040202020202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Publicación de Resultados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noProof="0" dirty="0">
                          <a:latin typeface="Work Sans" panose="020B0604020202020204" charset="0"/>
                        </a:rPr>
                        <a:t>DCD-DIG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5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32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Cronograma de Hitos</a:t>
            </a:r>
            <a:br>
              <a:rPr lang="es-CO" dirty="0"/>
            </a:br>
            <a:endParaRPr lang="es-CO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B8CA961-EF78-4E04-9A62-AF60514A2229}"/>
              </a:ext>
            </a:extLst>
          </p:cNvPr>
          <p:cNvSpPr txBox="1">
            <a:spLocks/>
          </p:cNvSpPr>
          <p:nvPr/>
        </p:nvSpPr>
        <p:spPr>
          <a:xfrm>
            <a:off x="494071" y="5109535"/>
            <a:ext cx="11956799" cy="688975"/>
          </a:xfrm>
          <a:prstGeom prst="rect">
            <a:avLst/>
          </a:prstGeom>
        </p:spPr>
        <p:txBody>
          <a:bodyPr/>
          <a:lstStyle>
            <a:lvl1pPr marL="0" indent="0" algn="l" defTabSz="1161014" rtl="0" eaLnBrk="1" latinLnBrk="0" hangingPunct="1">
              <a:lnSpc>
                <a:spcPct val="90000"/>
              </a:lnSpc>
              <a:spcBef>
                <a:spcPts val="1270"/>
              </a:spcBef>
              <a:buFont typeface="Arial" panose="020B0604020202020204" pitchFamily="34" charset="0"/>
              <a:buNone/>
              <a:defRPr sz="3400" kern="1200">
                <a:solidFill>
                  <a:srgbClr val="649CF6"/>
                </a:solidFill>
                <a:latin typeface="Work Sans" pitchFamily="2" charset="0"/>
                <a:ea typeface="+mn-ea"/>
                <a:cs typeface="+mn-cs"/>
              </a:defRPr>
            </a:lvl1pPr>
            <a:lvl2pPr marL="870760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3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267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3177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28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278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329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380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430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1D7F346-3EF0-460E-981F-C46590623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54299"/>
            <a:ext cx="11956799" cy="688975"/>
          </a:xfrm>
        </p:spPr>
        <p:txBody>
          <a:bodyPr/>
          <a:lstStyle/>
          <a:p>
            <a:r>
              <a:rPr lang="es-CO" sz="3600" dirty="0"/>
              <a:t>Avance en el cronograma</a:t>
            </a:r>
            <a:endParaRPr lang="es-CO" dirty="0"/>
          </a:p>
          <a:p>
            <a:endParaRPr lang="es-C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D7A878-1DBA-40BF-B780-9E7741D07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80580"/>
              </p:ext>
            </p:extLst>
          </p:nvPr>
        </p:nvGraphicFramePr>
        <p:xfrm>
          <a:off x="494071" y="2709635"/>
          <a:ext cx="14346935" cy="332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12">
                  <a:extLst>
                    <a:ext uri="{9D8B030D-6E8A-4147-A177-3AD203B41FA5}">
                      <a16:colId xmlns:a16="http://schemas.microsoft.com/office/drawing/2014/main" val="2279282686"/>
                    </a:ext>
                  </a:extLst>
                </a:gridCol>
                <a:gridCol w="4846617">
                  <a:extLst>
                    <a:ext uri="{9D8B030D-6E8A-4147-A177-3AD203B41FA5}">
                      <a16:colId xmlns:a16="http://schemas.microsoft.com/office/drawing/2014/main" val="2126336640"/>
                    </a:ext>
                  </a:extLst>
                </a:gridCol>
                <a:gridCol w="8935506">
                  <a:extLst>
                    <a:ext uri="{9D8B030D-6E8A-4147-A177-3AD203B41FA5}">
                      <a16:colId xmlns:a16="http://schemas.microsoft.com/office/drawing/2014/main" val="2398417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Id 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Actividad​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>
                          <a:solidFill>
                            <a:schemeClr val="lt1"/>
                          </a:solidFill>
                          <a:latin typeface="Work Sans" panose="020B0604020202020204" charset="0"/>
                          <a:ea typeface="+mn-ea"/>
                          <a:cs typeface="+mn-cs"/>
                        </a:rPr>
                        <a:t>Abril</a:t>
                      </a:r>
                      <a:r>
                        <a:rPr lang="es-CO" sz="2000" noProof="0" dirty="0">
                          <a:latin typeface="Work Sans" panose="020B0604020202020204" charset="0"/>
                        </a:rPr>
                        <a:t>: Semana del 19 al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46896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1​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Establecer Fuentes de información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3417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2​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Exploración de servicios disponibles​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1116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3​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Ingesta de datos​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kern="1200" noProof="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5851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4​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Procesamiento​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kern="1200" noProof="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9983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Modelado​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3556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Visualización​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1405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7​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Publicación de Resultados​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61014" rtl="0" eaLnBrk="1" latinLnBrk="0" hangingPunct="1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7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5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43C8ED47-28AB-B742-A07B-F2B6F41F2B3C}"/>
              </a:ext>
            </a:extLst>
          </p:cNvPr>
          <p:cNvSpPr/>
          <p:nvPr/>
        </p:nvSpPr>
        <p:spPr>
          <a:xfrm>
            <a:off x="131188" y="3883724"/>
            <a:ext cx="56478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800" b="1" dirty="0">
                <a:solidFill>
                  <a:srgbClr val="004A84"/>
                </a:solidFill>
                <a:latin typeface="Work Sans"/>
              </a:rPr>
              <a:t>Expertos acompañamiento</a:t>
            </a:r>
          </a:p>
          <a:p>
            <a:pPr marL="457200" indent="-45720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4A84"/>
                </a:solidFill>
                <a:latin typeface="Work Sans"/>
              </a:rPr>
              <a:t>Luis Patarroyo: Experto Big Data, </a:t>
            </a:r>
            <a:r>
              <a:rPr lang="es-CO" sz="2000" dirty="0">
                <a:solidFill>
                  <a:srgbClr val="004A84"/>
                </a:solidFill>
                <a:latin typeface="Work Sans"/>
                <a:hlinkClick r:id="rId3"/>
              </a:rPr>
              <a:t>luispa@bextsa.com</a:t>
            </a:r>
            <a:r>
              <a:rPr lang="es-CO" sz="2000" dirty="0">
                <a:solidFill>
                  <a:srgbClr val="004A84"/>
                </a:solidFill>
                <a:latin typeface="Work Sans"/>
              </a:rPr>
              <a:t>, 3212558582</a:t>
            </a:r>
          </a:p>
          <a:p>
            <a:pPr marL="457200" indent="-45720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4A84"/>
                </a:solidFill>
                <a:latin typeface="Work Sans"/>
              </a:rPr>
              <a:t>Federico López: Experto Big Data, </a:t>
            </a:r>
            <a:r>
              <a:rPr lang="es-CO" sz="2000" dirty="0">
                <a:solidFill>
                  <a:srgbClr val="004A84"/>
                </a:solidFill>
                <a:latin typeface="Work Sans"/>
                <a:hlinkClick r:id="rId4"/>
              </a:rPr>
              <a:t>federicol@bextsa.com</a:t>
            </a:r>
            <a:r>
              <a:rPr lang="es-CO" sz="2000" dirty="0">
                <a:solidFill>
                  <a:srgbClr val="004A84"/>
                </a:solidFill>
                <a:latin typeface="Work Sans"/>
              </a:rPr>
              <a:t>, 3133746456</a:t>
            </a:r>
          </a:p>
          <a:p>
            <a:pPr marL="457200" indent="-45720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004A84"/>
              </a:solidFill>
              <a:latin typeface="Work Sans"/>
            </a:endParaRP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2000" b="1" dirty="0">
                <a:solidFill>
                  <a:srgbClr val="004A84"/>
                </a:solidFill>
                <a:latin typeface="Work Sans"/>
              </a:rPr>
              <a:t>Máximo 160 horas de acompañamiento entre los dos expertos de Big Data.</a:t>
            </a:r>
            <a:endParaRPr lang="es-ES" sz="2000" b="1" dirty="0">
              <a:solidFill>
                <a:srgbClr val="004A84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8DE3005-4557-4F80-9CBE-FA78C81A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Acompañamiento a entidades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1DCA6F-BCB9-4372-9589-2AE386373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sz="3600" dirty="0"/>
              <a:t>Proyectos piloto Data Sandbox</a:t>
            </a:r>
            <a:endParaRPr lang="en-US" sz="3600" dirty="0"/>
          </a:p>
          <a:p>
            <a:endParaRPr lang="es-CO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637BF7-F4D9-4029-B184-C0F73AEA7F2E}"/>
              </a:ext>
            </a:extLst>
          </p:cNvPr>
          <p:cNvGrpSpPr/>
          <p:nvPr/>
        </p:nvGrpSpPr>
        <p:grpSpPr>
          <a:xfrm>
            <a:off x="5779020" y="1580103"/>
            <a:ext cx="9310062" cy="7500343"/>
            <a:chOff x="5779020" y="1580103"/>
            <a:chExt cx="9310062" cy="750034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3CB26077-3F87-4216-838D-96555E65142E}"/>
                </a:ext>
              </a:extLst>
            </p:cNvPr>
            <p:cNvGrpSpPr/>
            <p:nvPr/>
          </p:nvGrpSpPr>
          <p:grpSpPr>
            <a:xfrm>
              <a:off x="5779020" y="1580103"/>
              <a:ext cx="9310062" cy="1549307"/>
              <a:chOff x="4980193" y="2294716"/>
              <a:chExt cx="9399686" cy="1549307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DB48BAD3-17FA-489C-9DF8-A1F201F61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43" y="2294716"/>
                <a:ext cx="0" cy="1219538"/>
              </a:xfrm>
              <a:prstGeom prst="line">
                <a:avLst/>
              </a:prstGeom>
              <a:ln w="57150">
                <a:solidFill>
                  <a:srgbClr val="FF59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5CBDF63-2739-4420-AF57-ADA5B941A33B}"/>
                  </a:ext>
                </a:extLst>
              </p:cNvPr>
              <p:cNvSpPr txBox="1"/>
              <p:nvPr/>
            </p:nvSpPr>
            <p:spPr>
              <a:xfrm>
                <a:off x="6021775" y="2562360"/>
                <a:ext cx="8358104" cy="128166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 lang="es-CO"/>
                </a:defPPr>
                <a:lvl1pPr marR="0" lv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2000" b="0" i="0" u="none" strike="noStrike" cap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Work Sans"/>
                    <a:ea typeface="MS PGothic"/>
                    <a:cs typeface="Times New Roman"/>
                  </a:defRPr>
                </a:lvl1pPr>
                <a:lvl2pPr marR="0"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2pPr>
                <a:lvl3pPr marR="0" lvl="2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3pPr>
                <a:lvl4pPr marR="0" lvl="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4pPr>
                <a:lvl5pPr marR="0" lvl="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5pPr>
                <a:lvl6pPr marR="0" lvl="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6pPr>
                <a:lvl7pPr marR="0" lvl="6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7pPr>
                <a:lvl8pPr marR="0" lvl="7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8pPr>
                <a:lvl9pPr marR="0" lvl="8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9pPr>
              </a:lstStyle>
              <a:p>
                <a:pPr algn="just"/>
                <a:r>
                  <a:rPr lang="es-CO" dirty="0"/>
                  <a:t>Realizar apoyo técnico en actividades específicas requeridas por cada proyecto piloto, bajo demanda. </a:t>
                </a:r>
              </a:p>
              <a:p>
                <a:pPr algn="just"/>
                <a:r>
                  <a:rPr lang="es-CO" b="1" dirty="0"/>
                  <a:t>Lunes a viernes entre las 8:00 a.m. y 5:00 p.m.</a:t>
                </a:r>
                <a:endParaRPr lang="es-CO" sz="1800" b="1" dirty="0">
                  <a:latin typeface="Work Sans" pitchFamily="2" charset="0"/>
                  <a:sym typeface="Arial"/>
                </a:endParaRPr>
              </a:p>
            </p:txBody>
          </p:sp>
          <p:pic>
            <p:nvPicPr>
              <p:cNvPr id="20" name="Gráfico 19">
                <a:extLst>
                  <a:ext uri="{FF2B5EF4-FFF2-40B4-BE49-F238E27FC236}">
                    <a16:creationId xmlns:a16="http://schemas.microsoft.com/office/drawing/2014/main" id="{96F87E25-1C04-473A-A2B1-8182B39BA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80193" y="2537672"/>
                <a:ext cx="665519" cy="665519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99E5151-3967-4837-833B-698561A2E5F4}"/>
                  </a:ext>
                </a:extLst>
              </p:cNvPr>
              <p:cNvSpPr/>
              <p:nvPr/>
            </p:nvSpPr>
            <p:spPr>
              <a:xfrm>
                <a:off x="6021774" y="2294716"/>
                <a:ext cx="25555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000" b="1" dirty="0">
                    <a:solidFill>
                      <a:srgbClr val="649CF5"/>
                    </a:solidFill>
                    <a:latin typeface="Work Sans" pitchFamily="2" charset="0"/>
                    <a:cs typeface="Arial"/>
                  </a:rPr>
                  <a:t>Acompañamiento.</a:t>
                </a:r>
                <a:endParaRPr lang="es-MX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endParaRPr>
              </a:p>
            </p:txBody>
          </p: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1D036FD8-BA7E-4629-A1B1-9FCB439896F0}"/>
                </a:ext>
              </a:extLst>
            </p:cNvPr>
            <p:cNvGrpSpPr/>
            <p:nvPr/>
          </p:nvGrpSpPr>
          <p:grpSpPr>
            <a:xfrm>
              <a:off x="5779020" y="3563782"/>
              <a:ext cx="9310062" cy="1549307"/>
              <a:chOff x="4980193" y="2294716"/>
              <a:chExt cx="9399686" cy="1549307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6F08565B-A0CE-4320-81D3-618AB8659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43" y="2294716"/>
                <a:ext cx="0" cy="1219538"/>
              </a:xfrm>
              <a:prstGeom prst="line">
                <a:avLst/>
              </a:prstGeom>
              <a:ln w="57150">
                <a:solidFill>
                  <a:srgbClr val="FF59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E55DBCE-6924-4F27-ACB7-88BFB7091C25}"/>
                  </a:ext>
                </a:extLst>
              </p:cNvPr>
              <p:cNvSpPr txBox="1"/>
              <p:nvPr/>
            </p:nvSpPr>
            <p:spPr>
              <a:xfrm>
                <a:off x="6021775" y="2562360"/>
                <a:ext cx="8358104" cy="128166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 lang="es-CO"/>
                </a:defPPr>
                <a:lvl1pPr marR="0" lv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2000" b="0" i="0" u="none" strike="noStrike" cap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Work Sans"/>
                    <a:ea typeface="MS PGothic"/>
                    <a:cs typeface="Times New Roman"/>
                  </a:defRPr>
                </a:lvl1pPr>
                <a:lvl2pPr marR="0"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2pPr>
                <a:lvl3pPr marR="0" lvl="2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3pPr>
                <a:lvl4pPr marR="0" lvl="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4pPr>
                <a:lvl5pPr marR="0" lvl="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5pPr>
                <a:lvl6pPr marR="0" lvl="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6pPr>
                <a:lvl7pPr marR="0" lvl="6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7pPr>
                <a:lvl8pPr marR="0" lvl="7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8pPr>
                <a:lvl9pPr marR="0" lvl="8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9pPr>
              </a:lstStyle>
              <a:p>
                <a:pPr algn="just"/>
                <a:r>
                  <a:rPr lang="es-CO" dirty="0"/>
                  <a:t>Validar las actividades desarrolladas por cada integrante del proyecto, con el fin de establecer apoyo técnico por parte de los expertos de Big Data.</a:t>
                </a:r>
                <a:endParaRPr lang="en-US" dirty="0"/>
              </a:p>
            </p:txBody>
          </p:sp>
          <p:pic>
            <p:nvPicPr>
              <p:cNvPr id="24" name="Gráfico 23">
                <a:extLst>
                  <a:ext uri="{FF2B5EF4-FFF2-40B4-BE49-F238E27FC236}">
                    <a16:creationId xmlns:a16="http://schemas.microsoft.com/office/drawing/2014/main" id="{A57A519B-4C98-468D-A51A-979B148E7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80193" y="2537672"/>
                <a:ext cx="665519" cy="665519"/>
              </a:xfrm>
              <a:prstGeom prst="rect">
                <a:avLst/>
              </a:prstGeom>
            </p:spPr>
          </p:pic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2465622F-40BC-4DE0-8D6F-40DB2A73C43F}"/>
                  </a:ext>
                </a:extLst>
              </p:cNvPr>
              <p:cNvSpPr/>
              <p:nvPr/>
            </p:nvSpPr>
            <p:spPr>
              <a:xfrm>
                <a:off x="6021774" y="2294716"/>
                <a:ext cx="58072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000" b="1" dirty="0">
                    <a:solidFill>
                      <a:srgbClr val="649CF5"/>
                    </a:solidFill>
                    <a:latin typeface="Work Sans" pitchFamily="2" charset="0"/>
                    <a:cs typeface="Arial"/>
                  </a:rPr>
                  <a:t>Identificar actividades que realiza cada rol. </a:t>
                </a:r>
                <a:endParaRPr lang="es-MX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endParaRPr>
              </a:p>
            </p:txBody>
          </p: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B482577-3FA9-48EA-A06B-1239FB33A9CF}"/>
                </a:ext>
              </a:extLst>
            </p:cNvPr>
            <p:cNvGrpSpPr/>
            <p:nvPr/>
          </p:nvGrpSpPr>
          <p:grpSpPr>
            <a:xfrm>
              <a:off x="5779020" y="5547461"/>
              <a:ext cx="9310062" cy="1549307"/>
              <a:chOff x="4980193" y="2294716"/>
              <a:chExt cx="9399686" cy="1549307"/>
            </a:xfrm>
          </p:grpSpPr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93E921F2-6F88-4572-90A6-19A244C83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43" y="2294716"/>
                <a:ext cx="0" cy="1219538"/>
              </a:xfrm>
              <a:prstGeom prst="line">
                <a:avLst/>
              </a:prstGeom>
              <a:ln w="57150">
                <a:solidFill>
                  <a:srgbClr val="FF59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DC8C709-1E57-4367-BA43-C19391D2A1BB}"/>
                  </a:ext>
                </a:extLst>
              </p:cNvPr>
              <p:cNvSpPr txBox="1"/>
              <p:nvPr/>
            </p:nvSpPr>
            <p:spPr>
              <a:xfrm>
                <a:off x="6021775" y="2562360"/>
                <a:ext cx="8358104" cy="128166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 lang="es-CO"/>
                </a:defPPr>
                <a:lvl1pPr marR="0" lv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2000" b="0" i="0" u="none" strike="noStrike" cap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Work Sans"/>
                    <a:ea typeface="MS PGothic"/>
                    <a:cs typeface="Times New Roman"/>
                  </a:defRPr>
                </a:lvl1pPr>
                <a:lvl2pPr marR="0"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2pPr>
                <a:lvl3pPr marR="0" lvl="2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3pPr>
                <a:lvl4pPr marR="0" lvl="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4pPr>
                <a:lvl5pPr marR="0" lvl="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5pPr>
                <a:lvl6pPr marR="0" lvl="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6pPr>
                <a:lvl7pPr marR="0" lvl="6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7pPr>
                <a:lvl8pPr marR="0" lvl="7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8pPr>
                <a:lvl9pPr marR="0" lvl="8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9pPr>
              </a:lstStyle>
              <a:p>
                <a:pPr algn="l"/>
                <a:r>
                  <a:rPr lang="es-CO" dirty="0"/>
                  <a:t>Validar que se estén ejecutando las actividades y cumpliendo con los hitos definidos para el desarrollo de los proyectos. Adicionalmente permite determinar apoyos técnicos.</a:t>
                </a:r>
              </a:p>
              <a:p>
                <a:pPr algn="l"/>
                <a:r>
                  <a:rPr lang="es-CO" sz="1800" b="1" dirty="0">
                    <a:latin typeface="Work Sans" pitchFamily="2" charset="0"/>
                    <a:sym typeface="Arial"/>
                  </a:rPr>
                  <a:t>Jueves o viernes en sesiones de entre 20 y 30 minutos por proyecto.</a:t>
                </a:r>
              </a:p>
            </p:txBody>
          </p:sp>
          <p:pic>
            <p:nvPicPr>
              <p:cNvPr id="29" name="Gráfico 28">
                <a:extLst>
                  <a:ext uri="{FF2B5EF4-FFF2-40B4-BE49-F238E27FC236}">
                    <a16:creationId xmlns:a16="http://schemas.microsoft.com/office/drawing/2014/main" id="{B02A556A-7879-4949-A945-58B2C5186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80193" y="2537672"/>
                <a:ext cx="665519" cy="665519"/>
              </a:xfrm>
              <a:prstGeom prst="rect">
                <a:avLst/>
              </a:prstGeom>
            </p:spPr>
          </p:pic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4F110F69-5139-4FF6-8D5F-75FA3A9B7552}"/>
                  </a:ext>
                </a:extLst>
              </p:cNvPr>
              <p:cNvSpPr/>
              <p:nvPr/>
            </p:nvSpPr>
            <p:spPr>
              <a:xfrm>
                <a:off x="6021774" y="2294716"/>
                <a:ext cx="44574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000" b="1" dirty="0">
                    <a:solidFill>
                      <a:srgbClr val="649CF5"/>
                    </a:solidFill>
                    <a:latin typeface="Work Sans" pitchFamily="2" charset="0"/>
                    <a:cs typeface="Arial"/>
                  </a:rPr>
                  <a:t>Avances vs Cronograma de Hitos.</a:t>
                </a:r>
                <a:endParaRPr lang="es-MX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endParaRP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CFC0FB3-BCE1-422A-B016-4C2AF5B9496D}"/>
                </a:ext>
              </a:extLst>
            </p:cNvPr>
            <p:cNvGrpSpPr/>
            <p:nvPr/>
          </p:nvGrpSpPr>
          <p:grpSpPr>
            <a:xfrm>
              <a:off x="5779020" y="7531139"/>
              <a:ext cx="9310062" cy="1549307"/>
              <a:chOff x="4980193" y="2294716"/>
              <a:chExt cx="9399686" cy="1549307"/>
            </a:xfrm>
          </p:grpSpPr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7C4E7D7E-69A8-4FB8-A14A-59CD637A5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43" y="2294716"/>
                <a:ext cx="0" cy="1219538"/>
              </a:xfrm>
              <a:prstGeom prst="line">
                <a:avLst/>
              </a:prstGeom>
              <a:ln w="57150">
                <a:solidFill>
                  <a:srgbClr val="FF59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2380703-56AD-4B25-A328-0BEE753A8846}"/>
                  </a:ext>
                </a:extLst>
              </p:cNvPr>
              <p:cNvSpPr txBox="1"/>
              <p:nvPr/>
            </p:nvSpPr>
            <p:spPr>
              <a:xfrm>
                <a:off x="6021775" y="2562360"/>
                <a:ext cx="8358104" cy="128166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 lang="es-CO"/>
                </a:defPPr>
                <a:lvl1pPr marR="0" lv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2000" b="0" i="0" u="none" strike="noStrike" cap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Work Sans"/>
                    <a:ea typeface="MS PGothic"/>
                    <a:cs typeface="Times New Roman"/>
                  </a:defRPr>
                </a:lvl1pPr>
                <a:lvl2pPr marR="0"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2pPr>
                <a:lvl3pPr marR="0" lvl="2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3pPr>
                <a:lvl4pPr marR="0" lvl="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4pPr>
                <a:lvl5pPr marR="0" lvl="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5pPr>
                <a:lvl6pPr marR="0" lvl="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6pPr>
                <a:lvl7pPr marR="0" lvl="6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7pPr>
                <a:lvl8pPr marR="0" lvl="7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8pPr>
                <a:lvl9pPr marR="0" lvl="8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lvl9pPr>
              </a:lstStyle>
              <a:p>
                <a:pPr algn="l"/>
                <a:r>
                  <a:rPr lang="es-CO" dirty="0"/>
                  <a:t>Las </a:t>
                </a:r>
                <a:r>
                  <a:rPr lang="es-CO" b="1" dirty="0"/>
                  <a:t>entidades </a:t>
                </a:r>
                <a:r>
                  <a:rPr lang="es-CO" dirty="0"/>
                  <a:t>publicarán los resultados de sus proyectos piloto en los repositorios de </a:t>
                </a:r>
                <a:r>
                  <a:rPr lang="es-CO" b="1" dirty="0"/>
                  <a:t>GitHub </a:t>
                </a:r>
                <a:r>
                  <a:rPr lang="es-CO" dirty="0"/>
                  <a:t>y en la sección de usos del portal de datos abiertos – </a:t>
                </a:r>
                <a:r>
                  <a:rPr lang="es-CO" dirty="0">
                    <a:hlinkClick r:id="rId7"/>
                  </a:rPr>
                  <a:t>https://herramientas.datos.gov.co/es/usos</a:t>
                </a:r>
                <a:endParaRPr lang="es-CO" sz="1800" dirty="0">
                  <a:latin typeface="Work Sans" pitchFamily="2" charset="0"/>
                  <a:sym typeface="Arial"/>
                </a:endParaRPr>
              </a:p>
            </p:txBody>
          </p:sp>
          <p:pic>
            <p:nvPicPr>
              <p:cNvPr id="34" name="Gráfico 33">
                <a:extLst>
                  <a:ext uri="{FF2B5EF4-FFF2-40B4-BE49-F238E27FC236}">
                    <a16:creationId xmlns:a16="http://schemas.microsoft.com/office/drawing/2014/main" id="{273F65E1-6383-45B5-8A69-4DFA63419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80193" y="2537672"/>
                <a:ext cx="665519" cy="665519"/>
              </a:xfrm>
              <a:prstGeom prst="rect">
                <a:avLst/>
              </a:prstGeom>
            </p:spPr>
          </p:pic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23260CAA-CF37-487D-AA3B-90023A2D63FC}"/>
                  </a:ext>
                </a:extLst>
              </p:cNvPr>
              <p:cNvSpPr/>
              <p:nvPr/>
            </p:nvSpPr>
            <p:spPr>
              <a:xfrm>
                <a:off x="6021774" y="2294716"/>
                <a:ext cx="36434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000" b="1" dirty="0">
                    <a:solidFill>
                      <a:srgbClr val="649CF5"/>
                    </a:solidFill>
                    <a:latin typeface="Work Sans" pitchFamily="2" charset="0"/>
                    <a:cs typeface="Arial"/>
                  </a:rPr>
                  <a:t>Publicación de Resultados.</a:t>
                </a:r>
                <a:endParaRPr lang="es-MX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27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AE91EB-56D3-4005-8FA2-9AB8532F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Publicación de los resultados de los proyectos piloto</a:t>
            </a:r>
            <a:endParaRPr lang="es-CO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57B847F-0570-45F6-9EA5-C03D422DB8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https://herramientas.datos.gov.co/es/usos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FB4F4BD-783E-4820-86D6-512B32B4C199}"/>
              </a:ext>
            </a:extLst>
          </p:cNvPr>
          <p:cNvSpPr txBox="1"/>
          <p:nvPr/>
        </p:nvSpPr>
        <p:spPr>
          <a:xfrm>
            <a:off x="494071" y="1725828"/>
            <a:ext cx="696025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s-MX" sz="2000" b="1" i="0" u="none" strike="noStrike" kern="0" cap="none" spc="-11" normalizeH="0" baseline="0" noProof="0" dirty="0">
                <a:ln>
                  <a:noFill/>
                </a:ln>
                <a:solidFill>
                  <a:srgbClr val="023670"/>
                </a:solidFill>
                <a:effectLst/>
                <a:uLnTx/>
                <a:uFillTx/>
                <a:latin typeface="Work Sans" panose="020B0604020202020204" charset="0"/>
                <a:cs typeface="Calibri"/>
                <a:sym typeface="Arial"/>
              </a:rPr>
              <a:t>Contrapartida de las </a:t>
            </a:r>
            <a:r>
              <a:rPr lang="es-MX" sz="2000" b="1" spc="-11" dirty="0">
                <a:solidFill>
                  <a:srgbClr val="023670"/>
                </a:solidFill>
                <a:latin typeface="Work Sans" panose="020B0604020202020204" charset="0"/>
                <a:cs typeface="Calibri"/>
              </a:rPr>
              <a:t>entidades: Resultados con posibilidad de comprobación y reproductibilidad del piloto.</a:t>
            </a:r>
            <a:endParaRPr kumimoji="0" lang="es-ES" sz="2000" b="1" i="0" u="none" strike="noStrike" kern="0" cap="none" spc="-11" normalizeH="0" baseline="0" noProof="0" dirty="0">
              <a:ln>
                <a:noFill/>
              </a:ln>
              <a:solidFill>
                <a:srgbClr val="023670"/>
              </a:solidFill>
              <a:effectLst/>
              <a:uLnTx/>
              <a:uFillTx/>
              <a:latin typeface="Work Sans" panose="020B0604020202020204" charset="0"/>
              <a:cs typeface="Calibri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2000" b="1" i="0" u="none" strike="noStrike" kern="0" cap="none" spc="-11" normalizeH="0" baseline="0" noProof="0" dirty="0">
              <a:ln>
                <a:noFill/>
              </a:ln>
              <a:solidFill>
                <a:srgbClr val="023670"/>
              </a:solidFill>
              <a:effectLst/>
              <a:uLnTx/>
              <a:uFillTx/>
              <a:latin typeface="Work Sans" panose="020B0604020202020204" charset="0"/>
              <a:cs typeface="Calibri"/>
              <a:sym typeface="Arial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Datos: 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Una muestra del universo de datos utilizado en el desarrollo del proyecto piloto que permita la comprobación de los algoritmos compartidos. 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Documentación: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 Manuales técnicos, manuales de Usuario, diagramas de arquitectura, diagramas Entidad relación.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Algoritmos: 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Los algoritmos desarrollados en código abierto o software libre utilizados en los procesos de análisis y/o visualización de los datos.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Metodología: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 La metodología utilizada en el desarrollo de los proyectos piloto requieren ser documentadas y compartidas para ser utilizadas por otras Entidades.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Resultados de aprendizaje en materia de </a:t>
            </a: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ética de los datos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Resultados de aprendizaje en materia de </a:t>
            </a:r>
            <a:r>
              <a:rPr lang="es-MX" sz="2000" b="1" dirty="0">
                <a:solidFill>
                  <a:srgbClr val="023670"/>
                </a:solidFill>
                <a:latin typeface="Work Sans" panose="020B0604020202020204" charset="0"/>
              </a:rPr>
              <a:t>ética de los algoritmos </a:t>
            </a:r>
            <a:r>
              <a:rPr lang="es-MX" sz="2000" dirty="0">
                <a:solidFill>
                  <a:srgbClr val="023670"/>
                </a:solidFill>
                <a:latin typeface="Work Sans" panose="020B0604020202020204" charset="0"/>
              </a:rPr>
              <a:t>y posibles sesgos que se puedan haber documentado e identificado en los algoritmos utilizados en el desarrollo del proyecto.</a:t>
            </a: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s-MX" sz="2000" dirty="0">
              <a:solidFill>
                <a:srgbClr val="023670"/>
              </a:solidFill>
              <a:latin typeface="Work Sans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srgbClr val="023670"/>
              </a:solidFill>
              <a:effectLst/>
              <a:uLnTx/>
              <a:uFillTx/>
              <a:latin typeface="Work Sans" panose="020B0604020202020204" charset="0"/>
              <a:cs typeface="Arial"/>
              <a:sym typeface="Arial"/>
            </a:endParaRP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F5B0D3AB-B814-4BBB-B242-7DD1A9113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" r="6470" b="7953"/>
          <a:stretch/>
        </p:blipFill>
        <p:spPr>
          <a:xfrm>
            <a:off x="7334892" y="1725828"/>
            <a:ext cx="8144821" cy="4765362"/>
          </a:xfrm>
          <a:prstGeom prst="rect">
            <a:avLst/>
          </a:prstGeom>
        </p:spPr>
      </p:pic>
      <p:pic>
        <p:nvPicPr>
          <p:cNvPr id="46" name="Picture 2" descr="GitHub logo PNG">
            <a:extLst>
              <a:ext uri="{FF2B5EF4-FFF2-40B4-BE49-F238E27FC236}">
                <a16:creationId xmlns:a16="http://schemas.microsoft.com/office/drawing/2014/main" id="{F16FAAB7-C85C-43FC-A9F0-17ABD566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28" y="8012954"/>
            <a:ext cx="3258228" cy="131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B81E8D13-63A8-4647-94ED-CE216F8E2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069" y="6553302"/>
            <a:ext cx="1705309" cy="1468461"/>
          </a:xfrm>
          <a:prstGeom prst="rect">
            <a:avLst/>
          </a:prstGeom>
        </p:spPr>
      </p:pic>
      <p:pic>
        <p:nvPicPr>
          <p:cNvPr id="49" name="Picture 2" descr="Bitbucket | The Git solution for professional teams">
            <a:extLst>
              <a:ext uri="{FF2B5EF4-FFF2-40B4-BE49-F238E27FC236}">
                <a16:creationId xmlns:a16="http://schemas.microsoft.com/office/drawing/2014/main" id="{A58D588A-113B-4D38-9408-089A5207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683" y="6984324"/>
            <a:ext cx="4207020" cy="60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0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5A3A6D0-7C72-4B5A-927A-DDD0406C42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8967" y="3642869"/>
            <a:ext cx="7816111" cy="1801965"/>
          </a:xfrm>
        </p:spPr>
        <p:txBody>
          <a:bodyPr/>
          <a:lstStyle/>
          <a:p>
            <a:r>
              <a:rPr lang="es-MX" dirty="0"/>
              <a:t>Piloto 1: </a:t>
            </a:r>
            <a:r>
              <a:rPr lang="es-CO" dirty="0"/>
              <a:t>Monitoreo de la dinámica y comportamiento del mercado de tierras rurales en Colombia</a:t>
            </a:r>
          </a:p>
          <a:p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00AD94-9D17-4E33-AE98-CFB8038B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08" y="3642869"/>
            <a:ext cx="5689334" cy="22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5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DE3005-4557-4F80-9CBE-FA78C81A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93748"/>
            <a:ext cx="14622387" cy="504441"/>
          </a:xfrm>
        </p:spPr>
        <p:txBody>
          <a:bodyPr/>
          <a:lstStyle/>
          <a:p>
            <a:r>
              <a:rPr lang="es-CO" dirty="0"/>
              <a:t>Monitoreo de la dinámica y comportamiento del mercado de tierras rurales en Colombia</a:t>
            </a:r>
            <a:br>
              <a:rPr lang="es-CO" dirty="0"/>
            </a:b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1DCA6F-BCB9-4372-9589-2AE386373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1409306"/>
            <a:ext cx="11956799" cy="688975"/>
          </a:xfrm>
        </p:spPr>
        <p:txBody>
          <a:bodyPr/>
          <a:lstStyle/>
          <a:p>
            <a:r>
              <a:rPr lang="es-CO" sz="3600" dirty="0"/>
              <a:t>UPRA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B48BAD3-17FA-489C-9DF8-A1F201F61A3D}"/>
              </a:ext>
            </a:extLst>
          </p:cNvPr>
          <p:cNvCxnSpPr>
            <a:cxnSpLocks/>
          </p:cNvCxnSpPr>
          <p:nvPr/>
        </p:nvCxnSpPr>
        <p:spPr>
          <a:xfrm flipH="1">
            <a:off x="1352122" y="2184927"/>
            <a:ext cx="29800" cy="1796523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CBDF63-2739-4420-AF57-ADA5B941A33B}"/>
              </a:ext>
            </a:extLst>
          </p:cNvPr>
          <p:cNvSpPr txBox="1"/>
          <p:nvPr/>
        </p:nvSpPr>
        <p:spPr>
          <a:xfrm>
            <a:off x="1535652" y="2252516"/>
            <a:ext cx="13390385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/>
            <a:r>
              <a:rPr lang="es-CO" dirty="0"/>
              <a:t>El propósito del proyecto es desarrollar y aplicar una arquitectura y metodología para analítica que permita al laboratorio de datos de SNUIRA la creación de diferentes mecanismos que agilicen el monitoreo, identificación de tendencias y proyección del comportamiento de la dinámica del mercado de tierras rurales agropecuarias en Colombia, aplicando técnicas de analítica de datos a partir de fuentes de información heterogéneas como son las transacciones inmobiliarias, actos registrales e información catastral</a:t>
            </a:r>
            <a:r>
              <a:rPr lang="es-MX" dirty="0"/>
              <a:t>. </a:t>
            </a:r>
            <a:endParaRPr lang="es-CO" sz="1800" dirty="0">
              <a:latin typeface="Work Sans" pitchFamily="2" charset="0"/>
              <a:sym typeface="Arial"/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96F87E25-1C04-473A-A2B1-8182B39B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071" y="2323078"/>
            <a:ext cx="665519" cy="66551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99E5151-3967-4837-833B-698561A2E5F4}"/>
              </a:ext>
            </a:extLst>
          </p:cNvPr>
          <p:cNvSpPr/>
          <p:nvPr/>
        </p:nvSpPr>
        <p:spPr>
          <a:xfrm>
            <a:off x="1535652" y="1984872"/>
            <a:ext cx="1317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Objetivo.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08565B-A0CE-4320-81D3-618AB8659B75}"/>
              </a:ext>
            </a:extLst>
          </p:cNvPr>
          <p:cNvCxnSpPr>
            <a:cxnSpLocks/>
          </p:cNvCxnSpPr>
          <p:nvPr/>
        </p:nvCxnSpPr>
        <p:spPr>
          <a:xfrm>
            <a:off x="1343822" y="4270774"/>
            <a:ext cx="0" cy="1219538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55DBCE-6924-4F27-ACB7-88BFB7091C25}"/>
              </a:ext>
            </a:extLst>
          </p:cNvPr>
          <p:cNvSpPr txBox="1"/>
          <p:nvPr/>
        </p:nvSpPr>
        <p:spPr>
          <a:xfrm>
            <a:off x="1565454" y="4538418"/>
            <a:ext cx="13390384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/>
            <a:r>
              <a:rPr lang="es-CO" dirty="0"/>
              <a:t>El monitoreo de la dinámica del comportamiento del mercado de tierras tiene como reto el integrar de manera oportuna y eficiente fuentes de información voluminosas y heterogéneas provenientes de diversas entidades. Dicho procesamiento y análisis hoy en día es bastante oneroso en términos de la cantidad de recursos técnicos y humanos que ello implica.</a:t>
            </a: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A57A519B-4C98-468D-A51A-979B148E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72" y="4513730"/>
            <a:ext cx="665519" cy="665519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2465622F-40BC-4DE0-8D6F-40DB2A73C43F}"/>
              </a:ext>
            </a:extLst>
          </p:cNvPr>
          <p:cNvSpPr/>
          <p:nvPr/>
        </p:nvSpPr>
        <p:spPr>
          <a:xfrm>
            <a:off x="1565453" y="4270774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Problemática. 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3E921F2-6F88-4572-90A6-19A244C83364}"/>
              </a:ext>
            </a:extLst>
          </p:cNvPr>
          <p:cNvCxnSpPr>
            <a:cxnSpLocks/>
          </p:cNvCxnSpPr>
          <p:nvPr/>
        </p:nvCxnSpPr>
        <p:spPr>
          <a:xfrm>
            <a:off x="1381922" y="5928026"/>
            <a:ext cx="0" cy="1219538"/>
          </a:xfrm>
          <a:prstGeom prst="line">
            <a:avLst/>
          </a:prstGeom>
          <a:ln w="57150">
            <a:solidFill>
              <a:srgbClr val="FF5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DC8C709-1E57-4367-BA43-C19391D2A1BB}"/>
              </a:ext>
            </a:extLst>
          </p:cNvPr>
          <p:cNvSpPr txBox="1"/>
          <p:nvPr/>
        </p:nvSpPr>
        <p:spPr>
          <a:xfrm>
            <a:off x="1565454" y="6278798"/>
            <a:ext cx="5143557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/>
              <a:t>Líder del proyecto:</a:t>
            </a:r>
            <a:r>
              <a:rPr lang="es-CO" sz="1800" dirty="0"/>
              <a:t> Juan Carlos Méndez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Científico de datos: </a:t>
            </a:r>
            <a:r>
              <a:rPr lang="es-CO" sz="1800" dirty="0">
                <a:latin typeface="Work Sans" pitchFamily="2" charset="0"/>
                <a:sym typeface="Arial"/>
              </a:rPr>
              <a:t>Carlos Delgado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Ingeniero de Datos: </a:t>
            </a:r>
            <a:r>
              <a:rPr lang="es-CO" sz="1800" dirty="0">
                <a:latin typeface="Work Sans" pitchFamily="2" charset="0"/>
                <a:sym typeface="Arial"/>
              </a:rPr>
              <a:t>Carlos Freddy Rey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Científico de datos: </a:t>
            </a:r>
            <a:r>
              <a:rPr lang="es-CO" sz="1800" dirty="0">
                <a:latin typeface="Work Sans" pitchFamily="2" charset="0"/>
                <a:sym typeface="Arial"/>
              </a:rPr>
              <a:t>Martín Orjuela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B02A556A-7879-4949-A945-58B2C518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72" y="6170982"/>
            <a:ext cx="665519" cy="665519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4F110F69-5139-4FF6-8D5F-75FA3A9B7552}"/>
              </a:ext>
            </a:extLst>
          </p:cNvPr>
          <p:cNvSpPr/>
          <p:nvPr/>
        </p:nvSpPr>
        <p:spPr>
          <a:xfrm>
            <a:off x="1565453" y="5928026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Integrantes.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CFC0FB3-BCE1-422A-B016-4C2AF5B9496D}"/>
              </a:ext>
            </a:extLst>
          </p:cNvPr>
          <p:cNvGrpSpPr/>
          <p:nvPr/>
        </p:nvGrpSpPr>
        <p:grpSpPr>
          <a:xfrm>
            <a:off x="523872" y="7470978"/>
            <a:ext cx="14023396" cy="1549307"/>
            <a:chOff x="4980193" y="2294716"/>
            <a:chExt cx="14023396" cy="1549307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7C4E7D7E-69A8-4FB8-A14A-59CD637A56E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43" y="2294716"/>
              <a:ext cx="0" cy="1219538"/>
            </a:xfrm>
            <a:prstGeom prst="line">
              <a:avLst/>
            </a:prstGeom>
            <a:ln w="57150">
              <a:solidFill>
                <a:srgbClr val="FF59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2380703-56AD-4B25-A328-0BEE753A8846}"/>
                </a:ext>
              </a:extLst>
            </p:cNvPr>
            <p:cNvSpPr txBox="1"/>
            <p:nvPr/>
          </p:nvSpPr>
          <p:spPr>
            <a:xfrm>
              <a:off x="6021774" y="2562360"/>
              <a:ext cx="12981815" cy="1281663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s-CO"/>
              </a:defPPr>
              <a:lvl1pPr marR="0" lv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20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Work Sans"/>
                  <a:ea typeface="MS PGothic"/>
                  <a:cs typeface="Times New Roman"/>
                </a:defRPr>
              </a:lvl1pPr>
              <a:lvl2pPr marR="0" lv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2pPr>
              <a:lvl3pPr marR="0" lvl="2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3pPr>
              <a:lvl4pPr marR="0" lvl="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4pPr>
              <a:lvl5pPr marR="0" lvl="4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5pPr>
              <a:lvl6pPr marR="0" lvl="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6pPr>
              <a:lvl7pPr marR="0" lvl="6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7pPr>
              <a:lvl8pPr marR="0" lvl="7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8pPr>
              <a:lvl9pPr marR="0" lvl="8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lvl9pPr>
            </a:lstStyle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CO" b="1" dirty="0"/>
                <a:t>Fecha de inicio: </a:t>
              </a:r>
              <a:r>
                <a:rPr lang="es-CO" dirty="0"/>
                <a:t>28/10/2020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CO" b="1" dirty="0"/>
                <a:t>Fecha de finalización: </a:t>
              </a:r>
              <a:r>
                <a:rPr lang="es-CO" dirty="0"/>
                <a:t>30/04/2021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s-CO" b="1" dirty="0"/>
                <a:t>Duración del piloto: </a:t>
              </a:r>
              <a:r>
                <a:rPr lang="es-CO" dirty="0"/>
                <a:t>6 meses</a:t>
              </a:r>
              <a:endParaRPr lang="en-US" dirty="0"/>
            </a:p>
          </p:txBody>
        </p: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273F65E1-6383-45B5-8A69-4DFA6341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80193" y="2537672"/>
              <a:ext cx="665519" cy="665519"/>
            </a:xfrm>
            <a:prstGeom prst="rect">
              <a:avLst/>
            </a:prstGeom>
          </p:spPr>
        </p:pic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23260CAA-CF37-487D-AA3B-90023A2D63FC}"/>
                </a:ext>
              </a:extLst>
            </p:cNvPr>
            <p:cNvSpPr/>
            <p:nvPr/>
          </p:nvSpPr>
          <p:spPr>
            <a:xfrm>
              <a:off x="6021774" y="2294716"/>
              <a:ext cx="3698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2000" b="1" dirty="0">
                  <a:solidFill>
                    <a:srgbClr val="649CF5"/>
                  </a:solidFill>
                  <a:latin typeface="Work Sans" pitchFamily="2" charset="0"/>
                  <a:cs typeface="Arial"/>
                </a:rPr>
                <a:t>Datos importantes - Fechas</a:t>
              </a:r>
              <a:endParaRPr lang="es-MX" sz="2000" b="1" dirty="0">
                <a:solidFill>
                  <a:srgbClr val="649CF5"/>
                </a:solidFill>
                <a:latin typeface="Work Sans" pitchFamily="2" charset="0"/>
                <a:cs typeface="Arial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13D9965-E89E-452D-A439-206729A5E4DE}"/>
              </a:ext>
            </a:extLst>
          </p:cNvPr>
          <p:cNvSpPr txBox="1"/>
          <p:nvPr/>
        </p:nvSpPr>
        <p:spPr>
          <a:xfrm>
            <a:off x="6728063" y="6278798"/>
            <a:ext cx="7049737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/>
              <a:t>Artista de datos: </a:t>
            </a:r>
            <a:r>
              <a:rPr lang="es-CO" sz="1800" dirty="0">
                <a:latin typeface="Work Sans" pitchFamily="2" charset="0"/>
                <a:sym typeface="Arial"/>
              </a:rPr>
              <a:t>¿?</a:t>
            </a:r>
            <a:endParaRPr lang="es-CO" sz="1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Estadístico: </a:t>
            </a:r>
            <a:r>
              <a:rPr lang="es-CO" sz="1800" dirty="0">
                <a:latin typeface="Work Sans" pitchFamily="2" charset="0"/>
                <a:sym typeface="Arial"/>
              </a:rPr>
              <a:t>¿?</a:t>
            </a:r>
            <a:endParaRPr lang="es-CO" sz="1800" b="1" dirty="0">
              <a:latin typeface="Work Sans" pitchFamily="2" charset="0"/>
              <a:sym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  <a:sym typeface="Arial"/>
              </a:rPr>
              <a:t>Administrador de bases de datos: </a:t>
            </a:r>
            <a:r>
              <a:rPr lang="es-CO" sz="1800" dirty="0">
                <a:latin typeface="Work Sans" pitchFamily="2" charset="0"/>
                <a:sym typeface="Arial"/>
              </a:rPr>
              <a:t>¿?</a:t>
            </a:r>
            <a:endParaRPr lang="es-CO" sz="1800" b="1" dirty="0">
              <a:latin typeface="Work Sans" pitchFamily="2" charset="0"/>
              <a:sym typeface="Arial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1800" b="1" dirty="0">
                <a:latin typeface="Work Sans" pitchFamily="2" charset="0"/>
              </a:rPr>
              <a:t>Gerente del proyecto: </a:t>
            </a:r>
            <a:r>
              <a:rPr lang="en-US" sz="1800" dirty="0"/>
              <a:t>Fabian Acevedo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4ECFAFA4-2383-4348-BA9F-1BF194884788}"/>
              </a:ext>
            </a:extLst>
          </p:cNvPr>
          <p:cNvGrpSpPr/>
          <p:nvPr/>
        </p:nvGrpSpPr>
        <p:grpSpPr>
          <a:xfrm>
            <a:off x="13758752" y="6352786"/>
            <a:ext cx="1577031" cy="1577031"/>
            <a:chOff x="1244692" y="3277223"/>
            <a:chExt cx="3523161" cy="3523161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FF5B148-6BB1-46F3-8E5D-BAE9DF07C9EB}"/>
                </a:ext>
              </a:extLst>
            </p:cNvPr>
            <p:cNvSpPr/>
            <p:nvPr/>
          </p:nvSpPr>
          <p:spPr>
            <a:xfrm>
              <a:off x="1244692" y="3277223"/>
              <a:ext cx="3523161" cy="352316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59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FD106736-C1FC-4695-8530-3D4A3753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45128" y="3977659"/>
              <a:ext cx="2122287" cy="2122287"/>
            </a:xfrm>
            <a:prstGeom prst="rect">
              <a:avLst/>
            </a:prstGeom>
          </p:spPr>
        </p:pic>
      </p:grpSp>
      <p:sp>
        <p:nvSpPr>
          <p:cNvPr id="26" name="Rectángulo 43">
            <a:extLst>
              <a:ext uri="{FF2B5EF4-FFF2-40B4-BE49-F238E27FC236}">
                <a16:creationId xmlns:a16="http://schemas.microsoft.com/office/drawing/2014/main" id="{8CE39120-6C9B-4950-831E-E256D0E77217}"/>
              </a:ext>
            </a:extLst>
          </p:cNvPr>
          <p:cNvSpPr/>
          <p:nvPr/>
        </p:nvSpPr>
        <p:spPr>
          <a:xfrm>
            <a:off x="6709011" y="7491717"/>
            <a:ext cx="4888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rgbClr val="649CF5"/>
                </a:solidFill>
                <a:latin typeface="Work Sans" pitchFamily="2" charset="0"/>
                <a:cs typeface="Arial"/>
              </a:rPr>
              <a:t>Fuentes de información identificadas</a:t>
            </a:r>
            <a:endParaRPr lang="es-MX" sz="2000" b="1" dirty="0">
              <a:solidFill>
                <a:srgbClr val="649CF5"/>
              </a:solidFill>
              <a:latin typeface="Work Sans" pitchFamily="2" charset="0"/>
              <a:cs typeface="Arial"/>
            </a:endParaRPr>
          </a:p>
        </p:txBody>
      </p:sp>
      <p:sp>
        <p:nvSpPr>
          <p:cNvPr id="36" name="CuadroTexto 44">
            <a:extLst>
              <a:ext uri="{FF2B5EF4-FFF2-40B4-BE49-F238E27FC236}">
                <a16:creationId xmlns:a16="http://schemas.microsoft.com/office/drawing/2014/main" id="{3C82ADEA-B5A9-4516-B81F-32A87074DBE9}"/>
              </a:ext>
            </a:extLst>
          </p:cNvPr>
          <p:cNvSpPr txBox="1"/>
          <p:nvPr/>
        </p:nvSpPr>
        <p:spPr>
          <a:xfrm>
            <a:off x="6709010" y="7863289"/>
            <a:ext cx="8313243" cy="128166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Estadísticas nacionales de actos registrados Oficina de Registro de instrumentos públicos (Fuente SNR)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dirty="0"/>
              <a:t>Estadísticas Catastrales de la Unidades Operativas de Catastro y Catastro R1, R2, base de datos geográfica catastral. (Fuente IGAC, Catastros descentralizados)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s-CO">
                <a:latin typeface="Work Sans"/>
              </a:rPr>
              <a:t>Cronograma de Actividades Actualizado 2021 - UPRA</a:t>
            </a:r>
            <a:br>
              <a:rPr lang="es-CO"/>
            </a:b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39BE0-A77E-4885-8DD7-DC56BB27B3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23241"/>
            <a:ext cx="11956799" cy="688975"/>
          </a:xfrm>
        </p:spPr>
        <p:txBody>
          <a:bodyPr/>
          <a:lstStyle/>
          <a:p>
            <a:r>
              <a:rPr lang="es-CO" sz="3200"/>
              <a:t>Actividades y Responsables.</a:t>
            </a:r>
            <a:endParaRPr lang="es-CO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26260764-3EED-4EBF-93DD-638A6C6983AC}"/>
              </a:ext>
            </a:extLst>
          </p:cNvPr>
          <p:cNvGraphicFramePr>
            <a:graphicFrameLocks noGrp="1"/>
          </p:cNvGraphicFramePr>
          <p:nvPr/>
        </p:nvGraphicFramePr>
        <p:xfrm>
          <a:off x="1042603" y="1628286"/>
          <a:ext cx="13586105" cy="648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45">
                  <a:extLst>
                    <a:ext uri="{9D8B030D-6E8A-4147-A177-3AD203B41FA5}">
                      <a16:colId xmlns:a16="http://schemas.microsoft.com/office/drawing/2014/main" val="4034247673"/>
                    </a:ext>
                  </a:extLst>
                </a:gridCol>
                <a:gridCol w="2298488">
                  <a:extLst>
                    <a:ext uri="{9D8B030D-6E8A-4147-A177-3AD203B41FA5}">
                      <a16:colId xmlns:a16="http://schemas.microsoft.com/office/drawing/2014/main" val="4110195667"/>
                    </a:ext>
                  </a:extLst>
                </a:gridCol>
                <a:gridCol w="1632753">
                  <a:extLst>
                    <a:ext uri="{9D8B030D-6E8A-4147-A177-3AD203B41FA5}">
                      <a16:colId xmlns:a16="http://schemas.microsoft.com/office/drawing/2014/main" val="3067221004"/>
                    </a:ext>
                  </a:extLst>
                </a:gridCol>
                <a:gridCol w="356447">
                  <a:extLst>
                    <a:ext uri="{9D8B030D-6E8A-4147-A177-3AD203B41FA5}">
                      <a16:colId xmlns:a16="http://schemas.microsoft.com/office/drawing/2014/main" val="3183914772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2295809863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2864217077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2400067364"/>
                    </a:ext>
                  </a:extLst>
                </a:gridCol>
                <a:gridCol w="356447">
                  <a:extLst>
                    <a:ext uri="{9D8B030D-6E8A-4147-A177-3AD203B41FA5}">
                      <a16:colId xmlns:a16="http://schemas.microsoft.com/office/drawing/2014/main" val="3399724953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2997591452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944074791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3148160484"/>
                    </a:ext>
                  </a:extLst>
                </a:gridCol>
                <a:gridCol w="354874">
                  <a:extLst>
                    <a:ext uri="{9D8B030D-6E8A-4147-A177-3AD203B41FA5}">
                      <a16:colId xmlns:a16="http://schemas.microsoft.com/office/drawing/2014/main" val="1573800949"/>
                    </a:ext>
                  </a:extLst>
                </a:gridCol>
                <a:gridCol w="403227">
                  <a:extLst>
                    <a:ext uri="{9D8B030D-6E8A-4147-A177-3AD203B41FA5}">
                      <a16:colId xmlns:a16="http://schemas.microsoft.com/office/drawing/2014/main" val="3752413434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2150395293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3419332314"/>
                    </a:ext>
                  </a:extLst>
                </a:gridCol>
                <a:gridCol w="356447">
                  <a:extLst>
                    <a:ext uri="{9D8B030D-6E8A-4147-A177-3AD203B41FA5}">
                      <a16:colId xmlns:a16="http://schemas.microsoft.com/office/drawing/2014/main" val="2469023498"/>
                    </a:ext>
                  </a:extLst>
                </a:gridCol>
                <a:gridCol w="395085">
                  <a:extLst>
                    <a:ext uri="{9D8B030D-6E8A-4147-A177-3AD203B41FA5}">
                      <a16:colId xmlns:a16="http://schemas.microsoft.com/office/drawing/2014/main" val="4252905078"/>
                    </a:ext>
                  </a:extLst>
                </a:gridCol>
                <a:gridCol w="381416">
                  <a:extLst>
                    <a:ext uri="{9D8B030D-6E8A-4147-A177-3AD203B41FA5}">
                      <a16:colId xmlns:a16="http://schemas.microsoft.com/office/drawing/2014/main" val="368911432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1881539505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3081303095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3738485983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1179868889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4076154857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1574259904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1196039410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2998757871"/>
                    </a:ext>
                  </a:extLst>
                </a:gridCol>
                <a:gridCol w="385358">
                  <a:extLst>
                    <a:ext uri="{9D8B030D-6E8A-4147-A177-3AD203B41FA5}">
                      <a16:colId xmlns:a16="http://schemas.microsoft.com/office/drawing/2014/main" val="2660038051"/>
                    </a:ext>
                  </a:extLst>
                </a:gridCol>
              </a:tblGrid>
              <a:tr h="409801">
                <a:tc>
                  <a:txBody>
                    <a:bodyPr/>
                    <a:lstStyle/>
                    <a:p>
                      <a:pPr algn="l"/>
                      <a:r>
                        <a:rPr lang="es-CO" sz="1600" b="1" noProof="0">
                          <a:latin typeface="Abadi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600" b="1" noProof="0">
                          <a:latin typeface="Abadi"/>
                        </a:rPr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Responsable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Noviembre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Diciembre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Enero-2021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CO" sz="1600" b="1" noProof="0">
                          <a:latin typeface="Abadi"/>
                        </a:rPr>
                        <a:t>Febrero-2021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sz="20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600" b="1" i="0" u="none" strike="noStrike" noProof="0">
                          <a:latin typeface="Abadi"/>
                        </a:rPr>
                        <a:t>Marzo -2021</a:t>
                      </a:r>
                      <a:endParaRPr lang="es-ES" sz="1600" b="1">
                        <a:latin typeface="Abad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600" b="1" i="0" u="none" strike="noStrike" noProof="0">
                          <a:latin typeface="Abadi"/>
                        </a:rPr>
                        <a:t>Abril - 2021</a:t>
                      </a:r>
                      <a:endParaRPr lang="es-ES" sz="1600" b="1">
                        <a:latin typeface="Abad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22030"/>
                  </a:ext>
                </a:extLst>
              </a:tr>
              <a:tr h="368820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6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S1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S2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S3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S4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S1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S2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S3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S4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S1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S2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S3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S4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S1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S2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S3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noProof="0"/>
                        <a:t>S4</a:t>
                      </a:r>
                      <a:endParaRPr lang="es-CO" sz="1400" noProof="0"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400" noProof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26007"/>
                  </a:ext>
                </a:extLst>
              </a:tr>
              <a:tr h="572934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latin typeface="Calibri"/>
                        </a:rPr>
                        <a:t>Análisis</a:t>
                      </a:r>
                      <a:r>
                        <a:rPr lang="en-US" sz="1400" kern="1200">
                          <a:latin typeface="Calibri"/>
                        </a:rPr>
                        <a:t> y </a:t>
                      </a:r>
                      <a:r>
                        <a:rPr lang="en-US" sz="1400" kern="1200" err="1">
                          <a:latin typeface="Calibri"/>
                        </a:rPr>
                        <a:t>diseño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lvl="0" indent="0" algn="l" defTabSz="116101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800" kern="1200"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41084542"/>
                  </a:ext>
                </a:extLst>
              </a:tr>
              <a:tr h="889876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Entendimiento del negocio y los datos. Perfilamiento de datos. Análisis descriptivo </a:t>
                      </a:r>
                      <a:r>
                        <a:rPr lang="es-ES" sz="1400" kern="1200" err="1">
                          <a:latin typeface="Calibri"/>
                        </a:rPr>
                        <a:t>incial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1161014" rtl="0" eaLnBrk="1" fontAlgn="t" latinLnBrk="0" hangingPunct="1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1161014" rtl="0" eaLnBrk="1" fontAlgn="t" latinLnBrk="0" hangingPunct="1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49563466"/>
                  </a:ext>
                </a:extLst>
              </a:tr>
              <a:tr h="505422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latin typeface="Calibri"/>
                        </a:rPr>
                        <a:t>Recopilación</a:t>
                      </a:r>
                      <a:r>
                        <a:rPr lang="en-US" sz="1400" kern="1200">
                          <a:latin typeface="Calibri"/>
                        </a:rPr>
                        <a:t> </a:t>
                      </a:r>
                      <a:r>
                        <a:rPr lang="en-US" sz="1400" kern="1200" err="1">
                          <a:latin typeface="Calibri"/>
                        </a:rPr>
                        <a:t>fuentes</a:t>
                      </a:r>
                      <a:r>
                        <a:rPr lang="en-US" sz="1400" kern="1200">
                          <a:latin typeface="Calibri"/>
                        </a:rPr>
                        <a:t> de </a:t>
                      </a:r>
                      <a:r>
                        <a:rPr lang="en-US" sz="1400" kern="1200" err="1">
                          <a:latin typeface="Calibri"/>
                        </a:rPr>
                        <a:t>información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latin typeface="Calibri"/>
                        </a:rPr>
                        <a:t>Carlos Delgado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2081244"/>
                  </a:ext>
                </a:extLst>
              </a:tr>
              <a:tr h="511983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latin typeface="Calibri"/>
                        </a:rPr>
                        <a:t>Ingesta de </a:t>
                      </a:r>
                      <a:r>
                        <a:rPr lang="en-US" sz="1400" kern="1200" err="1">
                          <a:latin typeface="Calibri"/>
                        </a:rPr>
                        <a:t>datos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05596015"/>
                  </a:ext>
                </a:extLst>
              </a:tr>
              <a:tr h="536363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latin typeface="Calibri"/>
                        </a:rPr>
                        <a:t>Proceso</a:t>
                      </a:r>
                      <a:r>
                        <a:rPr lang="en-US" sz="1400" kern="1200">
                          <a:latin typeface="Calibri"/>
                        </a:rPr>
                        <a:t> </a:t>
                      </a:r>
                      <a:r>
                        <a:rPr lang="en-US" sz="1400" kern="1200" err="1">
                          <a:latin typeface="Calibri"/>
                        </a:rPr>
                        <a:t>automatización</a:t>
                      </a:r>
                      <a:r>
                        <a:rPr lang="en-US" sz="1400" kern="1200">
                          <a:latin typeface="Calibri"/>
                        </a:rPr>
                        <a:t> ETL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 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335771"/>
                  </a:ext>
                </a:extLst>
              </a:tr>
              <a:tr h="670454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noProof="0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Procesamiento de información no estructurada. Modelo de clasificación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latin typeface="Calibri"/>
                        </a:rPr>
                        <a:t>Juan Carlos Méndez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1161014" rtl="0" eaLnBrk="1" fontAlgn="t" latinLnBrk="0" hangingPunct="1">
                        <a:buNone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1161014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1161014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71921829"/>
                  </a:ext>
                </a:extLst>
              </a:tr>
              <a:tr h="511983">
                <a:tc>
                  <a:txBody>
                    <a:bodyPr/>
                    <a:lstStyle/>
                    <a:p>
                      <a:pPr algn="l"/>
                      <a:r>
                        <a:rPr lang="es-CO" sz="1400" noProof="0"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Publicación tableros de control y reportes preliminares.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96753166"/>
                  </a:ext>
                </a:extLst>
              </a:tr>
              <a:tr h="511983">
                <a:tc>
                  <a:txBody>
                    <a:bodyPr/>
                    <a:lstStyle/>
                    <a:p>
                      <a:pPr algn="l"/>
                      <a:r>
                        <a:rPr lang="es-CO" sz="1400" noProof="0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Experimentación con algoritmos de AI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400" kern="1200">
                          <a:latin typeface="Calibri"/>
                        </a:rPr>
                        <a:t>Juan 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01970830"/>
                  </a:ext>
                </a:extLst>
              </a:tr>
              <a:tr h="451033">
                <a:tc>
                  <a:txBody>
                    <a:bodyPr/>
                    <a:lstStyle/>
                    <a:p>
                      <a:pPr algn="l"/>
                      <a:r>
                        <a:rPr lang="es-CO" sz="1400" noProof="0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err="1">
                          <a:latin typeface="Calibri"/>
                        </a:rPr>
                        <a:t>Publicación</a:t>
                      </a:r>
                      <a:r>
                        <a:rPr lang="en-US" sz="1400" kern="1200">
                          <a:latin typeface="Calibri"/>
                        </a:rPr>
                        <a:t> final de </a:t>
                      </a:r>
                      <a:r>
                        <a:rPr lang="en-US" sz="1400" kern="1200" err="1">
                          <a:latin typeface="Calibri"/>
                        </a:rPr>
                        <a:t>Resultados</a:t>
                      </a:r>
                      <a:endParaRPr lang="en-U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>
                          <a:latin typeface="Calibri"/>
                        </a:rPr>
                        <a:t>Juan Méndez/ Carlos Delgado</a:t>
                      </a:r>
                      <a:endParaRPr lang="es-ES" sz="1400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12443"/>
                  </a:ext>
                </a:extLst>
              </a:tr>
              <a:tr h="5485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CO" sz="1400" noProof="0"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err="1">
                          <a:latin typeface="Calibri"/>
                        </a:rPr>
                        <a:t>Documentación</a:t>
                      </a:r>
                      <a:r>
                        <a:rPr lang="en-US" sz="1400" kern="1200">
                          <a:latin typeface="Calibri"/>
                        </a:rPr>
                        <a:t> y </a:t>
                      </a:r>
                      <a:r>
                        <a:rPr lang="en-US" sz="1400" kern="1200" err="1">
                          <a:latin typeface="Calibri"/>
                        </a:rPr>
                        <a:t>entregas</a:t>
                      </a:r>
                      <a:r>
                        <a:rPr lang="en-US" sz="1400" kern="1200">
                          <a:latin typeface="Calibri"/>
                        </a:rPr>
                        <a:t> finales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kern="1200" noProof="0">
                          <a:latin typeface="Calibri"/>
                        </a:rPr>
                        <a:t>Juan Méndez/ Carlos Delgado</a:t>
                      </a:r>
                      <a:endParaRPr lang="es-ES" sz="1400"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u="none" strike="noStrike" dirty="0">
                        <a:effectLst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20927"/>
                  </a:ext>
                </a:extLst>
              </a:tr>
            </a:tbl>
          </a:graphicData>
        </a:graphic>
      </p:graphicFrame>
      <p:sp>
        <p:nvSpPr>
          <p:cNvPr id="14" name="Estrella: 5 puntas 13">
            <a:extLst>
              <a:ext uri="{FF2B5EF4-FFF2-40B4-BE49-F238E27FC236}">
                <a16:creationId xmlns:a16="http://schemas.microsoft.com/office/drawing/2014/main" id="{22C3FA42-E0BD-4568-887C-A95DBC2BF5E5}"/>
              </a:ext>
            </a:extLst>
          </p:cNvPr>
          <p:cNvSpPr/>
          <p:nvPr/>
        </p:nvSpPr>
        <p:spPr>
          <a:xfrm>
            <a:off x="2865582" y="8385929"/>
            <a:ext cx="499512" cy="4142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D8E369F8-C3C6-455F-9AC9-6F3280655852}"/>
              </a:ext>
            </a:extLst>
          </p:cNvPr>
          <p:cNvSpPr/>
          <p:nvPr/>
        </p:nvSpPr>
        <p:spPr>
          <a:xfrm>
            <a:off x="5681902" y="8385929"/>
            <a:ext cx="499512" cy="41421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6B641588-3F33-4D0E-9C0B-8CA69B77E538}"/>
              </a:ext>
            </a:extLst>
          </p:cNvPr>
          <p:cNvSpPr/>
          <p:nvPr/>
        </p:nvSpPr>
        <p:spPr>
          <a:xfrm>
            <a:off x="8364225" y="8385929"/>
            <a:ext cx="499512" cy="41421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5 puntas 16">
            <a:extLst>
              <a:ext uri="{FF2B5EF4-FFF2-40B4-BE49-F238E27FC236}">
                <a16:creationId xmlns:a16="http://schemas.microsoft.com/office/drawing/2014/main" id="{CB20A0B5-3DA0-406F-843A-E454C15DF11F}"/>
              </a:ext>
            </a:extLst>
          </p:cNvPr>
          <p:cNvSpPr/>
          <p:nvPr/>
        </p:nvSpPr>
        <p:spPr>
          <a:xfrm>
            <a:off x="11960339" y="8385929"/>
            <a:ext cx="499512" cy="414218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0F9B76-BF87-41E5-9605-57ABB8072D1C}"/>
              </a:ext>
            </a:extLst>
          </p:cNvPr>
          <p:cNvSpPr txBox="1"/>
          <p:nvPr/>
        </p:nvSpPr>
        <p:spPr>
          <a:xfrm>
            <a:off x="3471795" y="8330507"/>
            <a:ext cx="160875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Adquisición de 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CA46156-C2DE-4893-BF43-E7553442164B}"/>
              </a:ext>
            </a:extLst>
          </p:cNvPr>
          <p:cNvSpPr txBox="1"/>
          <p:nvPr/>
        </p:nvSpPr>
        <p:spPr>
          <a:xfrm>
            <a:off x="6349197" y="8440217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100">
                <a:cs typeface="Calibri"/>
              </a:rPr>
              <a:t>ETL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D4E1D7-1A7C-4758-8A5C-5490EF3D90CC}"/>
              </a:ext>
            </a:extLst>
          </p:cNvPr>
          <p:cNvSpPr txBox="1"/>
          <p:nvPr/>
        </p:nvSpPr>
        <p:spPr>
          <a:xfrm>
            <a:off x="9055693" y="8330504"/>
            <a:ext cx="2743200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Procesamiento y Experimentación de Modelos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A96317-D308-4F4F-92E2-E44D7077D047}"/>
              </a:ext>
            </a:extLst>
          </p:cNvPr>
          <p:cNvSpPr txBox="1"/>
          <p:nvPr/>
        </p:nvSpPr>
        <p:spPr>
          <a:xfrm>
            <a:off x="12616080" y="8415838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Publicación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A25C8D1-092C-486C-8B55-A18F5F0077E8}"/>
              </a:ext>
            </a:extLst>
          </p:cNvPr>
          <p:cNvSpPr txBox="1"/>
          <p:nvPr/>
        </p:nvSpPr>
        <p:spPr>
          <a:xfrm>
            <a:off x="1581977" y="8391457"/>
            <a:ext cx="9988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cs typeface="Calibri"/>
              </a:rPr>
              <a:t>HITOS</a:t>
            </a:r>
          </a:p>
        </p:txBody>
      </p: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7ADD612B-AEB8-43BE-94ED-853514388364}"/>
              </a:ext>
            </a:extLst>
          </p:cNvPr>
          <p:cNvSpPr/>
          <p:nvPr/>
        </p:nvSpPr>
        <p:spPr>
          <a:xfrm>
            <a:off x="6729901" y="3924357"/>
            <a:ext cx="499512" cy="4142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strella: 5 puntas 24">
            <a:extLst>
              <a:ext uri="{FF2B5EF4-FFF2-40B4-BE49-F238E27FC236}">
                <a16:creationId xmlns:a16="http://schemas.microsoft.com/office/drawing/2014/main" id="{6F7CCFBA-EE11-48D2-BE71-B5A91771DD7B}"/>
              </a:ext>
            </a:extLst>
          </p:cNvPr>
          <p:cNvSpPr/>
          <p:nvPr/>
        </p:nvSpPr>
        <p:spPr>
          <a:xfrm>
            <a:off x="11301367" y="4948324"/>
            <a:ext cx="499512" cy="414218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50453498-2F11-4433-B76D-7312225F1615}"/>
              </a:ext>
            </a:extLst>
          </p:cNvPr>
          <p:cNvSpPr/>
          <p:nvPr/>
        </p:nvSpPr>
        <p:spPr>
          <a:xfrm>
            <a:off x="13216791" y="6654936"/>
            <a:ext cx="499512" cy="41421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0C2F9264-43AD-4E61-94BD-FB7A3FE355F6}"/>
              </a:ext>
            </a:extLst>
          </p:cNvPr>
          <p:cNvSpPr/>
          <p:nvPr/>
        </p:nvSpPr>
        <p:spPr>
          <a:xfrm>
            <a:off x="14359863" y="7142540"/>
            <a:ext cx="499512" cy="414218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CE60278-F4C0-4FE1-B66D-0D9733B2BE9C}"/>
              </a:ext>
            </a:extLst>
          </p:cNvPr>
          <p:cNvSpPr/>
          <p:nvPr/>
        </p:nvSpPr>
        <p:spPr>
          <a:xfrm>
            <a:off x="9099309" y="1160629"/>
            <a:ext cx="389727" cy="3776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100">
              <a:cs typeface="Calibri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A92051B-9427-4F33-A6AE-62610EE31B18}"/>
              </a:ext>
            </a:extLst>
          </p:cNvPr>
          <p:cNvSpPr/>
          <p:nvPr/>
        </p:nvSpPr>
        <p:spPr>
          <a:xfrm>
            <a:off x="11609485" y="1160629"/>
            <a:ext cx="389727" cy="3776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100">
              <a:cs typeface="Calibri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1875367-2F0D-49EB-8C48-44AC23ACABBD}"/>
              </a:ext>
            </a:extLst>
          </p:cNvPr>
          <p:cNvSpPr txBox="1"/>
          <p:nvPr/>
        </p:nvSpPr>
        <p:spPr>
          <a:xfrm>
            <a:off x="9579496" y="1162735"/>
            <a:ext cx="212108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Actividad 2020</a:t>
            </a:r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B5D15F8-53BF-42BA-AE4D-32E5FB335075}"/>
              </a:ext>
            </a:extLst>
          </p:cNvPr>
          <p:cNvSpPr txBox="1"/>
          <p:nvPr/>
        </p:nvSpPr>
        <p:spPr>
          <a:xfrm>
            <a:off x="12113967" y="1138355"/>
            <a:ext cx="212108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100">
                <a:cs typeface="Calibri"/>
              </a:rPr>
              <a:t>Actividad 2021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65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Cronograma de Hitos</a:t>
            </a:r>
            <a:br>
              <a:rPr lang="es-CO" dirty="0"/>
            </a:br>
            <a:endParaRPr lang="es-CO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B8CA961-EF78-4E04-9A62-AF60514A2229}"/>
              </a:ext>
            </a:extLst>
          </p:cNvPr>
          <p:cNvSpPr txBox="1">
            <a:spLocks/>
          </p:cNvSpPr>
          <p:nvPr/>
        </p:nvSpPr>
        <p:spPr>
          <a:xfrm>
            <a:off x="494071" y="5109535"/>
            <a:ext cx="11956799" cy="688975"/>
          </a:xfrm>
          <a:prstGeom prst="rect">
            <a:avLst/>
          </a:prstGeom>
        </p:spPr>
        <p:txBody>
          <a:bodyPr/>
          <a:lstStyle>
            <a:lvl1pPr marL="0" indent="0" algn="l" defTabSz="1161014" rtl="0" eaLnBrk="1" latinLnBrk="0" hangingPunct="1">
              <a:lnSpc>
                <a:spcPct val="90000"/>
              </a:lnSpc>
              <a:spcBef>
                <a:spcPts val="1270"/>
              </a:spcBef>
              <a:buFont typeface="Arial" panose="020B0604020202020204" pitchFamily="34" charset="0"/>
              <a:buNone/>
              <a:defRPr sz="3400" kern="1200">
                <a:solidFill>
                  <a:srgbClr val="649CF6"/>
                </a:solidFill>
                <a:latin typeface="Work Sans" pitchFamily="2" charset="0"/>
                <a:ea typeface="+mn-ea"/>
                <a:cs typeface="+mn-cs"/>
              </a:defRPr>
            </a:lvl1pPr>
            <a:lvl2pPr marL="870760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3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267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3177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28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278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329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380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430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BF6D53B-53D7-4020-AE41-DD0AB830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82643"/>
              </p:ext>
            </p:extLst>
          </p:nvPr>
        </p:nvGraphicFramePr>
        <p:xfrm>
          <a:off x="494071" y="1508690"/>
          <a:ext cx="14346936" cy="811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79">
                  <a:extLst>
                    <a:ext uri="{9D8B030D-6E8A-4147-A177-3AD203B41FA5}">
                      <a16:colId xmlns:a16="http://schemas.microsoft.com/office/drawing/2014/main" val="4034247673"/>
                    </a:ext>
                  </a:extLst>
                </a:gridCol>
                <a:gridCol w="4729342">
                  <a:extLst>
                    <a:ext uri="{9D8B030D-6E8A-4147-A177-3AD203B41FA5}">
                      <a16:colId xmlns:a16="http://schemas.microsoft.com/office/drawing/2014/main" val="4110195667"/>
                    </a:ext>
                  </a:extLst>
                </a:gridCol>
                <a:gridCol w="9102015">
                  <a:extLst>
                    <a:ext uri="{9D8B030D-6E8A-4147-A177-3AD203B41FA5}">
                      <a16:colId xmlns:a16="http://schemas.microsoft.com/office/drawing/2014/main" val="3399724953"/>
                    </a:ext>
                  </a:extLst>
                </a:gridCol>
              </a:tblGrid>
              <a:tr h="420795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Id 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 panose="020B0604020202020204" charset="0"/>
                        </a:rPr>
                        <a:t>Actividad​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>
                          <a:solidFill>
                            <a:schemeClr val="lt1"/>
                          </a:solidFill>
                          <a:latin typeface="Work Sans" panose="020B0604020202020204" charset="0"/>
                          <a:ea typeface="+mn-ea"/>
                          <a:cs typeface="+mn-cs"/>
                        </a:rPr>
                        <a:t>Marzo</a:t>
                      </a:r>
                      <a:r>
                        <a:rPr lang="es-CO" sz="2000" noProof="0" dirty="0">
                          <a:latin typeface="Work Sans" panose="020B0604020202020204" charset="0"/>
                        </a:rPr>
                        <a:t>: Semana del 29 al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22030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Análisis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y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diseño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4542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 panose="020B0604020202020204" charset="0"/>
                        </a:rPr>
                        <a:t>Entendimiento del negocio y los datos. Perfilamiento de datos. Análisis descriptivo </a:t>
                      </a:r>
                      <a:r>
                        <a:rPr lang="es-ES" sz="2000" kern="1200" dirty="0" err="1">
                          <a:latin typeface="Work Sans" panose="020B0604020202020204" charset="0"/>
                        </a:rPr>
                        <a:t>incial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63466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Recopilación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fuentes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de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información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244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atin typeface="Work Sans" panose="020B0604020202020204" charset="0"/>
                        </a:rPr>
                        <a:t>Ingesta de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datos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96015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Proceso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automatización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ETL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latin typeface="Work Sans" panose="020B0604020202020204" charset="0"/>
                        </a:rPr>
                        <a:t>Adecuación de los algoritmos para realizar procesos finales de ETL sobre los datos de acuerdo a ajustes y/o nuevos criterios desde la parte temática. </a:t>
                      </a:r>
                    </a:p>
                    <a:p>
                      <a:pPr algn="l"/>
                      <a:r>
                        <a:rPr lang="es-CO" sz="2000" dirty="0">
                          <a:latin typeface="Work Sans" panose="020B0604020202020204" charset="0"/>
                        </a:rPr>
                        <a:t>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35771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 panose="020B0604020202020204" charset="0"/>
                        </a:rPr>
                        <a:t>Procesamiento de información no estructurada. Modelo de clasificación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CO" sz="2285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Finalización de los procesos de estructuración y adecuación de información no estructurada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21829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algn="l"/>
                      <a:r>
                        <a:rPr lang="es-CO" sz="2000" noProof="0" dirty="0">
                          <a:latin typeface="Work Sans" panose="020B06040202020202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 panose="020B0604020202020204" charset="0"/>
                        </a:rPr>
                        <a:t>Publicación tableros de control y reportes preliminares.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noProof="0" dirty="0">
                          <a:latin typeface="Work Sans" panose="020B0604020202020204" charset="0"/>
                        </a:rPr>
                        <a:t>Desarrollo de tableros de control con base en información resultante, bajo diferentes diseños con base en indicaciones del grupo temático.</a:t>
                      </a:r>
                    </a:p>
                    <a:p>
                      <a:pPr algn="l"/>
                      <a:r>
                        <a:rPr lang="es-CO" sz="2000" noProof="0" dirty="0">
                          <a:latin typeface="Work Sans" panose="020B0604020202020204" charset="0"/>
                        </a:rPr>
                        <a:t>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8045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 panose="020B0604020202020204" charset="0"/>
                        </a:rPr>
                        <a:t>Experimentación con algoritmos de AI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Se realizaron algunos experimentos adicionales con la herramienta Auto ML de Azure, considerando las indicaciones del curso dado por Alejandro y </a:t>
                      </a:r>
                      <a:r>
                        <a:rPr lang="es-CO" sz="2000" noProof="0" dirty="0" err="1">
                          <a:latin typeface="Work Sans" panose="020B0604020202020204" charset="0"/>
                        </a:rPr>
                        <a:t>Roby</a:t>
                      </a:r>
                      <a:r>
                        <a:rPr lang="es-CO" sz="2000" noProof="0" dirty="0">
                          <a:latin typeface="Work Sans" panose="020B0604020202020204" charset="0"/>
                        </a:rPr>
                        <a:t>.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62524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Publicación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final de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Resultados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2000" noProof="0" dirty="0">
                          <a:latin typeface="Work Sans" panose="020B0604020202020204" charset="0"/>
                        </a:rPr>
                        <a:t>Se empiezan a realizar los correspondientes </a:t>
                      </a:r>
                      <a:r>
                        <a:rPr lang="es-CO" sz="2000" noProof="0" dirty="0" err="1">
                          <a:latin typeface="Work Sans" panose="020B0604020202020204" charset="0"/>
                        </a:rPr>
                        <a:t>backups</a:t>
                      </a:r>
                      <a:r>
                        <a:rPr lang="es-CO" sz="2000" noProof="0" dirty="0">
                          <a:latin typeface="Work Sans" panose="020B0604020202020204" charset="0"/>
                        </a:rPr>
                        <a:t> de los resultados obtenidos con el código fuente implementado (50%)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9435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 panose="020B060402020202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 panose="020B0604020202020204" charset="0"/>
                        </a:rPr>
                        <a:t>Documentación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y </a:t>
                      </a:r>
                      <a:r>
                        <a:rPr lang="en-US" sz="2000" kern="1200" dirty="0" err="1">
                          <a:latin typeface="Work Sans" panose="020B0604020202020204" charset="0"/>
                        </a:rPr>
                        <a:t>entregas</a:t>
                      </a:r>
                      <a:r>
                        <a:rPr lang="en-US" sz="2000" kern="1200" dirty="0">
                          <a:latin typeface="Work Sans" panose="020B0604020202020204" charset="0"/>
                        </a:rPr>
                        <a:t> finales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 panose="020B060402020202020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2000" noProof="0" dirty="0">
                          <a:latin typeface="Work Sans" panose="020B0604020202020204" charset="0"/>
                        </a:rPr>
                        <a:t>Se adelanta la documentación de los últimos procesos y/o análisis realizados en </a:t>
                      </a:r>
                      <a:r>
                        <a:rPr lang="es-CO" sz="2000" noProof="0" dirty="0" err="1">
                          <a:latin typeface="Work Sans" panose="020B0604020202020204" charset="0"/>
                        </a:rPr>
                        <a:t>Github</a:t>
                      </a:r>
                      <a:r>
                        <a:rPr lang="es-CO" sz="2000" noProof="0" dirty="0">
                          <a:latin typeface="Work Sans" panose="020B0604020202020204" charset="0"/>
                        </a:rPr>
                        <a:t>. (50%)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87357"/>
                  </a:ext>
                </a:extLst>
              </a:tr>
            </a:tbl>
          </a:graphicData>
        </a:graphic>
      </p:graphicFrame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1D7F346-3EF0-460E-981F-C46590623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54299"/>
            <a:ext cx="11956799" cy="688975"/>
          </a:xfrm>
        </p:spPr>
        <p:txBody>
          <a:bodyPr/>
          <a:lstStyle/>
          <a:p>
            <a:r>
              <a:rPr lang="es-CO" sz="3600" dirty="0"/>
              <a:t>Avance en el cronograma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333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9054-0344-45B9-95D0-F5C5A570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s-CO">
                <a:latin typeface="Work Sans"/>
              </a:rPr>
              <a:t>Cronograma de Actividades</a:t>
            </a:r>
            <a:br>
              <a:rPr lang="es-CO"/>
            </a:br>
            <a:endParaRPr lang="es-CO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B8CA961-EF78-4E04-9A62-AF60514A2229}"/>
              </a:ext>
            </a:extLst>
          </p:cNvPr>
          <p:cNvSpPr txBox="1">
            <a:spLocks/>
          </p:cNvSpPr>
          <p:nvPr/>
        </p:nvSpPr>
        <p:spPr>
          <a:xfrm>
            <a:off x="494071" y="5109535"/>
            <a:ext cx="11956799" cy="688975"/>
          </a:xfrm>
          <a:prstGeom prst="rect">
            <a:avLst/>
          </a:prstGeom>
        </p:spPr>
        <p:txBody>
          <a:bodyPr/>
          <a:lstStyle>
            <a:lvl1pPr marL="0" indent="0" algn="l" defTabSz="1161014" rtl="0" eaLnBrk="1" latinLnBrk="0" hangingPunct="1">
              <a:lnSpc>
                <a:spcPct val="90000"/>
              </a:lnSpc>
              <a:spcBef>
                <a:spcPts val="1270"/>
              </a:spcBef>
              <a:buFont typeface="Arial" panose="020B0604020202020204" pitchFamily="34" charset="0"/>
              <a:buNone/>
              <a:defRPr sz="3400" kern="1200">
                <a:solidFill>
                  <a:srgbClr val="649CF6"/>
                </a:solidFill>
                <a:latin typeface="Work Sans" pitchFamily="2" charset="0"/>
                <a:ea typeface="+mn-ea"/>
                <a:cs typeface="+mn-cs"/>
              </a:defRPr>
            </a:lvl1pPr>
            <a:lvl2pPr marL="870760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3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267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3177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28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278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3294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3801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4308" indent="-290253" algn="l" defTabSz="1161014" rtl="0" eaLnBrk="1" latinLnBrk="0" hangingPunct="1">
              <a:lnSpc>
                <a:spcPct val="90000"/>
              </a:lnSpc>
              <a:spcBef>
                <a:spcPts val="635"/>
              </a:spcBef>
              <a:buFont typeface="Arial" panose="020B0604020202020204" pitchFamily="34" charset="0"/>
              <a:buChar char="•"/>
              <a:defRPr sz="22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BF6D53B-53D7-4020-AE41-DD0AB830B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4288"/>
              </p:ext>
            </p:extLst>
          </p:nvPr>
        </p:nvGraphicFramePr>
        <p:xfrm>
          <a:off x="494071" y="2257109"/>
          <a:ext cx="14346936" cy="572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79">
                  <a:extLst>
                    <a:ext uri="{9D8B030D-6E8A-4147-A177-3AD203B41FA5}">
                      <a16:colId xmlns:a16="http://schemas.microsoft.com/office/drawing/2014/main" val="4034247673"/>
                    </a:ext>
                  </a:extLst>
                </a:gridCol>
                <a:gridCol w="4729342">
                  <a:extLst>
                    <a:ext uri="{9D8B030D-6E8A-4147-A177-3AD203B41FA5}">
                      <a16:colId xmlns:a16="http://schemas.microsoft.com/office/drawing/2014/main" val="4110195667"/>
                    </a:ext>
                  </a:extLst>
                </a:gridCol>
                <a:gridCol w="9102015">
                  <a:extLst>
                    <a:ext uri="{9D8B030D-6E8A-4147-A177-3AD203B41FA5}">
                      <a16:colId xmlns:a16="http://schemas.microsoft.com/office/drawing/2014/main" val="3399724953"/>
                    </a:ext>
                  </a:extLst>
                </a:gridCol>
              </a:tblGrid>
              <a:tr h="420795"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/>
                        </a:rPr>
                        <a:t>Id 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CO" sz="2000" dirty="0">
                          <a:effectLst/>
                          <a:latin typeface="Work Sans"/>
                        </a:rPr>
                        <a:t>Actividad​</a:t>
                      </a:r>
                      <a:endParaRPr lang="es-CO" sz="2000" b="1" dirty="0">
                        <a:solidFill>
                          <a:srgbClr val="FFFFFF"/>
                        </a:solidFill>
                        <a:effectLst/>
                        <a:latin typeface="Work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00" b="1" kern="1200" dirty="0">
                          <a:solidFill>
                            <a:schemeClr val="lt1"/>
                          </a:solidFill>
                          <a:latin typeface="Work Sans"/>
                          <a:ea typeface="+mn-ea"/>
                          <a:cs typeface="+mn-cs"/>
                        </a:rPr>
                        <a:t>Avance total</a:t>
                      </a:r>
                      <a:endParaRPr lang="es-CO" sz="2000" noProof="0" dirty="0">
                        <a:latin typeface="Work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22030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Análisis</a:t>
                      </a:r>
                      <a:r>
                        <a:rPr lang="en-US" sz="2000" kern="1200" dirty="0">
                          <a:latin typeface="Work Sans"/>
                        </a:rPr>
                        <a:t> y </a:t>
                      </a:r>
                      <a:r>
                        <a:rPr lang="en-US" sz="2000" kern="1200" dirty="0" err="1">
                          <a:latin typeface="Work Sans"/>
                        </a:rPr>
                        <a:t>diseño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84542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/>
                        </a:rPr>
                        <a:t>Entendimiento del negocio y los datos. Perfilamiento de datos. Análisis descriptivo </a:t>
                      </a:r>
                      <a:r>
                        <a:rPr lang="es-ES" sz="2000" kern="1200" dirty="0" err="1">
                          <a:latin typeface="Work Sans"/>
                        </a:rPr>
                        <a:t>incial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63466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Recopilación</a:t>
                      </a:r>
                      <a:r>
                        <a:rPr lang="en-US" sz="2000" kern="1200" dirty="0">
                          <a:latin typeface="Work Sans"/>
                        </a:rPr>
                        <a:t> </a:t>
                      </a:r>
                      <a:r>
                        <a:rPr lang="en-US" sz="2000" kern="1200" dirty="0" err="1">
                          <a:latin typeface="Work Sans"/>
                        </a:rPr>
                        <a:t>fuentes</a:t>
                      </a:r>
                      <a:r>
                        <a:rPr lang="en-US" sz="2000" kern="1200" dirty="0">
                          <a:latin typeface="Work Sans"/>
                        </a:rPr>
                        <a:t> de </a:t>
                      </a:r>
                      <a:r>
                        <a:rPr lang="en-US" sz="2000" kern="1200" dirty="0" err="1">
                          <a:latin typeface="Work Sans"/>
                        </a:rPr>
                        <a:t>información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244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latin typeface="Work Sans"/>
                        </a:rPr>
                        <a:t>Ingesta de </a:t>
                      </a:r>
                      <a:r>
                        <a:rPr lang="en-US" sz="2000" kern="1200" dirty="0" err="1">
                          <a:latin typeface="Work Sans"/>
                        </a:rPr>
                        <a:t>datos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96015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Proceso</a:t>
                      </a:r>
                      <a:r>
                        <a:rPr lang="en-US" sz="2000" kern="1200" dirty="0">
                          <a:latin typeface="Work Sans"/>
                        </a:rPr>
                        <a:t> </a:t>
                      </a:r>
                      <a:r>
                        <a:rPr lang="en-US" sz="2000" kern="1200" dirty="0" err="1">
                          <a:latin typeface="Work Sans"/>
                        </a:rPr>
                        <a:t>automatización</a:t>
                      </a:r>
                      <a:r>
                        <a:rPr lang="en-US" sz="2000" kern="1200" dirty="0">
                          <a:latin typeface="Work Sans"/>
                        </a:rPr>
                        <a:t> ETL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35771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/>
                        </a:rPr>
                        <a:t>Procesamiento de información no estructurada. Modelo de clasificación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21829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algn="l"/>
                      <a:r>
                        <a:rPr lang="es-CO" sz="2000" noProof="0" dirty="0">
                          <a:latin typeface="Work San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/>
                        </a:rPr>
                        <a:t>Publicación tableros de control y reportes preliminares.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 panose="020B0604020202020204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53166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latin typeface="Work Sans"/>
                        </a:rPr>
                        <a:t>Experimentación con algoritmos de AI</a:t>
                      </a:r>
                      <a:endParaRPr lang="es-E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/>
                        </a:rPr>
                        <a:t>100%</a:t>
                      </a:r>
                      <a:endParaRPr lang="es-CO" sz="2000" noProof="0" dirty="0">
                        <a:latin typeface="Work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91436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Publicación</a:t>
                      </a:r>
                      <a:r>
                        <a:rPr lang="en-US" sz="2000" kern="1200" dirty="0">
                          <a:latin typeface="Work Sans"/>
                        </a:rPr>
                        <a:t> final de </a:t>
                      </a:r>
                      <a:r>
                        <a:rPr lang="en-US" sz="2000" kern="1200" dirty="0" err="1">
                          <a:latin typeface="Work Sans"/>
                        </a:rPr>
                        <a:t>Resultados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 panose="020B0604020202020204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3337"/>
                  </a:ext>
                </a:extLst>
              </a:tr>
              <a:tr h="420795"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noProof="0" dirty="0">
                          <a:latin typeface="Work San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610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latin typeface="Work Sans"/>
                        </a:rPr>
                        <a:t>Documentación</a:t>
                      </a:r>
                      <a:r>
                        <a:rPr lang="en-US" sz="2000" kern="1200" dirty="0">
                          <a:latin typeface="Work Sans"/>
                        </a:rPr>
                        <a:t> y </a:t>
                      </a:r>
                      <a:r>
                        <a:rPr lang="en-US" sz="2000" kern="1200" dirty="0" err="1">
                          <a:latin typeface="Work Sans"/>
                        </a:rPr>
                        <a:t>entregas</a:t>
                      </a:r>
                      <a:r>
                        <a:rPr lang="en-US" sz="2000" kern="1200" dirty="0">
                          <a:latin typeface="Work Sans"/>
                        </a:rPr>
                        <a:t> finales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Work 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noProof="0" dirty="0">
                          <a:latin typeface="Work Sans" panose="020B0604020202020204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22431"/>
                  </a:ext>
                </a:extLst>
              </a:tr>
            </a:tbl>
          </a:graphicData>
        </a:graphic>
      </p:graphicFrame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1D7F346-3EF0-460E-981F-C46590623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071" y="854299"/>
            <a:ext cx="11956799" cy="688975"/>
          </a:xfrm>
        </p:spPr>
        <p:txBody>
          <a:bodyPr/>
          <a:lstStyle/>
          <a:p>
            <a:r>
              <a:rPr lang="es-CO" sz="3600"/>
              <a:t>Avance en el cronograma</a:t>
            </a:r>
            <a:endParaRPr lang="es-CO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78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5A3A6D0-7C72-4B5A-927A-DDD0406C42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3602" y="3423648"/>
            <a:ext cx="7816111" cy="2291419"/>
          </a:xfrm>
        </p:spPr>
        <p:txBody>
          <a:bodyPr/>
          <a:lstStyle/>
          <a:p>
            <a:r>
              <a:rPr lang="es-MX" dirty="0"/>
              <a:t>Piloto 2: </a:t>
            </a:r>
            <a:r>
              <a:rPr lang="es-CO" dirty="0"/>
              <a:t>Predicción del Índice de Pobreza Multidimensional a partir del uso de fuentes no tradicionales para los años 2016,2017,2019 y 2020</a:t>
            </a:r>
            <a:endParaRPr lang="es-MX" dirty="0"/>
          </a:p>
        </p:txBody>
      </p:sp>
      <p:pic>
        <p:nvPicPr>
          <p:cNvPr id="1026" name="Picture 2" descr="Imagen institucional DANE">
            <a:extLst>
              <a:ext uri="{FF2B5EF4-FFF2-40B4-BE49-F238E27FC236}">
                <a16:creationId xmlns:a16="http://schemas.microsoft.com/office/drawing/2014/main" id="{78620723-4448-4963-B89A-D0909AB2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67" y="3650194"/>
            <a:ext cx="4762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685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9EADC44876E540BA5FDFCE6245B193" ma:contentTypeVersion="15" ma:contentTypeDescription="Crear nuevo documento." ma:contentTypeScope="" ma:versionID="87b8d9aaf9ce2c6584705f4a4a864f05">
  <xsd:schema xmlns:xsd="http://www.w3.org/2001/XMLSchema" xmlns:xs="http://www.w3.org/2001/XMLSchema" xmlns:p="http://schemas.microsoft.com/office/2006/metadata/properties" xmlns:ns1="http://schemas.microsoft.com/sharepoint/v3" xmlns:ns3="80e2b639-62ad-41c3-bcf5-60cba861a4cb" xmlns:ns4="dfccf4c8-0b5f-4c1e-9394-362fa36c171a" targetNamespace="http://schemas.microsoft.com/office/2006/metadata/properties" ma:root="true" ma:fieldsID="dd870a2d11063b0a483f85a276253863" ns1:_="" ns3:_="" ns4:_="">
    <xsd:import namespace="http://schemas.microsoft.com/sharepoint/v3"/>
    <xsd:import namespace="80e2b639-62ad-41c3-bcf5-60cba861a4cb"/>
    <xsd:import namespace="dfccf4c8-0b5f-4c1e-9394-362fa36c17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2b639-62ad-41c3-bcf5-60cba861a4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cf4c8-0b5f-4c1e-9394-362fa36c171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28B81D6-8229-4F00-853D-ACE3D906B9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FDE5D-275B-44AE-8667-0D2BC9DB7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e2b639-62ad-41c3-bcf5-60cba861a4cb"/>
    <ds:schemaRef ds:uri="dfccf4c8-0b5f-4c1e-9394-362fa36c1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7B9E3E-007B-4941-88E2-37E7082348F6}">
  <ds:schemaRefs>
    <ds:schemaRef ds:uri="http://schemas.openxmlformats.org/package/2006/metadata/core-properties"/>
    <ds:schemaRef ds:uri="http://schemas.microsoft.com/sharepoint/v3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80e2b639-62ad-41c3-bcf5-60cba861a4cb"/>
    <ds:schemaRef ds:uri="http://schemas.microsoft.com/office/infopath/2007/PartnerControls"/>
    <ds:schemaRef ds:uri="http://purl.org/dc/elements/1.1/"/>
    <ds:schemaRef ds:uri="http://www.w3.org/XML/1998/namespace"/>
    <ds:schemaRef ds:uri="dfccf4c8-0b5f-4c1e-9394-362fa36c171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</TotalTime>
  <Words>2337</Words>
  <Application>Microsoft Office PowerPoint</Application>
  <PresentationFormat>Custom</PresentationFormat>
  <Paragraphs>323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Abadi</vt:lpstr>
      <vt:lpstr>Work Sans</vt:lpstr>
      <vt:lpstr>Wingdings</vt:lpstr>
      <vt:lpstr>Arial</vt:lpstr>
      <vt:lpstr>Work Sans Light</vt:lpstr>
      <vt:lpstr>Tema de Office</vt:lpstr>
      <vt:lpstr>Seguimiento a proyectos piloto del Data Sandbox</vt:lpstr>
      <vt:lpstr>Acompañamiento a entidades</vt:lpstr>
      <vt:lpstr>Publicación de los resultados de los proyectos piloto</vt:lpstr>
      <vt:lpstr>PowerPoint Presentation</vt:lpstr>
      <vt:lpstr>Monitoreo de la dinámica y comportamiento del mercado de tierras rurales en Colombia </vt:lpstr>
      <vt:lpstr>Cronograma de Actividades Actualizado 2021 - UPRA </vt:lpstr>
      <vt:lpstr>Cronograma de Hitos </vt:lpstr>
      <vt:lpstr>Cronograma de Actividades </vt:lpstr>
      <vt:lpstr>PowerPoint Presentation</vt:lpstr>
      <vt:lpstr>Predicción del Índice de Pobreza Multidimensional para los años 2016,2017,2019 y 2020 </vt:lpstr>
      <vt:lpstr>Cronograma de Hitos </vt:lpstr>
      <vt:lpstr>Cronograma de Hitos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Vargas Tamayo</dc:creator>
  <cp:lastModifiedBy>Carlos Javier</cp:lastModifiedBy>
  <cp:revision>129</cp:revision>
  <cp:lastPrinted>2019-12-12T15:57:25Z</cp:lastPrinted>
  <dcterms:created xsi:type="dcterms:W3CDTF">2019-03-19T14:57:56Z</dcterms:created>
  <dcterms:modified xsi:type="dcterms:W3CDTF">2021-04-23T20:27:06Z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0x010100E09EADC44876E540BA5FDFCE6245B193</vt:lpwstr>
  </property>
</Properties>
</file>