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Dosis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Walter Turncoat"/>
      <p:regular r:id="rId26"/>
    </p:embeddedFont>
    <p:embeddedFont>
      <p:font typeface="Bree Serif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3CF658C-8D13-4BAB-8A45-B0474AE9B054}">
  <a:tblStyle styleId="{93CF658C-8D13-4BAB-8A45-B0474AE9B054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Dosis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alterTurncoat-regular.fntdata"/><Relationship Id="rId25" Type="http://schemas.openxmlformats.org/officeDocument/2006/relationships/font" Target="fonts/Roboto-boldItalic.fntdata"/><Relationship Id="rId27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inverted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600"/>
            </a:lvl1pPr>
            <a:lvl2pPr lvl="1" rtl="0">
              <a:spcBef>
                <a:spcPts val="0"/>
              </a:spcBef>
              <a:buSzPct val="100000"/>
              <a:defRPr i="1" sz="3600"/>
            </a:lvl2pPr>
            <a:lvl3pPr lvl="2" rtl="0">
              <a:spcBef>
                <a:spcPts val="0"/>
              </a:spcBef>
              <a:buSzPct val="100000"/>
              <a:defRPr i="1" sz="3600"/>
            </a:lvl3pPr>
            <a:lvl4pPr lvl="3" rtl="0">
              <a:spcBef>
                <a:spcPts val="0"/>
              </a:spcBef>
              <a:buSzPct val="100000"/>
              <a:defRPr i="1" sz="3600"/>
            </a:lvl4pPr>
            <a:lvl5pPr lvl="4" rtl="0">
              <a:spcBef>
                <a:spcPts val="0"/>
              </a:spcBef>
              <a:buSzPct val="100000"/>
              <a:defRPr i="1" sz="3600"/>
            </a:lvl5pPr>
            <a:lvl6pPr lvl="5" rtl="0">
              <a:spcBef>
                <a:spcPts val="0"/>
              </a:spcBef>
              <a:buSzPct val="100000"/>
              <a:defRPr i="1" sz="3600"/>
            </a:lvl6pPr>
            <a:lvl7pPr lvl="6" rtl="0">
              <a:spcBef>
                <a:spcPts val="0"/>
              </a:spcBef>
              <a:buSzPct val="100000"/>
              <a:defRPr i="1" sz="3600"/>
            </a:lvl7pPr>
            <a:lvl8pPr lvl="7" rtl="0">
              <a:spcBef>
                <a:spcPts val="0"/>
              </a:spcBef>
              <a:buSzPct val="100000"/>
              <a:defRPr i="1" sz="3600"/>
            </a:lvl8pPr>
            <a:lvl9pPr lvl="8">
              <a:spcBef>
                <a:spcPts val="0"/>
              </a:spcBef>
              <a:buSzPct val="100000"/>
              <a:defRPr i="1" sz="3600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b="0" sz="2400"/>
            </a:lvl1pPr>
            <a:lvl2pPr lvl="1">
              <a:spcBef>
                <a:spcPts val="0"/>
              </a:spcBef>
              <a:buSzPct val="100000"/>
              <a:defRPr b="0" sz="2400"/>
            </a:lvl2pPr>
            <a:lvl3pPr lvl="2">
              <a:spcBef>
                <a:spcPts val="0"/>
              </a:spcBef>
              <a:buSzPct val="100000"/>
              <a:defRPr b="0" sz="2400"/>
            </a:lvl3pPr>
            <a:lvl4pPr lvl="3">
              <a:spcBef>
                <a:spcPts val="0"/>
              </a:spcBef>
              <a:buSzPct val="100000"/>
              <a:defRPr b="0" sz="2400"/>
            </a:lvl4pPr>
            <a:lvl5pPr lvl="4">
              <a:spcBef>
                <a:spcPts val="0"/>
              </a:spcBef>
              <a:buSzPct val="100000"/>
              <a:defRPr b="0" sz="2400"/>
            </a:lvl5pPr>
            <a:lvl6pPr lvl="5">
              <a:spcBef>
                <a:spcPts val="0"/>
              </a:spcBef>
              <a:buSzPct val="100000"/>
              <a:defRPr b="0" sz="2400"/>
            </a:lvl6pPr>
            <a:lvl7pPr lvl="6">
              <a:spcBef>
                <a:spcPts val="0"/>
              </a:spcBef>
              <a:buSzPct val="100000"/>
              <a:defRPr b="0" sz="2400"/>
            </a:lvl7pPr>
            <a:lvl8pPr lvl="7">
              <a:spcBef>
                <a:spcPts val="0"/>
              </a:spcBef>
              <a:buSzPct val="100000"/>
              <a:defRPr b="0" sz="2400"/>
            </a:lvl8pPr>
            <a:lvl9pPr lvl="8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backgrou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391773" y="1564250"/>
            <a:ext cx="5899800" cy="8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Bree Serif"/>
                <a:ea typeface="Bree Serif"/>
                <a:cs typeface="Bree Serif"/>
                <a:sym typeface="Bree Serif"/>
              </a:rPr>
              <a:t>Team Neon - Hangry Mobile</a:t>
            </a:r>
          </a:p>
        </p:txBody>
      </p:sp>
      <p:sp>
        <p:nvSpPr>
          <p:cNvPr id="106" name="Shape 106"/>
          <p:cNvSpPr/>
          <p:nvPr/>
        </p:nvSpPr>
        <p:spPr>
          <a:xfrm>
            <a:off x="3661255" y="376849"/>
            <a:ext cx="1295658" cy="1139549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1799025" y="2387449"/>
            <a:ext cx="4662885" cy="1707055"/>
          </a:xfrm>
          <a:custGeom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486639" y="2554700"/>
            <a:ext cx="16449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John Humlick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Daniel Tam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Aaron Escoto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Natalia Zarubin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Amir Radman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title"/>
          </p:nvPr>
        </p:nvSpPr>
        <p:spPr>
          <a:xfrm>
            <a:off x="1263912" y="249000"/>
            <a:ext cx="67245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Mobile Vehicle Tracking in Real Time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37" y="1133439"/>
            <a:ext cx="6782426" cy="366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title"/>
          </p:nvPr>
        </p:nvSpPr>
        <p:spPr>
          <a:xfrm>
            <a:off x="1104900" y="276075"/>
            <a:ext cx="72885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Android app that resides with a Mobile Tracker</a:t>
            </a:r>
          </a:p>
        </p:txBody>
      </p:sp>
      <p:sp>
        <p:nvSpPr>
          <p:cNvPr id="208" name="Shape 208" title="MobileTrackerAppDB.mpg"/>
          <p:cNvSpPr/>
          <p:nvPr/>
        </p:nvSpPr>
        <p:spPr>
          <a:xfrm>
            <a:off x="1104900" y="1177575"/>
            <a:ext cx="7378449" cy="36158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4294967295" type="title"/>
          </p:nvPr>
        </p:nvSpPr>
        <p:spPr>
          <a:xfrm>
            <a:off x="933350" y="276075"/>
            <a:ext cx="78861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Multiple Vehicles Tracking and GTFS</a:t>
            </a:r>
          </a:p>
        </p:txBody>
      </p:sp>
      <p:sp>
        <p:nvSpPr>
          <p:cNvPr id="214" name="Shape 214" title="TransportTracker – Realtime Database – Firebase console.mpg"/>
          <p:cNvSpPr/>
          <p:nvPr/>
        </p:nvSpPr>
        <p:spPr>
          <a:xfrm>
            <a:off x="933350" y="1096775"/>
            <a:ext cx="7966800" cy="363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4294967295" type="title"/>
          </p:nvPr>
        </p:nvSpPr>
        <p:spPr>
          <a:xfrm>
            <a:off x="1104900" y="276075"/>
            <a:ext cx="74298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Android app that resides with a Mobile Tracker</a:t>
            </a:r>
          </a:p>
        </p:txBody>
      </p:sp>
      <p:sp>
        <p:nvSpPr>
          <p:cNvPr id="220" name="Shape 220" title="Transport_Tracker Android build.mpg"/>
          <p:cNvSpPr/>
          <p:nvPr/>
        </p:nvSpPr>
        <p:spPr>
          <a:xfrm>
            <a:off x="1197625" y="1177575"/>
            <a:ext cx="7337074" cy="35625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 txBox="1"/>
          <p:nvPr/>
        </p:nvSpPr>
        <p:spPr>
          <a:xfrm>
            <a:off x="3071000" y="1931825"/>
            <a:ext cx="435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Hangry Food Truck Locator</a:t>
            </a:r>
            <a:r>
              <a:rPr lang="en"/>
              <a:t> 	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5" name="Shape 115"/>
          <p:cNvSpPr txBox="1"/>
          <p:nvPr/>
        </p:nvSpPr>
        <p:spPr>
          <a:xfrm>
            <a:off x="494275" y="1099075"/>
            <a:ext cx="77229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System Purpose: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The primary purpose of Hangry Mobile Food Truck Locator is to allow users to locate local food trucks using an Android phone application.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This application will track coordinates of registered food trucks in real time and provide profile information for food trucks: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/>
              <a:t>Goals: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Easy to use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Attract food truck operators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/>
              <a:t>Attract customer user-base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8476969" y="430409"/>
            <a:ext cx="452420" cy="433992"/>
            <a:chOff x="5233525" y="4954450"/>
            <a:chExt cx="538275" cy="516350"/>
          </a:xfrm>
        </p:grpSpPr>
        <p:sp>
          <p:nvSpPr>
            <p:cNvPr id="117" name="Shape 11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Food Truck Interface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4" name="Shape 134"/>
          <p:cNvSpPr/>
          <p:nvPr/>
        </p:nvSpPr>
        <p:spPr>
          <a:xfrm>
            <a:off x="1171425" y="1025175"/>
            <a:ext cx="2075120" cy="3892890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264750" y="13288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pic>
        <p:nvPicPr>
          <p:cNvPr descr="Capture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0" y="1328800"/>
            <a:ext cx="1888499" cy="33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/>
          <p:nvPr/>
        </p:nvSpPr>
        <p:spPr>
          <a:xfrm>
            <a:off x="3884700" y="1029600"/>
            <a:ext cx="2075120" cy="3892890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978015" y="1356072"/>
            <a:ext cx="1888500" cy="31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pic>
        <p:nvPicPr>
          <p:cNvPr descr="Capture.PNG"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015" y="1356072"/>
            <a:ext cx="1841382" cy="313767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6570500" y="997887"/>
            <a:ext cx="2075120" cy="3947465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.PNG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750" y="1325462"/>
            <a:ext cx="1883150" cy="31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7" name="Shape 147"/>
          <p:cNvSpPr/>
          <p:nvPr/>
        </p:nvSpPr>
        <p:spPr>
          <a:xfrm>
            <a:off x="3146389" y="439987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454564" y="439987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089100" y="261912"/>
            <a:ext cx="3823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Current Solutions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173375" y="2047625"/>
            <a:ext cx="27309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FOOD TRUCKS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Limited Locations</a:t>
            </a:r>
          </a:p>
          <a:p>
            <a:pPr indent="-330200" lvl="1" marL="9144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➢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Only serves 9 cities in Canada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Might not track in real time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No rating system</a:t>
            </a:r>
          </a:p>
          <a:p>
            <a:pPr lvl="0" rtl="0">
              <a:spcBef>
                <a:spcPts val="60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3764425" y="2099675"/>
            <a:ext cx="2881800" cy="23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FOOD TRUCK NEARBY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No trucks nearby</a:t>
            </a:r>
          </a:p>
          <a:p>
            <a:pPr indent="-330200" lvl="1" marL="914400" rtl="0">
              <a:spcBef>
                <a:spcPts val="480"/>
              </a:spcBef>
              <a:buClr>
                <a:srgbClr val="000000"/>
              </a:buClr>
              <a:buSzPct val="100000"/>
              <a:buFont typeface="Walter Turncoat"/>
              <a:buChar char="➢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Using max distance of 50 miles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UI lacking</a:t>
            </a:r>
          </a:p>
          <a:p>
            <a:pPr indent="-3302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Walter Turncoat"/>
              <a:buChar char="❖"/>
            </a:pPr>
            <a:r>
              <a:rPr lang="en" sz="1600">
                <a:latin typeface="Walter Turncoat"/>
                <a:ea typeface="Walter Turncoat"/>
                <a:cs typeface="Walter Turncoat"/>
                <a:sym typeface="Walter Turncoat"/>
              </a:rPr>
              <a:t>No rating System</a:t>
            </a:r>
          </a:p>
          <a:p>
            <a:pPr indent="-330200" lvl="0" marL="457200" rtl="0">
              <a:spcBef>
                <a:spcPts val="600"/>
              </a:spcBef>
              <a:buClr>
                <a:srgbClr val="FFFFFF"/>
              </a:buClr>
              <a:buFont typeface="Walter Turncoat"/>
              <a:buChar char="❖"/>
            </a:pPr>
            <a:r>
              <a:t/>
            </a:r>
            <a:endParaRPr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30200" lvl="0" marL="457200" rtl="0">
              <a:spcBef>
                <a:spcPts val="600"/>
              </a:spcBef>
              <a:buClr>
                <a:srgbClr val="FFFFFF"/>
              </a:buClr>
              <a:buFont typeface="Walter Turncoat"/>
              <a:buChar char="❖"/>
            </a:pPr>
            <a:r>
              <a:t/>
            </a:r>
            <a:endParaRPr sz="1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6338200" y="2061675"/>
            <a:ext cx="27309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ROAMING HUNGER</a:t>
            </a:r>
          </a:p>
          <a:p>
            <a:pPr indent="-317500" lvl="0" marL="457200" rtl="0">
              <a:spcBef>
                <a:spcPts val="600"/>
              </a:spcBef>
              <a:buClr>
                <a:srgbClr val="000000"/>
              </a:buClr>
              <a:buFont typeface="Walter Turncoat"/>
              <a:buChar char="❖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Limited trucks nearby</a:t>
            </a:r>
          </a:p>
          <a:p>
            <a:pPr indent="-317500" lvl="1" marL="914400" rtl="0">
              <a:spcBef>
                <a:spcPts val="480"/>
              </a:spcBef>
              <a:buClr>
                <a:srgbClr val="000000"/>
              </a:buClr>
              <a:buFont typeface="Walter Turncoat"/>
              <a:buChar char="➢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Closest is SF</a:t>
            </a:r>
          </a:p>
          <a:p>
            <a:pPr indent="-317500" lvl="0" marL="457200" rtl="0">
              <a:spcBef>
                <a:spcPts val="600"/>
              </a:spcBef>
              <a:buClr>
                <a:srgbClr val="000000"/>
              </a:buClr>
              <a:buFont typeface="Walter Turncoat"/>
              <a:buChar char="❖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Doesn’t show schedule</a:t>
            </a:r>
          </a:p>
          <a:p>
            <a:pPr indent="-317500" lvl="0" marL="457200" rtl="0">
              <a:spcBef>
                <a:spcPts val="600"/>
              </a:spcBef>
              <a:buClr>
                <a:srgbClr val="000000"/>
              </a:buClr>
              <a:buFont typeface="Walter Turncoat"/>
              <a:buChar char="❖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Glitchy</a:t>
            </a:r>
          </a:p>
          <a:p>
            <a:pPr indent="-317500" lvl="1" marL="914400" rtl="0">
              <a:spcBef>
                <a:spcPts val="480"/>
              </a:spcBef>
              <a:buClr>
                <a:srgbClr val="000000"/>
              </a:buClr>
              <a:buFont typeface="Walter Turncoat"/>
              <a:buChar char="➢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Loading</a:t>
            </a:r>
          </a:p>
          <a:p>
            <a:pPr indent="-317500" lvl="1" marL="914400" rtl="0">
              <a:spcBef>
                <a:spcPts val="480"/>
              </a:spcBef>
              <a:buClr>
                <a:srgbClr val="000000"/>
              </a:buClr>
              <a:buFont typeface="Walter Turncoat"/>
              <a:buChar char="➢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Crashes</a:t>
            </a:r>
          </a:p>
          <a:p>
            <a:pPr indent="-317500" lvl="0" marL="457200" rtl="0">
              <a:spcBef>
                <a:spcPts val="600"/>
              </a:spcBef>
              <a:buClr>
                <a:srgbClr val="000000"/>
              </a:buClr>
              <a:buFont typeface="Walter Turncoat"/>
              <a:buChar char="❖"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No Rating system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625" y="1115075"/>
            <a:ext cx="1066650" cy="10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25" y="1032925"/>
            <a:ext cx="1414825" cy="11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5550" y="1020075"/>
            <a:ext cx="1209999" cy="11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APPLICATION REQUIREMENTS</a:t>
            </a:r>
            <a:r>
              <a:rPr lang="en"/>
              <a:t> 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2" name="Shape 162"/>
          <p:cNvGrpSpPr/>
          <p:nvPr/>
        </p:nvGrpSpPr>
        <p:grpSpPr>
          <a:xfrm>
            <a:off x="8481861" y="488908"/>
            <a:ext cx="435021" cy="323445"/>
            <a:chOff x="5247525" y="3007275"/>
            <a:chExt cx="517575" cy="384825"/>
          </a:xfrm>
        </p:grpSpPr>
        <p:sp>
          <p:nvSpPr>
            <p:cNvPr id="163" name="Shape 163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Shape 165"/>
          <p:cNvSpPr txBox="1"/>
          <p:nvPr/>
        </p:nvSpPr>
        <p:spPr>
          <a:xfrm>
            <a:off x="1592050" y="2009525"/>
            <a:ext cx="68898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Established Internet Connection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GPS Functionality Enabled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Giving Location Permission to the Application 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Requires AWS to be Operational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Implementation Challenges 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2" name="Shape 172"/>
          <p:cNvSpPr txBox="1"/>
          <p:nvPr/>
        </p:nvSpPr>
        <p:spPr>
          <a:xfrm>
            <a:off x="1374250" y="1587800"/>
            <a:ext cx="75411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Getting map fragment to work with </a:t>
            </a:r>
            <a:r>
              <a:rPr lang="en" sz="2400"/>
              <a:t>linearlayout (screen division)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Display coordinates retrieved from DynamoDB on the Map (evaluate Firebase)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DynamoDB query threading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❏"/>
            </a:pPr>
            <a:r>
              <a:rPr lang="en" sz="2400"/>
              <a:t>Requesting permission after android 6.0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RISK MITIGATION PLAN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79" name="Shape 179"/>
          <p:cNvGrpSpPr/>
          <p:nvPr/>
        </p:nvGrpSpPr>
        <p:grpSpPr>
          <a:xfrm>
            <a:off x="8505765" y="465868"/>
            <a:ext cx="369504" cy="369504"/>
            <a:chOff x="2594050" y="1631825"/>
            <a:chExt cx="439625" cy="439625"/>
          </a:xfrm>
        </p:grpSpPr>
        <p:sp>
          <p:nvSpPr>
            <p:cNvPr id="180" name="Shape 18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84" name="Shape 18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{93CF658C-8D13-4BAB-8A45-B0474AE9B054}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Risk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Solutions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AWS goes down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Display an error message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teammate leaves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The four of us will pick up the extra work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we lose connection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Display </a:t>
                      </a:r>
                      <a:r>
                        <a:rPr lang="en"/>
                        <a:t>most recent coordinates or show an error message</a:t>
                      </a:r>
                      <a:r>
                        <a:rPr lang="en"/>
                        <a:t> 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If we suddenly get a large amount of users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AWS has autoscaling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0" name="Shape 190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DEMO!</a:t>
            </a:r>
            <a:r>
              <a:rPr lang="en" sz="6000">
                <a:solidFill>
                  <a:srgbClr val="FF87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solidFill>
            <a:srgbClr val="000000"/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Bree Serif"/>
                <a:ea typeface="Bree Serif"/>
                <a:cs typeface="Bree Serif"/>
                <a:sym typeface="Bree Serif"/>
              </a:rPr>
              <a:t>Android app that resides with a Mobile Tracker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104900" y="1025175"/>
            <a:ext cx="69045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Moving parts of the tracking system: Android app that's installed on Android devices and deployed on the tracked vehicles.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Once configured, this app keeps its location synced with Firebase in real time and reports on other metrics, such as battery life.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2000">
                <a:solidFill>
                  <a:schemeClr val="dk1"/>
                </a:solidFill>
              </a:rPr>
              <a:t>There is </a:t>
            </a:r>
            <a:r>
              <a:rPr b="1" lang="en" sz="2000" u="sng">
                <a:solidFill>
                  <a:schemeClr val="dk1"/>
                </a:solidFill>
              </a:rPr>
              <a:t>Node.js</a:t>
            </a:r>
            <a:r>
              <a:rPr lang="en" sz="2000">
                <a:solidFill>
                  <a:schemeClr val="dk1"/>
                </a:solidFill>
              </a:rPr>
              <a:t> server which receives the locations reported by the driver-side Android app, along with a time table provided in GTFS format, and makes regular updates to a Firebase Real Time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