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9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4" r:id="rId8"/>
    <p:sldId id="262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492"/>
    <p:restoredTop sz="94673"/>
  </p:normalViewPr>
  <p:slideViewPr>
    <p:cSldViewPr snapToGrid="0">
      <p:cViewPr varScale="1">
        <p:scale>
          <a:sx n="123" d="100"/>
          <a:sy n="123" d="100"/>
        </p:scale>
        <p:origin x="224" y="30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007533" y="0"/>
            <a:ext cx="7934348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R"/>
          </a:p>
        </p:txBody>
      </p:sp>
      <p:sp>
        <p:nvSpPr>
          <p:cNvPr id="8" name="Rectangle 7"/>
          <p:cNvSpPr/>
          <p:nvPr/>
        </p:nvSpPr>
        <p:spPr>
          <a:xfrm>
            <a:off x="8941881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611808" y="3428998"/>
            <a:ext cx="5518066" cy="2268559"/>
          </a:xfrm>
        </p:spPr>
        <p:txBody>
          <a:bodyPr anchor="t">
            <a:normAutofit/>
          </a:bodyPr>
          <a:lstStyle>
            <a:lvl1pPr algn="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772274" y="2268786"/>
            <a:ext cx="5357600" cy="1160213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 b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 rIns="45720"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2191282" y="3262852"/>
            <a:ext cx="4156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24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24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0299342"/>
      </p:ext>
    </p:extLst>
  </p:cSld>
  <p:clrMapOvr>
    <a:masterClrMapping/>
  </p:clrMapOvr>
  <p:transition spd="slow">
    <p:cover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>
            <a:off x="2194236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4091" cy="107722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5037360"/>
      </p:ext>
    </p:extLst>
  </p:cSld>
  <p:clrMapOvr>
    <a:masterClrMapping/>
  </p:clrMapOvr>
  <p:transition spd="slow">
    <p:cover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6" name="Rectangle 1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TextBox 8"/>
          <p:cNvSpPr txBox="1"/>
          <p:nvPr/>
        </p:nvSpPr>
        <p:spPr>
          <a:xfrm rot="5400000">
            <a:off x="10337141" y="416061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39380" y="805818"/>
            <a:ext cx="1326519" cy="5244126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608751" y="970410"/>
            <a:ext cx="6466903" cy="507953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5116062"/>
      </p:ext>
    </p:extLst>
  </p:cSld>
  <p:clrMapOvr>
    <a:masterClrMapping/>
  </p:clrMapOvr>
  <p:transition spd="slow">
    <p:cover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9/30/25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9006483"/>
      </p:ext>
    </p:extLst>
  </p:cSld>
  <p:clrMapOvr>
    <a:masterClrMapping/>
  </p:clrMapOvr>
  <p:transition spd="slow">
    <p:cover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Rectangle 2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2194943" y="641225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6760862"/>
      </p:ext>
    </p:extLst>
  </p:cSld>
  <p:clrMapOvr>
    <a:masterClrMapping/>
  </p:clrMapOvr>
  <p:transition spd="slow">
    <p:cover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Rectangle 23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5" name="Rectangle 24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TextBox 10"/>
          <p:cNvSpPr txBox="1"/>
          <p:nvPr/>
        </p:nvSpPr>
        <p:spPr>
          <a:xfrm>
            <a:off x="2191843" y="296258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3147254"/>
            <a:ext cx="7956560" cy="1424746"/>
          </a:xfrm>
        </p:spPr>
        <p:txBody>
          <a:bodyPr anchor="t">
            <a:normAutofit/>
          </a:bodyPr>
          <a:lstStyle>
            <a:lvl1pPr algn="r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968" y="2268786"/>
            <a:ext cx="7791931" cy="878468"/>
          </a:xfrm>
        </p:spPr>
        <p:txBody>
          <a:bodyPr tIns="0" anchor="b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345228"/>
      </p:ext>
    </p:extLst>
  </p:cSld>
  <p:clrMapOvr>
    <a:masterClrMapping/>
  </p:clrMapOvr>
  <p:transition spd="slow">
    <p:cover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7" name="Rectangle 26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7"/>
            <a:ext cx="7950984" cy="10817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605374" y="2052116"/>
            <a:ext cx="3891960" cy="399782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66636" y="2052114"/>
            <a:ext cx="3894222" cy="39978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2196172" y="641223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532049586"/>
      </p:ext>
    </p:extLst>
  </p:cSld>
  <p:clrMapOvr>
    <a:masterClrMapping/>
  </p:clrMapOvr>
  <p:transition spd="slow">
    <p:cover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Rectangle 19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1" name="Rectangle 20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2" name="TextBox 11"/>
          <p:cNvSpPr txBox="1"/>
          <p:nvPr/>
        </p:nvSpPr>
        <p:spPr>
          <a:xfrm>
            <a:off x="2193650" y="636424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09873" y="805818"/>
            <a:ext cx="7956560" cy="1078348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09285" y="2052115"/>
            <a:ext cx="3896467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09285" y="2851331"/>
            <a:ext cx="3893623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666634" y="2052115"/>
            <a:ext cx="3899798" cy="713818"/>
          </a:xfrm>
        </p:spPr>
        <p:txBody>
          <a:bodyPr anchor="b">
            <a:noAutofit/>
          </a:bodyPr>
          <a:lstStyle>
            <a:lvl1pPr marL="0" indent="0" algn="l">
              <a:lnSpc>
                <a:spcPct val="100000"/>
              </a:lnSpc>
              <a:buNone/>
              <a:defRPr sz="2200" b="0" cap="none" baseline="0">
                <a:solidFill>
                  <a:schemeClr val="accent6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66635" y="2851331"/>
            <a:ext cx="3899798" cy="307143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13237816"/>
      </p:ext>
    </p:extLst>
  </p:cSld>
  <p:clrMapOvr>
    <a:masterClrMapping/>
  </p:clrMapOvr>
  <p:transition spd="slow">
    <p:cover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Rectangle 12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4" name="Rectangle 13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2196172" y="641226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5513219"/>
      </p:ext>
    </p:extLst>
  </p:cSld>
  <p:clrMapOvr>
    <a:masterClrMapping/>
  </p:clrMapOvr>
  <p:transition spd="slow">
    <p:cover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3" name="Rectangle 12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3694522"/>
      </p:ext>
    </p:extLst>
  </p:cSld>
  <p:clrMapOvr>
    <a:masterClrMapping/>
  </p:clrMapOvr>
  <p:transition spd="slow">
    <p:cover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ectangle 24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6" name="Rectangle 25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TextBox 9"/>
          <p:cNvSpPr txBox="1"/>
          <p:nvPr/>
        </p:nvSpPr>
        <p:spPr>
          <a:xfrm>
            <a:off x="1554154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0323" y="1282451"/>
            <a:ext cx="2664361" cy="1903241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20154" y="805818"/>
            <a:ext cx="5446278" cy="52441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6154"/>
            <a:ext cx="2664361" cy="2386397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8988803"/>
      </p:ext>
    </p:extLst>
  </p:cSld>
  <p:clrMapOvr>
    <a:masterClrMapping/>
  </p:clrMapOvr>
  <p:transition spd="slow">
    <p:cover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18"/>
          <p:cNvSpPr/>
          <p:nvPr/>
        </p:nvSpPr>
        <p:spPr>
          <a:xfrm>
            <a:off x="1004479" y="0"/>
            <a:ext cx="10372316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0" name="Rectangle 19"/>
          <p:cNvSpPr/>
          <p:nvPr/>
        </p:nvSpPr>
        <p:spPr>
          <a:xfrm>
            <a:off x="11377328" y="0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47062" y="3229"/>
            <a:ext cx="4629734" cy="6858000"/>
          </a:xfrm>
          <a:solidFill>
            <a:schemeClr val="tx1">
              <a:alpha val="10000"/>
            </a:schemeClr>
          </a:solidFill>
          <a:ln w="9525" cap="sq">
            <a:noFill/>
            <a:miter lim="800000"/>
          </a:ln>
          <a:effectLst/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28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554686" y="1127550"/>
            <a:ext cx="41563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1800" dirty="0">
                <a:solidFill>
                  <a:schemeClr val="accent6"/>
                </a:solidFill>
                <a:latin typeface="Wingdings 3" panose="05040102010807070707" pitchFamily="18" charset="2"/>
              </a:rPr>
              <a:t>z</a:t>
            </a:r>
            <a:endParaRPr lang="en-US" sz="1000" dirty="0">
              <a:solidFill>
                <a:schemeClr val="accent6"/>
              </a:solidFill>
              <a:latin typeface="MS Shell Dlg 2" panose="020B0604030504040204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71241" y="1282452"/>
            <a:ext cx="3970986" cy="1900473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70322" y="3182928"/>
            <a:ext cx="3971874" cy="2386394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9/30/25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1173759"/>
      </p:ext>
    </p:extLst>
  </p:cSld>
  <p:clrMapOvr>
    <a:masterClrMapping/>
  </p:clrMapOvr>
  <p:transition spd="slow">
    <p:cover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/>
          <p:cNvPicPr>
            <a:picLocks noChangeAspect="1"/>
          </p:cNvPicPr>
          <p:nvPr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8" name="Rectangle 7"/>
          <p:cNvSpPr/>
          <p:nvPr/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R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11808" y="808056"/>
            <a:ext cx="7958331" cy="107722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773599" y="2052116"/>
            <a:ext cx="7796540" cy="399782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-810065" y="5270604"/>
            <a:ext cx="2662729" cy="182880"/>
          </a:xfrm>
          <a:prstGeom prst="rect">
            <a:avLst/>
          </a:prstGeom>
        </p:spPr>
        <p:txBody>
          <a:bodyPr vert="horz" lIns="91440" tIns="18288" rIns="91440" bIns="45720" rtlCol="0" anchor="t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fld id="{48A87A34-81AB-432B-8DAE-1953F412C126}" type="datetimeFigureOut">
              <a:rPr lang="en-US" smtClean="0"/>
              <a:pPr/>
              <a:t>9/30/25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-2237130" y="3661144"/>
            <a:ext cx="5885352" cy="179176"/>
          </a:xfrm>
          <a:prstGeom prst="rect">
            <a:avLst/>
          </a:prstGeom>
        </p:spPr>
        <p:txBody>
          <a:bodyPr vert="horz" lIns="91440" tIns="45720" rIns="91440" bIns="18288" rtlCol="0" anchor="b"/>
          <a:lstStyle>
            <a:lvl1pPr algn="r">
              <a:defRPr sz="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8407" y="164592"/>
            <a:ext cx="636727" cy="322851"/>
          </a:xfrm>
          <a:prstGeom prst="rect">
            <a:avLst/>
          </a:prstGeom>
        </p:spPr>
        <p:txBody>
          <a:bodyPr vert="horz" lIns="91440" tIns="45720" rIns="4572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7" name="Rectangle 56"/>
          <p:cNvSpPr/>
          <p:nvPr/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CR"/>
          </a:p>
        </p:txBody>
      </p:sp>
    </p:spTree>
    <p:extLst>
      <p:ext uri="{BB962C8B-B14F-4D97-AF65-F5344CB8AC3E}">
        <p14:creationId xmlns:p14="http://schemas.microsoft.com/office/powerpoint/2010/main" val="341883047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0" r:id="rId1"/>
    <p:sldLayoutId id="2147483671" r:id="rId2"/>
    <p:sldLayoutId id="2147483672" r:id="rId3"/>
    <p:sldLayoutId id="2147483673" r:id="rId4"/>
    <p:sldLayoutId id="2147483674" r:id="rId5"/>
    <p:sldLayoutId id="2147483675" r:id="rId6"/>
    <p:sldLayoutId id="2147483676" r:id="rId7"/>
    <p:sldLayoutId id="2147483677" r:id="rId8"/>
    <p:sldLayoutId id="2147483678" r:id="rId9"/>
    <p:sldLayoutId id="2147483679" r:id="rId10"/>
    <p:sldLayoutId id="2147483680" r:id="rId11"/>
    <p:sldLayoutId id="2147483681" r:id="rId12"/>
  </p:sldLayoutIdLst>
  <p:transition spd="slow">
    <p:cover/>
  </p:transition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3400" b="0" i="0" kern="1200" cap="none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344488" indent="-344488" algn="l" defTabSz="914400" rtl="0" eaLnBrk="1" latinLnBrk="0" hangingPunct="1">
        <a:lnSpc>
          <a:spcPct val="120000"/>
        </a:lnSpc>
        <a:spcBef>
          <a:spcPts val="10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953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800" kern="120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588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709738" indent="-33813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400" kern="120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173288" indent="-34448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642616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3108960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575304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4041648" indent="-338328" algn="l" defTabSz="914400" rtl="0" eaLnBrk="1" latinLnBrk="0" hangingPunct="1">
        <a:lnSpc>
          <a:spcPct val="120000"/>
        </a:lnSpc>
        <a:spcBef>
          <a:spcPts val="500"/>
        </a:spcBef>
        <a:spcAft>
          <a:spcPts val="600"/>
        </a:spcAft>
        <a:buClr>
          <a:schemeClr val="accent6"/>
        </a:buClr>
        <a:buSzPct val="90000"/>
        <a:buFont typeface="Wingdings" panose="05000000000000000000" pitchFamily="2" charset="2"/>
        <a:buChar char="§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38EF58-B27A-FDA6-FF1A-B9BBA4EDBFD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CR" dirty="0"/>
              <a:t>When A</a:t>
            </a:r>
            <a:r>
              <a:rPr lang="en-US" dirty="0"/>
              <a:t>u</a:t>
            </a:r>
            <a:r>
              <a:rPr lang="en-CR" dirty="0"/>
              <a:t>tomation is not enough: Smarter CI/CD Pipelines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950A2E-7CCC-0327-7B12-9BE0C9C8634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772274" y="1408174"/>
            <a:ext cx="5357600" cy="1160213"/>
          </a:xfrm>
        </p:spPr>
        <p:txBody>
          <a:bodyPr/>
          <a:lstStyle/>
          <a:p>
            <a:r>
              <a:rPr lang="en-CR" dirty="0"/>
              <a:t>David Perez</a:t>
            </a:r>
          </a:p>
          <a:p>
            <a:r>
              <a:rPr lang="en-CR" dirty="0"/>
              <a:t>Setiembre, 2025</a:t>
            </a:r>
          </a:p>
        </p:txBody>
      </p:sp>
    </p:spTree>
    <p:extLst>
      <p:ext uri="{BB962C8B-B14F-4D97-AF65-F5344CB8AC3E}">
        <p14:creationId xmlns:p14="http://schemas.microsoft.com/office/powerpoint/2010/main" val="1375379493"/>
      </p:ext>
    </p:extLst>
  </p:cSld>
  <p:clrMapOvr>
    <a:masterClrMapping/>
  </p:clrMapOvr>
  <p:transition spd="slow">
    <p:cover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98574C-72A9-5543-445F-BC79CCDCF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Agenda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6E68AA-F510-A0C0-6578-212411A9DF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CR" sz="2400" dirty="0"/>
              <a:t>Estado del CI/CD actual</a:t>
            </a:r>
          </a:p>
          <a:p>
            <a:r>
              <a:rPr lang="en-CR" sz="2400" dirty="0"/>
              <a:t>¿Por qué AI en DevOps?</a:t>
            </a:r>
          </a:p>
          <a:p>
            <a:r>
              <a:rPr lang="en-CR" sz="2400" dirty="0"/>
              <a:t>SDLC + AI = Mejor software</a:t>
            </a:r>
          </a:p>
          <a:p>
            <a:r>
              <a:rPr lang="en-CR" sz="2400" dirty="0"/>
              <a:t>Demo: Mejoras en el CI/CD habilitadas por AI</a:t>
            </a:r>
          </a:p>
          <a:p>
            <a:r>
              <a:rPr lang="en-CR" sz="2400" dirty="0"/>
              <a:t>Conclusiones y próximos pasos</a:t>
            </a:r>
          </a:p>
        </p:txBody>
      </p:sp>
    </p:spTree>
    <p:extLst>
      <p:ext uri="{BB962C8B-B14F-4D97-AF65-F5344CB8AC3E}">
        <p14:creationId xmlns:p14="http://schemas.microsoft.com/office/powerpoint/2010/main" val="57668109"/>
      </p:ext>
    </p:extLst>
  </p:cSld>
  <p:clrMapOvr>
    <a:masterClrMapping/>
  </p:clrMapOvr>
  <p:transition spd="slow">
    <p:cover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09674-E8FF-7E84-E0B2-AEBEAB5D2B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Estado del CI/CD actual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E1B39C-3E91-72B6-3413-4FCDA5FC4D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48070" y="1431235"/>
            <a:ext cx="8622069" cy="5128591"/>
          </a:xfrm>
        </p:spPr>
        <p:txBody>
          <a:bodyPr>
            <a:normAutofit/>
          </a:bodyPr>
          <a:lstStyle/>
          <a:p>
            <a:pPr algn="just"/>
            <a:r>
              <a:rPr lang="en-US" sz="2400" dirty="0"/>
              <a:t>CI/CD hoy </a:t>
            </a:r>
            <a:r>
              <a:rPr lang="en-US" sz="2400" dirty="0" err="1"/>
              <a:t>en</a:t>
            </a:r>
            <a:r>
              <a:rPr lang="en-US" sz="2400" dirty="0"/>
              <a:t> día es </a:t>
            </a:r>
            <a:r>
              <a:rPr lang="en-US" sz="2400" b="1" dirty="0" err="1"/>
              <a:t>rápido</a:t>
            </a:r>
            <a:r>
              <a:rPr lang="en-US" sz="2400" b="1" dirty="0"/>
              <a:t> y </a:t>
            </a:r>
            <a:r>
              <a:rPr lang="en-US" sz="2400" b="1" dirty="0" err="1"/>
              <a:t>automatizado</a:t>
            </a:r>
            <a:r>
              <a:rPr lang="en-US" sz="2400" dirty="0"/>
              <a:t>, </a:t>
            </a:r>
            <a:r>
              <a:rPr lang="en-US" sz="2400" dirty="0" err="1"/>
              <a:t>pero</a:t>
            </a:r>
            <a:r>
              <a:rPr lang="en-US" sz="2400" dirty="0"/>
              <a:t> </a:t>
            </a:r>
            <a:r>
              <a:rPr lang="en-US" sz="2400" dirty="0" err="1"/>
              <a:t>aún</a:t>
            </a:r>
            <a:r>
              <a:rPr lang="en-US" sz="2400" dirty="0"/>
              <a:t> con </a:t>
            </a:r>
            <a:r>
              <a:rPr lang="en-US" sz="2400" dirty="0" err="1"/>
              <a:t>limitaciones</a:t>
            </a:r>
            <a:r>
              <a:rPr lang="en-US" sz="2400" dirty="0"/>
              <a:t>:</a:t>
            </a:r>
          </a:p>
          <a:p>
            <a:pPr lvl="1" algn="just"/>
            <a:r>
              <a:rPr lang="en-US" sz="2000" b="1" dirty="0"/>
              <a:t>Pipelines </a:t>
            </a:r>
            <a:r>
              <a:rPr lang="en-US" sz="2000" b="1" dirty="0" err="1"/>
              <a:t>rígidos</a:t>
            </a:r>
            <a:r>
              <a:rPr lang="en-US" sz="2000" dirty="0"/>
              <a:t> → </a:t>
            </a:r>
            <a:r>
              <a:rPr lang="en-US" sz="2000" dirty="0" err="1"/>
              <a:t>ejecutan</a:t>
            </a:r>
            <a:r>
              <a:rPr lang="en-US" sz="2000" dirty="0"/>
              <a:t> </a:t>
            </a:r>
            <a:r>
              <a:rPr lang="en-US" sz="2000" dirty="0" err="1"/>
              <a:t>todos</a:t>
            </a:r>
            <a:r>
              <a:rPr lang="en-US" sz="2000" dirty="0"/>
              <a:t> </a:t>
            </a:r>
            <a:r>
              <a:rPr lang="en-US" sz="2000" dirty="0" err="1"/>
              <a:t>los</a:t>
            </a:r>
            <a:r>
              <a:rPr lang="en-US" sz="2000" dirty="0"/>
              <a:t> pasos sin </a:t>
            </a:r>
            <a:r>
              <a:rPr lang="en-US" sz="2000" dirty="0" err="1"/>
              <a:t>discriminar</a:t>
            </a:r>
            <a:r>
              <a:rPr lang="en-US" sz="2000" dirty="0"/>
              <a:t>.</a:t>
            </a:r>
          </a:p>
          <a:p>
            <a:pPr lvl="1" algn="just"/>
            <a:r>
              <a:rPr lang="en-US" sz="2000" b="1" dirty="0"/>
              <a:t>Tiempo y </a:t>
            </a:r>
            <a:r>
              <a:rPr lang="en-US" sz="2000" b="1" dirty="0" err="1"/>
              <a:t>costo</a:t>
            </a:r>
            <a:r>
              <a:rPr lang="en-US" sz="2000" dirty="0"/>
              <a:t> → tests y </a:t>
            </a:r>
            <a:r>
              <a:rPr lang="en-US" sz="2000" dirty="0" err="1"/>
              <a:t>despliegues</a:t>
            </a:r>
            <a:r>
              <a:rPr lang="en-US" sz="2000" dirty="0"/>
              <a:t> largos </a:t>
            </a:r>
            <a:r>
              <a:rPr lang="en-US" sz="2000" dirty="0" err="1"/>
              <a:t>ralentizan</a:t>
            </a:r>
            <a:r>
              <a:rPr lang="en-US" sz="2000" dirty="0"/>
              <a:t> la </a:t>
            </a:r>
            <a:r>
              <a:rPr lang="en-US" sz="2000" dirty="0" err="1"/>
              <a:t>entrega</a:t>
            </a:r>
            <a:r>
              <a:rPr lang="en-US" sz="2000" dirty="0"/>
              <a:t>.</a:t>
            </a:r>
          </a:p>
          <a:p>
            <a:pPr lvl="1" algn="just"/>
            <a:r>
              <a:rPr lang="en-US" sz="2000" b="1" dirty="0" err="1"/>
              <a:t>Ruido</a:t>
            </a:r>
            <a:r>
              <a:rPr lang="en-US" sz="2000" b="1" dirty="0"/>
              <a:t> </a:t>
            </a:r>
            <a:r>
              <a:rPr lang="en-US" sz="2000" b="1" dirty="0" err="1"/>
              <a:t>en</a:t>
            </a:r>
            <a:r>
              <a:rPr lang="en-US" sz="2000" b="1" dirty="0"/>
              <a:t> </a:t>
            </a:r>
            <a:r>
              <a:rPr lang="en-US" sz="2000" b="1" dirty="0" err="1"/>
              <a:t>fallos</a:t>
            </a:r>
            <a:r>
              <a:rPr lang="en-US" sz="2000" dirty="0"/>
              <a:t> → </a:t>
            </a:r>
            <a:r>
              <a:rPr lang="en-US" sz="2000" dirty="0" err="1"/>
              <a:t>difícil</a:t>
            </a:r>
            <a:r>
              <a:rPr lang="en-US" sz="2000" dirty="0"/>
              <a:t> </a:t>
            </a:r>
            <a:r>
              <a:rPr lang="en-US" sz="2000" dirty="0" err="1"/>
              <a:t>detectar</a:t>
            </a:r>
            <a:r>
              <a:rPr lang="en-US" sz="2000" dirty="0"/>
              <a:t> la </a:t>
            </a:r>
            <a:r>
              <a:rPr lang="en-US" sz="2000" dirty="0" err="1"/>
              <a:t>raíz</a:t>
            </a:r>
            <a:r>
              <a:rPr lang="en-US" sz="2000" dirty="0"/>
              <a:t> del </a:t>
            </a:r>
            <a:r>
              <a:rPr lang="en-US" sz="2000" dirty="0" err="1"/>
              <a:t>problema</a:t>
            </a:r>
            <a:r>
              <a:rPr lang="en-US" sz="2000" dirty="0"/>
              <a:t> entre </a:t>
            </a:r>
            <a:r>
              <a:rPr lang="en-US" sz="2000" dirty="0" err="1"/>
              <a:t>cientos</a:t>
            </a:r>
            <a:r>
              <a:rPr lang="en-US" sz="2000" dirty="0"/>
              <a:t> de logs.</a:t>
            </a:r>
          </a:p>
          <a:p>
            <a:pPr lvl="1" algn="just"/>
            <a:r>
              <a:rPr lang="en-US" sz="2000" b="1" dirty="0"/>
              <a:t>Falta de </a:t>
            </a:r>
            <a:r>
              <a:rPr lang="en-US" sz="2000" b="1" dirty="0" err="1"/>
              <a:t>inteligencia</a:t>
            </a:r>
            <a:r>
              <a:rPr lang="en-US" sz="2000" dirty="0"/>
              <a:t> → </a:t>
            </a:r>
            <a:r>
              <a:rPr lang="en-US" sz="2000" dirty="0" err="1"/>
              <a:t>automatización</a:t>
            </a:r>
            <a:r>
              <a:rPr lang="en-US" sz="2000" dirty="0"/>
              <a:t> ≠ </a:t>
            </a:r>
            <a:r>
              <a:rPr lang="en-US" sz="2000" dirty="0" err="1"/>
              <a:t>optimización</a:t>
            </a:r>
            <a:r>
              <a:rPr lang="en-US" sz="2000" dirty="0"/>
              <a:t>.</a:t>
            </a:r>
          </a:p>
          <a:p>
            <a:pPr algn="just"/>
            <a:r>
              <a:rPr lang="en-US" sz="2400" b="1" dirty="0" err="1"/>
              <a:t>Problema</a:t>
            </a:r>
            <a:r>
              <a:rPr lang="en-US" sz="2400" b="1" dirty="0"/>
              <a:t> central</a:t>
            </a:r>
            <a:r>
              <a:rPr lang="en-US" sz="2400" dirty="0"/>
              <a:t>: pipelines </a:t>
            </a:r>
            <a:r>
              <a:rPr lang="en-US" sz="2400" dirty="0" err="1"/>
              <a:t>automáticos</a:t>
            </a:r>
            <a:r>
              <a:rPr lang="en-US" sz="2400" dirty="0"/>
              <a:t> </a:t>
            </a:r>
            <a:r>
              <a:rPr lang="en-US" sz="2400" dirty="0" err="1"/>
              <a:t>pero</a:t>
            </a:r>
            <a:r>
              <a:rPr lang="en-US" sz="2400" dirty="0"/>
              <a:t> no “</a:t>
            </a:r>
            <a:r>
              <a:rPr lang="en-US" sz="2400" dirty="0" err="1"/>
              <a:t>inteligentes</a:t>
            </a:r>
            <a:r>
              <a:rPr lang="en-US" sz="2400" dirty="0"/>
              <a:t>”.</a:t>
            </a:r>
          </a:p>
        </p:txBody>
      </p:sp>
    </p:spTree>
    <p:extLst>
      <p:ext uri="{BB962C8B-B14F-4D97-AF65-F5344CB8AC3E}">
        <p14:creationId xmlns:p14="http://schemas.microsoft.com/office/powerpoint/2010/main" val="2045280424"/>
      </p:ext>
    </p:extLst>
  </p:cSld>
  <p:clrMapOvr>
    <a:masterClrMapping/>
  </p:clrMapOvr>
  <p:transition spd="slow">
    <p:cover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13169C-3E48-D16B-BC2F-48F759A375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B7058D-80F8-4058-C460-8D3DB853C0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¿Por qué AI en DevOps?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012D17-4E5D-E5DA-B013-6E488D87AB5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just"/>
            <a:r>
              <a:rPr lang="en-US" sz="2400" dirty="0"/>
              <a:t>AI </a:t>
            </a:r>
            <a:r>
              <a:rPr lang="en-US" sz="2400" dirty="0" err="1"/>
              <a:t>puede</a:t>
            </a:r>
            <a:r>
              <a:rPr lang="en-US" sz="2400" dirty="0"/>
              <a:t> </a:t>
            </a:r>
            <a:r>
              <a:rPr lang="en-US" sz="2400" dirty="0" err="1"/>
              <a:t>aportar</a:t>
            </a:r>
            <a:r>
              <a:rPr lang="en-US" sz="2400" dirty="0"/>
              <a:t> </a:t>
            </a:r>
            <a:r>
              <a:rPr lang="en-US" sz="2400" b="1" dirty="0" err="1"/>
              <a:t>razonamiento</a:t>
            </a:r>
            <a:r>
              <a:rPr lang="en-US" sz="2400" b="1" dirty="0"/>
              <a:t> y </a:t>
            </a:r>
            <a:r>
              <a:rPr lang="en-US" sz="2400" b="1" dirty="0" err="1"/>
              <a:t>predicción</a:t>
            </a:r>
            <a:r>
              <a:rPr lang="en-US" sz="2400" dirty="0"/>
              <a:t>:</a:t>
            </a:r>
          </a:p>
          <a:p>
            <a:pPr lvl="1" algn="just"/>
            <a:r>
              <a:rPr lang="en-US" sz="2000" dirty="0" err="1"/>
              <a:t>Selección</a:t>
            </a:r>
            <a:r>
              <a:rPr lang="en-US" sz="2000" dirty="0"/>
              <a:t> </a:t>
            </a:r>
            <a:r>
              <a:rPr lang="en-US" sz="2000" dirty="0" err="1"/>
              <a:t>inteligente</a:t>
            </a:r>
            <a:r>
              <a:rPr lang="en-US" sz="2000" dirty="0"/>
              <a:t> de tests y </a:t>
            </a:r>
            <a:r>
              <a:rPr lang="en-US" sz="2000" dirty="0" err="1"/>
              <a:t>despliegues</a:t>
            </a:r>
            <a:r>
              <a:rPr lang="en-US" sz="2000" dirty="0"/>
              <a:t> → </a:t>
            </a:r>
            <a:r>
              <a:rPr lang="en-US" sz="2000" dirty="0" err="1"/>
              <a:t>correr</a:t>
            </a:r>
            <a:r>
              <a:rPr lang="en-US" sz="2000" dirty="0"/>
              <a:t> </a:t>
            </a:r>
            <a:r>
              <a:rPr lang="en-US" sz="2000" b="1" dirty="0"/>
              <a:t>solo lo </a:t>
            </a:r>
            <a:r>
              <a:rPr lang="en-US" sz="2000" b="1" dirty="0" err="1"/>
              <a:t>relevante</a:t>
            </a:r>
            <a:r>
              <a:rPr lang="en-US" sz="2000" dirty="0"/>
              <a:t> a </a:t>
            </a:r>
            <a:r>
              <a:rPr lang="en-US" sz="2000" dirty="0" err="1"/>
              <a:t>los</a:t>
            </a:r>
            <a:r>
              <a:rPr lang="en-US" sz="2000" dirty="0"/>
              <a:t> </a:t>
            </a:r>
            <a:r>
              <a:rPr lang="en-US" sz="2000" dirty="0" err="1"/>
              <a:t>cambios</a:t>
            </a:r>
            <a:r>
              <a:rPr lang="en-US" sz="2000" dirty="0"/>
              <a:t>.</a:t>
            </a:r>
          </a:p>
          <a:p>
            <a:pPr lvl="1" algn="just"/>
            <a:r>
              <a:rPr lang="en-US" sz="2000" dirty="0" err="1"/>
              <a:t>Diagnóstico</a:t>
            </a:r>
            <a:r>
              <a:rPr lang="en-US" sz="2000" dirty="0"/>
              <a:t> </a:t>
            </a:r>
            <a:r>
              <a:rPr lang="en-US" sz="2000" dirty="0" err="1"/>
              <a:t>automático</a:t>
            </a:r>
            <a:r>
              <a:rPr lang="en-US" sz="2000" dirty="0"/>
              <a:t> de </a:t>
            </a:r>
            <a:r>
              <a:rPr lang="en-US" sz="2000" dirty="0" err="1"/>
              <a:t>fallos</a:t>
            </a:r>
            <a:r>
              <a:rPr lang="en-US" sz="2000" dirty="0"/>
              <a:t> → </a:t>
            </a:r>
            <a:r>
              <a:rPr lang="en-US" sz="2000" dirty="0" err="1"/>
              <a:t>explicar</a:t>
            </a:r>
            <a:r>
              <a:rPr lang="en-US" sz="2000" dirty="0"/>
              <a:t> logs </a:t>
            </a:r>
            <a:r>
              <a:rPr lang="en-US" sz="2000" dirty="0" err="1"/>
              <a:t>complejos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lenguaje</a:t>
            </a:r>
            <a:r>
              <a:rPr lang="en-US" sz="2000" dirty="0"/>
              <a:t> natural.</a:t>
            </a:r>
          </a:p>
          <a:p>
            <a:pPr lvl="1" algn="just"/>
            <a:r>
              <a:rPr lang="en-US" sz="2000" dirty="0" err="1"/>
              <a:t>Priorización</a:t>
            </a:r>
            <a:r>
              <a:rPr lang="en-US" sz="2000" dirty="0"/>
              <a:t> de issues → </a:t>
            </a:r>
            <a:r>
              <a:rPr lang="en-US" sz="2000" dirty="0" err="1"/>
              <a:t>enfocar</a:t>
            </a:r>
            <a:r>
              <a:rPr lang="en-US" sz="2000" dirty="0"/>
              <a:t> </a:t>
            </a:r>
            <a:r>
              <a:rPr lang="en-US" sz="2000" dirty="0" err="1"/>
              <a:t>esfuerzos</a:t>
            </a:r>
            <a:r>
              <a:rPr lang="en-US" sz="2000" dirty="0"/>
              <a:t> </a:t>
            </a:r>
            <a:r>
              <a:rPr lang="en-US" sz="2000" dirty="0" err="1"/>
              <a:t>donde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riesgo</a:t>
            </a:r>
            <a:r>
              <a:rPr lang="en-US" sz="2000" dirty="0"/>
              <a:t> es mayor.</a:t>
            </a:r>
          </a:p>
          <a:p>
            <a:pPr algn="just"/>
            <a:r>
              <a:rPr lang="en-US" sz="2400" b="1" dirty="0" err="1"/>
              <a:t>Beneficio</a:t>
            </a:r>
            <a:r>
              <a:rPr lang="en-US" sz="2400" dirty="0"/>
              <a:t>: </a:t>
            </a:r>
            <a:r>
              <a:rPr lang="en-US" sz="2400" dirty="0" err="1"/>
              <a:t>reducir</a:t>
            </a:r>
            <a:r>
              <a:rPr lang="en-US" sz="2400" dirty="0"/>
              <a:t> </a:t>
            </a:r>
            <a:r>
              <a:rPr lang="en-US" sz="2400" dirty="0" err="1"/>
              <a:t>tiempos</a:t>
            </a:r>
            <a:r>
              <a:rPr lang="en-US" sz="2400" dirty="0"/>
              <a:t> de build, </a:t>
            </a:r>
            <a:r>
              <a:rPr lang="en-US" sz="2400" dirty="0" err="1"/>
              <a:t>ahorrar</a:t>
            </a:r>
            <a:r>
              <a:rPr lang="en-US" sz="2400" dirty="0"/>
              <a:t> </a:t>
            </a:r>
            <a:r>
              <a:rPr lang="en-US" sz="2400" dirty="0" err="1"/>
              <a:t>costos</a:t>
            </a:r>
            <a:r>
              <a:rPr lang="en-US" sz="2400" dirty="0"/>
              <a:t> de </a:t>
            </a:r>
            <a:r>
              <a:rPr lang="en-US" sz="2400" dirty="0" err="1"/>
              <a:t>infraestructura</a:t>
            </a:r>
            <a:r>
              <a:rPr lang="en-US" sz="2400" dirty="0"/>
              <a:t> y </a:t>
            </a:r>
            <a:r>
              <a:rPr lang="en-US" sz="2400" dirty="0" err="1"/>
              <a:t>acelerar</a:t>
            </a:r>
            <a:r>
              <a:rPr lang="en-US" sz="2400" dirty="0"/>
              <a:t> feedback a </a:t>
            </a:r>
            <a:r>
              <a:rPr lang="en-US" sz="2400" dirty="0" err="1"/>
              <a:t>los</a:t>
            </a:r>
            <a:r>
              <a:rPr lang="en-US" sz="2400" dirty="0"/>
              <a:t> </a:t>
            </a:r>
            <a:r>
              <a:rPr lang="en-US" sz="2400" dirty="0" err="1"/>
              <a:t>devs</a:t>
            </a:r>
            <a:r>
              <a:rPr lang="en-US" sz="24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62597695"/>
      </p:ext>
    </p:extLst>
  </p:cSld>
  <p:clrMapOvr>
    <a:masterClrMapping/>
  </p:clrMapOvr>
  <p:transition spd="slow">
    <p:cover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BB787E-69F6-D9CA-8206-93C129472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2E1A5C-4ABD-440E-41CE-E075E8EB2B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SDLC + AI = Mejor software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299A3A-3A98-0BA4-99EA-7A50092EAB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b="1" dirty="0"/>
              <a:t>En coding</a:t>
            </a:r>
            <a:r>
              <a:rPr lang="en-US" dirty="0"/>
              <a:t> → AI </a:t>
            </a:r>
            <a:r>
              <a:rPr lang="en-US" dirty="0" err="1"/>
              <a:t>ayuda</a:t>
            </a:r>
            <a:r>
              <a:rPr lang="en-US" dirty="0"/>
              <a:t> con code completion, linting </a:t>
            </a:r>
            <a:r>
              <a:rPr lang="en-US" dirty="0" err="1"/>
              <a:t>inteligente</a:t>
            </a:r>
            <a:r>
              <a:rPr lang="en-US" dirty="0"/>
              <a:t>, </a:t>
            </a:r>
            <a:r>
              <a:rPr lang="en-US" dirty="0" err="1"/>
              <a:t>detectar</a:t>
            </a:r>
            <a:r>
              <a:rPr lang="en-US" dirty="0"/>
              <a:t> </a:t>
            </a:r>
            <a:r>
              <a:rPr lang="en-US" dirty="0" err="1"/>
              <a:t>vulnerabilidades</a:t>
            </a:r>
            <a:r>
              <a:rPr lang="en-US" dirty="0"/>
              <a:t>.</a:t>
            </a:r>
          </a:p>
          <a:p>
            <a:r>
              <a:rPr lang="en-US" b="1" dirty="0"/>
              <a:t>En testing</a:t>
            </a:r>
            <a:r>
              <a:rPr lang="en-US" dirty="0"/>
              <a:t> → </a:t>
            </a:r>
            <a:r>
              <a:rPr lang="en-US" dirty="0" err="1"/>
              <a:t>selección</a:t>
            </a:r>
            <a:r>
              <a:rPr lang="en-US" dirty="0"/>
              <a:t> y </a:t>
            </a:r>
            <a:r>
              <a:rPr lang="en-US" dirty="0" err="1"/>
              <a:t>generación</a:t>
            </a:r>
            <a:r>
              <a:rPr lang="en-US" dirty="0"/>
              <a:t> de tests con ML.</a:t>
            </a:r>
          </a:p>
          <a:p>
            <a:r>
              <a:rPr lang="en-US" b="1" dirty="0"/>
              <a:t>En deployment</a:t>
            </a:r>
            <a:r>
              <a:rPr lang="en-US" dirty="0"/>
              <a:t> → </a:t>
            </a:r>
            <a:r>
              <a:rPr lang="en-US" dirty="0" err="1"/>
              <a:t>detectar</a:t>
            </a:r>
            <a:r>
              <a:rPr lang="en-US" dirty="0"/>
              <a:t> </a:t>
            </a:r>
            <a:r>
              <a:rPr lang="en-US" dirty="0" err="1"/>
              <a:t>patrones</a:t>
            </a:r>
            <a:r>
              <a:rPr lang="en-US" dirty="0"/>
              <a:t> </a:t>
            </a:r>
            <a:r>
              <a:rPr lang="en-US" dirty="0" err="1"/>
              <a:t>anómalos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</a:t>
            </a:r>
            <a:r>
              <a:rPr lang="en-US" dirty="0" err="1"/>
              <a:t>métricas</a:t>
            </a:r>
            <a:r>
              <a:rPr lang="en-US" dirty="0"/>
              <a:t> y </a:t>
            </a:r>
            <a:r>
              <a:rPr lang="en-US" dirty="0" err="1"/>
              <a:t>prevenir</a:t>
            </a:r>
            <a:r>
              <a:rPr lang="en-US" dirty="0"/>
              <a:t> </a:t>
            </a:r>
            <a:r>
              <a:rPr lang="en-US" dirty="0" err="1"/>
              <a:t>incidentes</a:t>
            </a:r>
            <a:r>
              <a:rPr lang="en-US" dirty="0"/>
              <a:t>.</a:t>
            </a:r>
          </a:p>
          <a:p>
            <a:r>
              <a:rPr lang="en-US" b="1" dirty="0"/>
              <a:t>En operations</a:t>
            </a:r>
            <a:r>
              <a:rPr lang="en-US" dirty="0"/>
              <a:t> → </a:t>
            </a:r>
            <a:r>
              <a:rPr lang="en-US" dirty="0" err="1"/>
              <a:t>análisis</a:t>
            </a:r>
            <a:r>
              <a:rPr lang="en-US" dirty="0"/>
              <a:t> de logs, </a:t>
            </a:r>
            <a:r>
              <a:rPr lang="en-US" dirty="0" err="1"/>
              <a:t>predicción</a:t>
            </a:r>
            <a:r>
              <a:rPr lang="en-US" dirty="0"/>
              <a:t> de </a:t>
            </a:r>
            <a:r>
              <a:rPr lang="en-US" dirty="0" err="1"/>
              <a:t>incidentes</a:t>
            </a:r>
            <a:r>
              <a:rPr lang="en-US" dirty="0"/>
              <a:t>, auto-</a:t>
            </a:r>
            <a:r>
              <a:rPr lang="en-US" dirty="0" err="1"/>
              <a:t>remediación</a:t>
            </a:r>
            <a:r>
              <a:rPr lang="en-US" dirty="0"/>
              <a:t>.</a:t>
            </a:r>
          </a:p>
          <a:p>
            <a:r>
              <a:rPr lang="en-US" dirty="0"/>
              <a:t>El </a:t>
            </a:r>
            <a:r>
              <a:rPr lang="en-US" dirty="0" err="1"/>
              <a:t>ciclo</a:t>
            </a:r>
            <a:r>
              <a:rPr lang="en-US" dirty="0"/>
              <a:t> SDLC se </a:t>
            </a:r>
            <a:r>
              <a:rPr lang="en-US" dirty="0" err="1"/>
              <a:t>convierte</a:t>
            </a:r>
            <a:r>
              <a:rPr lang="en-US" dirty="0"/>
              <a:t> </a:t>
            </a:r>
            <a:r>
              <a:rPr lang="en-US" dirty="0" err="1"/>
              <a:t>en</a:t>
            </a:r>
            <a:r>
              <a:rPr lang="en-US" dirty="0"/>
              <a:t> un </a:t>
            </a:r>
            <a:r>
              <a:rPr lang="en-US" b="1" dirty="0"/>
              <a:t>loop </a:t>
            </a:r>
            <a:r>
              <a:rPr lang="en-US" b="1" dirty="0" err="1"/>
              <a:t>inteligente</a:t>
            </a:r>
            <a:r>
              <a:rPr lang="en-US" dirty="0"/>
              <a:t>, no solo un loop </a:t>
            </a:r>
            <a:r>
              <a:rPr lang="en-US" dirty="0" err="1"/>
              <a:t>automático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418572461"/>
      </p:ext>
    </p:extLst>
  </p:cSld>
  <p:clrMapOvr>
    <a:masterClrMapping/>
  </p:clrMapOvr>
  <p:transition spd="slow">
    <p:cover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26613C-1C65-C8E8-45FE-B60264B877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987DAB-6217-1763-FEFE-415E29B82C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Demo: Mejoras en el CI/CD habilitadas por AI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A1F333-2394-1EFC-678A-B3003EAD31F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¿</a:t>
            </a:r>
            <a:r>
              <a:rPr lang="en-US" sz="2400" dirty="0" err="1"/>
              <a:t>Qué</a:t>
            </a:r>
            <a:r>
              <a:rPr lang="en-US" sz="2400" dirty="0"/>
              <a:t> </a:t>
            </a:r>
            <a:r>
              <a:rPr lang="en-US" sz="2400" dirty="0" err="1"/>
              <a:t>mostramos</a:t>
            </a:r>
            <a:r>
              <a:rPr lang="en-US" sz="2400" dirty="0"/>
              <a:t>?</a:t>
            </a:r>
          </a:p>
          <a:p>
            <a:pPr lvl="1"/>
            <a:r>
              <a:rPr lang="en-US" sz="2000" dirty="0" err="1"/>
              <a:t>Cambias</a:t>
            </a:r>
            <a:r>
              <a:rPr lang="en-US" sz="2000" dirty="0"/>
              <a:t> un </a:t>
            </a:r>
            <a:r>
              <a:rPr lang="en-US" sz="2000" dirty="0" err="1"/>
              <a:t>archivo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app/.</a:t>
            </a:r>
          </a:p>
          <a:p>
            <a:pPr lvl="1"/>
            <a:r>
              <a:rPr lang="en-US" sz="2000" dirty="0"/>
              <a:t>El </a:t>
            </a:r>
            <a:r>
              <a:rPr lang="en-US" sz="2000" dirty="0" err="1"/>
              <a:t>modelo</a:t>
            </a:r>
            <a:r>
              <a:rPr lang="en-US" sz="2000" dirty="0"/>
              <a:t> ML </a:t>
            </a:r>
            <a:r>
              <a:rPr lang="en-US" sz="2000" dirty="0" err="1"/>
              <a:t>predice</a:t>
            </a:r>
            <a:r>
              <a:rPr lang="en-US" sz="2000" dirty="0"/>
              <a:t> </a:t>
            </a:r>
            <a:r>
              <a:rPr lang="en-US" sz="2000" dirty="0" err="1"/>
              <a:t>qué</a:t>
            </a:r>
            <a:r>
              <a:rPr lang="en-US" sz="2000" dirty="0"/>
              <a:t> tests son </a:t>
            </a:r>
            <a:r>
              <a:rPr lang="en-US" sz="2000" dirty="0" err="1"/>
              <a:t>relevantes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Solo se </a:t>
            </a:r>
            <a:r>
              <a:rPr lang="en-US" sz="2000" dirty="0" err="1"/>
              <a:t>ejecutan</a:t>
            </a:r>
            <a:r>
              <a:rPr lang="en-US" sz="2000" dirty="0"/>
              <a:t> </a:t>
            </a:r>
            <a:r>
              <a:rPr lang="en-US" sz="2000" dirty="0" err="1"/>
              <a:t>esos</a:t>
            </a:r>
            <a:r>
              <a:rPr lang="en-US" sz="2000" dirty="0"/>
              <a:t> tests → pipeline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rápido</a:t>
            </a:r>
            <a:r>
              <a:rPr lang="en-US" sz="2000" dirty="0"/>
              <a:t> y </a:t>
            </a:r>
            <a:r>
              <a:rPr lang="en-US" sz="2000" dirty="0" err="1"/>
              <a:t>eficiente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Si hay </a:t>
            </a:r>
            <a:r>
              <a:rPr lang="en-US" sz="2000" dirty="0" err="1"/>
              <a:t>fallos</a:t>
            </a:r>
            <a:r>
              <a:rPr lang="en-US" sz="2000" dirty="0"/>
              <a:t>, un LLM </a:t>
            </a:r>
            <a:r>
              <a:rPr lang="en-US" sz="2000" dirty="0" err="1"/>
              <a:t>analiza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pytest</a:t>
            </a:r>
            <a:r>
              <a:rPr lang="en-US" sz="2000" dirty="0"/>
              <a:t> log y </a:t>
            </a:r>
            <a:r>
              <a:rPr lang="en-US" sz="2000" dirty="0" err="1"/>
              <a:t>entrega</a:t>
            </a:r>
            <a:r>
              <a:rPr lang="en-US" sz="2000" dirty="0"/>
              <a:t> un </a:t>
            </a:r>
            <a:r>
              <a:rPr lang="en-US" sz="2000" dirty="0" err="1"/>
              <a:t>diagnóstico</a:t>
            </a:r>
            <a:r>
              <a:rPr lang="en-US" sz="2000" dirty="0"/>
              <a:t> </a:t>
            </a:r>
            <a:r>
              <a:rPr lang="en-US" sz="2000" dirty="0" err="1"/>
              <a:t>explicativo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Summary.</a:t>
            </a:r>
            <a:endParaRPr lang="en-CR" sz="2000" dirty="0"/>
          </a:p>
        </p:txBody>
      </p:sp>
    </p:spTree>
    <p:extLst>
      <p:ext uri="{BB962C8B-B14F-4D97-AF65-F5344CB8AC3E}">
        <p14:creationId xmlns:p14="http://schemas.microsoft.com/office/powerpoint/2010/main" val="482959895"/>
      </p:ext>
    </p:extLst>
  </p:cSld>
  <p:clrMapOvr>
    <a:masterClrMapping/>
  </p:clrMapOvr>
  <p:transition spd="slow">
    <p:cover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B0F3308-12C4-4DD7-ABB4-D0DFAA3CF6D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9867" cy="685528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6A24046D-AAB6-4470-AC22-6448D576E5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31794" y="2105202"/>
            <a:ext cx="9360205" cy="4752798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11A0A85-392D-49DA-B9EC-82262B3B96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4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9867" cy="6858000"/>
          </a:xfrm>
          <a:prstGeom prst="rect">
            <a:avLst/>
          </a:prstGeom>
        </p:spPr>
      </p:pic>
      <p:sp>
        <p:nvSpPr>
          <p:cNvPr id="15" name="Rectangle 14">
            <a:extLst>
              <a:ext uri="{FF2B5EF4-FFF2-40B4-BE49-F238E27FC236}">
                <a16:creationId xmlns:a16="http://schemas.microsoft.com/office/drawing/2014/main" id="{73AFD74C-283C-45BD-885B-6E6635E4B3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64174" cy="685800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CE3DE725-FEB0-422F-BDBA-A29C95768A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962042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05058156-257B-4118-BA50-5869C8AF6A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7533" y="0"/>
            <a:ext cx="10378001" cy="6858000"/>
          </a:xfrm>
          <a:prstGeom prst="rect">
            <a:avLst/>
          </a:prstGeom>
          <a:solidFill>
            <a:schemeClr val="bg2">
              <a:alpha val="92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8C90CB-3297-1BAB-2F9A-710EC981B48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13805" y="911318"/>
            <a:ext cx="3949949" cy="5035364"/>
          </a:xfrm>
        </p:spPr>
        <p:txBody>
          <a:bodyPr>
            <a:normAutofit fontScale="85000" lnSpcReduction="20000"/>
          </a:bodyPr>
          <a:lstStyle/>
          <a:p>
            <a:pPr marL="0" indent="0" algn="just">
              <a:buNone/>
            </a:pPr>
            <a:r>
              <a:rPr lang="en-US" b="1" dirty="0"/>
              <a:t>Precision</a:t>
            </a:r>
            <a:r>
              <a:rPr lang="en-US" dirty="0"/>
              <a:t>: </a:t>
            </a:r>
            <a:r>
              <a:rPr lang="en-US" dirty="0" err="1"/>
              <a:t>exactitud</a:t>
            </a:r>
            <a:r>
              <a:rPr lang="en-US" dirty="0"/>
              <a:t> de las </a:t>
            </a:r>
            <a:r>
              <a:rPr lang="en-US" dirty="0" err="1"/>
              <a:t>predicciones</a:t>
            </a:r>
            <a:r>
              <a:rPr lang="en-US" dirty="0"/>
              <a:t> </a:t>
            </a:r>
            <a:r>
              <a:rPr lang="en-US" dirty="0" err="1"/>
              <a:t>positivas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b="1" dirty="0"/>
              <a:t>Recall</a:t>
            </a:r>
            <a:r>
              <a:rPr lang="en-US" dirty="0"/>
              <a:t>: </a:t>
            </a:r>
            <a:r>
              <a:rPr lang="en-US" dirty="0" err="1"/>
              <a:t>habilidad</a:t>
            </a:r>
            <a:r>
              <a:rPr lang="en-US" dirty="0"/>
              <a:t> del </a:t>
            </a:r>
            <a:r>
              <a:rPr lang="en-US" dirty="0" err="1"/>
              <a:t>modelo</a:t>
            </a:r>
            <a:r>
              <a:rPr lang="en-US" dirty="0"/>
              <a:t> para </a:t>
            </a:r>
            <a:r>
              <a:rPr lang="en-US" dirty="0" err="1"/>
              <a:t>encontrar</a:t>
            </a:r>
            <a:r>
              <a:rPr lang="en-US" dirty="0"/>
              <a:t> </a:t>
            </a:r>
            <a:r>
              <a:rPr lang="en-US" dirty="0" err="1"/>
              <a:t>todos</a:t>
            </a:r>
            <a:r>
              <a:rPr lang="en-US" dirty="0"/>
              <a:t> </a:t>
            </a:r>
            <a:r>
              <a:rPr lang="en-US" dirty="0" err="1"/>
              <a:t>los</a:t>
            </a:r>
            <a:r>
              <a:rPr lang="en-US" dirty="0"/>
              <a:t> </a:t>
            </a:r>
            <a:r>
              <a:rPr lang="en-US" dirty="0" err="1"/>
              <a:t>positivos</a:t>
            </a:r>
            <a:r>
              <a:rPr lang="en-US" dirty="0"/>
              <a:t>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CR" altLang="en-CR" b="1" dirty="0"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R" altLang="en-CR" b="1" dirty="0">
                <a:latin typeface="Arial" panose="020B0604020202020204" pitchFamily="34" charset="0"/>
              </a:rPr>
              <a:t>F1-score</a:t>
            </a:r>
            <a:r>
              <a:rPr lang="en-CR" altLang="en-CR" dirty="0">
                <a:latin typeface="Arial" panose="020B0604020202020204" pitchFamily="34" charset="0"/>
              </a:rPr>
              <a:t>: balance entre precision y recall.</a:t>
            </a: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endParaRPr lang="en-CR" altLang="en-CR" b="1" dirty="0">
              <a:latin typeface="Arial" panose="020B0604020202020204" pitchFamily="34" charset="0"/>
            </a:endParaRPr>
          </a:p>
          <a:p>
            <a:pPr marL="0" lvl="0" indent="0" algn="just"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</a:pPr>
            <a:r>
              <a:rPr lang="en-CR" altLang="en-CR" b="1" dirty="0">
                <a:latin typeface="Arial" panose="020B0604020202020204" pitchFamily="34" charset="0"/>
              </a:rPr>
              <a:t>Accuracy</a:t>
            </a:r>
            <a:r>
              <a:rPr lang="en-CR" altLang="en-CR" dirty="0">
                <a:latin typeface="Arial" panose="020B0604020202020204" pitchFamily="34" charset="0"/>
              </a:rPr>
              <a:t>: proporción de predicciones correctas en total.</a:t>
            </a:r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endParaRPr lang="en-US" dirty="0"/>
          </a:p>
          <a:p>
            <a:pPr marL="0" indent="0" algn="just">
              <a:buNone/>
            </a:pPr>
            <a:r>
              <a:rPr lang="en-US" b="1" dirty="0"/>
              <a:t>Alta precision </a:t>
            </a:r>
            <a:r>
              <a:rPr lang="en-US" dirty="0"/>
              <a:t>-&gt;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i="1" dirty="0" err="1"/>
              <a:t>falsos</a:t>
            </a:r>
            <a:r>
              <a:rPr lang="en-US" i="1" dirty="0"/>
              <a:t> </a:t>
            </a:r>
            <a:r>
              <a:rPr lang="en-US" i="1" dirty="0" err="1"/>
              <a:t>positivos</a:t>
            </a:r>
            <a:r>
              <a:rPr lang="en-US" dirty="0"/>
              <a:t>.</a:t>
            </a:r>
          </a:p>
          <a:p>
            <a:pPr marL="0" indent="0" algn="just">
              <a:buNone/>
            </a:pPr>
            <a:r>
              <a:rPr lang="en-US" b="1" dirty="0"/>
              <a:t>Alto recall </a:t>
            </a:r>
            <a:r>
              <a:rPr lang="en-US" dirty="0"/>
              <a:t>-&gt; </a:t>
            </a:r>
            <a:r>
              <a:rPr lang="en-US" dirty="0" err="1"/>
              <a:t>menos</a:t>
            </a:r>
            <a:r>
              <a:rPr lang="en-US" dirty="0"/>
              <a:t> </a:t>
            </a:r>
            <a:r>
              <a:rPr lang="en-US" i="1" dirty="0" err="1"/>
              <a:t>falsos</a:t>
            </a:r>
            <a:r>
              <a:rPr lang="en-US" i="1" dirty="0"/>
              <a:t> </a:t>
            </a:r>
            <a:r>
              <a:rPr lang="en-US" i="1" dirty="0" err="1"/>
              <a:t>negativos</a:t>
            </a:r>
            <a:r>
              <a:rPr lang="en-US" i="1" dirty="0"/>
              <a:t>.</a:t>
            </a:r>
          </a:p>
        </p:txBody>
      </p:sp>
      <p:pic>
        <p:nvPicPr>
          <p:cNvPr id="4" name="Picture 3" descr="A screenshot of a computer screen&#10;&#10;AI-generated content may be incorrect.">
            <a:extLst>
              <a:ext uri="{FF2B5EF4-FFF2-40B4-BE49-F238E27FC236}">
                <a16:creationId xmlns:a16="http://schemas.microsoft.com/office/drawing/2014/main" id="{82F89D49-6F4A-459A-0976-1D3A421397A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429755" y="1273996"/>
            <a:ext cx="5689778" cy="4310007"/>
          </a:xfrm>
          <a:prstGeom prst="rect">
            <a:avLst/>
          </a:prstGeom>
          <a:ln>
            <a:gradFill flip="none" rotWithShape="1">
              <a:gsLst>
                <a:gs pos="86000">
                  <a:schemeClr val="accent6">
                    <a:lumMod val="67000"/>
                  </a:schemeClr>
                </a:gs>
                <a:gs pos="20000">
                  <a:schemeClr val="accent6">
                    <a:lumMod val="97000"/>
                    <a:lumOff val="3000"/>
                  </a:schemeClr>
                </a:gs>
                <a:gs pos="100000">
                  <a:schemeClr val="accent6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</a:ln>
          <a:effectLst>
            <a:innerShdw blurRad="127000">
              <a:prstClr val="black">
                <a:alpha val="90000"/>
              </a:prstClr>
            </a:innerShdw>
          </a:effec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D23B4D99-FEA8-489A-8436-A2F113BE1B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1387666" y="-2718"/>
            <a:ext cx="2743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C958303-6AFC-28B2-761C-8DC306FD9451}"/>
              </a:ext>
            </a:extLst>
          </p:cNvPr>
          <p:cNvSpPr/>
          <p:nvPr/>
        </p:nvSpPr>
        <p:spPr>
          <a:xfrm>
            <a:off x="8209710" y="152815"/>
            <a:ext cx="2909823" cy="1021994"/>
          </a:xfrm>
          <a:prstGeom prst="wedgeRoundRectCallout">
            <a:avLst>
              <a:gd name="adj1" fmla="val -29911"/>
              <a:gd name="adj2" fmla="val 73436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700" dirty="0">
                <a:solidFill>
                  <a:sysClr val="windowText" lastClr="000000"/>
                </a:solidFill>
              </a:rPr>
              <a:t>de </a:t>
            </a:r>
            <a:r>
              <a:rPr lang="en-US" sz="1700" dirty="0" err="1">
                <a:solidFill>
                  <a:sysClr val="windowText" lastClr="000000"/>
                </a:solidFill>
              </a:rPr>
              <a:t>todos</a:t>
            </a:r>
            <a:r>
              <a:rPr lang="en-US" sz="1700" dirty="0">
                <a:solidFill>
                  <a:sysClr val="windowText" lastClr="000000"/>
                </a:solidFill>
              </a:rPr>
              <a:t> </a:t>
            </a:r>
            <a:r>
              <a:rPr lang="en-US" sz="1700" dirty="0" err="1">
                <a:solidFill>
                  <a:sysClr val="windowText" lastClr="000000"/>
                </a:solidFill>
              </a:rPr>
              <a:t>los</a:t>
            </a:r>
            <a:r>
              <a:rPr lang="en-US" sz="1700" dirty="0">
                <a:solidFill>
                  <a:sysClr val="windowText" lastClr="000000"/>
                </a:solidFill>
              </a:rPr>
              <a:t> tests </a:t>
            </a:r>
            <a:r>
              <a:rPr lang="en-US" sz="1700" dirty="0" err="1">
                <a:solidFill>
                  <a:sysClr val="windowText" lastClr="000000"/>
                </a:solidFill>
              </a:rPr>
              <a:t>que</a:t>
            </a:r>
            <a:r>
              <a:rPr lang="en-US" sz="1700" dirty="0">
                <a:solidFill>
                  <a:sysClr val="windowText" lastClr="000000"/>
                </a:solidFill>
              </a:rPr>
              <a:t> </a:t>
            </a:r>
            <a:r>
              <a:rPr lang="en-US" sz="1700" dirty="0" err="1">
                <a:solidFill>
                  <a:sysClr val="windowText" lastClr="000000"/>
                </a:solidFill>
              </a:rPr>
              <a:t>debían</a:t>
            </a:r>
            <a:r>
              <a:rPr lang="en-US" sz="1700" dirty="0">
                <a:solidFill>
                  <a:sysClr val="windowText" lastClr="000000"/>
                </a:solidFill>
              </a:rPr>
              <a:t> </a:t>
            </a:r>
            <a:r>
              <a:rPr lang="en-US" sz="1700" dirty="0" err="1">
                <a:solidFill>
                  <a:sysClr val="windowText" lastClr="000000"/>
                </a:solidFill>
              </a:rPr>
              <a:t>correrse</a:t>
            </a:r>
            <a:r>
              <a:rPr lang="en-US" sz="1700" dirty="0">
                <a:solidFill>
                  <a:sysClr val="windowText" lastClr="000000"/>
                </a:solidFill>
              </a:rPr>
              <a:t>, ¿</a:t>
            </a:r>
            <a:r>
              <a:rPr lang="en-US" sz="1700" dirty="0" err="1">
                <a:solidFill>
                  <a:sysClr val="windowText" lastClr="000000"/>
                </a:solidFill>
              </a:rPr>
              <a:t>cuántos</a:t>
            </a:r>
            <a:r>
              <a:rPr lang="en-US" sz="1700" dirty="0">
                <a:solidFill>
                  <a:sysClr val="windowText" lastClr="000000"/>
                </a:solidFill>
              </a:rPr>
              <a:t> </a:t>
            </a:r>
            <a:r>
              <a:rPr lang="en-US" sz="1700" dirty="0" err="1">
                <a:solidFill>
                  <a:sysClr val="windowText" lastClr="000000"/>
                </a:solidFill>
              </a:rPr>
              <a:t>logré</a:t>
            </a:r>
            <a:r>
              <a:rPr lang="en-US" sz="1700" dirty="0">
                <a:solidFill>
                  <a:sysClr val="windowText" lastClr="000000"/>
                </a:solidFill>
              </a:rPr>
              <a:t> </a:t>
            </a:r>
            <a:r>
              <a:rPr lang="en-US" sz="1700" dirty="0" err="1">
                <a:solidFill>
                  <a:sysClr val="windowText" lastClr="000000"/>
                </a:solidFill>
              </a:rPr>
              <a:t>seleccionar</a:t>
            </a:r>
            <a:r>
              <a:rPr lang="en-US" sz="1700" dirty="0">
                <a:solidFill>
                  <a:sysClr val="windowText" lastClr="000000"/>
                </a:solidFill>
              </a:rPr>
              <a:t>?</a:t>
            </a:r>
            <a:endParaRPr lang="en-CR" sz="1700" dirty="0">
              <a:solidFill>
                <a:sysClr val="windowText" lastClr="000000"/>
              </a:solidFill>
            </a:endParaRPr>
          </a:p>
        </p:txBody>
      </p:sp>
      <p:sp>
        <p:nvSpPr>
          <p:cNvPr id="6" name="Rounded Rectangular Callout 5">
            <a:extLst>
              <a:ext uri="{FF2B5EF4-FFF2-40B4-BE49-F238E27FC236}">
                <a16:creationId xmlns:a16="http://schemas.microsoft.com/office/drawing/2014/main" id="{8AB47179-8F74-E23C-44B9-83530442663D}"/>
              </a:ext>
            </a:extLst>
          </p:cNvPr>
          <p:cNvSpPr/>
          <p:nvPr/>
        </p:nvSpPr>
        <p:spPr>
          <a:xfrm>
            <a:off x="4921669" y="166057"/>
            <a:ext cx="2909823" cy="1021994"/>
          </a:xfrm>
          <a:prstGeom prst="wedgeRoundRectCallout">
            <a:avLst>
              <a:gd name="adj1" fmla="val 44111"/>
              <a:gd name="adj2" fmla="val 75424"/>
              <a:gd name="adj3" fmla="val 16667"/>
            </a:avLst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solidFill>
                  <a:sysClr val="windowText" lastClr="000000"/>
                </a:solidFill>
              </a:rPr>
              <a:t>de </a:t>
            </a:r>
            <a:r>
              <a:rPr lang="en-US" sz="1600" dirty="0" err="1">
                <a:solidFill>
                  <a:sysClr val="windowText" lastClr="000000"/>
                </a:solidFill>
              </a:rPr>
              <a:t>los</a:t>
            </a:r>
            <a:r>
              <a:rPr lang="en-US" sz="1600" dirty="0">
                <a:solidFill>
                  <a:sysClr val="windowText" lastClr="000000"/>
                </a:solidFill>
              </a:rPr>
              <a:t> tests </a:t>
            </a:r>
            <a:r>
              <a:rPr lang="en-US" sz="1600" dirty="0" err="1">
                <a:solidFill>
                  <a:sysClr val="windowText" lastClr="000000"/>
                </a:solidFill>
              </a:rPr>
              <a:t>que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predije</a:t>
            </a:r>
            <a:r>
              <a:rPr lang="en-US" sz="1600" dirty="0">
                <a:solidFill>
                  <a:sysClr val="windowText" lastClr="000000"/>
                </a:solidFill>
              </a:rPr>
              <a:t>, ¿</a:t>
            </a:r>
            <a:r>
              <a:rPr lang="en-US" sz="1600" dirty="0" err="1">
                <a:solidFill>
                  <a:sysClr val="windowText" lastClr="000000"/>
                </a:solidFill>
              </a:rPr>
              <a:t>cuántos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eran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realmente</a:t>
            </a:r>
            <a:r>
              <a:rPr lang="en-US" sz="1600" dirty="0">
                <a:solidFill>
                  <a:sysClr val="windowText" lastClr="000000"/>
                </a:solidFill>
              </a:rPr>
              <a:t> </a:t>
            </a:r>
            <a:r>
              <a:rPr lang="en-US" sz="1600" dirty="0" err="1">
                <a:solidFill>
                  <a:sysClr val="windowText" lastClr="000000"/>
                </a:solidFill>
              </a:rPr>
              <a:t>correctos</a:t>
            </a:r>
            <a:r>
              <a:rPr lang="en-US" sz="1600" dirty="0">
                <a:solidFill>
                  <a:sysClr val="windowText" lastClr="000000"/>
                </a:solidFill>
              </a:rPr>
              <a:t>?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D6826486-8BEF-3841-09CD-CE4ACFA27315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429755" y="5652710"/>
            <a:ext cx="5689778" cy="981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8920447"/>
      </p:ext>
    </p:extLst>
  </p:cSld>
  <p:clrMapOvr>
    <a:masterClrMapping/>
  </p:clrMapOvr>
  <p:transition spd="slow">
    <p:cover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EDD7B7-4BA0-BF12-3EF7-799C96C09A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71B185-54F1-F532-8771-24DDB331F7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dirty="0"/>
              <a:t>Conclusiones y próximos pasos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A5EFE88-6152-CC3E-D7AC-B8CC4DD35E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21861" y="1656522"/>
            <a:ext cx="8948278" cy="4876800"/>
          </a:xfrm>
        </p:spPr>
        <p:txBody>
          <a:bodyPr>
            <a:normAutofit fontScale="92500"/>
          </a:bodyPr>
          <a:lstStyle/>
          <a:p>
            <a:r>
              <a:rPr lang="en-US" sz="2400" b="1" dirty="0" err="1"/>
              <a:t>Conclusiones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Automatización</a:t>
            </a:r>
            <a:r>
              <a:rPr lang="en-US" sz="2000" dirty="0"/>
              <a:t> </a:t>
            </a:r>
            <a:r>
              <a:rPr lang="en-US" sz="2000" dirty="0" err="1"/>
              <a:t>ya</a:t>
            </a:r>
            <a:r>
              <a:rPr lang="en-US" sz="2000" dirty="0"/>
              <a:t> no basta → se </a:t>
            </a:r>
            <a:r>
              <a:rPr lang="en-US" sz="2000" dirty="0" err="1"/>
              <a:t>necesita</a:t>
            </a:r>
            <a:r>
              <a:rPr lang="en-US" sz="2000" dirty="0"/>
              <a:t> </a:t>
            </a:r>
            <a:r>
              <a:rPr lang="en-US" sz="2000" dirty="0" err="1"/>
              <a:t>inteligencia</a:t>
            </a:r>
            <a:r>
              <a:rPr lang="en-US" sz="2000" dirty="0"/>
              <a:t>.</a:t>
            </a:r>
          </a:p>
          <a:p>
            <a:pPr lvl="1"/>
            <a:r>
              <a:rPr lang="en-US" sz="2000" dirty="0"/>
              <a:t>AI </a:t>
            </a:r>
            <a:r>
              <a:rPr lang="en-US" sz="2000" dirty="0" err="1"/>
              <a:t>permite</a:t>
            </a:r>
            <a:r>
              <a:rPr lang="en-US" sz="2000" dirty="0"/>
              <a:t> pipelines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rápidos</a:t>
            </a:r>
            <a:r>
              <a:rPr lang="en-US" sz="2000" dirty="0"/>
              <a:t>, </a:t>
            </a:r>
            <a:r>
              <a:rPr lang="en-US" sz="2000" dirty="0" err="1"/>
              <a:t>menos</a:t>
            </a:r>
            <a:r>
              <a:rPr lang="en-US" sz="2000" dirty="0"/>
              <a:t> </a:t>
            </a:r>
            <a:r>
              <a:rPr lang="en-US" sz="2000" dirty="0" err="1"/>
              <a:t>costosos</a:t>
            </a:r>
            <a:r>
              <a:rPr lang="en-US" sz="2000" dirty="0"/>
              <a:t> y con </a:t>
            </a:r>
            <a:r>
              <a:rPr lang="en-US" sz="2000" dirty="0" err="1"/>
              <a:t>mejor</a:t>
            </a:r>
            <a:r>
              <a:rPr lang="en-US" sz="2000" dirty="0"/>
              <a:t> feedback.</a:t>
            </a:r>
          </a:p>
          <a:p>
            <a:pPr lvl="1"/>
            <a:r>
              <a:rPr lang="en-US" sz="2000" dirty="0" err="1"/>
              <a:t>Métricas</a:t>
            </a:r>
            <a:r>
              <a:rPr lang="en-US" sz="2000" dirty="0"/>
              <a:t> </a:t>
            </a:r>
            <a:r>
              <a:rPr lang="en-US" sz="2000" dirty="0" err="1"/>
              <a:t>demuestran</a:t>
            </a:r>
            <a:r>
              <a:rPr lang="en-US" sz="2000" dirty="0"/>
              <a:t> la </a:t>
            </a:r>
            <a:r>
              <a:rPr lang="en-US" sz="2000" dirty="0" err="1"/>
              <a:t>capacidad</a:t>
            </a:r>
            <a:r>
              <a:rPr lang="en-US" sz="2000" dirty="0"/>
              <a:t> de </a:t>
            </a:r>
            <a:r>
              <a:rPr lang="en-US" sz="2000" dirty="0" err="1"/>
              <a:t>seleccionar</a:t>
            </a:r>
            <a:r>
              <a:rPr lang="en-US" sz="2000" dirty="0"/>
              <a:t> tests y </a:t>
            </a:r>
            <a:r>
              <a:rPr lang="en-US" sz="2000" dirty="0" err="1"/>
              <a:t>entregas</a:t>
            </a:r>
            <a:r>
              <a:rPr lang="en-US" sz="2000" dirty="0"/>
              <a:t> </a:t>
            </a:r>
            <a:r>
              <a:rPr lang="en-US" sz="2000" dirty="0" err="1"/>
              <a:t>relevantes</a:t>
            </a:r>
            <a:r>
              <a:rPr lang="en-US" sz="2000" dirty="0"/>
              <a:t> sin </a:t>
            </a:r>
            <a:r>
              <a:rPr lang="en-US" sz="2000" dirty="0" err="1"/>
              <a:t>perder</a:t>
            </a:r>
            <a:r>
              <a:rPr lang="en-US" sz="2000" dirty="0"/>
              <a:t> </a:t>
            </a:r>
            <a:r>
              <a:rPr lang="en-US" sz="2000" dirty="0" err="1"/>
              <a:t>calidad</a:t>
            </a:r>
            <a:r>
              <a:rPr lang="en-US" sz="2000" dirty="0"/>
              <a:t>.</a:t>
            </a:r>
          </a:p>
          <a:p>
            <a:r>
              <a:rPr lang="en-US" sz="2400" b="1" dirty="0"/>
              <a:t>Next steps</a:t>
            </a:r>
            <a:r>
              <a:rPr lang="en-US" sz="2400" dirty="0"/>
              <a:t>:</a:t>
            </a:r>
          </a:p>
          <a:p>
            <a:pPr lvl="1"/>
            <a:r>
              <a:rPr lang="en-US" sz="2000" dirty="0" err="1"/>
              <a:t>Entrenar</a:t>
            </a:r>
            <a:r>
              <a:rPr lang="en-US" sz="2000" dirty="0"/>
              <a:t> </a:t>
            </a:r>
            <a:r>
              <a:rPr lang="en-US" sz="2000" dirty="0" err="1"/>
              <a:t>modelos</a:t>
            </a:r>
            <a:r>
              <a:rPr lang="en-US" sz="2000" dirty="0"/>
              <a:t> con </a:t>
            </a:r>
            <a:r>
              <a:rPr lang="en-US" sz="2000" dirty="0" err="1"/>
              <a:t>más</a:t>
            </a:r>
            <a:r>
              <a:rPr lang="en-US" sz="2000" dirty="0"/>
              <a:t> </a:t>
            </a:r>
            <a:r>
              <a:rPr lang="en-US" sz="2000" dirty="0" err="1"/>
              <a:t>datos</a:t>
            </a:r>
            <a:r>
              <a:rPr lang="en-US" sz="2000" dirty="0"/>
              <a:t> </a:t>
            </a:r>
            <a:r>
              <a:rPr lang="en-US" sz="2000" dirty="0" err="1"/>
              <a:t>reales</a:t>
            </a:r>
            <a:r>
              <a:rPr lang="en-US" sz="2000" dirty="0"/>
              <a:t> → </a:t>
            </a:r>
            <a:r>
              <a:rPr lang="en-US" sz="2000" dirty="0" err="1"/>
              <a:t>mejorar</a:t>
            </a:r>
            <a:r>
              <a:rPr lang="en-US" sz="2000" dirty="0"/>
              <a:t> </a:t>
            </a:r>
            <a:r>
              <a:rPr lang="en-US" sz="2000" dirty="0" err="1"/>
              <a:t>precisión</a:t>
            </a:r>
            <a:r>
              <a:rPr lang="en-US" sz="2000" dirty="0"/>
              <a:t>/recall.</a:t>
            </a:r>
          </a:p>
          <a:p>
            <a:pPr lvl="1"/>
            <a:r>
              <a:rPr lang="en-US" sz="2000" dirty="0" err="1"/>
              <a:t>Integrar</a:t>
            </a:r>
            <a:r>
              <a:rPr lang="en-US" sz="2000" dirty="0"/>
              <a:t> AI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otras</a:t>
            </a:r>
            <a:r>
              <a:rPr lang="en-US" sz="2000" dirty="0"/>
              <a:t> </a:t>
            </a:r>
            <a:r>
              <a:rPr lang="en-US" sz="2000" dirty="0" err="1"/>
              <a:t>etapas</a:t>
            </a:r>
            <a:r>
              <a:rPr lang="en-US" sz="2000" dirty="0"/>
              <a:t> del pipeline (</a:t>
            </a:r>
            <a:r>
              <a:rPr lang="en-US" sz="2000" dirty="0" err="1"/>
              <a:t>seguridad</a:t>
            </a:r>
            <a:r>
              <a:rPr lang="en-US" sz="2000" dirty="0"/>
              <a:t>, performance).</a:t>
            </a:r>
          </a:p>
          <a:p>
            <a:pPr lvl="1"/>
            <a:r>
              <a:rPr lang="en-US" sz="2000" dirty="0" err="1"/>
              <a:t>Escalar</a:t>
            </a:r>
            <a:r>
              <a:rPr lang="en-US" sz="2000" dirty="0"/>
              <a:t> </a:t>
            </a:r>
            <a:r>
              <a:rPr lang="en-US" sz="2000" dirty="0" err="1"/>
              <a:t>el</a:t>
            </a:r>
            <a:r>
              <a:rPr lang="en-US" sz="2000" dirty="0"/>
              <a:t> </a:t>
            </a:r>
            <a:r>
              <a:rPr lang="en-US" sz="2000" dirty="0" err="1"/>
              <a:t>enfoque</a:t>
            </a:r>
            <a:r>
              <a:rPr lang="en-US" sz="2000" dirty="0"/>
              <a:t> a </a:t>
            </a:r>
            <a:r>
              <a:rPr lang="en-US" sz="2000" dirty="0" err="1"/>
              <a:t>entornos</a:t>
            </a:r>
            <a:r>
              <a:rPr lang="en-US" sz="2000" dirty="0"/>
              <a:t> multi-repo y pipelines </a:t>
            </a:r>
            <a:r>
              <a:rPr lang="en-US" sz="2000" dirty="0" err="1"/>
              <a:t>distribuidos</a:t>
            </a:r>
            <a:r>
              <a:rPr lang="en-US" sz="2000" dirty="0"/>
              <a:t>.</a:t>
            </a:r>
          </a:p>
          <a:p>
            <a:pPr lvl="1"/>
            <a:r>
              <a:rPr lang="en-US" sz="2000" dirty="0" err="1"/>
              <a:t>Evaluar</a:t>
            </a:r>
            <a:r>
              <a:rPr lang="en-US" sz="2000" dirty="0"/>
              <a:t> </a:t>
            </a:r>
            <a:r>
              <a:rPr lang="en-US" sz="2000" dirty="0" err="1"/>
              <a:t>impacto</a:t>
            </a:r>
            <a:r>
              <a:rPr lang="en-US" sz="2000" dirty="0"/>
              <a:t> </a:t>
            </a:r>
            <a:r>
              <a:rPr lang="en-US" sz="2000" dirty="0" err="1"/>
              <a:t>en</a:t>
            </a:r>
            <a:r>
              <a:rPr lang="en-US" sz="2000" dirty="0"/>
              <a:t> </a:t>
            </a:r>
            <a:r>
              <a:rPr lang="en-US" sz="2000" dirty="0" err="1"/>
              <a:t>costo</a:t>
            </a:r>
            <a:r>
              <a:rPr lang="en-US" sz="2000" dirty="0"/>
              <a:t>/</a:t>
            </a:r>
            <a:r>
              <a:rPr lang="en-US" sz="2000" dirty="0" err="1"/>
              <a:t>tiempo</a:t>
            </a:r>
            <a:r>
              <a:rPr lang="en-US" sz="2000" dirty="0"/>
              <a:t> de builds </a:t>
            </a:r>
            <a:r>
              <a:rPr lang="en-US" sz="2000" dirty="0" err="1"/>
              <a:t>como</a:t>
            </a:r>
            <a:r>
              <a:rPr lang="en-US" sz="2000" dirty="0"/>
              <a:t> KPI principal.</a:t>
            </a:r>
          </a:p>
        </p:txBody>
      </p:sp>
    </p:spTree>
    <p:extLst>
      <p:ext uri="{BB962C8B-B14F-4D97-AF65-F5344CB8AC3E}">
        <p14:creationId xmlns:p14="http://schemas.microsoft.com/office/powerpoint/2010/main" val="2360046594"/>
      </p:ext>
    </p:extLst>
  </p:cSld>
  <p:clrMapOvr>
    <a:masterClrMapping/>
  </p:clrMapOvr>
  <p:transition spd="slow">
    <p:cover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C6717DB-DA32-3858-7AD2-2297A7C90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R" sz="7200" dirty="0">
                <a:solidFill>
                  <a:schemeClr val="bg1"/>
                </a:solidFill>
              </a:rPr>
              <a:t>Gracias</a:t>
            </a:r>
            <a:endParaRPr lang="en-CR" dirty="0">
              <a:solidFill>
                <a:schemeClr val="bg1"/>
              </a:solidFill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F700FD6-13F3-E29B-5EB8-FC59B3793C00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CR" sz="2000" dirty="0">
                <a:solidFill>
                  <a:schemeClr val="bg1"/>
                </a:solidFill>
              </a:rPr>
              <a:t>LinkedIn: </a:t>
            </a:r>
            <a:r>
              <a:rPr lang="en-US" sz="2000" dirty="0" err="1">
                <a:solidFill>
                  <a:schemeClr val="bg1"/>
                </a:solidFill>
              </a:rPr>
              <a:t>david</a:t>
            </a:r>
            <a:r>
              <a:rPr lang="en-US" sz="2000" dirty="0">
                <a:solidFill>
                  <a:schemeClr val="bg1"/>
                </a:solidFill>
              </a:rPr>
              <a:t>-</a:t>
            </a:r>
            <a:r>
              <a:rPr lang="en-US" sz="2000" dirty="0" err="1">
                <a:solidFill>
                  <a:schemeClr val="bg1"/>
                </a:solidFill>
              </a:rPr>
              <a:t>perez</a:t>
            </a:r>
            <a:r>
              <a:rPr lang="en-US" sz="2000" dirty="0">
                <a:solidFill>
                  <a:schemeClr val="bg1"/>
                </a:solidFill>
              </a:rPr>
              <a:t>-r</a:t>
            </a:r>
          </a:p>
          <a:p>
            <a:r>
              <a:rPr lang="en-US" sz="2000" dirty="0" err="1">
                <a:solidFill>
                  <a:schemeClr val="bg1"/>
                </a:solidFill>
              </a:rPr>
              <a:t>Github</a:t>
            </a:r>
            <a:r>
              <a:rPr lang="en-US" sz="2000" dirty="0">
                <a:solidFill>
                  <a:schemeClr val="bg1"/>
                </a:solidFill>
              </a:rPr>
              <a:t>: </a:t>
            </a:r>
            <a:r>
              <a:rPr lang="en-US" sz="2000" dirty="0" err="1">
                <a:solidFill>
                  <a:schemeClr val="bg1"/>
                </a:solidFill>
              </a:rPr>
              <a:t>github.com</a:t>
            </a:r>
            <a:r>
              <a:rPr lang="en-US" sz="2000" dirty="0">
                <a:solidFill>
                  <a:schemeClr val="bg1"/>
                </a:solidFill>
              </a:rPr>
              <a:t>/</a:t>
            </a:r>
            <a:r>
              <a:rPr lang="en-US" sz="2000" dirty="0" err="1">
                <a:solidFill>
                  <a:schemeClr val="bg1"/>
                </a:solidFill>
              </a:rPr>
              <a:t>snwbr</a:t>
            </a:r>
            <a:endParaRPr lang="en-CR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3030228"/>
      </p:ext>
    </p:extLst>
  </p:cSld>
  <p:clrMapOvr>
    <a:masterClrMapping/>
  </p:clrMapOvr>
  <p:transition spd="slow">
    <p:cover/>
  </p:transition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Madison">
  <a:themeElements>
    <a:clrScheme name="Madison">
      <a:dk1>
        <a:sysClr val="windowText" lastClr="000000"/>
      </a:dk1>
      <a:lt1>
        <a:sysClr val="window" lastClr="FFFFFF"/>
      </a:lt1>
      <a:dk2>
        <a:srgbClr val="1F2D29"/>
      </a:dk2>
      <a:lt2>
        <a:srgbClr val="C5FAEB"/>
      </a:lt2>
      <a:accent1>
        <a:srgbClr val="A1D68B"/>
      </a:accent1>
      <a:accent2>
        <a:srgbClr val="5EC795"/>
      </a:accent2>
      <a:accent3>
        <a:srgbClr val="4DADCF"/>
      </a:accent3>
      <a:accent4>
        <a:srgbClr val="CDB756"/>
      </a:accent4>
      <a:accent5>
        <a:srgbClr val="E29C36"/>
      </a:accent5>
      <a:accent6>
        <a:srgbClr val="8EC0C1"/>
      </a:accent6>
      <a:hlink>
        <a:srgbClr val="6D9D9B"/>
      </a:hlink>
      <a:folHlink>
        <a:srgbClr val="6D8583"/>
      </a:folHlink>
    </a:clrScheme>
    <a:fontScheme name="Madison">
      <a:maj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adison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alpha val="88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4000"/>
                <a:satMod val="130000"/>
                <a:lumMod val="92000"/>
              </a:schemeClr>
            </a:gs>
            <a:gs pos="100000">
              <a:schemeClr val="phClr">
                <a:shade val="76000"/>
                <a:satMod val="130000"/>
                <a:lumMod val="88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Madison" id="{025CB5FB-2DD3-45EE-B6F0-CC461540EB19}" vid="{6AC10936-2DFC-4054-9ADF-B5E2C5F8619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Madison</Template>
  <TotalTime>186</TotalTime>
  <Words>512</Words>
  <Application>Microsoft Macintosh PowerPoint</Application>
  <PresentationFormat>Widescreen</PresentationFormat>
  <Paragraphs>59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MS Shell Dlg 2</vt:lpstr>
      <vt:lpstr>Wingdings</vt:lpstr>
      <vt:lpstr>Wingdings 3</vt:lpstr>
      <vt:lpstr>Madison</vt:lpstr>
      <vt:lpstr>When Automation is not enough: Smarter CI/CD Pipelines</vt:lpstr>
      <vt:lpstr>Agenda</vt:lpstr>
      <vt:lpstr>Estado del CI/CD actual</vt:lpstr>
      <vt:lpstr>¿Por qué AI en DevOps?</vt:lpstr>
      <vt:lpstr>SDLC + AI = Mejor software</vt:lpstr>
      <vt:lpstr>Demo: Mejoras en el CI/CD habilitadas por AI</vt:lpstr>
      <vt:lpstr>PowerPoint Presentation</vt:lpstr>
      <vt:lpstr>Conclusiones y próximos pasos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David Pérez</dc:creator>
  <cp:lastModifiedBy>David Pérez</cp:lastModifiedBy>
  <cp:revision>5</cp:revision>
  <dcterms:created xsi:type="dcterms:W3CDTF">2025-09-29T22:53:24Z</dcterms:created>
  <dcterms:modified xsi:type="dcterms:W3CDTF">2025-10-01T01:06:25Z</dcterms:modified>
</cp:coreProperties>
</file>