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73"/>
  </p:normalViewPr>
  <p:slideViewPr>
    <p:cSldViewPr snapToGrid="0">
      <p:cViewPr varScale="1">
        <p:scale>
          <a:sx n="123" d="100"/>
          <a:sy n="123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9934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3736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606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0648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6086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522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4958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781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321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9452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880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375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418830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 spd="slow">
    <p:cover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EF58-B27A-FDA6-FF1A-B9BBA4EDB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R" dirty="0"/>
              <a:t>When A</a:t>
            </a:r>
            <a:r>
              <a:rPr lang="en-US" dirty="0"/>
              <a:t>u</a:t>
            </a:r>
            <a:r>
              <a:rPr lang="en-CR" dirty="0"/>
              <a:t>tomation is not enough: Smarter CI/CD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0A2E-7CCC-0327-7B12-9BE0C9C8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408174"/>
            <a:ext cx="5357600" cy="1160213"/>
          </a:xfrm>
        </p:spPr>
        <p:txBody>
          <a:bodyPr/>
          <a:lstStyle/>
          <a:p>
            <a:r>
              <a:rPr lang="en-CR" dirty="0"/>
              <a:t>David Perez</a:t>
            </a:r>
          </a:p>
          <a:p>
            <a:r>
              <a:rPr lang="en-CR" dirty="0"/>
              <a:t>Setiembre, 2025</a:t>
            </a:r>
          </a:p>
        </p:txBody>
      </p:sp>
    </p:spTree>
    <p:extLst>
      <p:ext uri="{BB962C8B-B14F-4D97-AF65-F5344CB8AC3E}">
        <p14:creationId xmlns:p14="http://schemas.microsoft.com/office/powerpoint/2010/main" val="137537949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574C-72A9-5543-445F-BC79CCDC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68AA-F510-A0C0-6578-212411A9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R" sz="2400" dirty="0"/>
              <a:t>Estado del CI/CD actual</a:t>
            </a:r>
          </a:p>
          <a:p>
            <a:r>
              <a:rPr lang="en-CR" sz="2400" dirty="0"/>
              <a:t>¿Por qué AI en DevOps?</a:t>
            </a:r>
          </a:p>
          <a:p>
            <a:r>
              <a:rPr lang="en-CR" sz="2400" dirty="0"/>
              <a:t>SDLC + AI = Mejor software</a:t>
            </a:r>
          </a:p>
          <a:p>
            <a:r>
              <a:rPr lang="en-CR" sz="2400" dirty="0"/>
              <a:t>Demo: Mejoras en el CI/CD habilitadas por AI</a:t>
            </a:r>
          </a:p>
          <a:p>
            <a:r>
              <a:rPr lang="en-CR" sz="2400" dirty="0"/>
              <a:t>Conclusiones y próximos pasos</a:t>
            </a:r>
          </a:p>
        </p:txBody>
      </p:sp>
    </p:spTree>
    <p:extLst>
      <p:ext uri="{BB962C8B-B14F-4D97-AF65-F5344CB8AC3E}">
        <p14:creationId xmlns:p14="http://schemas.microsoft.com/office/powerpoint/2010/main" val="5766810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9674-E8FF-7E84-E0B2-AEBEAB5D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Estado del CI/CD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B39C-3E91-72B6-3413-4FCDA5FC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1431235"/>
            <a:ext cx="8622069" cy="5128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CI/CD hoy </a:t>
            </a:r>
            <a:r>
              <a:rPr lang="en-US" sz="2400" dirty="0" err="1"/>
              <a:t>en</a:t>
            </a:r>
            <a:r>
              <a:rPr lang="en-US" sz="2400" dirty="0"/>
              <a:t> día es </a:t>
            </a:r>
            <a:r>
              <a:rPr lang="en-US" sz="2400" b="1" dirty="0" err="1"/>
              <a:t>rápido</a:t>
            </a:r>
            <a:r>
              <a:rPr lang="en-US" sz="2400" b="1" dirty="0"/>
              <a:t> y </a:t>
            </a:r>
            <a:r>
              <a:rPr lang="en-US" sz="2400" b="1" dirty="0" err="1"/>
              <a:t>automatizado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</a:t>
            </a:r>
            <a:r>
              <a:rPr lang="en-US" sz="2400" dirty="0" err="1"/>
              <a:t>aún</a:t>
            </a:r>
            <a:r>
              <a:rPr lang="en-US" sz="2400" dirty="0"/>
              <a:t> con </a:t>
            </a:r>
            <a:r>
              <a:rPr lang="en-US" sz="2400" dirty="0" err="1"/>
              <a:t>limitaciones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b="1" dirty="0"/>
              <a:t>Pipelines </a:t>
            </a:r>
            <a:r>
              <a:rPr lang="en-US" sz="2000" b="1" dirty="0" err="1"/>
              <a:t>rígidos</a:t>
            </a:r>
            <a:r>
              <a:rPr lang="en-US" sz="2000" dirty="0"/>
              <a:t> → </a:t>
            </a:r>
            <a:r>
              <a:rPr lang="en-US" sz="2000" dirty="0" err="1"/>
              <a:t>ejecutan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pasos sin </a:t>
            </a:r>
            <a:r>
              <a:rPr lang="en-US" sz="2000" dirty="0" err="1"/>
              <a:t>discriminar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b="1" dirty="0"/>
              <a:t>Tiempo y </a:t>
            </a:r>
            <a:r>
              <a:rPr lang="en-US" sz="2000" b="1" dirty="0" err="1"/>
              <a:t>costo</a:t>
            </a:r>
            <a:r>
              <a:rPr lang="en-US" sz="2000" dirty="0"/>
              <a:t> → tests y </a:t>
            </a:r>
            <a:r>
              <a:rPr lang="en-US" sz="2000" dirty="0" err="1"/>
              <a:t>despliegues</a:t>
            </a:r>
            <a:r>
              <a:rPr lang="en-US" sz="2000" dirty="0"/>
              <a:t> largos </a:t>
            </a:r>
            <a:r>
              <a:rPr lang="en-US" sz="2000" dirty="0" err="1"/>
              <a:t>ralentizan</a:t>
            </a:r>
            <a:r>
              <a:rPr lang="en-US" sz="2000" dirty="0"/>
              <a:t> la </a:t>
            </a:r>
            <a:r>
              <a:rPr lang="en-US" sz="2000" dirty="0" err="1"/>
              <a:t>entrega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b="1" dirty="0" err="1"/>
              <a:t>Ruido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fallos</a:t>
            </a:r>
            <a:r>
              <a:rPr lang="en-US" sz="2000" dirty="0"/>
              <a:t> → </a:t>
            </a:r>
            <a:r>
              <a:rPr lang="en-US" sz="2000" dirty="0" err="1"/>
              <a:t>difícil</a:t>
            </a:r>
            <a:r>
              <a:rPr lang="en-US" sz="2000" dirty="0"/>
              <a:t> </a:t>
            </a:r>
            <a:r>
              <a:rPr lang="en-US" sz="2000" dirty="0" err="1"/>
              <a:t>detectar</a:t>
            </a:r>
            <a:r>
              <a:rPr lang="en-US" sz="2000" dirty="0"/>
              <a:t> la </a:t>
            </a:r>
            <a:r>
              <a:rPr lang="en-US" sz="2000" dirty="0" err="1"/>
              <a:t>raíz</a:t>
            </a:r>
            <a:r>
              <a:rPr lang="en-US" sz="2000" dirty="0"/>
              <a:t> del </a:t>
            </a:r>
            <a:r>
              <a:rPr lang="en-US" sz="2000" dirty="0" err="1"/>
              <a:t>problema</a:t>
            </a:r>
            <a:r>
              <a:rPr lang="en-US" sz="2000" dirty="0"/>
              <a:t> entre </a:t>
            </a:r>
            <a:r>
              <a:rPr lang="en-US" sz="2000" dirty="0" err="1"/>
              <a:t>cientos</a:t>
            </a:r>
            <a:r>
              <a:rPr lang="en-US" sz="2000" dirty="0"/>
              <a:t> de logs.</a:t>
            </a:r>
          </a:p>
          <a:p>
            <a:pPr lvl="1" algn="just"/>
            <a:r>
              <a:rPr lang="en-US" sz="2000" b="1" dirty="0"/>
              <a:t>Falta de </a:t>
            </a:r>
            <a:r>
              <a:rPr lang="en-US" sz="2000" b="1" dirty="0" err="1"/>
              <a:t>inteligencia</a:t>
            </a:r>
            <a:r>
              <a:rPr lang="en-US" sz="2000" dirty="0"/>
              <a:t> → </a:t>
            </a:r>
            <a:r>
              <a:rPr lang="en-US" sz="2000" dirty="0" err="1"/>
              <a:t>automatización</a:t>
            </a:r>
            <a:r>
              <a:rPr lang="en-US" sz="2000" dirty="0"/>
              <a:t> ≠ </a:t>
            </a:r>
            <a:r>
              <a:rPr lang="en-US" sz="2000" dirty="0" err="1"/>
              <a:t>optimización</a:t>
            </a:r>
            <a:r>
              <a:rPr lang="en-US" sz="2000" dirty="0"/>
              <a:t>.</a:t>
            </a:r>
          </a:p>
          <a:p>
            <a:pPr algn="just"/>
            <a:r>
              <a:rPr lang="en-US" sz="2400" b="1" dirty="0" err="1"/>
              <a:t>Problema</a:t>
            </a:r>
            <a:r>
              <a:rPr lang="en-US" sz="2400" b="1" dirty="0"/>
              <a:t> central</a:t>
            </a:r>
            <a:r>
              <a:rPr lang="en-US" sz="2400" dirty="0"/>
              <a:t>: pipelines </a:t>
            </a:r>
            <a:r>
              <a:rPr lang="en-US" sz="2400" dirty="0" err="1"/>
              <a:t>automáticos</a:t>
            </a:r>
            <a:r>
              <a:rPr lang="en-US" sz="2400" dirty="0"/>
              <a:t> </a:t>
            </a:r>
            <a:r>
              <a:rPr lang="en-US" sz="2400" dirty="0" err="1"/>
              <a:t>pero</a:t>
            </a:r>
            <a:r>
              <a:rPr lang="en-US" sz="2400" dirty="0"/>
              <a:t> no “</a:t>
            </a:r>
            <a:r>
              <a:rPr lang="en-US" sz="2400" dirty="0" err="1"/>
              <a:t>inteligentes</a:t>
            </a:r>
            <a:r>
              <a:rPr lang="en-US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4528042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169C-3E48-D16B-BC2F-48F759A3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058D-80F8-4058-C460-8D3DB853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¿Por qué AI en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2D17-4E5D-E5DA-B013-6E488D87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AI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aportar</a:t>
            </a:r>
            <a:r>
              <a:rPr lang="en-US" sz="2400" dirty="0"/>
              <a:t> </a:t>
            </a:r>
            <a:r>
              <a:rPr lang="en-US" sz="2400" b="1" dirty="0" err="1"/>
              <a:t>razonamiento</a:t>
            </a:r>
            <a:r>
              <a:rPr lang="en-US" sz="2400" b="1" dirty="0"/>
              <a:t> y </a:t>
            </a:r>
            <a:r>
              <a:rPr lang="en-US" sz="2400" b="1" dirty="0" err="1"/>
              <a:t>predicción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dirty="0" err="1"/>
              <a:t>Selección</a:t>
            </a:r>
            <a:r>
              <a:rPr lang="en-US" sz="2000" dirty="0"/>
              <a:t> </a:t>
            </a:r>
            <a:r>
              <a:rPr lang="en-US" sz="2000" dirty="0" err="1"/>
              <a:t>inteligente</a:t>
            </a:r>
            <a:r>
              <a:rPr lang="en-US" sz="2000" dirty="0"/>
              <a:t> de tests y </a:t>
            </a:r>
            <a:r>
              <a:rPr lang="en-US" sz="2000" dirty="0" err="1"/>
              <a:t>despliegues</a:t>
            </a:r>
            <a:r>
              <a:rPr lang="en-US" sz="2000" dirty="0"/>
              <a:t> →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b="1" dirty="0"/>
              <a:t>solo lo </a:t>
            </a:r>
            <a:r>
              <a:rPr lang="en-US" sz="2000" b="1" dirty="0" err="1"/>
              <a:t>relevante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cambios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Diagnóstico</a:t>
            </a:r>
            <a:r>
              <a:rPr lang="en-US" sz="2000" dirty="0"/>
              <a:t> </a:t>
            </a:r>
            <a:r>
              <a:rPr lang="en-US" sz="2000" dirty="0" err="1"/>
              <a:t>automático</a:t>
            </a:r>
            <a:r>
              <a:rPr lang="en-US" sz="2000" dirty="0"/>
              <a:t> de </a:t>
            </a:r>
            <a:r>
              <a:rPr lang="en-US" sz="2000" dirty="0" err="1"/>
              <a:t>fallos</a:t>
            </a:r>
            <a:r>
              <a:rPr lang="en-US" sz="2000" dirty="0"/>
              <a:t> → </a:t>
            </a:r>
            <a:r>
              <a:rPr lang="en-US" sz="2000" dirty="0" err="1"/>
              <a:t>explicar</a:t>
            </a:r>
            <a:r>
              <a:rPr lang="en-US" sz="2000" dirty="0"/>
              <a:t> logs </a:t>
            </a:r>
            <a:r>
              <a:rPr lang="en-US" sz="2000" dirty="0" err="1"/>
              <a:t>complejos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natural.</a:t>
            </a:r>
          </a:p>
          <a:p>
            <a:pPr lvl="1" algn="just"/>
            <a:r>
              <a:rPr lang="en-US" sz="2000" dirty="0" err="1"/>
              <a:t>Priorización</a:t>
            </a:r>
            <a:r>
              <a:rPr lang="en-US" sz="2000" dirty="0"/>
              <a:t> de issues → </a:t>
            </a:r>
            <a:r>
              <a:rPr lang="en-US" sz="2000" dirty="0" err="1"/>
              <a:t>enfocar</a:t>
            </a:r>
            <a:r>
              <a:rPr lang="en-US" sz="2000" dirty="0"/>
              <a:t> </a:t>
            </a:r>
            <a:r>
              <a:rPr lang="en-US" sz="2000" dirty="0" err="1"/>
              <a:t>esfuerzos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riesgo</a:t>
            </a:r>
            <a:r>
              <a:rPr lang="en-US" sz="2000" dirty="0"/>
              <a:t> es mayor.</a:t>
            </a:r>
          </a:p>
          <a:p>
            <a:pPr algn="just"/>
            <a:r>
              <a:rPr lang="en-US" sz="2400" b="1" dirty="0" err="1"/>
              <a:t>Beneficio</a:t>
            </a:r>
            <a:r>
              <a:rPr lang="en-US" sz="2400" dirty="0"/>
              <a:t>: </a:t>
            </a:r>
            <a:r>
              <a:rPr lang="en-US" sz="2400" dirty="0" err="1"/>
              <a:t>reducir</a:t>
            </a:r>
            <a:r>
              <a:rPr lang="en-US" sz="2400" dirty="0"/>
              <a:t> </a:t>
            </a:r>
            <a:r>
              <a:rPr lang="en-US" sz="2400" dirty="0" err="1"/>
              <a:t>tiempos</a:t>
            </a:r>
            <a:r>
              <a:rPr lang="en-US" sz="2400" dirty="0"/>
              <a:t> de build, </a:t>
            </a:r>
            <a:r>
              <a:rPr lang="en-US" sz="2400" dirty="0" err="1"/>
              <a:t>ahorrar</a:t>
            </a:r>
            <a:r>
              <a:rPr lang="en-US" sz="2400" dirty="0"/>
              <a:t> </a:t>
            </a:r>
            <a:r>
              <a:rPr lang="en-US" sz="2400" dirty="0" err="1"/>
              <a:t>costos</a:t>
            </a:r>
            <a:r>
              <a:rPr lang="en-US" sz="2400" dirty="0"/>
              <a:t> de </a:t>
            </a:r>
            <a:r>
              <a:rPr lang="en-US" sz="2400" dirty="0" err="1"/>
              <a:t>infraestructura</a:t>
            </a:r>
            <a:r>
              <a:rPr lang="en-US" sz="2400" dirty="0"/>
              <a:t> y </a:t>
            </a:r>
            <a:r>
              <a:rPr lang="en-US" sz="2400" dirty="0" err="1"/>
              <a:t>acelerar</a:t>
            </a:r>
            <a:r>
              <a:rPr lang="en-US" sz="2400" dirty="0"/>
              <a:t> feedback 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devs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59769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787E-69F6-D9CA-8206-93C129472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1A5C-4ABD-440E-41CE-E075E8EB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SDLC + AI = Mejor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A3A-3A98-0BA4-99EA-7A50092E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 coding</a:t>
            </a:r>
            <a:r>
              <a:rPr lang="en-US" dirty="0"/>
              <a:t> → AI </a:t>
            </a:r>
            <a:r>
              <a:rPr lang="en-US" dirty="0" err="1"/>
              <a:t>ayuda</a:t>
            </a:r>
            <a:r>
              <a:rPr lang="en-US" dirty="0"/>
              <a:t> con code completion, linting </a:t>
            </a:r>
            <a:r>
              <a:rPr lang="en-US" dirty="0" err="1"/>
              <a:t>inteligente</a:t>
            </a:r>
            <a:r>
              <a:rPr lang="en-US" dirty="0"/>
              <a:t>,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.</a:t>
            </a:r>
          </a:p>
          <a:p>
            <a:r>
              <a:rPr lang="en-US" b="1" dirty="0"/>
              <a:t>En testing</a:t>
            </a:r>
            <a:r>
              <a:rPr lang="en-US" dirty="0"/>
              <a:t> → </a:t>
            </a:r>
            <a:r>
              <a:rPr lang="en-US" dirty="0" err="1"/>
              <a:t>selección</a:t>
            </a:r>
            <a:r>
              <a:rPr lang="en-US" dirty="0"/>
              <a:t> y </a:t>
            </a:r>
            <a:r>
              <a:rPr lang="en-US" dirty="0" err="1"/>
              <a:t>generación</a:t>
            </a:r>
            <a:r>
              <a:rPr lang="en-US" dirty="0"/>
              <a:t> de tests con ML.</a:t>
            </a:r>
          </a:p>
          <a:p>
            <a:r>
              <a:rPr lang="en-US" b="1" dirty="0"/>
              <a:t>En deployment</a:t>
            </a:r>
            <a:r>
              <a:rPr lang="en-US" dirty="0"/>
              <a:t> →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anómalos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y </a:t>
            </a:r>
            <a:r>
              <a:rPr lang="en-US" dirty="0" err="1"/>
              <a:t>prevenir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.</a:t>
            </a:r>
          </a:p>
          <a:p>
            <a:r>
              <a:rPr lang="en-US" b="1" dirty="0"/>
              <a:t>En operations</a:t>
            </a:r>
            <a:r>
              <a:rPr lang="en-US" dirty="0"/>
              <a:t> → </a:t>
            </a:r>
            <a:r>
              <a:rPr lang="en-US" dirty="0" err="1"/>
              <a:t>análisis</a:t>
            </a:r>
            <a:r>
              <a:rPr lang="en-US" dirty="0"/>
              <a:t> de logs, </a:t>
            </a:r>
            <a:r>
              <a:rPr lang="en-US" dirty="0" err="1"/>
              <a:t>predicción</a:t>
            </a:r>
            <a:r>
              <a:rPr lang="en-US" dirty="0"/>
              <a:t> de </a:t>
            </a:r>
            <a:r>
              <a:rPr lang="en-US" dirty="0" err="1"/>
              <a:t>incidentes</a:t>
            </a:r>
            <a:r>
              <a:rPr lang="en-US" dirty="0"/>
              <a:t>, auto-</a:t>
            </a:r>
            <a:r>
              <a:rPr lang="en-US" dirty="0" err="1"/>
              <a:t>remediación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ciclo</a:t>
            </a:r>
            <a:r>
              <a:rPr lang="en-US" dirty="0"/>
              <a:t> SDLC se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b="1" dirty="0"/>
              <a:t>loop </a:t>
            </a:r>
            <a:r>
              <a:rPr lang="en-US" b="1" dirty="0" err="1"/>
              <a:t>inteligente</a:t>
            </a:r>
            <a:r>
              <a:rPr lang="en-US" dirty="0"/>
              <a:t>, no solo un loop </a:t>
            </a:r>
            <a:r>
              <a:rPr lang="en-US" dirty="0" err="1"/>
              <a:t>automático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7246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6613C-1C65-C8E8-45FE-B60264B8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7DAB-6217-1763-FEFE-415E29B8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Demo: Mejoras en el CI/CD habilitadas por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F333-2394-1EFC-678A-B3003EAD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mostramos</a:t>
            </a:r>
            <a:r>
              <a:rPr lang="en-US" sz="2400" dirty="0"/>
              <a:t>?</a:t>
            </a:r>
          </a:p>
          <a:p>
            <a:pPr lvl="1"/>
            <a:r>
              <a:rPr lang="en-US" sz="2000" dirty="0" err="1"/>
              <a:t>Cambias</a:t>
            </a:r>
            <a:r>
              <a:rPr lang="en-US" sz="2000" dirty="0"/>
              <a:t> un 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app/.</a:t>
            </a:r>
          </a:p>
          <a:p>
            <a:pPr lvl="1"/>
            <a:r>
              <a:rPr lang="en-US" sz="2000" dirty="0"/>
              <a:t>El </a:t>
            </a:r>
            <a:r>
              <a:rPr lang="en-US" sz="2000" dirty="0" err="1"/>
              <a:t>modelo</a:t>
            </a:r>
            <a:r>
              <a:rPr lang="en-US" sz="2000" dirty="0"/>
              <a:t> ML </a:t>
            </a:r>
            <a:r>
              <a:rPr lang="en-US" sz="2000" dirty="0" err="1"/>
              <a:t>predice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tests son </a:t>
            </a:r>
            <a:r>
              <a:rPr lang="en-US" sz="2000" dirty="0" err="1"/>
              <a:t>relevantes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Solo se </a:t>
            </a:r>
            <a:r>
              <a:rPr lang="en-US" sz="2000" dirty="0" err="1"/>
              <a:t>ejecutan</a:t>
            </a:r>
            <a:r>
              <a:rPr lang="en-US" sz="2000" dirty="0"/>
              <a:t> </a:t>
            </a:r>
            <a:r>
              <a:rPr lang="en-US" sz="2000" dirty="0" err="1"/>
              <a:t>esos</a:t>
            </a:r>
            <a:r>
              <a:rPr lang="en-US" sz="2000" dirty="0"/>
              <a:t> tests → pipeline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</a:t>
            </a:r>
            <a:r>
              <a:rPr lang="en-US" sz="2000" dirty="0"/>
              <a:t> y </a:t>
            </a:r>
            <a:r>
              <a:rPr lang="en-US" sz="2000" dirty="0" err="1"/>
              <a:t>eficiente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Si hay </a:t>
            </a:r>
            <a:r>
              <a:rPr lang="en-US" sz="2000" dirty="0" err="1"/>
              <a:t>fallos</a:t>
            </a:r>
            <a:r>
              <a:rPr lang="en-US" sz="2000" dirty="0"/>
              <a:t>, un LLM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pytest</a:t>
            </a:r>
            <a:r>
              <a:rPr lang="en-US" sz="2000" dirty="0"/>
              <a:t> log y </a:t>
            </a:r>
            <a:r>
              <a:rPr lang="en-US" sz="2000" dirty="0" err="1"/>
              <a:t>entrega</a:t>
            </a:r>
            <a:r>
              <a:rPr lang="en-US" sz="2000" dirty="0"/>
              <a:t> un </a:t>
            </a:r>
            <a:r>
              <a:rPr lang="en-US" sz="2000" dirty="0" err="1"/>
              <a:t>diagnóstico</a:t>
            </a:r>
            <a:r>
              <a:rPr lang="en-US" sz="2000" dirty="0"/>
              <a:t> </a:t>
            </a:r>
            <a:r>
              <a:rPr lang="en-US" sz="2000" dirty="0" err="1"/>
              <a:t>explicativo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Summary.</a:t>
            </a:r>
            <a:endParaRPr lang="en-CR" sz="2000" dirty="0"/>
          </a:p>
        </p:txBody>
      </p:sp>
    </p:spTree>
    <p:extLst>
      <p:ext uri="{BB962C8B-B14F-4D97-AF65-F5344CB8AC3E}">
        <p14:creationId xmlns:p14="http://schemas.microsoft.com/office/powerpoint/2010/main" val="4829598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90CB-3297-1BAB-2F9A-710EC981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05" y="911318"/>
            <a:ext cx="3949949" cy="50353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Precision</a:t>
            </a:r>
            <a:r>
              <a:rPr lang="en-US" dirty="0"/>
              <a:t>: </a:t>
            </a:r>
            <a:r>
              <a:rPr lang="en-US" dirty="0" err="1"/>
              <a:t>exactitud</a:t>
            </a:r>
            <a:r>
              <a:rPr lang="en-US" dirty="0"/>
              <a:t> de las </a:t>
            </a:r>
            <a:r>
              <a:rPr lang="en-US" dirty="0" err="1"/>
              <a:t>predicciones</a:t>
            </a:r>
            <a:r>
              <a:rPr lang="en-US" dirty="0"/>
              <a:t> </a:t>
            </a:r>
            <a:r>
              <a:rPr lang="en-US" dirty="0" err="1"/>
              <a:t>positivas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Recall</a:t>
            </a:r>
            <a:r>
              <a:rPr lang="en-US" dirty="0"/>
              <a:t>: </a:t>
            </a:r>
            <a:r>
              <a:rPr lang="en-US" dirty="0" err="1"/>
              <a:t>habilidad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R" altLang="en-CR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R" altLang="en-CR" b="1" dirty="0">
                <a:latin typeface="Arial" panose="020B0604020202020204" pitchFamily="34" charset="0"/>
              </a:rPr>
              <a:t>F1-score</a:t>
            </a:r>
            <a:r>
              <a:rPr lang="en-CR" altLang="en-CR" dirty="0">
                <a:latin typeface="Arial" panose="020B0604020202020204" pitchFamily="34" charset="0"/>
              </a:rPr>
              <a:t>: balance entre precision y recall.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R" altLang="en-CR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R" altLang="en-CR" b="1" dirty="0">
                <a:latin typeface="Arial" panose="020B0604020202020204" pitchFamily="34" charset="0"/>
              </a:rPr>
              <a:t>Accuracy</a:t>
            </a:r>
            <a:r>
              <a:rPr lang="en-CR" altLang="en-CR" dirty="0">
                <a:latin typeface="Arial" panose="020B0604020202020204" pitchFamily="34" charset="0"/>
              </a:rPr>
              <a:t>: proporción de predicciones correctas en total.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Alta precision </a:t>
            </a:r>
            <a:r>
              <a:rPr lang="en-US" dirty="0"/>
              <a:t>-&gt;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i="1" dirty="0" err="1"/>
              <a:t>falsos</a:t>
            </a:r>
            <a:r>
              <a:rPr lang="en-US" i="1" dirty="0"/>
              <a:t> </a:t>
            </a:r>
            <a:r>
              <a:rPr lang="en-US" i="1" dirty="0" err="1"/>
              <a:t>positivos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Alto recall </a:t>
            </a:r>
            <a:r>
              <a:rPr lang="en-US" dirty="0"/>
              <a:t>-&gt;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i="1" dirty="0" err="1"/>
              <a:t>falsos</a:t>
            </a:r>
            <a:r>
              <a:rPr lang="en-US" i="1" dirty="0"/>
              <a:t> </a:t>
            </a:r>
            <a:r>
              <a:rPr lang="en-US" i="1" dirty="0" err="1"/>
              <a:t>negativos</a:t>
            </a:r>
            <a:r>
              <a:rPr lang="en-US" i="1" dirty="0"/>
              <a:t>.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2F89D49-6F4A-459A-0976-1D3A4213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55" y="1273996"/>
            <a:ext cx="5689778" cy="431000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C958303-6AFC-28B2-761C-8DC306FD9451}"/>
              </a:ext>
            </a:extLst>
          </p:cNvPr>
          <p:cNvSpPr/>
          <p:nvPr/>
        </p:nvSpPr>
        <p:spPr>
          <a:xfrm>
            <a:off x="8209710" y="152815"/>
            <a:ext cx="2909823" cy="1021994"/>
          </a:xfrm>
          <a:prstGeom prst="wedgeRoundRectCallout">
            <a:avLst>
              <a:gd name="adj1" fmla="val -29911"/>
              <a:gd name="adj2" fmla="val 7343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ysClr val="windowText" lastClr="000000"/>
                </a:solidFill>
              </a:rPr>
              <a:t>de </a:t>
            </a:r>
            <a:r>
              <a:rPr lang="en-US" sz="1700" dirty="0" err="1">
                <a:solidFill>
                  <a:sysClr val="windowText" lastClr="000000"/>
                </a:solidFill>
              </a:rPr>
              <a:t>todos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los</a:t>
            </a:r>
            <a:r>
              <a:rPr lang="en-US" sz="1700" dirty="0">
                <a:solidFill>
                  <a:sysClr val="windowText" lastClr="000000"/>
                </a:solidFill>
              </a:rPr>
              <a:t> tests </a:t>
            </a:r>
            <a:r>
              <a:rPr lang="en-US" sz="1700" dirty="0" err="1">
                <a:solidFill>
                  <a:sysClr val="windowText" lastClr="000000"/>
                </a:solidFill>
              </a:rPr>
              <a:t>que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debían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correrse</a:t>
            </a:r>
            <a:r>
              <a:rPr lang="en-US" sz="1700" dirty="0">
                <a:solidFill>
                  <a:sysClr val="windowText" lastClr="000000"/>
                </a:solidFill>
              </a:rPr>
              <a:t>, ¿</a:t>
            </a:r>
            <a:r>
              <a:rPr lang="en-US" sz="1700" dirty="0" err="1">
                <a:solidFill>
                  <a:sysClr val="windowText" lastClr="000000"/>
                </a:solidFill>
              </a:rPr>
              <a:t>cuántos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logré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seleccionar</a:t>
            </a:r>
            <a:r>
              <a:rPr lang="en-US" sz="1700" dirty="0">
                <a:solidFill>
                  <a:sysClr val="windowText" lastClr="000000"/>
                </a:solidFill>
              </a:rPr>
              <a:t>?</a:t>
            </a:r>
            <a:endParaRPr lang="en-CR" sz="17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AB47179-8F74-E23C-44B9-83530442663D}"/>
              </a:ext>
            </a:extLst>
          </p:cNvPr>
          <p:cNvSpPr/>
          <p:nvPr/>
        </p:nvSpPr>
        <p:spPr>
          <a:xfrm>
            <a:off x="4921669" y="166057"/>
            <a:ext cx="2909823" cy="1021994"/>
          </a:xfrm>
          <a:prstGeom prst="wedgeRoundRectCallout">
            <a:avLst>
              <a:gd name="adj1" fmla="val 44111"/>
              <a:gd name="adj2" fmla="val 7542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de </a:t>
            </a:r>
            <a:r>
              <a:rPr lang="en-US" sz="1600" dirty="0" err="1">
                <a:solidFill>
                  <a:sysClr val="windowText" lastClr="000000"/>
                </a:solidFill>
              </a:rPr>
              <a:t>los</a:t>
            </a:r>
            <a:r>
              <a:rPr lang="en-US" sz="1600" dirty="0">
                <a:solidFill>
                  <a:sysClr val="windowText" lastClr="000000"/>
                </a:solidFill>
              </a:rPr>
              <a:t> tests </a:t>
            </a:r>
            <a:r>
              <a:rPr lang="en-US" sz="1600" dirty="0" err="1">
                <a:solidFill>
                  <a:sysClr val="windowText" lastClr="000000"/>
                </a:solidFill>
              </a:rPr>
              <a:t>que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predije</a:t>
            </a:r>
            <a:r>
              <a:rPr lang="en-US" sz="1600" dirty="0">
                <a:solidFill>
                  <a:sysClr val="windowText" lastClr="000000"/>
                </a:solidFill>
              </a:rPr>
              <a:t>, ¿</a:t>
            </a:r>
            <a:r>
              <a:rPr lang="en-US" sz="1600" dirty="0" err="1">
                <a:solidFill>
                  <a:sysClr val="windowText" lastClr="000000"/>
                </a:solidFill>
              </a:rPr>
              <a:t>cuántos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eran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realmente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correctos</a:t>
            </a:r>
            <a:r>
              <a:rPr lang="en-US" sz="1600" dirty="0">
                <a:solidFill>
                  <a:sysClr val="windowText" lastClr="000000"/>
                </a:solidFill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26486-8BEF-3841-09CD-CE4ACFA27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755" y="5652710"/>
            <a:ext cx="5689778" cy="9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044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DD7B7-4BA0-BF12-3EF7-799C96C0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B185-54F1-F532-8771-24DDB331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Conclusiones y próximos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FE88-6152-CC3E-D7AC-B8CC4DD3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656522"/>
            <a:ext cx="8948278" cy="4876800"/>
          </a:xfrm>
        </p:spPr>
        <p:txBody>
          <a:bodyPr>
            <a:normAutofit fontScale="92500"/>
          </a:bodyPr>
          <a:lstStyle/>
          <a:p>
            <a:r>
              <a:rPr lang="en-US" sz="2400" b="1" dirty="0" err="1"/>
              <a:t>Conclusiones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Automatización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no basta → se </a:t>
            </a:r>
            <a:r>
              <a:rPr lang="en-US" sz="2000" dirty="0" err="1"/>
              <a:t>necesita</a:t>
            </a:r>
            <a:r>
              <a:rPr lang="en-US" sz="2000" dirty="0"/>
              <a:t> </a:t>
            </a:r>
            <a:r>
              <a:rPr lang="en-US" sz="2000" dirty="0" err="1"/>
              <a:t>inteligencia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AI </a:t>
            </a:r>
            <a:r>
              <a:rPr lang="en-US" sz="2000" dirty="0" err="1"/>
              <a:t>permite</a:t>
            </a:r>
            <a:r>
              <a:rPr lang="en-US" sz="2000" dirty="0"/>
              <a:t> pipelines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rápidos</a:t>
            </a:r>
            <a:r>
              <a:rPr lang="en-US" sz="2000" dirty="0"/>
              <a:t>,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costosos</a:t>
            </a:r>
            <a:r>
              <a:rPr lang="en-US" sz="2000" dirty="0"/>
              <a:t> y con </a:t>
            </a:r>
            <a:r>
              <a:rPr lang="en-US" sz="2000" dirty="0" err="1"/>
              <a:t>mejor</a:t>
            </a:r>
            <a:r>
              <a:rPr lang="en-US" sz="2000" dirty="0"/>
              <a:t> feedback.</a:t>
            </a:r>
          </a:p>
          <a:p>
            <a:pPr lvl="1"/>
            <a:r>
              <a:rPr lang="en-US" sz="2000" dirty="0" err="1"/>
              <a:t>Métricas</a:t>
            </a:r>
            <a:r>
              <a:rPr lang="en-US" sz="2000" dirty="0"/>
              <a:t> </a:t>
            </a:r>
            <a:r>
              <a:rPr lang="en-US" sz="2000" dirty="0" err="1"/>
              <a:t>demuestran</a:t>
            </a:r>
            <a:r>
              <a:rPr lang="en-US" sz="2000" dirty="0"/>
              <a:t> la </a:t>
            </a:r>
            <a:r>
              <a:rPr lang="en-US" sz="2000" dirty="0" err="1"/>
              <a:t>capacidad</a:t>
            </a:r>
            <a:r>
              <a:rPr lang="en-US" sz="2000" dirty="0"/>
              <a:t> de </a:t>
            </a:r>
            <a:r>
              <a:rPr lang="en-US" sz="2000" dirty="0" err="1"/>
              <a:t>seleccionar</a:t>
            </a:r>
            <a:r>
              <a:rPr lang="en-US" sz="2000" dirty="0"/>
              <a:t> tests y </a:t>
            </a:r>
            <a:r>
              <a:rPr lang="en-US" sz="2000" dirty="0" err="1"/>
              <a:t>entregas</a:t>
            </a:r>
            <a:r>
              <a:rPr lang="en-US" sz="2000" dirty="0"/>
              <a:t> </a:t>
            </a:r>
            <a:r>
              <a:rPr lang="en-US" sz="2000" dirty="0" err="1"/>
              <a:t>relevantes</a:t>
            </a:r>
            <a:r>
              <a:rPr lang="en-US" sz="2000" dirty="0"/>
              <a:t> sin </a:t>
            </a:r>
            <a:r>
              <a:rPr lang="en-US" sz="2000" dirty="0" err="1"/>
              <a:t>perder</a:t>
            </a:r>
            <a:r>
              <a:rPr lang="en-US" sz="2000" dirty="0"/>
              <a:t> </a:t>
            </a:r>
            <a:r>
              <a:rPr lang="en-US" sz="2000" dirty="0" err="1"/>
              <a:t>calidad</a:t>
            </a:r>
            <a:r>
              <a:rPr lang="en-US" sz="2000" dirty="0"/>
              <a:t>.</a:t>
            </a:r>
          </a:p>
          <a:p>
            <a:r>
              <a:rPr lang="en-US" sz="2400" b="1" dirty="0"/>
              <a:t>Next steps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Entrenar</a:t>
            </a:r>
            <a:r>
              <a:rPr lang="en-US" sz="2000" dirty="0"/>
              <a:t> </a:t>
            </a:r>
            <a:r>
              <a:rPr lang="en-US" sz="2000" dirty="0" err="1"/>
              <a:t>modelos</a:t>
            </a:r>
            <a:r>
              <a:rPr lang="en-US" sz="2000" dirty="0"/>
              <a:t> con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reales</a:t>
            </a:r>
            <a:r>
              <a:rPr lang="en-US" sz="2000" dirty="0"/>
              <a:t> → </a:t>
            </a:r>
            <a:r>
              <a:rPr lang="en-US" sz="2000" dirty="0" err="1"/>
              <a:t>mejorar</a:t>
            </a:r>
            <a:r>
              <a:rPr lang="en-US" sz="2000" dirty="0"/>
              <a:t> </a:t>
            </a:r>
            <a:r>
              <a:rPr lang="en-US" sz="2000" dirty="0" err="1"/>
              <a:t>precisión</a:t>
            </a:r>
            <a:r>
              <a:rPr lang="en-US" sz="2000" dirty="0"/>
              <a:t>/recall.</a:t>
            </a:r>
          </a:p>
          <a:p>
            <a:pPr lvl="1"/>
            <a:r>
              <a:rPr lang="en-US" sz="2000" dirty="0" err="1"/>
              <a:t>Integrar</a:t>
            </a:r>
            <a:r>
              <a:rPr lang="en-US" sz="2000" dirty="0"/>
              <a:t> AI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otras</a:t>
            </a:r>
            <a:r>
              <a:rPr lang="en-US" sz="2000" dirty="0"/>
              <a:t> </a:t>
            </a:r>
            <a:r>
              <a:rPr lang="en-US" sz="2000" dirty="0" err="1"/>
              <a:t>etapas</a:t>
            </a:r>
            <a:r>
              <a:rPr lang="en-US" sz="2000" dirty="0"/>
              <a:t> del pipeline (</a:t>
            </a:r>
            <a:r>
              <a:rPr lang="en-US" sz="2000" dirty="0" err="1"/>
              <a:t>seguridad</a:t>
            </a:r>
            <a:r>
              <a:rPr lang="en-US" sz="2000" dirty="0"/>
              <a:t>, performance).</a:t>
            </a:r>
          </a:p>
          <a:p>
            <a:pPr lvl="1"/>
            <a:r>
              <a:rPr lang="en-US" sz="2000" dirty="0" err="1"/>
              <a:t>Escalar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enfoque</a:t>
            </a:r>
            <a:r>
              <a:rPr lang="en-US" sz="2000" dirty="0"/>
              <a:t> a </a:t>
            </a:r>
            <a:r>
              <a:rPr lang="en-US" sz="2000" dirty="0" err="1"/>
              <a:t>entornos</a:t>
            </a:r>
            <a:r>
              <a:rPr lang="en-US" sz="2000" dirty="0"/>
              <a:t> multi-repo y pipelines </a:t>
            </a:r>
            <a:r>
              <a:rPr lang="en-US" sz="2000" dirty="0" err="1"/>
              <a:t>distribuidos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Evaluar</a:t>
            </a:r>
            <a:r>
              <a:rPr lang="en-US" sz="2000" dirty="0"/>
              <a:t> </a:t>
            </a:r>
            <a:r>
              <a:rPr lang="en-US" sz="2000" dirty="0" err="1"/>
              <a:t>impacto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costo</a:t>
            </a:r>
            <a:r>
              <a:rPr lang="en-US" sz="2000" dirty="0"/>
              <a:t>/</a:t>
            </a:r>
            <a:r>
              <a:rPr lang="en-US" sz="2000" dirty="0" err="1"/>
              <a:t>tiempo</a:t>
            </a:r>
            <a:r>
              <a:rPr lang="en-US" sz="2000" dirty="0"/>
              <a:t> de builds </a:t>
            </a:r>
            <a:r>
              <a:rPr lang="en-US" sz="2000" dirty="0" err="1"/>
              <a:t>como</a:t>
            </a:r>
            <a:r>
              <a:rPr lang="en-US" sz="2000" dirty="0"/>
              <a:t> KPI principal.</a:t>
            </a:r>
          </a:p>
        </p:txBody>
      </p:sp>
    </p:spTree>
    <p:extLst>
      <p:ext uri="{BB962C8B-B14F-4D97-AF65-F5344CB8AC3E}">
        <p14:creationId xmlns:p14="http://schemas.microsoft.com/office/powerpoint/2010/main" val="23600465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717DB-DA32-3858-7AD2-2297A7C9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sz="7200" dirty="0">
                <a:solidFill>
                  <a:schemeClr val="bg1"/>
                </a:solidFill>
              </a:rPr>
              <a:t>Gracias</a:t>
            </a:r>
            <a:endParaRPr lang="en-CR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00FD6-13F3-E29B-5EB8-FC59B379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R" sz="2000" dirty="0">
                <a:solidFill>
                  <a:schemeClr val="bg1"/>
                </a:solidFill>
              </a:rPr>
              <a:t>LinkedIn: </a:t>
            </a:r>
            <a:r>
              <a:rPr lang="en-US" sz="2000" dirty="0" err="1">
                <a:solidFill>
                  <a:schemeClr val="bg1"/>
                </a:solidFill>
              </a:rPr>
              <a:t>david</a:t>
            </a:r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2000" dirty="0" err="1">
                <a:solidFill>
                  <a:schemeClr val="bg1"/>
                </a:solidFill>
              </a:rPr>
              <a:t>perez</a:t>
            </a:r>
            <a:r>
              <a:rPr lang="en-US" sz="2000" dirty="0">
                <a:solidFill>
                  <a:schemeClr val="bg1"/>
                </a:solidFill>
              </a:rPr>
              <a:t>-r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Github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>
                <a:solidFill>
                  <a:schemeClr val="bg1"/>
                </a:solidFill>
              </a:rPr>
              <a:t>github.com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snwbr</a:t>
            </a:r>
            <a:endParaRPr lang="en-C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3022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61</TotalTime>
  <Words>512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When Automation is not enough: Smarter CI/CD Pipelines</vt:lpstr>
      <vt:lpstr>Agenda</vt:lpstr>
      <vt:lpstr>Estado del CI/CD actual</vt:lpstr>
      <vt:lpstr>¿Por qué AI en DevOps?</vt:lpstr>
      <vt:lpstr>SDLC + AI = Mejor software</vt:lpstr>
      <vt:lpstr>Demo: Mejoras en el CI/CD habilitadas por AI</vt:lpstr>
      <vt:lpstr>PowerPoint Presentation</vt:lpstr>
      <vt:lpstr>Conclusiones y próximos pasos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Pérez</dc:creator>
  <cp:lastModifiedBy>David Pérez</cp:lastModifiedBy>
  <cp:revision>5</cp:revision>
  <dcterms:created xsi:type="dcterms:W3CDTF">2025-09-29T22:53:24Z</dcterms:created>
  <dcterms:modified xsi:type="dcterms:W3CDTF">2025-09-30T23:01:34Z</dcterms:modified>
</cp:coreProperties>
</file>