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0" r:id="rId5"/>
    <p:sldId id="261" r:id="rId6"/>
    <p:sldId id="267" r:id="rId7"/>
    <p:sldId id="262" r:id="rId8"/>
    <p:sldId id="263" r:id="rId9"/>
    <p:sldId id="264" r:id="rId10"/>
    <p:sldId id="265" r:id="rId11"/>
  </p:sldIdLst>
  <p:sldSz cx="18000663" cy="18000663"/>
  <p:notesSz cx="6858000" cy="9144000"/>
  <p:defaultTextStyle>
    <a:defPPr>
      <a:defRPr lang="en-US"/>
    </a:defPPr>
    <a:lvl1pPr marL="0" algn="l" defTabSz="1727735" rtl="0" eaLnBrk="1" latinLnBrk="0" hangingPunct="1">
      <a:defRPr sz="3403" kern="1200">
        <a:solidFill>
          <a:schemeClr val="tx1"/>
        </a:solidFill>
        <a:latin typeface="+mn-lt"/>
        <a:ea typeface="+mn-ea"/>
        <a:cs typeface="+mn-cs"/>
      </a:defRPr>
    </a:lvl1pPr>
    <a:lvl2pPr marL="863866" algn="l" defTabSz="1727735" rtl="0" eaLnBrk="1" latinLnBrk="0" hangingPunct="1">
      <a:defRPr sz="3403" kern="1200">
        <a:solidFill>
          <a:schemeClr val="tx1"/>
        </a:solidFill>
        <a:latin typeface="+mn-lt"/>
        <a:ea typeface="+mn-ea"/>
        <a:cs typeface="+mn-cs"/>
      </a:defRPr>
    </a:lvl2pPr>
    <a:lvl3pPr marL="1727735" algn="l" defTabSz="1727735" rtl="0" eaLnBrk="1" latinLnBrk="0" hangingPunct="1">
      <a:defRPr sz="3403" kern="1200">
        <a:solidFill>
          <a:schemeClr val="tx1"/>
        </a:solidFill>
        <a:latin typeface="+mn-lt"/>
        <a:ea typeface="+mn-ea"/>
        <a:cs typeface="+mn-cs"/>
      </a:defRPr>
    </a:lvl3pPr>
    <a:lvl4pPr marL="2591601" algn="l" defTabSz="1727735" rtl="0" eaLnBrk="1" latinLnBrk="0" hangingPunct="1">
      <a:defRPr sz="3403" kern="1200">
        <a:solidFill>
          <a:schemeClr val="tx1"/>
        </a:solidFill>
        <a:latin typeface="+mn-lt"/>
        <a:ea typeface="+mn-ea"/>
        <a:cs typeface="+mn-cs"/>
      </a:defRPr>
    </a:lvl4pPr>
    <a:lvl5pPr marL="3455467" algn="l" defTabSz="1727735" rtl="0" eaLnBrk="1" latinLnBrk="0" hangingPunct="1">
      <a:defRPr sz="3403" kern="1200">
        <a:solidFill>
          <a:schemeClr val="tx1"/>
        </a:solidFill>
        <a:latin typeface="+mn-lt"/>
        <a:ea typeface="+mn-ea"/>
        <a:cs typeface="+mn-cs"/>
      </a:defRPr>
    </a:lvl5pPr>
    <a:lvl6pPr marL="4319336" algn="l" defTabSz="1727735" rtl="0" eaLnBrk="1" latinLnBrk="0" hangingPunct="1">
      <a:defRPr sz="3403" kern="1200">
        <a:solidFill>
          <a:schemeClr val="tx1"/>
        </a:solidFill>
        <a:latin typeface="+mn-lt"/>
        <a:ea typeface="+mn-ea"/>
        <a:cs typeface="+mn-cs"/>
      </a:defRPr>
    </a:lvl6pPr>
    <a:lvl7pPr marL="5183202" algn="l" defTabSz="1727735" rtl="0" eaLnBrk="1" latinLnBrk="0" hangingPunct="1">
      <a:defRPr sz="3403" kern="1200">
        <a:solidFill>
          <a:schemeClr val="tx1"/>
        </a:solidFill>
        <a:latin typeface="+mn-lt"/>
        <a:ea typeface="+mn-ea"/>
        <a:cs typeface="+mn-cs"/>
      </a:defRPr>
    </a:lvl7pPr>
    <a:lvl8pPr marL="6047068" algn="l" defTabSz="1727735" rtl="0" eaLnBrk="1" latinLnBrk="0" hangingPunct="1">
      <a:defRPr sz="3403" kern="1200">
        <a:solidFill>
          <a:schemeClr val="tx1"/>
        </a:solidFill>
        <a:latin typeface="+mn-lt"/>
        <a:ea typeface="+mn-ea"/>
        <a:cs typeface="+mn-cs"/>
      </a:defRPr>
    </a:lvl8pPr>
    <a:lvl9pPr marL="6910937" algn="l" defTabSz="1727735" rtl="0" eaLnBrk="1" latinLnBrk="0" hangingPunct="1">
      <a:defRPr sz="34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46" autoAdjust="0"/>
    <p:restoredTop sz="94660"/>
  </p:normalViewPr>
  <p:slideViewPr>
    <p:cSldViewPr snapToGrid="0">
      <p:cViewPr varScale="1">
        <p:scale>
          <a:sx n="45" d="100"/>
          <a:sy n="45" d="100"/>
        </p:scale>
        <p:origin x="14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9757-18E0-48FC-ADE2-F262FAB6A990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A4A4-C97E-4ED9-9477-8F100F13F7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2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9757-18E0-48FC-ADE2-F262FAB6A990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A4A4-C97E-4ED9-9477-8F100F13F7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2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9757-18E0-48FC-ADE2-F262FAB6A990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A4A4-C97E-4ED9-9477-8F100F13F7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0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9757-18E0-48FC-ADE2-F262FAB6A990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A4A4-C97E-4ED9-9477-8F100F13F7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6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9757-18E0-48FC-ADE2-F262FAB6A990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A4A4-C97E-4ED9-9477-8F100F13F7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7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9757-18E0-48FC-ADE2-F262FAB6A990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A4A4-C97E-4ED9-9477-8F100F13F7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1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9757-18E0-48FC-ADE2-F262FAB6A990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A4A4-C97E-4ED9-9477-8F100F13F7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7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9757-18E0-48FC-ADE2-F262FAB6A990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A4A4-C97E-4ED9-9477-8F100F13F7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2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9757-18E0-48FC-ADE2-F262FAB6A990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A4A4-C97E-4ED9-9477-8F100F13F7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3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9757-18E0-48FC-ADE2-F262FAB6A990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A4A4-C97E-4ED9-9477-8F100F13F7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1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9757-18E0-48FC-ADE2-F262FAB6A990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A4A4-C97E-4ED9-9477-8F100F13F7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3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B9757-18E0-48FC-ADE2-F262FAB6A990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4A4A4-C97E-4ED9-9477-8F100F13F7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3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4"/>
          <p:cNvSpPr/>
          <p:nvPr/>
        </p:nvSpPr>
        <p:spPr>
          <a:xfrm>
            <a:off x="4562400" y="5505120"/>
            <a:ext cx="999960" cy="467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endParaRPr lang="en-US" sz="2520" spc="-1" dirty="0">
              <a:latin typeface="Arial"/>
            </a:endParaRPr>
          </a:p>
        </p:txBody>
      </p:sp>
      <p:sp>
        <p:nvSpPr>
          <p:cNvPr id="82" name="CustomShape 14"/>
          <p:cNvSpPr/>
          <p:nvPr/>
        </p:nvSpPr>
        <p:spPr>
          <a:xfrm>
            <a:off x="3084840" y="5426730"/>
            <a:ext cx="611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lang="en-US" sz="2520" spc="-1" dirty="0">
              <a:latin typeface="Arial"/>
            </a:endParaRPr>
          </a:p>
        </p:txBody>
      </p:sp>
      <p:sp>
        <p:nvSpPr>
          <p:cNvPr id="84" name="CustomShape 16"/>
          <p:cNvSpPr/>
          <p:nvPr/>
        </p:nvSpPr>
        <p:spPr>
          <a:xfrm>
            <a:off x="1408860" y="2642031"/>
            <a:ext cx="3997559" cy="2565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lang="en-US" sz="2520" spc="-1" dirty="0">
              <a:latin typeface="Arial"/>
            </a:endParaRPr>
          </a:p>
        </p:txBody>
      </p:sp>
      <p:sp>
        <p:nvSpPr>
          <p:cNvPr id="85" name="CustomShape 17"/>
          <p:cNvSpPr/>
          <p:nvPr/>
        </p:nvSpPr>
        <p:spPr>
          <a:xfrm>
            <a:off x="883500" y="3490250"/>
            <a:ext cx="2131560" cy="79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520" b="1" spc="-1" dirty="0" smtClean="0">
                <a:solidFill>
                  <a:srgbClr val="000000"/>
                </a:solidFill>
                <a:latin typeface="Arial"/>
              </a:rPr>
              <a:t>p</a:t>
            </a:r>
          </a:p>
        </p:txBody>
      </p:sp>
      <p:grpSp>
        <p:nvGrpSpPr>
          <p:cNvPr id="34" name="Gruppieren 33"/>
          <p:cNvGrpSpPr/>
          <p:nvPr/>
        </p:nvGrpSpPr>
        <p:grpSpPr>
          <a:xfrm>
            <a:off x="765180" y="2457720"/>
            <a:ext cx="790200" cy="880560"/>
            <a:chOff x="765180" y="1543320"/>
            <a:chExt cx="790200" cy="880560"/>
          </a:xfrm>
        </p:grpSpPr>
        <p:pic>
          <p:nvPicPr>
            <p:cNvPr id="71" name="Grafik 57"/>
            <p:cNvPicPr/>
            <p:nvPr/>
          </p:nvPicPr>
          <p:blipFill>
            <a:blip r:embed="rId2"/>
            <a:stretch/>
          </p:blipFill>
          <p:spPr>
            <a:xfrm>
              <a:off x="89964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6" name="CustomShape 18"/>
            <p:cNvSpPr/>
            <p:nvPr/>
          </p:nvSpPr>
          <p:spPr>
            <a:xfrm>
              <a:off x="765180" y="2059560"/>
              <a:ext cx="790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>
                  <a:solidFill>
                    <a:srgbClr val="000000"/>
                  </a:solidFill>
                  <a:latin typeface="Arial"/>
                  <a:ea typeface="DejaVu Sans"/>
                </a:rPr>
                <a:t>setup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532380" y="1122326"/>
            <a:ext cx="1197360" cy="1186758"/>
            <a:chOff x="3097440" y="456300"/>
            <a:chExt cx="1197360" cy="1186758"/>
          </a:xfrm>
        </p:grpSpPr>
        <p:pic>
          <p:nvPicPr>
            <p:cNvPr id="70" name="Grafik 56"/>
            <p:cNvPicPr/>
            <p:nvPr/>
          </p:nvPicPr>
          <p:blipFill>
            <a:blip r:embed="rId2"/>
            <a:stretch/>
          </p:blipFill>
          <p:spPr>
            <a:xfrm>
              <a:off x="3340260" y="1010898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7" name="CustomShape 19"/>
            <p:cNvSpPr/>
            <p:nvPr/>
          </p:nvSpPr>
          <p:spPr>
            <a:xfrm>
              <a:off x="3097440" y="456300"/>
              <a:ext cx="1197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>
                  <a:solidFill>
                    <a:srgbClr val="000000"/>
                  </a:solidFill>
                  <a:latin typeface="Arial"/>
                  <a:ea typeface="DejaVu Sans"/>
                </a:rPr>
                <a:t>teardown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179330" y="6633270"/>
            <a:ext cx="1108800" cy="982560"/>
            <a:chOff x="4864140" y="1543320"/>
            <a:chExt cx="1108800" cy="982560"/>
          </a:xfrm>
        </p:grpSpPr>
        <p:pic>
          <p:nvPicPr>
            <p:cNvPr id="72" name="Grafik 58"/>
            <p:cNvPicPr/>
            <p:nvPr/>
          </p:nvPicPr>
          <p:blipFill>
            <a:blip r:embed="rId2"/>
            <a:stretch/>
          </p:blipFill>
          <p:spPr>
            <a:xfrm>
              <a:off x="496872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8" name="CustomShape 20"/>
            <p:cNvSpPr/>
            <p:nvPr/>
          </p:nvSpPr>
          <p:spPr>
            <a:xfrm>
              <a:off x="4864140" y="2161560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getOpenIssues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3531960" y="6240240"/>
            <a:ext cx="1172880" cy="950040"/>
            <a:chOff x="3531960" y="5325840"/>
            <a:chExt cx="1172880" cy="950040"/>
          </a:xfrm>
        </p:grpSpPr>
        <p:pic>
          <p:nvPicPr>
            <p:cNvPr id="74" name="Grafik 60"/>
            <p:cNvPicPr/>
            <p:nvPr/>
          </p:nvPicPr>
          <p:blipFill>
            <a:blip r:embed="rId2"/>
            <a:stretch/>
          </p:blipFill>
          <p:spPr>
            <a:xfrm>
              <a:off x="3732480" y="532584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9" name="CustomShape 22"/>
            <p:cNvSpPr/>
            <p:nvPr/>
          </p:nvSpPr>
          <p:spPr>
            <a:xfrm>
              <a:off x="3531960" y="5911560"/>
              <a:ext cx="1172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githubWebhookListener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968720" y="4111200"/>
            <a:ext cx="1710839" cy="1093990"/>
            <a:chOff x="4968720" y="3196800"/>
            <a:chExt cx="1710839" cy="1093990"/>
          </a:xfrm>
        </p:grpSpPr>
        <p:sp>
          <p:nvSpPr>
            <p:cNvPr id="68" name="CustomShape 5"/>
            <p:cNvSpPr/>
            <p:nvPr/>
          </p:nvSpPr>
          <p:spPr>
            <a:xfrm>
              <a:off x="4968720" y="3196800"/>
              <a:ext cx="503280" cy="66240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CustomShape 23"/>
            <p:cNvSpPr/>
            <p:nvPr/>
          </p:nvSpPr>
          <p:spPr>
            <a:xfrm>
              <a:off x="5064599" y="3926470"/>
              <a:ext cx="16149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ClosedItemsTable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95" name="Gruppieren 94"/>
          <p:cNvGrpSpPr/>
          <p:nvPr/>
        </p:nvGrpSpPr>
        <p:grpSpPr>
          <a:xfrm>
            <a:off x="1338300" y="4111200"/>
            <a:ext cx="2152980" cy="1049400"/>
            <a:chOff x="1338300" y="4111200"/>
            <a:chExt cx="2152980" cy="1049400"/>
          </a:xfrm>
        </p:grpSpPr>
        <p:sp>
          <p:nvSpPr>
            <p:cNvPr id="69" name="CustomShape 6"/>
            <p:cNvSpPr/>
            <p:nvPr/>
          </p:nvSpPr>
          <p:spPr>
            <a:xfrm>
              <a:off x="2988000" y="4111200"/>
              <a:ext cx="503280" cy="66240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CustomShape 24"/>
            <p:cNvSpPr/>
            <p:nvPr/>
          </p:nvSpPr>
          <p:spPr>
            <a:xfrm>
              <a:off x="1338300" y="4796280"/>
              <a:ext cx="1438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OpenItemsTable</a:t>
              </a:r>
              <a:endParaRPr lang="en-US" sz="2520" spc="-1" dirty="0">
                <a:latin typeface="Arial"/>
              </a:endParaRPr>
            </a:p>
          </p:txBody>
        </p:sp>
      </p:grpSp>
      <p:sp>
        <p:nvSpPr>
          <p:cNvPr id="92" name="CustomShape 1"/>
          <p:cNvSpPr/>
          <p:nvPr/>
        </p:nvSpPr>
        <p:spPr>
          <a:xfrm>
            <a:off x="430200" y="264960"/>
            <a:ext cx="7886160" cy="57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407A"/>
                </a:solidFill>
                <a:latin typeface="Arial"/>
              </a:rPr>
              <a:t>Application 1</a:t>
            </a:r>
            <a:endParaRPr lang="en-US" sz="3200" spc="-1" dirty="0">
              <a:latin typeface="Arial"/>
            </a:endParaRPr>
          </a:p>
        </p:txBody>
      </p:sp>
      <p:sp>
        <p:nvSpPr>
          <p:cNvPr id="93" name="CustomShape 25"/>
          <p:cNvSpPr/>
          <p:nvPr/>
        </p:nvSpPr>
        <p:spPr>
          <a:xfrm>
            <a:off x="430200" y="851850"/>
            <a:ext cx="2834280" cy="23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latin typeface="Calibri"/>
                <a:ea typeface="AR PL SungtiL GB"/>
              </a:rPr>
              <a:t>https://github.com/serverless/scope</a:t>
            </a:r>
            <a:endParaRPr lang="en-US" sz="1100" spc="-1" dirty="0">
              <a:latin typeface="Arial"/>
            </a:endParaRPr>
          </a:p>
        </p:txBody>
      </p:sp>
      <p:grpSp>
        <p:nvGrpSpPr>
          <p:cNvPr id="31" name="Gruppieren 30"/>
          <p:cNvGrpSpPr/>
          <p:nvPr/>
        </p:nvGrpSpPr>
        <p:grpSpPr>
          <a:xfrm>
            <a:off x="6796500" y="1122326"/>
            <a:ext cx="1108800" cy="1055792"/>
            <a:chOff x="7059600" y="1119688"/>
            <a:chExt cx="1108800" cy="1055792"/>
          </a:xfrm>
        </p:grpSpPr>
        <p:pic>
          <p:nvPicPr>
            <p:cNvPr id="73" name="Grafik 59"/>
            <p:cNvPicPr/>
            <p:nvPr/>
          </p:nvPicPr>
          <p:blipFill>
            <a:blip r:embed="rId2"/>
            <a:stretch/>
          </p:blipFill>
          <p:spPr>
            <a:xfrm>
              <a:off x="730836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94" name="CustomShape 20"/>
            <p:cNvSpPr/>
            <p:nvPr/>
          </p:nvSpPr>
          <p:spPr>
            <a:xfrm>
              <a:off x="7059600" y="1119688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getClosedIssues</a:t>
              </a: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endParaRPr lang="en-US" sz="2520" spc="-1" dirty="0">
                <a:latin typeface="Arial"/>
              </a:endParaRPr>
            </a:p>
          </p:txBody>
        </p:sp>
      </p:grpSp>
      <p:sp>
        <p:nvSpPr>
          <p:cNvPr id="46" name="Rechteck 45"/>
          <p:cNvSpPr/>
          <p:nvPr/>
        </p:nvSpPr>
        <p:spPr>
          <a:xfrm>
            <a:off x="3732480" y="7713815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Gerade Verbindung mit Pfeil 46"/>
          <p:cNvCxnSpPr>
            <a:stCxn id="46" idx="0"/>
            <a:endCxn id="89" idx="2"/>
          </p:cNvCxnSpPr>
          <p:nvPr/>
        </p:nvCxnSpPr>
        <p:spPr>
          <a:xfrm flipV="1">
            <a:off x="4115123" y="7190280"/>
            <a:ext cx="3277" cy="523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74" idx="0"/>
            <a:endCxn id="68" idx="3"/>
          </p:cNvCxnSpPr>
          <p:nvPr/>
        </p:nvCxnSpPr>
        <p:spPr>
          <a:xfrm flipV="1">
            <a:off x="4038120" y="4773600"/>
            <a:ext cx="1182240" cy="14666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74" idx="0"/>
            <a:endCxn id="69" idx="3"/>
          </p:cNvCxnSpPr>
          <p:nvPr/>
        </p:nvCxnSpPr>
        <p:spPr>
          <a:xfrm flipH="1" flipV="1">
            <a:off x="3239640" y="4773600"/>
            <a:ext cx="798480" cy="14666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 rot="16200000">
            <a:off x="6094634" y="8178665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Gerade Verbindung mit Pfeil 60"/>
          <p:cNvCxnSpPr>
            <a:stCxn id="89" idx="3"/>
            <a:endCxn id="60" idx="0"/>
          </p:cNvCxnSpPr>
          <p:nvPr/>
        </p:nvCxnSpPr>
        <p:spPr>
          <a:xfrm>
            <a:off x="4704840" y="7008120"/>
            <a:ext cx="1717765" cy="1225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stomShape 4"/>
          <p:cNvSpPr/>
          <p:nvPr/>
        </p:nvSpPr>
        <p:spPr>
          <a:xfrm>
            <a:off x="5418539" y="7269887"/>
            <a:ext cx="611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520" b="1" spc="-1" dirty="0">
                <a:solidFill>
                  <a:srgbClr val="000000"/>
                </a:solidFill>
                <a:latin typeface="Arial"/>
              </a:rPr>
              <a:t>r</a:t>
            </a:r>
            <a:endParaRPr lang="en-US" sz="2520" spc="-1" dirty="0">
              <a:latin typeface="Arial"/>
            </a:endParaRPr>
          </a:p>
        </p:txBody>
      </p:sp>
      <p:sp>
        <p:nvSpPr>
          <p:cNvPr id="96" name="CustomShape 23"/>
          <p:cNvSpPr/>
          <p:nvPr/>
        </p:nvSpPr>
        <p:spPr>
          <a:xfrm>
            <a:off x="6396390" y="8019450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github</a:t>
            </a:r>
            <a:endParaRPr lang="en-US" sz="2520" spc="-1" dirty="0">
              <a:latin typeface="Arial"/>
            </a:endParaRPr>
          </a:p>
        </p:txBody>
      </p:sp>
      <p:sp>
        <p:nvSpPr>
          <p:cNvPr id="97" name="CustomShape 23"/>
          <p:cNvSpPr/>
          <p:nvPr/>
        </p:nvSpPr>
        <p:spPr>
          <a:xfrm>
            <a:off x="3264480" y="7782898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post</a:t>
            </a:r>
            <a:endParaRPr lang="en-US" sz="2520" spc="-1" dirty="0">
              <a:latin typeface="Arial"/>
            </a:endParaRPr>
          </a:p>
        </p:txBody>
      </p:sp>
      <p:cxnSp>
        <p:nvCxnSpPr>
          <p:cNvPr id="98" name="Gerade Verbindung mit Pfeil 97"/>
          <p:cNvCxnSpPr>
            <a:stCxn id="73" idx="2"/>
            <a:endCxn id="68" idx="4"/>
          </p:cNvCxnSpPr>
          <p:nvPr/>
        </p:nvCxnSpPr>
        <p:spPr>
          <a:xfrm flipH="1">
            <a:off x="5472000" y="2178118"/>
            <a:ext cx="1878900" cy="226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hteck 99"/>
          <p:cNvSpPr/>
          <p:nvPr/>
        </p:nvSpPr>
        <p:spPr>
          <a:xfrm>
            <a:off x="1191787" y="8383770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Gerade Verbindung mit Pfeil 100"/>
          <p:cNvCxnSpPr>
            <a:stCxn id="100" idx="2"/>
          </p:cNvCxnSpPr>
          <p:nvPr/>
        </p:nvCxnSpPr>
        <p:spPr>
          <a:xfrm flipV="1">
            <a:off x="1574430" y="7766010"/>
            <a:ext cx="0" cy="72710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ustomShape 23"/>
          <p:cNvSpPr/>
          <p:nvPr/>
        </p:nvSpPr>
        <p:spPr>
          <a:xfrm>
            <a:off x="799635" y="8438442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endParaRPr lang="en-US" sz="2520" spc="-1" dirty="0">
              <a:latin typeface="Arial"/>
            </a:endParaRPr>
          </a:p>
        </p:txBody>
      </p:sp>
      <p:cxnSp>
        <p:nvCxnSpPr>
          <p:cNvPr id="103" name="Gerade Verbindung mit Pfeil 102"/>
          <p:cNvCxnSpPr>
            <a:stCxn id="72" idx="0"/>
            <a:endCxn id="69" idx="3"/>
          </p:cNvCxnSpPr>
          <p:nvPr/>
        </p:nvCxnSpPr>
        <p:spPr>
          <a:xfrm flipV="1">
            <a:off x="1589550" y="4773600"/>
            <a:ext cx="1650090" cy="18596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stomShape 14"/>
          <p:cNvSpPr/>
          <p:nvPr/>
        </p:nvSpPr>
        <p:spPr>
          <a:xfrm>
            <a:off x="1497600" y="5737215"/>
            <a:ext cx="611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lang="en-US" sz="2520" spc="-1" dirty="0">
              <a:latin typeface="Arial"/>
            </a:endParaRPr>
          </a:p>
        </p:txBody>
      </p:sp>
      <p:sp>
        <p:nvSpPr>
          <p:cNvPr id="105" name="CustomShape 14"/>
          <p:cNvSpPr/>
          <p:nvPr/>
        </p:nvSpPr>
        <p:spPr>
          <a:xfrm>
            <a:off x="6116964" y="2743412"/>
            <a:ext cx="611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lang="en-US" sz="2520" spc="-1" dirty="0">
              <a:latin typeface="Arial"/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7109040" y="2784396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Gerade Verbindung mit Pfeil 106"/>
          <p:cNvCxnSpPr>
            <a:stCxn id="106" idx="2"/>
          </p:cNvCxnSpPr>
          <p:nvPr/>
        </p:nvCxnSpPr>
        <p:spPr>
          <a:xfrm flipV="1">
            <a:off x="7491683" y="2166636"/>
            <a:ext cx="0" cy="72710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ustomShape 23"/>
          <p:cNvSpPr/>
          <p:nvPr/>
        </p:nvSpPr>
        <p:spPr>
          <a:xfrm>
            <a:off x="6701400" y="2815351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endParaRPr lang="en-US" sz="2520" spc="-1" dirty="0">
              <a:latin typeface="Arial"/>
            </a:endParaRPr>
          </a:p>
        </p:txBody>
      </p:sp>
      <p:sp>
        <p:nvSpPr>
          <p:cNvPr id="109" name="Rechteck 108"/>
          <p:cNvSpPr/>
          <p:nvPr/>
        </p:nvSpPr>
        <p:spPr>
          <a:xfrm rot="10800000">
            <a:off x="821729" y="1682375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ustomShape 23"/>
          <p:cNvSpPr/>
          <p:nvPr/>
        </p:nvSpPr>
        <p:spPr>
          <a:xfrm>
            <a:off x="449903" y="1251815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github</a:t>
            </a:r>
            <a:endParaRPr lang="en-US" sz="2520" spc="-1" dirty="0">
              <a:latin typeface="Arial"/>
            </a:endParaRPr>
          </a:p>
        </p:txBody>
      </p:sp>
      <p:cxnSp>
        <p:nvCxnSpPr>
          <p:cNvPr id="111" name="Gerade Verbindung mit Pfeil 110"/>
          <p:cNvCxnSpPr>
            <a:stCxn id="71" idx="0"/>
            <a:endCxn id="109" idx="0"/>
          </p:cNvCxnSpPr>
          <p:nvPr/>
        </p:nvCxnSpPr>
        <p:spPr>
          <a:xfrm flipH="1" flipV="1">
            <a:off x="1204372" y="1791720"/>
            <a:ext cx="908" cy="66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ustomShape 4"/>
          <p:cNvSpPr/>
          <p:nvPr/>
        </p:nvSpPr>
        <p:spPr>
          <a:xfrm>
            <a:off x="1032660" y="1802316"/>
            <a:ext cx="611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520" b="1" spc="-1" dirty="0">
                <a:solidFill>
                  <a:srgbClr val="000000"/>
                </a:solidFill>
                <a:latin typeface="Arial"/>
              </a:rPr>
              <a:t>r</a:t>
            </a:r>
            <a:endParaRPr lang="en-US" sz="2520" spc="-1" dirty="0">
              <a:latin typeface="Arial"/>
            </a:endParaRPr>
          </a:p>
        </p:txBody>
      </p:sp>
      <p:sp>
        <p:nvSpPr>
          <p:cNvPr id="113" name="CustomShape 16"/>
          <p:cNvSpPr/>
          <p:nvPr/>
        </p:nvSpPr>
        <p:spPr>
          <a:xfrm>
            <a:off x="2662980" y="2739983"/>
            <a:ext cx="4133520" cy="7185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lang="en-US" sz="2520" spc="-1" dirty="0">
              <a:latin typeface="Arial"/>
            </a:endParaRPr>
          </a:p>
        </p:txBody>
      </p:sp>
      <p:cxnSp>
        <p:nvCxnSpPr>
          <p:cNvPr id="114" name="Gerade Verbindung mit Pfeil 113"/>
          <p:cNvCxnSpPr>
            <a:stCxn id="71" idx="3"/>
            <a:endCxn id="69" idx="2"/>
          </p:cNvCxnSpPr>
          <p:nvPr/>
        </p:nvCxnSpPr>
        <p:spPr>
          <a:xfrm>
            <a:off x="1510920" y="2773800"/>
            <a:ext cx="1477080" cy="1668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>
            <a:stCxn id="70" idx="3"/>
            <a:endCxn id="68" idx="1"/>
          </p:cNvCxnSpPr>
          <p:nvPr/>
        </p:nvCxnSpPr>
        <p:spPr>
          <a:xfrm>
            <a:off x="4386480" y="1993004"/>
            <a:ext cx="833880" cy="211819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>
            <a:stCxn id="70" idx="1"/>
            <a:endCxn id="69" idx="1"/>
          </p:cNvCxnSpPr>
          <p:nvPr/>
        </p:nvCxnSpPr>
        <p:spPr>
          <a:xfrm flipH="1">
            <a:off x="3239640" y="1993004"/>
            <a:ext cx="535560" cy="211819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1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30200" y="264960"/>
            <a:ext cx="7886160" cy="57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407A"/>
                </a:solidFill>
                <a:latin typeface="Arial"/>
              </a:rPr>
              <a:t>Application </a:t>
            </a:r>
            <a:r>
              <a:rPr lang="en-US" sz="3200" spc="-1" dirty="0" smtClean="0">
                <a:solidFill>
                  <a:srgbClr val="00407A"/>
                </a:solidFill>
                <a:latin typeface="Arial"/>
              </a:rPr>
              <a:t>10</a:t>
            </a:r>
            <a:endParaRPr lang="en-US" sz="3200" spc="-1" dirty="0">
              <a:latin typeface="Arial"/>
            </a:endParaRPr>
          </a:p>
        </p:txBody>
      </p:sp>
      <p:sp>
        <p:nvSpPr>
          <p:cNvPr id="93" name="CustomShape 25"/>
          <p:cNvSpPr/>
          <p:nvPr/>
        </p:nvSpPr>
        <p:spPr>
          <a:xfrm>
            <a:off x="430200" y="851850"/>
            <a:ext cx="5996000" cy="301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spc="-1" dirty="0">
                <a:latin typeface="Arial"/>
              </a:rPr>
              <a:t>https://github.com/ajurasz/ascii-less-gallery</a:t>
            </a:r>
          </a:p>
        </p:txBody>
      </p:sp>
      <p:grpSp>
        <p:nvGrpSpPr>
          <p:cNvPr id="26" name="Gruppieren 25"/>
          <p:cNvGrpSpPr/>
          <p:nvPr/>
        </p:nvGrpSpPr>
        <p:grpSpPr>
          <a:xfrm>
            <a:off x="12671960" y="6300644"/>
            <a:ext cx="790200" cy="1001520"/>
            <a:chOff x="744120" y="1173960"/>
            <a:chExt cx="790200" cy="1001520"/>
          </a:xfrm>
        </p:grpSpPr>
        <p:pic>
          <p:nvPicPr>
            <p:cNvPr id="27" name="Grafik 57"/>
            <p:cNvPicPr/>
            <p:nvPr/>
          </p:nvPicPr>
          <p:blipFill>
            <a:blip r:embed="rId2"/>
            <a:stretch/>
          </p:blipFill>
          <p:spPr>
            <a:xfrm>
              <a:off x="89964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" name="CustomShape 18"/>
            <p:cNvSpPr/>
            <p:nvPr/>
          </p:nvSpPr>
          <p:spPr>
            <a:xfrm>
              <a:off x="744120" y="1173960"/>
              <a:ext cx="790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auth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10402400" y="10409577"/>
            <a:ext cx="1197360" cy="1032120"/>
            <a:chOff x="2558880" y="1143360"/>
            <a:chExt cx="1197360" cy="1032120"/>
          </a:xfrm>
        </p:grpSpPr>
        <p:pic>
          <p:nvPicPr>
            <p:cNvPr id="30" name="Grafik 56"/>
            <p:cNvPicPr/>
            <p:nvPr/>
          </p:nvPicPr>
          <p:blipFill>
            <a:blip r:embed="rId2"/>
            <a:stretch/>
          </p:blipFill>
          <p:spPr>
            <a:xfrm>
              <a:off x="286704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1" name="CustomShape 19"/>
            <p:cNvSpPr/>
            <p:nvPr/>
          </p:nvSpPr>
          <p:spPr>
            <a:xfrm>
              <a:off x="2558880" y="1143360"/>
              <a:ext cx="1197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login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0212639" y="3070455"/>
            <a:ext cx="1108800" cy="1037520"/>
            <a:chOff x="4704840" y="1137960"/>
            <a:chExt cx="1108800" cy="1037520"/>
          </a:xfrm>
        </p:grpSpPr>
        <p:pic>
          <p:nvPicPr>
            <p:cNvPr id="33" name="Grafik 58"/>
            <p:cNvPicPr/>
            <p:nvPr/>
          </p:nvPicPr>
          <p:blipFill>
            <a:blip r:embed="rId2"/>
            <a:stretch/>
          </p:blipFill>
          <p:spPr>
            <a:xfrm>
              <a:off x="496872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5" name="CustomShape 20"/>
            <p:cNvSpPr/>
            <p:nvPr/>
          </p:nvSpPr>
          <p:spPr>
            <a:xfrm>
              <a:off x="4704840" y="1137960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register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1693050" y="7084880"/>
            <a:ext cx="1108800" cy="1035433"/>
            <a:chOff x="6932826" y="1543320"/>
            <a:chExt cx="1108800" cy="1035433"/>
          </a:xfrm>
        </p:grpSpPr>
        <p:pic>
          <p:nvPicPr>
            <p:cNvPr id="37" name="Grafik 59"/>
            <p:cNvPicPr/>
            <p:nvPr/>
          </p:nvPicPr>
          <p:blipFill>
            <a:blip r:embed="rId2"/>
            <a:stretch/>
          </p:blipFill>
          <p:spPr>
            <a:xfrm>
              <a:off x="730836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0" name="CustomShape 20"/>
            <p:cNvSpPr/>
            <p:nvPr/>
          </p:nvSpPr>
          <p:spPr>
            <a:xfrm>
              <a:off x="6932826" y="2214433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create</a:t>
              </a:r>
            </a:p>
            <a:p>
              <a:pPr algn="ctr">
                <a:lnSpc>
                  <a:spcPct val="100000"/>
                </a:lnSpc>
              </a:pP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3427580" y="7193289"/>
            <a:ext cx="1172880" cy="950040"/>
            <a:chOff x="3531960" y="5325840"/>
            <a:chExt cx="1172880" cy="950040"/>
          </a:xfrm>
        </p:grpSpPr>
        <p:pic>
          <p:nvPicPr>
            <p:cNvPr id="46" name="Grafik 60"/>
            <p:cNvPicPr/>
            <p:nvPr/>
          </p:nvPicPr>
          <p:blipFill>
            <a:blip r:embed="rId2"/>
            <a:stretch/>
          </p:blipFill>
          <p:spPr>
            <a:xfrm>
              <a:off x="3732480" y="532584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51" name="CustomShape 22"/>
            <p:cNvSpPr/>
            <p:nvPr/>
          </p:nvSpPr>
          <p:spPr>
            <a:xfrm>
              <a:off x="3531960" y="5911560"/>
              <a:ext cx="1172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list</a:t>
              </a:r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5685761" y="7103556"/>
            <a:ext cx="1172880" cy="950040"/>
            <a:chOff x="3531960" y="5325840"/>
            <a:chExt cx="1172880" cy="950040"/>
          </a:xfrm>
        </p:grpSpPr>
        <p:pic>
          <p:nvPicPr>
            <p:cNvPr id="54" name="Grafik 60"/>
            <p:cNvPicPr/>
            <p:nvPr/>
          </p:nvPicPr>
          <p:blipFill>
            <a:blip r:embed="rId2"/>
            <a:stretch/>
          </p:blipFill>
          <p:spPr>
            <a:xfrm>
              <a:off x="3732480" y="532584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55" name="CustomShape 22"/>
            <p:cNvSpPr/>
            <p:nvPr/>
          </p:nvSpPr>
          <p:spPr>
            <a:xfrm>
              <a:off x="3531960" y="5911560"/>
              <a:ext cx="1172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delete</a:t>
              </a:r>
            </a:p>
            <a:p>
              <a:pPr algn="ctr">
                <a:lnSpc>
                  <a:spcPct val="100000"/>
                </a:lnSpc>
              </a:pP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9642449" y="4107975"/>
            <a:ext cx="1139710" cy="3085314"/>
            <a:chOff x="9642449" y="4107975"/>
            <a:chExt cx="1139710" cy="3085314"/>
          </a:xfrm>
        </p:grpSpPr>
        <p:sp>
          <p:nvSpPr>
            <p:cNvPr id="62" name="CustomShape 4"/>
            <p:cNvSpPr/>
            <p:nvPr/>
          </p:nvSpPr>
          <p:spPr>
            <a:xfrm>
              <a:off x="9980449" y="5465817"/>
              <a:ext cx="635245" cy="72729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>
                  <a:solidFill>
                    <a:srgbClr val="000000"/>
                  </a:solidFill>
                  <a:latin typeface="Arial"/>
                </a:rPr>
                <a:t>p</a:t>
              </a:r>
              <a:endParaRPr lang="en-US" sz="2520" spc="-1" dirty="0">
                <a:latin typeface="Arial"/>
              </a:endParaRPr>
            </a:p>
          </p:txBody>
        </p:sp>
        <p:cxnSp>
          <p:nvCxnSpPr>
            <p:cNvPr id="63" name="Gerade Verbindung mit Pfeil 62"/>
            <p:cNvCxnSpPr>
              <a:stCxn id="33" idx="2"/>
            </p:cNvCxnSpPr>
            <p:nvPr/>
          </p:nvCxnSpPr>
          <p:spPr>
            <a:xfrm flipH="1">
              <a:off x="9642449" y="4107975"/>
              <a:ext cx="1139710" cy="30853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CustomShape 4"/>
          <p:cNvSpPr/>
          <p:nvPr/>
        </p:nvSpPr>
        <p:spPr>
          <a:xfrm>
            <a:off x="10787785" y="9650313"/>
            <a:ext cx="426589" cy="347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lang="en-US" sz="2520" spc="-1" dirty="0">
              <a:latin typeface="Arial"/>
            </a:endParaRPr>
          </a:p>
        </p:txBody>
      </p:sp>
      <p:cxnSp>
        <p:nvCxnSpPr>
          <p:cNvPr id="65" name="Gerade Verbindung mit Pfeil 64"/>
          <p:cNvCxnSpPr>
            <a:stCxn id="31" idx="0"/>
            <a:endCxn id="79" idx="3"/>
          </p:cNvCxnSpPr>
          <p:nvPr/>
        </p:nvCxnSpPr>
        <p:spPr>
          <a:xfrm flipH="1" flipV="1">
            <a:off x="9261349" y="8204990"/>
            <a:ext cx="1739731" cy="2204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37" idx="0"/>
          </p:cNvCxnSpPr>
          <p:nvPr/>
        </p:nvCxnSpPr>
        <p:spPr>
          <a:xfrm flipV="1">
            <a:off x="2374224" y="3137172"/>
            <a:ext cx="643641" cy="39477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stCxn id="27" idx="3"/>
          </p:cNvCxnSpPr>
          <p:nvPr/>
        </p:nvCxnSpPr>
        <p:spPr>
          <a:xfrm flipV="1">
            <a:off x="13438760" y="6193109"/>
            <a:ext cx="1130680" cy="7929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/>
          <p:cNvSpPr/>
          <p:nvPr/>
        </p:nvSpPr>
        <p:spPr>
          <a:xfrm rot="16200000">
            <a:off x="13431866" y="6119957"/>
            <a:ext cx="2523744" cy="1463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ustomShape 4"/>
          <p:cNvSpPr/>
          <p:nvPr/>
        </p:nvSpPr>
        <p:spPr>
          <a:xfrm>
            <a:off x="14693738" y="6408508"/>
            <a:ext cx="2147162" cy="11083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520" b="1" spc="-1" dirty="0" err="1" smtClean="0">
                <a:solidFill>
                  <a:srgbClr val="000000"/>
                </a:solidFill>
                <a:latin typeface="Arial"/>
              </a:rPr>
              <a:t>AuthPolicy</a:t>
            </a:r>
            <a:endParaRPr lang="de-DE" sz="2520" b="1" spc="-1" dirty="0" smtClean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8" name="Gruppieren 77"/>
          <p:cNvGrpSpPr/>
          <p:nvPr/>
        </p:nvGrpSpPr>
        <p:grpSpPr>
          <a:xfrm>
            <a:off x="8542249" y="7542590"/>
            <a:ext cx="1438200" cy="1026720"/>
            <a:chOff x="2520540" y="4111200"/>
            <a:chExt cx="1438200" cy="1026720"/>
          </a:xfrm>
        </p:grpSpPr>
        <p:sp>
          <p:nvSpPr>
            <p:cNvPr id="79" name="CustomShape 6"/>
            <p:cNvSpPr/>
            <p:nvPr/>
          </p:nvSpPr>
          <p:spPr>
            <a:xfrm>
              <a:off x="2988000" y="4111200"/>
              <a:ext cx="503280" cy="66240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" name="CustomShape 24"/>
            <p:cNvSpPr/>
            <p:nvPr/>
          </p:nvSpPr>
          <p:spPr>
            <a:xfrm>
              <a:off x="2520540" y="4773600"/>
              <a:ext cx="1438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Dynamodb_User_Table</a:t>
              </a: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endParaRPr lang="en-US" sz="2520" spc="-1" dirty="0">
                <a:latin typeface="Arial"/>
              </a:endParaRPr>
            </a:p>
          </p:txBody>
        </p:sp>
      </p:grpSp>
      <p:cxnSp>
        <p:nvCxnSpPr>
          <p:cNvPr id="81" name="Gerade Verbindung mit Pfeil 80"/>
          <p:cNvCxnSpPr/>
          <p:nvPr/>
        </p:nvCxnSpPr>
        <p:spPr>
          <a:xfrm flipH="1" flipV="1">
            <a:off x="3617572" y="3434775"/>
            <a:ext cx="331096" cy="3632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 flipH="1" flipV="1">
            <a:off x="4336761" y="3475815"/>
            <a:ext cx="1855160" cy="33098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2401274" y="2832845"/>
            <a:ext cx="2523744" cy="1463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stomShape 4"/>
          <p:cNvSpPr/>
          <p:nvPr/>
        </p:nvSpPr>
        <p:spPr>
          <a:xfrm>
            <a:off x="1591641" y="1915654"/>
            <a:ext cx="4143010" cy="11083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520" b="1" spc="-1" dirty="0" err="1" smtClean="0">
                <a:solidFill>
                  <a:srgbClr val="000000"/>
                </a:solidFill>
                <a:latin typeface="Arial"/>
              </a:rPr>
              <a:t>ElasticsearchService</a:t>
            </a:r>
            <a:endParaRPr lang="de-DE" sz="2520" b="1" spc="-1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1801504" y="8682081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stomShape 23"/>
          <p:cNvSpPr/>
          <p:nvPr/>
        </p:nvSpPr>
        <p:spPr>
          <a:xfrm>
            <a:off x="1402905" y="8824700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post</a:t>
            </a:r>
            <a:endParaRPr lang="en-US" sz="2520" spc="-1" dirty="0">
              <a:latin typeface="Arial"/>
            </a:endParaRPr>
          </a:p>
        </p:txBody>
      </p: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2184147" y="8219643"/>
            <a:ext cx="0" cy="46243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3539787" y="8691060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stomShape 23"/>
          <p:cNvSpPr/>
          <p:nvPr/>
        </p:nvSpPr>
        <p:spPr>
          <a:xfrm>
            <a:off x="3141188" y="8833679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endParaRPr lang="en-US" sz="2520" spc="-1" dirty="0">
              <a:latin typeface="Arial"/>
            </a:endParaRPr>
          </a:p>
        </p:txBody>
      </p:sp>
      <p:cxnSp>
        <p:nvCxnSpPr>
          <p:cNvPr id="48" name="Gerade Verbindung mit Pfeil 47"/>
          <p:cNvCxnSpPr>
            <a:stCxn id="45" idx="0"/>
          </p:cNvCxnSpPr>
          <p:nvPr/>
        </p:nvCxnSpPr>
        <p:spPr>
          <a:xfrm flipV="1">
            <a:off x="3922430" y="8228622"/>
            <a:ext cx="0" cy="46243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5849696" y="8610195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stomShape 23"/>
          <p:cNvSpPr/>
          <p:nvPr/>
        </p:nvSpPr>
        <p:spPr>
          <a:xfrm>
            <a:off x="5451097" y="8752814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delete</a:t>
            </a:r>
            <a:endParaRPr lang="en-US" sz="2520" spc="-1" dirty="0">
              <a:latin typeface="Arial"/>
            </a:endParaRPr>
          </a:p>
        </p:txBody>
      </p:sp>
      <p:cxnSp>
        <p:nvCxnSpPr>
          <p:cNvPr id="53" name="Gerade Verbindung mit Pfeil 52"/>
          <p:cNvCxnSpPr>
            <a:stCxn id="49" idx="0"/>
          </p:cNvCxnSpPr>
          <p:nvPr/>
        </p:nvCxnSpPr>
        <p:spPr>
          <a:xfrm flipV="1">
            <a:off x="6232339" y="8147757"/>
            <a:ext cx="0" cy="46243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/>
          <p:cNvSpPr/>
          <p:nvPr/>
        </p:nvSpPr>
        <p:spPr>
          <a:xfrm>
            <a:off x="10618437" y="12092643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ustomShape 23"/>
          <p:cNvSpPr/>
          <p:nvPr/>
        </p:nvSpPr>
        <p:spPr>
          <a:xfrm>
            <a:off x="10219838" y="12235262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post</a:t>
            </a:r>
            <a:endParaRPr lang="en-US" sz="2520" spc="-1" dirty="0">
              <a:latin typeface="Arial"/>
            </a:endParaRPr>
          </a:p>
        </p:txBody>
      </p:sp>
      <p:cxnSp>
        <p:nvCxnSpPr>
          <p:cNvPr id="58" name="Gerade Verbindung mit Pfeil 57"/>
          <p:cNvCxnSpPr>
            <a:stCxn id="56" idx="0"/>
          </p:cNvCxnSpPr>
          <p:nvPr/>
        </p:nvCxnSpPr>
        <p:spPr>
          <a:xfrm flipV="1">
            <a:off x="11001080" y="11630205"/>
            <a:ext cx="0" cy="46243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 rot="10800000" flipV="1">
            <a:off x="10288251" y="1915654"/>
            <a:ext cx="1033188" cy="987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ustomShape 23"/>
          <p:cNvSpPr/>
          <p:nvPr/>
        </p:nvSpPr>
        <p:spPr>
          <a:xfrm>
            <a:off x="9808214" y="1501090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post</a:t>
            </a:r>
            <a:endParaRPr lang="en-US" sz="2520" spc="-1" dirty="0">
              <a:latin typeface="Arial"/>
            </a:endParaRPr>
          </a:p>
        </p:txBody>
      </p:sp>
      <p:cxnSp>
        <p:nvCxnSpPr>
          <p:cNvPr id="61" name="Gerade Verbindung mit Pfeil 60"/>
          <p:cNvCxnSpPr>
            <a:endCxn id="35" idx="0"/>
          </p:cNvCxnSpPr>
          <p:nvPr/>
        </p:nvCxnSpPr>
        <p:spPr>
          <a:xfrm flipH="1">
            <a:off x="10767039" y="2014450"/>
            <a:ext cx="20746" cy="105600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61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/>
          <p:cNvGrpSpPr/>
          <p:nvPr/>
        </p:nvGrpSpPr>
        <p:grpSpPr>
          <a:xfrm>
            <a:off x="744120" y="2088360"/>
            <a:ext cx="790200" cy="1001520"/>
            <a:chOff x="744120" y="1173960"/>
            <a:chExt cx="790200" cy="1001520"/>
          </a:xfrm>
        </p:grpSpPr>
        <p:pic>
          <p:nvPicPr>
            <p:cNvPr id="71" name="Grafik 57"/>
            <p:cNvPicPr/>
            <p:nvPr/>
          </p:nvPicPr>
          <p:blipFill>
            <a:blip r:embed="rId2"/>
            <a:stretch/>
          </p:blipFill>
          <p:spPr>
            <a:xfrm>
              <a:off x="89964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6" name="CustomShape 18"/>
            <p:cNvSpPr/>
            <p:nvPr/>
          </p:nvSpPr>
          <p:spPr>
            <a:xfrm>
              <a:off x="744120" y="1173960"/>
              <a:ext cx="790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CreateUser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558880" y="2057760"/>
            <a:ext cx="1197360" cy="1032120"/>
            <a:chOff x="2558880" y="1143360"/>
            <a:chExt cx="1197360" cy="1032120"/>
          </a:xfrm>
        </p:grpSpPr>
        <p:pic>
          <p:nvPicPr>
            <p:cNvPr id="70" name="Grafik 56"/>
            <p:cNvPicPr/>
            <p:nvPr/>
          </p:nvPicPr>
          <p:blipFill>
            <a:blip r:embed="rId2"/>
            <a:stretch/>
          </p:blipFill>
          <p:spPr>
            <a:xfrm>
              <a:off x="286704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7" name="CustomShape 19"/>
            <p:cNvSpPr/>
            <p:nvPr/>
          </p:nvSpPr>
          <p:spPr>
            <a:xfrm>
              <a:off x="2558880" y="1143360"/>
              <a:ext cx="1197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GetMe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4704840" y="2052360"/>
            <a:ext cx="1108800" cy="1037520"/>
            <a:chOff x="4704840" y="1137960"/>
            <a:chExt cx="1108800" cy="1037520"/>
          </a:xfrm>
        </p:grpSpPr>
        <p:pic>
          <p:nvPicPr>
            <p:cNvPr id="72" name="Grafik 58"/>
            <p:cNvPicPr/>
            <p:nvPr/>
          </p:nvPicPr>
          <p:blipFill>
            <a:blip r:embed="rId2"/>
            <a:stretch/>
          </p:blipFill>
          <p:spPr>
            <a:xfrm>
              <a:off x="496872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8" name="CustomShape 20"/>
            <p:cNvSpPr/>
            <p:nvPr/>
          </p:nvSpPr>
          <p:spPr>
            <a:xfrm>
              <a:off x="4704840" y="1137960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GetUser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7694670" y="15546138"/>
            <a:ext cx="1172880" cy="950040"/>
            <a:chOff x="3531960" y="5325840"/>
            <a:chExt cx="1172880" cy="950040"/>
          </a:xfrm>
        </p:grpSpPr>
        <p:pic>
          <p:nvPicPr>
            <p:cNvPr id="74" name="Grafik 60"/>
            <p:cNvPicPr/>
            <p:nvPr/>
          </p:nvPicPr>
          <p:blipFill>
            <a:blip r:embed="rId2"/>
            <a:stretch/>
          </p:blipFill>
          <p:spPr>
            <a:xfrm>
              <a:off x="3732480" y="532584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9" name="CustomShape 22"/>
            <p:cNvSpPr/>
            <p:nvPr/>
          </p:nvSpPr>
          <p:spPr>
            <a:xfrm>
              <a:off x="3531960" y="5911560"/>
              <a:ext cx="1172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AttachPublicReceivePolicy</a:t>
              </a:r>
              <a:endParaRPr lang="en-US" sz="2520" spc="-1" dirty="0">
                <a:latin typeface="Arial"/>
              </a:endParaRPr>
            </a:p>
          </p:txBody>
        </p:sp>
      </p:grpSp>
      <p:sp>
        <p:nvSpPr>
          <p:cNvPr id="92" name="CustomShape 1"/>
          <p:cNvSpPr/>
          <p:nvPr/>
        </p:nvSpPr>
        <p:spPr>
          <a:xfrm>
            <a:off x="430200" y="264960"/>
            <a:ext cx="7886160" cy="57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407A"/>
                </a:solidFill>
                <a:latin typeface="Arial"/>
              </a:rPr>
              <a:t>Application </a:t>
            </a:r>
            <a:r>
              <a:rPr lang="en-US" sz="3200" spc="-1" dirty="0" smtClean="0">
                <a:solidFill>
                  <a:srgbClr val="00407A"/>
                </a:solidFill>
                <a:latin typeface="Arial"/>
              </a:rPr>
              <a:t>2</a:t>
            </a:r>
            <a:endParaRPr lang="en-US" sz="3200" spc="-1" dirty="0">
              <a:latin typeface="Arial"/>
            </a:endParaRPr>
          </a:p>
        </p:txBody>
      </p:sp>
      <p:sp>
        <p:nvSpPr>
          <p:cNvPr id="93" name="CustomShape 25"/>
          <p:cNvSpPr/>
          <p:nvPr/>
        </p:nvSpPr>
        <p:spPr>
          <a:xfrm>
            <a:off x="430200" y="851850"/>
            <a:ext cx="5996000" cy="301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spc="-1" dirty="0" smtClean="0">
                <a:solidFill>
                  <a:srgbClr val="000000"/>
                </a:solidFill>
                <a:ea typeface="AR PL SungtiL GB"/>
              </a:rPr>
              <a:t>https://github.com/aws-samples/aws-iot-chat-example</a:t>
            </a:r>
            <a:endParaRPr lang="en-US" sz="1100" spc="-1" dirty="0">
              <a:latin typeface="Arial"/>
            </a:endParaRPr>
          </a:p>
        </p:txBody>
      </p:sp>
      <p:grpSp>
        <p:nvGrpSpPr>
          <p:cNvPr id="31" name="Gruppieren 30"/>
          <p:cNvGrpSpPr/>
          <p:nvPr/>
        </p:nvGrpSpPr>
        <p:grpSpPr>
          <a:xfrm>
            <a:off x="6973400" y="2077140"/>
            <a:ext cx="1108800" cy="1001520"/>
            <a:chOff x="6936120" y="1173960"/>
            <a:chExt cx="1108800" cy="1001520"/>
          </a:xfrm>
        </p:grpSpPr>
        <p:pic>
          <p:nvPicPr>
            <p:cNvPr id="73" name="Grafik 59"/>
            <p:cNvPicPr/>
            <p:nvPr/>
          </p:nvPicPr>
          <p:blipFill>
            <a:blip r:embed="rId2"/>
            <a:stretch/>
          </p:blipFill>
          <p:spPr>
            <a:xfrm>
              <a:off x="730836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94" name="CustomShape 20"/>
            <p:cNvSpPr/>
            <p:nvPr/>
          </p:nvSpPr>
          <p:spPr>
            <a:xfrm>
              <a:off x="6936120" y="1173960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ListUsers</a:t>
              </a: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7892804" y="13009138"/>
            <a:ext cx="1414440" cy="1119140"/>
            <a:chOff x="7308360" y="1056340"/>
            <a:chExt cx="1414440" cy="1119140"/>
          </a:xfrm>
        </p:grpSpPr>
        <p:pic>
          <p:nvPicPr>
            <p:cNvPr id="40" name="Grafik 59"/>
            <p:cNvPicPr/>
            <p:nvPr/>
          </p:nvPicPr>
          <p:blipFill>
            <a:blip r:embed="rId2"/>
            <a:stretch/>
          </p:blipFill>
          <p:spPr>
            <a:xfrm>
              <a:off x="730836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1" name="CustomShape 20"/>
            <p:cNvSpPr/>
            <p:nvPr/>
          </p:nvSpPr>
          <p:spPr>
            <a:xfrm>
              <a:off x="7614000" y="1056340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AttachPublicPublishPolicy</a:t>
              </a: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4121820" y="12996020"/>
            <a:ext cx="1108800" cy="1001520"/>
            <a:chOff x="6936120" y="1173960"/>
            <a:chExt cx="1108800" cy="1001520"/>
          </a:xfrm>
        </p:grpSpPr>
        <p:pic>
          <p:nvPicPr>
            <p:cNvPr id="46" name="Grafik 59"/>
            <p:cNvPicPr/>
            <p:nvPr/>
          </p:nvPicPr>
          <p:blipFill>
            <a:blip r:embed="rId2"/>
            <a:stretch/>
          </p:blipFill>
          <p:spPr>
            <a:xfrm>
              <a:off x="730836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7" name="CustomShape 20"/>
            <p:cNvSpPr/>
            <p:nvPr/>
          </p:nvSpPr>
          <p:spPr>
            <a:xfrm>
              <a:off x="6936120" y="1173960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AttachConnectPolicy</a:t>
              </a: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13534617" y="13337178"/>
            <a:ext cx="1172880" cy="950040"/>
            <a:chOff x="3531960" y="5325840"/>
            <a:chExt cx="1172880" cy="950040"/>
          </a:xfrm>
        </p:grpSpPr>
        <p:pic>
          <p:nvPicPr>
            <p:cNvPr id="49" name="Grafik 60"/>
            <p:cNvPicPr/>
            <p:nvPr/>
          </p:nvPicPr>
          <p:blipFill>
            <a:blip r:embed="rId2"/>
            <a:stretch/>
          </p:blipFill>
          <p:spPr>
            <a:xfrm>
              <a:off x="3732480" y="532584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50" name="CustomShape 22"/>
            <p:cNvSpPr/>
            <p:nvPr/>
          </p:nvSpPr>
          <p:spPr>
            <a:xfrm>
              <a:off x="3531960" y="5911560"/>
              <a:ext cx="1172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AutoConfirmUser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51" name="Gruppieren 50"/>
          <p:cNvGrpSpPr/>
          <p:nvPr/>
        </p:nvGrpSpPr>
        <p:grpSpPr>
          <a:xfrm>
            <a:off x="10149140" y="9250140"/>
            <a:ext cx="1172880" cy="950040"/>
            <a:chOff x="3531960" y="5325840"/>
            <a:chExt cx="1172880" cy="950040"/>
          </a:xfrm>
        </p:grpSpPr>
        <p:pic>
          <p:nvPicPr>
            <p:cNvPr id="52" name="Grafik 60"/>
            <p:cNvPicPr/>
            <p:nvPr/>
          </p:nvPicPr>
          <p:blipFill>
            <a:blip r:embed="rId2"/>
            <a:stretch/>
          </p:blipFill>
          <p:spPr>
            <a:xfrm>
              <a:off x="3732480" y="532584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53" name="CustomShape 22"/>
            <p:cNvSpPr/>
            <p:nvPr/>
          </p:nvSpPr>
          <p:spPr>
            <a:xfrm>
              <a:off x="3531960" y="5911560"/>
              <a:ext cx="1172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CreateChat</a:t>
              </a: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54" name="Gruppieren 53"/>
          <p:cNvGrpSpPr/>
          <p:nvPr/>
        </p:nvGrpSpPr>
        <p:grpSpPr>
          <a:xfrm>
            <a:off x="14143360" y="9360840"/>
            <a:ext cx="1172880" cy="950040"/>
            <a:chOff x="3531960" y="5325840"/>
            <a:chExt cx="1172880" cy="950040"/>
          </a:xfrm>
        </p:grpSpPr>
        <p:pic>
          <p:nvPicPr>
            <p:cNvPr id="55" name="Grafik 60"/>
            <p:cNvPicPr/>
            <p:nvPr/>
          </p:nvPicPr>
          <p:blipFill>
            <a:blip r:embed="rId2"/>
            <a:stretch/>
          </p:blipFill>
          <p:spPr>
            <a:xfrm>
              <a:off x="3732480" y="532584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56" name="CustomShape 22"/>
            <p:cNvSpPr/>
            <p:nvPr/>
          </p:nvSpPr>
          <p:spPr>
            <a:xfrm>
              <a:off x="3531960" y="5911560"/>
              <a:ext cx="1172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ListChats</a:t>
              </a: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10373990" y="5190110"/>
            <a:ext cx="1438200" cy="1026720"/>
            <a:chOff x="2520540" y="4111200"/>
            <a:chExt cx="1438200" cy="1026720"/>
          </a:xfrm>
        </p:grpSpPr>
        <p:sp>
          <p:nvSpPr>
            <p:cNvPr id="58" name="CustomShape 6"/>
            <p:cNvSpPr/>
            <p:nvPr/>
          </p:nvSpPr>
          <p:spPr>
            <a:xfrm>
              <a:off x="2988000" y="4111200"/>
              <a:ext cx="503280" cy="66240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" name="CustomShape 24"/>
            <p:cNvSpPr/>
            <p:nvPr/>
          </p:nvSpPr>
          <p:spPr>
            <a:xfrm>
              <a:off x="2520540" y="4773600"/>
              <a:ext cx="1438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IoTChatChats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60" name="Gruppieren 59"/>
          <p:cNvGrpSpPr/>
          <p:nvPr/>
        </p:nvGrpSpPr>
        <p:grpSpPr>
          <a:xfrm>
            <a:off x="3361500" y="5956844"/>
            <a:ext cx="1438200" cy="1026720"/>
            <a:chOff x="2520540" y="4111200"/>
            <a:chExt cx="1438200" cy="1026720"/>
          </a:xfrm>
        </p:grpSpPr>
        <p:sp>
          <p:nvSpPr>
            <p:cNvPr id="61" name="CustomShape 6"/>
            <p:cNvSpPr/>
            <p:nvPr/>
          </p:nvSpPr>
          <p:spPr>
            <a:xfrm>
              <a:off x="2988000" y="4111200"/>
              <a:ext cx="503280" cy="66240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CustomShape 24"/>
            <p:cNvSpPr/>
            <p:nvPr/>
          </p:nvSpPr>
          <p:spPr>
            <a:xfrm>
              <a:off x="2520540" y="4773600"/>
              <a:ext cx="1438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IoTChatUsers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63" name="Gruppieren 62"/>
          <p:cNvGrpSpPr/>
          <p:nvPr/>
        </p:nvGrpSpPr>
        <p:grpSpPr>
          <a:xfrm>
            <a:off x="2867040" y="15656838"/>
            <a:ext cx="1172880" cy="950040"/>
            <a:chOff x="3531960" y="5325840"/>
            <a:chExt cx="1172880" cy="950040"/>
          </a:xfrm>
        </p:grpSpPr>
        <p:pic>
          <p:nvPicPr>
            <p:cNvPr id="64" name="Grafik 60"/>
            <p:cNvPicPr/>
            <p:nvPr/>
          </p:nvPicPr>
          <p:blipFill>
            <a:blip r:embed="rId2"/>
            <a:stretch/>
          </p:blipFill>
          <p:spPr>
            <a:xfrm>
              <a:off x="3732480" y="532584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65" name="CustomShape 22"/>
            <p:cNvSpPr/>
            <p:nvPr/>
          </p:nvSpPr>
          <p:spPr>
            <a:xfrm>
              <a:off x="3531960" y="5911560"/>
              <a:ext cx="1172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AttachPublicSubscribePolicy</a:t>
              </a:r>
              <a:endParaRPr lang="en-US" sz="2520" spc="-1" dirty="0">
                <a:latin typeface="Arial"/>
              </a:endParaRPr>
            </a:p>
          </p:txBody>
        </p:sp>
      </p:grpSp>
      <p:sp>
        <p:nvSpPr>
          <p:cNvPr id="66" name="CustomShape 4"/>
          <p:cNvSpPr/>
          <p:nvPr/>
        </p:nvSpPr>
        <p:spPr>
          <a:xfrm>
            <a:off x="13462600" y="7717620"/>
            <a:ext cx="611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lang="en-US" sz="2520" spc="-1" dirty="0">
              <a:latin typeface="Arial"/>
            </a:endParaRPr>
          </a:p>
        </p:txBody>
      </p:sp>
      <p:cxnSp>
        <p:nvCxnSpPr>
          <p:cNvPr id="4" name="Gerade Verbindung mit Pfeil 3"/>
          <p:cNvCxnSpPr>
            <a:stCxn id="55" idx="0"/>
            <a:endCxn id="58" idx="4"/>
          </p:cNvCxnSpPr>
          <p:nvPr/>
        </p:nvCxnSpPr>
        <p:spPr>
          <a:xfrm flipH="1" flipV="1">
            <a:off x="11344730" y="5521310"/>
            <a:ext cx="3304790" cy="38395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ustomShape 4"/>
          <p:cNvSpPr/>
          <p:nvPr/>
        </p:nvSpPr>
        <p:spPr>
          <a:xfrm>
            <a:off x="10624918" y="8286820"/>
            <a:ext cx="987962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rpr</a:t>
            </a:r>
            <a:endParaRPr lang="en-US" sz="2520" spc="-1" dirty="0">
              <a:latin typeface="Arial"/>
            </a:endParaRPr>
          </a:p>
        </p:txBody>
      </p:sp>
      <p:cxnSp>
        <p:nvCxnSpPr>
          <p:cNvPr id="97" name="Gerade Verbindung mit Pfeil 96"/>
          <p:cNvCxnSpPr>
            <a:endCxn id="59" idx="0"/>
          </p:cNvCxnSpPr>
          <p:nvPr/>
        </p:nvCxnSpPr>
        <p:spPr>
          <a:xfrm flipV="1">
            <a:off x="10624918" y="5852510"/>
            <a:ext cx="468172" cy="3376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>
            <a:stCxn id="64" idx="3"/>
          </p:cNvCxnSpPr>
          <p:nvPr/>
        </p:nvCxnSpPr>
        <p:spPr>
          <a:xfrm flipV="1">
            <a:off x="3678840" y="14995808"/>
            <a:ext cx="1551780" cy="9771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 flipV="1">
            <a:off x="7686108" y="15027028"/>
            <a:ext cx="595002" cy="1104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>
            <a:stCxn id="41" idx="2"/>
          </p:cNvCxnSpPr>
          <p:nvPr/>
        </p:nvCxnSpPr>
        <p:spPr>
          <a:xfrm flipH="1">
            <a:off x="7686108" y="13373458"/>
            <a:ext cx="1066736" cy="153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>
            <a:stCxn id="46" idx="2"/>
          </p:cNvCxnSpPr>
          <p:nvPr/>
        </p:nvCxnSpPr>
        <p:spPr>
          <a:xfrm>
            <a:off x="4799700" y="13997540"/>
            <a:ext cx="305640" cy="906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ustomShape 24"/>
          <p:cNvSpPr/>
          <p:nvPr/>
        </p:nvSpPr>
        <p:spPr>
          <a:xfrm>
            <a:off x="8065154" y="14636641"/>
            <a:ext cx="1438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520" b="1" spc="-1" dirty="0" err="1" smtClean="0">
                <a:solidFill>
                  <a:srgbClr val="000000"/>
                </a:solidFill>
                <a:latin typeface="Arial"/>
              </a:rPr>
              <a:t>iot</a:t>
            </a:r>
            <a:r>
              <a:rPr lang="de-DE" sz="2520" b="1" spc="-1" dirty="0" smtClean="0">
                <a:solidFill>
                  <a:srgbClr val="000000"/>
                </a:solidFill>
                <a:latin typeface="Arial"/>
              </a:rPr>
              <a:t>-API </a:t>
            </a:r>
            <a:endParaRPr lang="en-US" sz="2520" spc="-1" dirty="0">
              <a:latin typeface="Arial"/>
            </a:endParaRPr>
          </a:p>
        </p:txBody>
      </p:sp>
      <p:sp>
        <p:nvSpPr>
          <p:cNvPr id="67" name="CustomShape 4"/>
          <p:cNvSpPr/>
          <p:nvPr/>
        </p:nvSpPr>
        <p:spPr>
          <a:xfrm>
            <a:off x="5779591" y="4866645"/>
            <a:ext cx="426589" cy="347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lang="en-US" sz="2520" spc="-1" dirty="0">
              <a:latin typeface="Arial"/>
            </a:endParaRPr>
          </a:p>
        </p:txBody>
      </p:sp>
      <p:cxnSp>
        <p:nvCxnSpPr>
          <p:cNvPr id="68" name="Gerade Verbindung mit Pfeil 67"/>
          <p:cNvCxnSpPr/>
          <p:nvPr/>
        </p:nvCxnSpPr>
        <p:spPr>
          <a:xfrm flipH="1">
            <a:off x="4501260" y="2506764"/>
            <a:ext cx="3026541" cy="3686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stomShape 4"/>
          <p:cNvSpPr/>
          <p:nvPr/>
        </p:nvSpPr>
        <p:spPr>
          <a:xfrm>
            <a:off x="4799700" y="3964152"/>
            <a:ext cx="426589" cy="347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lang="en-US" sz="2520" spc="-1" dirty="0">
              <a:latin typeface="Arial"/>
            </a:endParaRPr>
          </a:p>
        </p:txBody>
      </p:sp>
      <p:cxnSp>
        <p:nvCxnSpPr>
          <p:cNvPr id="75" name="Gerade Verbindung mit Pfeil 74"/>
          <p:cNvCxnSpPr/>
          <p:nvPr/>
        </p:nvCxnSpPr>
        <p:spPr>
          <a:xfrm flipH="1">
            <a:off x="4290955" y="3070455"/>
            <a:ext cx="676001" cy="27537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stomShape 4"/>
          <p:cNvSpPr/>
          <p:nvPr/>
        </p:nvSpPr>
        <p:spPr>
          <a:xfrm>
            <a:off x="3189240" y="4333930"/>
            <a:ext cx="426589" cy="347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lang="en-US" sz="2520" spc="-1" dirty="0">
              <a:latin typeface="Arial"/>
            </a:endParaRPr>
          </a:p>
        </p:txBody>
      </p:sp>
      <p:cxnSp>
        <p:nvCxnSpPr>
          <p:cNvPr id="77" name="Gerade Verbindung mit Pfeil 76"/>
          <p:cNvCxnSpPr/>
          <p:nvPr/>
        </p:nvCxnSpPr>
        <p:spPr>
          <a:xfrm>
            <a:off x="3189240" y="3089880"/>
            <a:ext cx="765489" cy="273430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stomShape 4"/>
          <p:cNvSpPr/>
          <p:nvPr/>
        </p:nvSpPr>
        <p:spPr>
          <a:xfrm>
            <a:off x="1245240" y="4246819"/>
            <a:ext cx="622379" cy="619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pr</a:t>
            </a:r>
            <a:endParaRPr lang="en-US" sz="2520" spc="-1" dirty="0">
              <a:latin typeface="Arial"/>
            </a:endParaRPr>
          </a:p>
        </p:txBody>
      </p:sp>
      <p:cxnSp>
        <p:nvCxnSpPr>
          <p:cNvPr id="79" name="Gerade Verbindung mit Pfeil 78"/>
          <p:cNvCxnSpPr/>
          <p:nvPr/>
        </p:nvCxnSpPr>
        <p:spPr>
          <a:xfrm>
            <a:off x="1534320" y="3364739"/>
            <a:ext cx="2081509" cy="26423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744120" y="1487330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stomShape 23"/>
          <p:cNvSpPr/>
          <p:nvPr/>
        </p:nvSpPr>
        <p:spPr>
          <a:xfrm>
            <a:off x="313657" y="1065077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post</a:t>
            </a:r>
            <a:endParaRPr lang="en-US" sz="2520" spc="-1" dirty="0">
              <a:latin typeface="Arial"/>
            </a:endParaRPr>
          </a:p>
        </p:txBody>
      </p:sp>
      <p:cxnSp>
        <p:nvCxnSpPr>
          <p:cNvPr id="82" name="Gerade Verbindung mit Pfeil 81"/>
          <p:cNvCxnSpPr>
            <a:stCxn id="80" idx="2"/>
            <a:endCxn id="86" idx="0"/>
          </p:cNvCxnSpPr>
          <p:nvPr/>
        </p:nvCxnSpPr>
        <p:spPr>
          <a:xfrm>
            <a:off x="1126763" y="1596675"/>
            <a:ext cx="12457" cy="491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2741723" y="1493352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stomShape 23"/>
          <p:cNvSpPr/>
          <p:nvPr/>
        </p:nvSpPr>
        <p:spPr>
          <a:xfrm>
            <a:off x="2311260" y="1071099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endParaRPr lang="en-US" sz="2520" spc="-1" dirty="0">
              <a:latin typeface="Arial"/>
            </a:endParaRPr>
          </a:p>
        </p:txBody>
      </p:sp>
      <p:cxnSp>
        <p:nvCxnSpPr>
          <p:cNvPr id="85" name="Gerade Verbindung mit Pfeil 84"/>
          <p:cNvCxnSpPr>
            <a:stCxn id="83" idx="2"/>
          </p:cNvCxnSpPr>
          <p:nvPr/>
        </p:nvCxnSpPr>
        <p:spPr>
          <a:xfrm>
            <a:off x="3124366" y="1602697"/>
            <a:ext cx="12457" cy="491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>
          <a:xfrm>
            <a:off x="4904021" y="1550575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ustomShape 23"/>
          <p:cNvSpPr/>
          <p:nvPr/>
        </p:nvSpPr>
        <p:spPr>
          <a:xfrm>
            <a:off x="4473558" y="1128322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endParaRPr lang="en-US" sz="2520" spc="-1" dirty="0">
              <a:latin typeface="Arial"/>
            </a:endParaRPr>
          </a:p>
        </p:txBody>
      </p:sp>
      <p:cxnSp>
        <p:nvCxnSpPr>
          <p:cNvPr id="95" name="Gerade Verbindung mit Pfeil 94"/>
          <p:cNvCxnSpPr>
            <a:stCxn id="90" idx="2"/>
          </p:cNvCxnSpPr>
          <p:nvPr/>
        </p:nvCxnSpPr>
        <p:spPr>
          <a:xfrm>
            <a:off x="5286664" y="1659920"/>
            <a:ext cx="12457" cy="491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/>
          <p:cNvSpPr/>
          <p:nvPr/>
        </p:nvSpPr>
        <p:spPr>
          <a:xfrm>
            <a:off x="7248651" y="1521661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CustomShape 23"/>
          <p:cNvSpPr/>
          <p:nvPr/>
        </p:nvSpPr>
        <p:spPr>
          <a:xfrm>
            <a:off x="6818188" y="1099408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endParaRPr lang="en-US" sz="2520" spc="-1" dirty="0">
              <a:latin typeface="Arial"/>
            </a:endParaRPr>
          </a:p>
        </p:txBody>
      </p:sp>
      <p:cxnSp>
        <p:nvCxnSpPr>
          <p:cNvPr id="108" name="Gerade Verbindung mit Pfeil 107"/>
          <p:cNvCxnSpPr>
            <a:stCxn id="106" idx="2"/>
          </p:cNvCxnSpPr>
          <p:nvPr/>
        </p:nvCxnSpPr>
        <p:spPr>
          <a:xfrm>
            <a:off x="7631294" y="1631006"/>
            <a:ext cx="12457" cy="491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eck 108"/>
          <p:cNvSpPr/>
          <p:nvPr/>
        </p:nvSpPr>
        <p:spPr>
          <a:xfrm>
            <a:off x="4181126" y="12589652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ustomShape 23"/>
          <p:cNvSpPr/>
          <p:nvPr/>
        </p:nvSpPr>
        <p:spPr>
          <a:xfrm>
            <a:off x="3750663" y="12167399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520" b="1" spc="-1" dirty="0" err="1" smtClean="0">
                <a:solidFill>
                  <a:srgbClr val="000000"/>
                </a:solidFill>
                <a:latin typeface="Arial"/>
              </a:rPr>
              <a:t>post</a:t>
            </a:r>
            <a:endParaRPr lang="en-US" sz="2520" spc="-1" dirty="0">
              <a:latin typeface="Arial"/>
            </a:endParaRPr>
          </a:p>
        </p:txBody>
      </p:sp>
      <p:cxnSp>
        <p:nvCxnSpPr>
          <p:cNvPr id="111" name="Gerade Verbindung mit Pfeil 110"/>
          <p:cNvCxnSpPr>
            <a:stCxn id="109" idx="2"/>
          </p:cNvCxnSpPr>
          <p:nvPr/>
        </p:nvCxnSpPr>
        <p:spPr>
          <a:xfrm>
            <a:off x="4563769" y="12698997"/>
            <a:ext cx="12457" cy="491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5565009" y="14820958"/>
            <a:ext cx="1919303" cy="2060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hteck 112"/>
          <p:cNvSpPr/>
          <p:nvPr/>
        </p:nvSpPr>
        <p:spPr>
          <a:xfrm>
            <a:off x="8289941" y="12423154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CustomShape 23"/>
          <p:cNvSpPr/>
          <p:nvPr/>
        </p:nvSpPr>
        <p:spPr>
          <a:xfrm>
            <a:off x="7859478" y="12000901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520" b="1" spc="-1" dirty="0" err="1" smtClean="0">
                <a:solidFill>
                  <a:srgbClr val="000000"/>
                </a:solidFill>
                <a:latin typeface="Arial"/>
              </a:rPr>
              <a:t>post</a:t>
            </a:r>
            <a:endParaRPr lang="en-US" sz="2520" spc="-1" dirty="0">
              <a:latin typeface="Arial"/>
            </a:endParaRPr>
          </a:p>
        </p:txBody>
      </p:sp>
      <p:cxnSp>
        <p:nvCxnSpPr>
          <p:cNvPr id="115" name="Gerade Verbindung mit Pfeil 114"/>
          <p:cNvCxnSpPr>
            <a:stCxn id="113" idx="2"/>
          </p:cNvCxnSpPr>
          <p:nvPr/>
        </p:nvCxnSpPr>
        <p:spPr>
          <a:xfrm>
            <a:off x="8672584" y="12532499"/>
            <a:ext cx="12457" cy="491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/>
          <p:nvPr/>
        </p:nvCxnSpPr>
        <p:spPr>
          <a:xfrm flipV="1">
            <a:off x="3303948" y="16758616"/>
            <a:ext cx="3277" cy="523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ustomShape 23"/>
          <p:cNvSpPr/>
          <p:nvPr/>
        </p:nvSpPr>
        <p:spPr>
          <a:xfrm>
            <a:off x="2453305" y="17351234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post</a:t>
            </a:r>
            <a:endParaRPr lang="en-US" sz="2520" spc="-1" dirty="0">
              <a:latin typeface="Arial"/>
            </a:endParaRPr>
          </a:p>
        </p:txBody>
      </p:sp>
      <p:cxnSp>
        <p:nvCxnSpPr>
          <p:cNvPr id="118" name="Gerade Verbindung mit Pfeil 117"/>
          <p:cNvCxnSpPr/>
          <p:nvPr/>
        </p:nvCxnSpPr>
        <p:spPr>
          <a:xfrm flipV="1">
            <a:off x="8103233" y="16782188"/>
            <a:ext cx="3277" cy="523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ustomShape 23"/>
          <p:cNvSpPr/>
          <p:nvPr/>
        </p:nvSpPr>
        <p:spPr>
          <a:xfrm>
            <a:off x="7252590" y="17374806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post</a:t>
            </a:r>
            <a:endParaRPr lang="en-US" sz="2520" spc="-1" dirty="0">
              <a:latin typeface="Arial"/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7694670" y="17311901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hteck 120"/>
          <p:cNvSpPr/>
          <p:nvPr/>
        </p:nvSpPr>
        <p:spPr>
          <a:xfrm>
            <a:off x="2921305" y="17257228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hteck 121"/>
          <p:cNvSpPr/>
          <p:nvPr/>
        </p:nvSpPr>
        <p:spPr>
          <a:xfrm>
            <a:off x="12997125" y="15759183"/>
            <a:ext cx="1919303" cy="2060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CustomShape 24"/>
          <p:cNvSpPr/>
          <p:nvPr/>
        </p:nvSpPr>
        <p:spPr>
          <a:xfrm>
            <a:off x="14955160" y="15680058"/>
            <a:ext cx="1438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520" b="1" spc="-1" dirty="0" err="1" smtClean="0">
                <a:solidFill>
                  <a:srgbClr val="000000"/>
                </a:solidFill>
                <a:latin typeface="Arial"/>
              </a:rPr>
              <a:t>UserPool</a:t>
            </a:r>
            <a:r>
              <a:rPr lang="de-DE" sz="2520" b="1" spc="-1" dirty="0" smtClean="0">
                <a:solidFill>
                  <a:srgbClr val="000000"/>
                </a:solidFill>
                <a:latin typeface="Arial"/>
              </a:rPr>
              <a:t> </a:t>
            </a:r>
            <a:endParaRPr lang="en-US" sz="2520" spc="-1" dirty="0">
              <a:latin typeface="Arial"/>
            </a:endParaRPr>
          </a:p>
        </p:txBody>
      </p:sp>
      <p:cxnSp>
        <p:nvCxnSpPr>
          <p:cNvPr id="124" name="Gerade Verbindung mit Pfeil 123"/>
          <p:cNvCxnSpPr>
            <a:stCxn id="122" idx="0"/>
          </p:cNvCxnSpPr>
          <p:nvPr/>
        </p:nvCxnSpPr>
        <p:spPr>
          <a:xfrm flipH="1" flipV="1">
            <a:off x="13956776" y="14287218"/>
            <a:ext cx="1" cy="1471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/>
          <p:cNvCxnSpPr/>
          <p:nvPr/>
        </p:nvCxnSpPr>
        <p:spPr>
          <a:xfrm flipV="1">
            <a:off x="10668081" y="10388621"/>
            <a:ext cx="3277" cy="523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stomShape 23"/>
          <p:cNvSpPr/>
          <p:nvPr/>
        </p:nvSpPr>
        <p:spPr>
          <a:xfrm>
            <a:off x="9817438" y="10981239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post</a:t>
            </a:r>
            <a:endParaRPr lang="en-US" sz="2520" spc="-1" dirty="0">
              <a:latin typeface="Arial"/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10259518" y="10918334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Gerade Verbindung mit Pfeil 127"/>
          <p:cNvCxnSpPr/>
          <p:nvPr/>
        </p:nvCxnSpPr>
        <p:spPr>
          <a:xfrm flipV="1">
            <a:off x="14752443" y="10633686"/>
            <a:ext cx="3277" cy="523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ustomShape 23"/>
          <p:cNvSpPr/>
          <p:nvPr/>
        </p:nvSpPr>
        <p:spPr>
          <a:xfrm>
            <a:off x="13901800" y="11226304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endParaRPr lang="en-US" sz="2520" spc="-1" dirty="0">
              <a:latin typeface="Arial"/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14343880" y="11163399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0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/>
          <p:cNvGrpSpPr/>
          <p:nvPr/>
        </p:nvGrpSpPr>
        <p:grpSpPr>
          <a:xfrm>
            <a:off x="744120" y="2088360"/>
            <a:ext cx="790200" cy="1001520"/>
            <a:chOff x="744120" y="1173960"/>
            <a:chExt cx="790200" cy="1001520"/>
          </a:xfrm>
        </p:grpSpPr>
        <p:pic>
          <p:nvPicPr>
            <p:cNvPr id="71" name="Grafik 57"/>
            <p:cNvPicPr/>
            <p:nvPr/>
          </p:nvPicPr>
          <p:blipFill>
            <a:blip r:embed="rId2"/>
            <a:stretch/>
          </p:blipFill>
          <p:spPr>
            <a:xfrm>
              <a:off x="89964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6" name="CustomShape 18"/>
            <p:cNvSpPr/>
            <p:nvPr/>
          </p:nvSpPr>
          <p:spPr>
            <a:xfrm>
              <a:off x="744120" y="1173960"/>
              <a:ext cx="790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create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558880" y="2057760"/>
            <a:ext cx="1197360" cy="1032120"/>
            <a:chOff x="2558880" y="1143360"/>
            <a:chExt cx="1197360" cy="1032120"/>
          </a:xfrm>
        </p:grpSpPr>
        <p:pic>
          <p:nvPicPr>
            <p:cNvPr id="70" name="Grafik 56"/>
            <p:cNvPicPr/>
            <p:nvPr/>
          </p:nvPicPr>
          <p:blipFill>
            <a:blip r:embed="rId2"/>
            <a:stretch/>
          </p:blipFill>
          <p:spPr>
            <a:xfrm>
              <a:off x="286704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7" name="CustomShape 19"/>
            <p:cNvSpPr/>
            <p:nvPr/>
          </p:nvSpPr>
          <p:spPr>
            <a:xfrm>
              <a:off x="2558880" y="1143360"/>
              <a:ext cx="1197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get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4704840" y="2052360"/>
            <a:ext cx="1108800" cy="1037520"/>
            <a:chOff x="4704840" y="1137960"/>
            <a:chExt cx="1108800" cy="1037520"/>
          </a:xfrm>
        </p:grpSpPr>
        <p:pic>
          <p:nvPicPr>
            <p:cNvPr id="72" name="Grafik 58"/>
            <p:cNvPicPr/>
            <p:nvPr/>
          </p:nvPicPr>
          <p:blipFill>
            <a:blip r:embed="rId2"/>
            <a:stretch/>
          </p:blipFill>
          <p:spPr>
            <a:xfrm>
              <a:off x="496872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8" name="CustomShape 20"/>
            <p:cNvSpPr/>
            <p:nvPr/>
          </p:nvSpPr>
          <p:spPr>
            <a:xfrm>
              <a:off x="4704840" y="1137960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list</a:t>
              </a:r>
              <a:endParaRPr lang="en-US" sz="2520" spc="-1" dirty="0">
                <a:latin typeface="Arial"/>
              </a:endParaRPr>
            </a:p>
          </p:txBody>
        </p:sp>
      </p:grpSp>
      <p:sp>
        <p:nvSpPr>
          <p:cNvPr id="92" name="CustomShape 1"/>
          <p:cNvSpPr/>
          <p:nvPr/>
        </p:nvSpPr>
        <p:spPr>
          <a:xfrm>
            <a:off x="430200" y="264960"/>
            <a:ext cx="7886160" cy="57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407A"/>
                </a:solidFill>
                <a:latin typeface="Arial"/>
              </a:rPr>
              <a:t>Application </a:t>
            </a:r>
            <a:r>
              <a:rPr lang="en-US" sz="3200" spc="-1" dirty="0" smtClean="0">
                <a:solidFill>
                  <a:srgbClr val="00407A"/>
                </a:solidFill>
                <a:latin typeface="Arial"/>
              </a:rPr>
              <a:t>3</a:t>
            </a:r>
            <a:endParaRPr lang="en-US" sz="3200" spc="-1" dirty="0">
              <a:latin typeface="Arial"/>
            </a:endParaRPr>
          </a:p>
        </p:txBody>
      </p:sp>
      <p:sp>
        <p:nvSpPr>
          <p:cNvPr id="93" name="CustomShape 25"/>
          <p:cNvSpPr/>
          <p:nvPr/>
        </p:nvSpPr>
        <p:spPr>
          <a:xfrm>
            <a:off x="430200" y="851850"/>
            <a:ext cx="5996000" cy="301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ea typeface="AR PL SungtiL GB"/>
              </a:rPr>
              <a:t>https://github.com/AnomalyInnovations/serverless-stack-demo-api</a:t>
            </a:r>
            <a:endParaRPr lang="en-US" sz="1100" spc="-1" dirty="0">
              <a:latin typeface="Arial"/>
            </a:endParaRPr>
          </a:p>
        </p:txBody>
      </p:sp>
      <p:grpSp>
        <p:nvGrpSpPr>
          <p:cNvPr id="31" name="Gruppieren 30"/>
          <p:cNvGrpSpPr/>
          <p:nvPr/>
        </p:nvGrpSpPr>
        <p:grpSpPr>
          <a:xfrm>
            <a:off x="6973400" y="2077140"/>
            <a:ext cx="1108800" cy="1001520"/>
            <a:chOff x="6936120" y="1173960"/>
            <a:chExt cx="1108800" cy="1001520"/>
          </a:xfrm>
        </p:grpSpPr>
        <p:pic>
          <p:nvPicPr>
            <p:cNvPr id="73" name="Grafik 59"/>
            <p:cNvPicPr/>
            <p:nvPr/>
          </p:nvPicPr>
          <p:blipFill>
            <a:blip r:embed="rId2"/>
            <a:stretch/>
          </p:blipFill>
          <p:spPr>
            <a:xfrm>
              <a:off x="730836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94" name="CustomShape 20"/>
            <p:cNvSpPr/>
            <p:nvPr/>
          </p:nvSpPr>
          <p:spPr>
            <a:xfrm>
              <a:off x="6936120" y="1173960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update</a:t>
              </a:r>
            </a:p>
            <a:p>
              <a:pPr algn="ctr">
                <a:lnSpc>
                  <a:spcPct val="100000"/>
                </a:lnSpc>
              </a:pP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51" name="Gruppieren 50"/>
          <p:cNvGrpSpPr/>
          <p:nvPr/>
        </p:nvGrpSpPr>
        <p:grpSpPr>
          <a:xfrm>
            <a:off x="2277794" y="9823857"/>
            <a:ext cx="1172880" cy="950040"/>
            <a:chOff x="3531960" y="5325840"/>
            <a:chExt cx="1172880" cy="950040"/>
          </a:xfrm>
        </p:grpSpPr>
        <p:pic>
          <p:nvPicPr>
            <p:cNvPr id="52" name="Grafik 60"/>
            <p:cNvPicPr/>
            <p:nvPr/>
          </p:nvPicPr>
          <p:blipFill>
            <a:blip r:embed="rId2"/>
            <a:stretch/>
          </p:blipFill>
          <p:spPr>
            <a:xfrm>
              <a:off x="3732480" y="532584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53" name="CustomShape 22"/>
            <p:cNvSpPr/>
            <p:nvPr/>
          </p:nvSpPr>
          <p:spPr>
            <a:xfrm>
              <a:off x="3531960" y="5911560"/>
              <a:ext cx="1172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delete</a:t>
              </a:r>
            </a:p>
          </p:txBody>
        </p:sp>
      </p:grpSp>
      <p:grpSp>
        <p:nvGrpSpPr>
          <p:cNvPr id="54" name="Gruppieren 53"/>
          <p:cNvGrpSpPr/>
          <p:nvPr/>
        </p:nvGrpSpPr>
        <p:grpSpPr>
          <a:xfrm>
            <a:off x="5081439" y="9860073"/>
            <a:ext cx="1172880" cy="950040"/>
            <a:chOff x="3531960" y="5325840"/>
            <a:chExt cx="1172880" cy="950040"/>
          </a:xfrm>
        </p:grpSpPr>
        <p:pic>
          <p:nvPicPr>
            <p:cNvPr id="55" name="Grafik 60"/>
            <p:cNvPicPr/>
            <p:nvPr/>
          </p:nvPicPr>
          <p:blipFill>
            <a:blip r:embed="rId2"/>
            <a:stretch/>
          </p:blipFill>
          <p:spPr>
            <a:xfrm>
              <a:off x="3732480" y="532584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56" name="CustomShape 22"/>
            <p:cNvSpPr/>
            <p:nvPr/>
          </p:nvSpPr>
          <p:spPr>
            <a:xfrm>
              <a:off x="3531960" y="5911560"/>
              <a:ext cx="1172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billing</a:t>
              </a:r>
            </a:p>
            <a:p>
              <a:pPr algn="ctr">
                <a:lnSpc>
                  <a:spcPct val="100000"/>
                </a:lnSpc>
              </a:pP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60" name="Gruppieren 59"/>
          <p:cNvGrpSpPr/>
          <p:nvPr/>
        </p:nvGrpSpPr>
        <p:grpSpPr>
          <a:xfrm>
            <a:off x="3361500" y="5956844"/>
            <a:ext cx="1438200" cy="1026720"/>
            <a:chOff x="2520540" y="4111200"/>
            <a:chExt cx="1438200" cy="1026720"/>
          </a:xfrm>
        </p:grpSpPr>
        <p:sp>
          <p:nvSpPr>
            <p:cNvPr id="61" name="CustomShape 6"/>
            <p:cNvSpPr/>
            <p:nvPr/>
          </p:nvSpPr>
          <p:spPr>
            <a:xfrm>
              <a:off x="2988000" y="4111200"/>
              <a:ext cx="503280" cy="66240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CustomShape 24"/>
            <p:cNvSpPr/>
            <p:nvPr/>
          </p:nvSpPr>
          <p:spPr>
            <a:xfrm>
              <a:off x="2520540" y="4773600"/>
              <a:ext cx="1438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customTableName</a:t>
              </a:r>
              <a:endParaRPr lang="en-US" sz="2520" spc="-1" dirty="0">
                <a:latin typeface="Arial"/>
              </a:endParaRPr>
            </a:p>
          </p:txBody>
        </p:sp>
      </p:grpSp>
      <p:sp>
        <p:nvSpPr>
          <p:cNvPr id="67" name="CustomShape 4"/>
          <p:cNvSpPr/>
          <p:nvPr/>
        </p:nvSpPr>
        <p:spPr>
          <a:xfrm>
            <a:off x="5779591" y="4423096"/>
            <a:ext cx="426589" cy="347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lang="en-US" sz="2520" spc="-1" dirty="0">
              <a:latin typeface="Arial"/>
            </a:endParaRPr>
          </a:p>
        </p:txBody>
      </p:sp>
      <p:cxnSp>
        <p:nvCxnSpPr>
          <p:cNvPr id="68" name="Gerade Verbindung mit Pfeil 67"/>
          <p:cNvCxnSpPr/>
          <p:nvPr/>
        </p:nvCxnSpPr>
        <p:spPr>
          <a:xfrm flipH="1">
            <a:off x="4501260" y="2506764"/>
            <a:ext cx="3026541" cy="3686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stomShape 4"/>
          <p:cNvSpPr/>
          <p:nvPr/>
        </p:nvSpPr>
        <p:spPr>
          <a:xfrm>
            <a:off x="4799700" y="3964152"/>
            <a:ext cx="426589" cy="347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lang="en-US" sz="2520" spc="-1" dirty="0">
              <a:latin typeface="Arial"/>
            </a:endParaRPr>
          </a:p>
        </p:txBody>
      </p:sp>
      <p:cxnSp>
        <p:nvCxnSpPr>
          <p:cNvPr id="75" name="Gerade Verbindung mit Pfeil 74"/>
          <p:cNvCxnSpPr/>
          <p:nvPr/>
        </p:nvCxnSpPr>
        <p:spPr>
          <a:xfrm flipH="1">
            <a:off x="4290955" y="3070455"/>
            <a:ext cx="676001" cy="27537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stomShape 4"/>
          <p:cNvSpPr/>
          <p:nvPr/>
        </p:nvSpPr>
        <p:spPr>
          <a:xfrm>
            <a:off x="3189240" y="4333930"/>
            <a:ext cx="426589" cy="347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lang="en-US" sz="2520" spc="-1" dirty="0">
              <a:latin typeface="Arial"/>
            </a:endParaRPr>
          </a:p>
        </p:txBody>
      </p:sp>
      <p:cxnSp>
        <p:nvCxnSpPr>
          <p:cNvPr id="77" name="Gerade Verbindung mit Pfeil 76"/>
          <p:cNvCxnSpPr/>
          <p:nvPr/>
        </p:nvCxnSpPr>
        <p:spPr>
          <a:xfrm>
            <a:off x="3189240" y="3089880"/>
            <a:ext cx="765489" cy="273430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stomShape 4"/>
          <p:cNvSpPr/>
          <p:nvPr/>
        </p:nvSpPr>
        <p:spPr>
          <a:xfrm>
            <a:off x="1448408" y="4184209"/>
            <a:ext cx="419211" cy="6824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endParaRPr lang="en-US" sz="2520" spc="-1" dirty="0">
              <a:latin typeface="Arial"/>
            </a:endParaRPr>
          </a:p>
        </p:txBody>
      </p:sp>
      <p:cxnSp>
        <p:nvCxnSpPr>
          <p:cNvPr id="79" name="Gerade Verbindung mit Pfeil 78"/>
          <p:cNvCxnSpPr/>
          <p:nvPr/>
        </p:nvCxnSpPr>
        <p:spPr>
          <a:xfrm>
            <a:off x="1534320" y="3364739"/>
            <a:ext cx="2081509" cy="26423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ustomShape 4"/>
          <p:cNvSpPr/>
          <p:nvPr/>
        </p:nvSpPr>
        <p:spPr>
          <a:xfrm>
            <a:off x="2451172" y="8370830"/>
            <a:ext cx="611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520" b="1" spc="-1" dirty="0" smtClean="0">
                <a:solidFill>
                  <a:srgbClr val="000000"/>
                </a:solidFill>
                <a:latin typeface="Arial"/>
              </a:rPr>
              <a:t>d</a:t>
            </a:r>
            <a:endParaRPr lang="en-US" sz="2520" spc="-1" dirty="0">
              <a:latin typeface="Arial"/>
            </a:endParaRPr>
          </a:p>
        </p:txBody>
      </p:sp>
      <p:cxnSp>
        <p:nvCxnSpPr>
          <p:cNvPr id="83" name="Gerade Verbindung mit Pfeil 82"/>
          <p:cNvCxnSpPr>
            <a:stCxn id="52" idx="0"/>
            <a:endCxn id="61" idx="2"/>
          </p:cNvCxnSpPr>
          <p:nvPr/>
        </p:nvCxnSpPr>
        <p:spPr>
          <a:xfrm flipV="1">
            <a:off x="2783954" y="6288044"/>
            <a:ext cx="1045006" cy="3535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2714003" y="10968571"/>
            <a:ext cx="3277" cy="523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stomShape 23"/>
          <p:cNvSpPr/>
          <p:nvPr/>
        </p:nvSpPr>
        <p:spPr>
          <a:xfrm>
            <a:off x="1863360" y="11561189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delete</a:t>
            </a:r>
            <a:endParaRPr lang="en-US" sz="2520" spc="-1" dirty="0">
              <a:latin typeface="Arial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2305440" y="11498284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hteck 37"/>
          <p:cNvSpPr/>
          <p:nvPr/>
        </p:nvSpPr>
        <p:spPr>
          <a:xfrm>
            <a:off x="683122" y="1691144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ustomShape 23"/>
          <p:cNvSpPr/>
          <p:nvPr/>
        </p:nvSpPr>
        <p:spPr>
          <a:xfrm>
            <a:off x="252659" y="1268891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post</a:t>
            </a:r>
            <a:endParaRPr lang="en-US" sz="2520" spc="-1" dirty="0">
              <a:latin typeface="Arial"/>
            </a:endParaRPr>
          </a:p>
        </p:txBody>
      </p:sp>
      <p:cxnSp>
        <p:nvCxnSpPr>
          <p:cNvPr id="40" name="Gerade Verbindung mit Pfeil 39"/>
          <p:cNvCxnSpPr>
            <a:stCxn id="38" idx="2"/>
          </p:cNvCxnSpPr>
          <p:nvPr/>
        </p:nvCxnSpPr>
        <p:spPr>
          <a:xfrm>
            <a:off x="1065765" y="1800489"/>
            <a:ext cx="12457" cy="491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2732560" y="1519416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stomShape 23"/>
          <p:cNvSpPr/>
          <p:nvPr/>
        </p:nvSpPr>
        <p:spPr>
          <a:xfrm>
            <a:off x="2302097" y="1097163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endParaRPr lang="en-US" sz="2520" spc="-1" dirty="0">
              <a:latin typeface="Arial"/>
            </a:endParaRPr>
          </a:p>
        </p:txBody>
      </p:sp>
      <p:cxnSp>
        <p:nvCxnSpPr>
          <p:cNvPr id="43" name="Gerade Verbindung mit Pfeil 42"/>
          <p:cNvCxnSpPr>
            <a:stCxn id="41" idx="2"/>
          </p:cNvCxnSpPr>
          <p:nvPr/>
        </p:nvCxnSpPr>
        <p:spPr>
          <a:xfrm>
            <a:off x="3115203" y="1628761"/>
            <a:ext cx="12457" cy="491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4849272" y="1540109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stomShape 23"/>
          <p:cNvSpPr/>
          <p:nvPr/>
        </p:nvSpPr>
        <p:spPr>
          <a:xfrm>
            <a:off x="4418809" y="1117856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endParaRPr lang="en-US" sz="2520" spc="-1" dirty="0">
              <a:latin typeface="Arial"/>
            </a:endParaRPr>
          </a:p>
        </p:txBody>
      </p:sp>
      <p:cxnSp>
        <p:nvCxnSpPr>
          <p:cNvPr id="46" name="Gerade Verbindung mit Pfeil 45"/>
          <p:cNvCxnSpPr>
            <a:stCxn id="44" idx="2"/>
          </p:cNvCxnSpPr>
          <p:nvPr/>
        </p:nvCxnSpPr>
        <p:spPr>
          <a:xfrm>
            <a:off x="5231915" y="1649454"/>
            <a:ext cx="12457" cy="491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7248651" y="1521661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stomShape 23"/>
          <p:cNvSpPr/>
          <p:nvPr/>
        </p:nvSpPr>
        <p:spPr>
          <a:xfrm>
            <a:off x="6818188" y="1099408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put</a:t>
            </a:r>
            <a:endParaRPr lang="en-US" sz="2520" spc="-1" dirty="0">
              <a:latin typeface="Arial"/>
            </a:endParaRPr>
          </a:p>
        </p:txBody>
      </p:sp>
      <p:cxnSp>
        <p:nvCxnSpPr>
          <p:cNvPr id="49" name="Gerade Verbindung mit Pfeil 48"/>
          <p:cNvCxnSpPr>
            <a:stCxn id="47" idx="2"/>
          </p:cNvCxnSpPr>
          <p:nvPr/>
        </p:nvCxnSpPr>
        <p:spPr>
          <a:xfrm>
            <a:off x="7631294" y="1631006"/>
            <a:ext cx="12457" cy="491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flipV="1">
            <a:off x="5650343" y="10899488"/>
            <a:ext cx="3277" cy="523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stomShape 23"/>
          <p:cNvSpPr/>
          <p:nvPr/>
        </p:nvSpPr>
        <p:spPr>
          <a:xfrm>
            <a:off x="4799700" y="11492106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post</a:t>
            </a:r>
            <a:endParaRPr lang="en-US" sz="2520" spc="-1" dirty="0">
              <a:latin typeface="Arial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5241780" y="11429201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Gerade Verbindung mit Pfeil 64"/>
          <p:cNvCxnSpPr>
            <a:stCxn id="55" idx="3"/>
          </p:cNvCxnSpPr>
          <p:nvPr/>
        </p:nvCxnSpPr>
        <p:spPr>
          <a:xfrm>
            <a:off x="5893239" y="10176153"/>
            <a:ext cx="10801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 rot="5400000">
            <a:off x="6645429" y="10085265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ustomShape 23"/>
          <p:cNvSpPr/>
          <p:nvPr/>
        </p:nvSpPr>
        <p:spPr>
          <a:xfrm>
            <a:off x="6254319" y="9279321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stripe</a:t>
            </a:r>
            <a:endParaRPr lang="en-US" sz="252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231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/>
          <p:cNvGrpSpPr/>
          <p:nvPr/>
        </p:nvGrpSpPr>
        <p:grpSpPr>
          <a:xfrm>
            <a:off x="15481227" y="10117342"/>
            <a:ext cx="1006380" cy="1040016"/>
            <a:chOff x="527940" y="498264"/>
            <a:chExt cx="1006380" cy="1040016"/>
          </a:xfrm>
        </p:grpSpPr>
        <p:pic>
          <p:nvPicPr>
            <p:cNvPr id="71" name="Grafik 57"/>
            <p:cNvPicPr/>
            <p:nvPr/>
          </p:nvPicPr>
          <p:blipFill>
            <a:blip r:embed="rId2"/>
            <a:stretch/>
          </p:blipFill>
          <p:spPr>
            <a:xfrm>
              <a:off x="527940" y="498264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6" name="CustomShape 18"/>
            <p:cNvSpPr/>
            <p:nvPr/>
          </p:nvSpPr>
          <p:spPr>
            <a:xfrm>
              <a:off x="744120" y="1173960"/>
              <a:ext cx="790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sendGroupMessage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15206830" y="3395402"/>
            <a:ext cx="1197360" cy="1471500"/>
            <a:chOff x="2778196" y="703980"/>
            <a:chExt cx="1197360" cy="1471500"/>
          </a:xfrm>
        </p:grpSpPr>
        <p:pic>
          <p:nvPicPr>
            <p:cNvPr id="70" name="Grafik 56"/>
            <p:cNvPicPr/>
            <p:nvPr/>
          </p:nvPicPr>
          <p:blipFill>
            <a:blip r:embed="rId2"/>
            <a:stretch/>
          </p:blipFill>
          <p:spPr>
            <a:xfrm>
              <a:off x="286704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7" name="CustomShape 19"/>
            <p:cNvSpPr/>
            <p:nvPr/>
          </p:nvSpPr>
          <p:spPr>
            <a:xfrm>
              <a:off x="2778196" y="703980"/>
              <a:ext cx="1197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updateUserActivity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2108790" y="12491901"/>
            <a:ext cx="1108800" cy="1042920"/>
            <a:chOff x="4736686" y="1543320"/>
            <a:chExt cx="1108800" cy="1042920"/>
          </a:xfrm>
        </p:grpSpPr>
        <p:pic>
          <p:nvPicPr>
            <p:cNvPr id="72" name="Grafik 58"/>
            <p:cNvPicPr/>
            <p:nvPr/>
          </p:nvPicPr>
          <p:blipFill>
            <a:blip r:embed="rId2"/>
            <a:stretch/>
          </p:blipFill>
          <p:spPr>
            <a:xfrm>
              <a:off x="496872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8" name="CustomShape 20"/>
            <p:cNvSpPr/>
            <p:nvPr/>
          </p:nvSpPr>
          <p:spPr>
            <a:xfrm>
              <a:off x="4736686" y="2221920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acceptInvite</a:t>
              </a:r>
              <a:endParaRPr lang="en-US" sz="2520" spc="-1" dirty="0">
                <a:latin typeface="Arial"/>
              </a:endParaRPr>
            </a:p>
          </p:txBody>
        </p:sp>
      </p:grpSp>
      <p:sp>
        <p:nvSpPr>
          <p:cNvPr id="92" name="CustomShape 1"/>
          <p:cNvSpPr/>
          <p:nvPr/>
        </p:nvSpPr>
        <p:spPr>
          <a:xfrm>
            <a:off x="430200" y="264960"/>
            <a:ext cx="7886160" cy="57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407A"/>
                </a:solidFill>
                <a:latin typeface="Arial"/>
              </a:rPr>
              <a:t>Application </a:t>
            </a:r>
            <a:r>
              <a:rPr lang="en-US" sz="3200" spc="-1" dirty="0" smtClean="0">
                <a:solidFill>
                  <a:srgbClr val="00407A"/>
                </a:solidFill>
                <a:latin typeface="Arial"/>
              </a:rPr>
              <a:t>4</a:t>
            </a:r>
            <a:endParaRPr lang="en-US" sz="3200" spc="-1" dirty="0">
              <a:latin typeface="Arial"/>
            </a:endParaRPr>
          </a:p>
        </p:txBody>
      </p:sp>
      <p:sp>
        <p:nvSpPr>
          <p:cNvPr id="93" name="CustomShape 25"/>
          <p:cNvSpPr/>
          <p:nvPr/>
        </p:nvSpPr>
        <p:spPr>
          <a:xfrm>
            <a:off x="430200" y="851850"/>
            <a:ext cx="5996000" cy="301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spc="-1" dirty="0">
                <a:latin typeface="Arial"/>
              </a:rPr>
              <a:t>https://github.com/tqhoughton/chat-app-serverless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15481227" y="6173482"/>
            <a:ext cx="1108800" cy="1279202"/>
            <a:chOff x="6927189" y="1173868"/>
            <a:chExt cx="1108800" cy="1279202"/>
          </a:xfrm>
        </p:grpSpPr>
        <p:pic>
          <p:nvPicPr>
            <p:cNvPr id="73" name="Grafik 59"/>
            <p:cNvPicPr/>
            <p:nvPr/>
          </p:nvPicPr>
          <p:blipFill>
            <a:blip r:embed="rId2"/>
            <a:stretch/>
          </p:blipFill>
          <p:spPr>
            <a:xfrm>
              <a:off x="7198832" y="182091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94" name="CustomShape 20"/>
            <p:cNvSpPr/>
            <p:nvPr/>
          </p:nvSpPr>
          <p:spPr>
            <a:xfrm>
              <a:off x="6927189" y="1173868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createUser</a:t>
              </a: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51" name="Gruppieren 50"/>
          <p:cNvGrpSpPr/>
          <p:nvPr/>
        </p:nvGrpSpPr>
        <p:grpSpPr>
          <a:xfrm>
            <a:off x="9521463" y="13741608"/>
            <a:ext cx="1172880" cy="950040"/>
            <a:chOff x="3531960" y="5325840"/>
            <a:chExt cx="1172880" cy="950040"/>
          </a:xfrm>
        </p:grpSpPr>
        <p:pic>
          <p:nvPicPr>
            <p:cNvPr id="52" name="Grafik 60"/>
            <p:cNvPicPr/>
            <p:nvPr/>
          </p:nvPicPr>
          <p:blipFill>
            <a:blip r:embed="rId2"/>
            <a:stretch/>
          </p:blipFill>
          <p:spPr>
            <a:xfrm>
              <a:off x="3732480" y="532584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53" name="CustomShape 22"/>
            <p:cNvSpPr/>
            <p:nvPr/>
          </p:nvSpPr>
          <p:spPr>
            <a:xfrm>
              <a:off x="3531960" y="5911560"/>
              <a:ext cx="1172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getInvites</a:t>
              </a: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60" name="Gruppieren 59"/>
          <p:cNvGrpSpPr/>
          <p:nvPr/>
        </p:nvGrpSpPr>
        <p:grpSpPr>
          <a:xfrm>
            <a:off x="2648268" y="7072412"/>
            <a:ext cx="1438200" cy="1026720"/>
            <a:chOff x="2520540" y="4111200"/>
            <a:chExt cx="1438200" cy="1026720"/>
          </a:xfrm>
        </p:grpSpPr>
        <p:sp>
          <p:nvSpPr>
            <p:cNvPr id="61" name="CustomShape 6"/>
            <p:cNvSpPr/>
            <p:nvPr/>
          </p:nvSpPr>
          <p:spPr>
            <a:xfrm>
              <a:off x="2988000" y="4111200"/>
              <a:ext cx="503280" cy="66240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CustomShape 24"/>
            <p:cNvSpPr/>
            <p:nvPr/>
          </p:nvSpPr>
          <p:spPr>
            <a:xfrm>
              <a:off x="2520540" y="4773600"/>
              <a:ext cx="1438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MessagesTable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5" name="Gruppieren 34"/>
          <p:cNvGrpSpPr/>
          <p:nvPr/>
        </p:nvGrpSpPr>
        <p:grpSpPr>
          <a:xfrm>
            <a:off x="14136444" y="14076136"/>
            <a:ext cx="1172880" cy="950040"/>
            <a:chOff x="3531960" y="5325840"/>
            <a:chExt cx="1172880" cy="950040"/>
          </a:xfrm>
        </p:grpSpPr>
        <p:pic>
          <p:nvPicPr>
            <p:cNvPr id="36" name="Grafik 60"/>
            <p:cNvPicPr/>
            <p:nvPr/>
          </p:nvPicPr>
          <p:blipFill>
            <a:blip r:embed="rId2"/>
            <a:stretch/>
          </p:blipFill>
          <p:spPr>
            <a:xfrm>
              <a:off x="3732480" y="532584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7" name="CustomShape 22"/>
            <p:cNvSpPr/>
            <p:nvPr/>
          </p:nvSpPr>
          <p:spPr>
            <a:xfrm>
              <a:off x="3531960" y="5911560"/>
              <a:ext cx="1172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getChats</a:t>
              </a: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4479919" y="11049507"/>
            <a:ext cx="1172880" cy="950040"/>
            <a:chOff x="3531960" y="5325840"/>
            <a:chExt cx="1172880" cy="950040"/>
          </a:xfrm>
        </p:grpSpPr>
        <p:pic>
          <p:nvPicPr>
            <p:cNvPr id="39" name="Grafik 60"/>
            <p:cNvPicPr/>
            <p:nvPr/>
          </p:nvPicPr>
          <p:blipFill>
            <a:blip r:embed="rId2"/>
            <a:stretch/>
          </p:blipFill>
          <p:spPr>
            <a:xfrm>
              <a:off x="3732480" y="532584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0" name="CustomShape 22"/>
            <p:cNvSpPr/>
            <p:nvPr/>
          </p:nvSpPr>
          <p:spPr>
            <a:xfrm>
              <a:off x="3531960" y="5911560"/>
              <a:ext cx="1172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deleteChats</a:t>
              </a: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000833" y="3284702"/>
            <a:ext cx="1172880" cy="950040"/>
            <a:chOff x="3531960" y="5325840"/>
            <a:chExt cx="1172880" cy="950040"/>
          </a:xfrm>
        </p:grpSpPr>
        <p:pic>
          <p:nvPicPr>
            <p:cNvPr id="42" name="Grafik 60"/>
            <p:cNvPicPr/>
            <p:nvPr/>
          </p:nvPicPr>
          <p:blipFill>
            <a:blip r:embed="rId2"/>
            <a:stretch/>
          </p:blipFill>
          <p:spPr>
            <a:xfrm>
              <a:off x="3732480" y="532584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3" name="CustomShape 22"/>
            <p:cNvSpPr/>
            <p:nvPr/>
          </p:nvSpPr>
          <p:spPr>
            <a:xfrm>
              <a:off x="3531960" y="5911560"/>
              <a:ext cx="1172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getMessages</a:t>
              </a: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9809278" y="3395402"/>
            <a:ext cx="1172880" cy="950040"/>
            <a:chOff x="3531960" y="5325840"/>
            <a:chExt cx="1172880" cy="950040"/>
          </a:xfrm>
        </p:grpSpPr>
        <p:pic>
          <p:nvPicPr>
            <p:cNvPr id="45" name="Grafik 60"/>
            <p:cNvPicPr/>
            <p:nvPr/>
          </p:nvPicPr>
          <p:blipFill>
            <a:blip r:embed="rId2"/>
            <a:stretch/>
          </p:blipFill>
          <p:spPr>
            <a:xfrm>
              <a:off x="3732480" y="532584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6" name="CustomShape 22"/>
            <p:cNvSpPr/>
            <p:nvPr/>
          </p:nvSpPr>
          <p:spPr>
            <a:xfrm>
              <a:off x="3531960" y="5911560"/>
              <a:ext cx="1172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getOnlineUser</a:t>
              </a: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6037319" y="14034468"/>
            <a:ext cx="1172880" cy="950040"/>
            <a:chOff x="3531960" y="5325840"/>
            <a:chExt cx="1172880" cy="950040"/>
          </a:xfrm>
        </p:grpSpPr>
        <p:pic>
          <p:nvPicPr>
            <p:cNvPr id="48" name="Grafik 60"/>
            <p:cNvPicPr/>
            <p:nvPr/>
          </p:nvPicPr>
          <p:blipFill>
            <a:blip r:embed="rId2"/>
            <a:stretch/>
          </p:blipFill>
          <p:spPr>
            <a:xfrm>
              <a:off x="3732480" y="532584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9" name="CustomShape 22"/>
            <p:cNvSpPr/>
            <p:nvPr/>
          </p:nvSpPr>
          <p:spPr>
            <a:xfrm>
              <a:off x="3531960" y="5911560"/>
              <a:ext cx="1172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sendInvite</a:t>
              </a: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59" name="Gruppieren 58"/>
          <p:cNvGrpSpPr/>
          <p:nvPr/>
        </p:nvGrpSpPr>
        <p:grpSpPr>
          <a:xfrm>
            <a:off x="12185578" y="3367258"/>
            <a:ext cx="1108800" cy="1001520"/>
            <a:chOff x="6936120" y="1173960"/>
            <a:chExt cx="1108800" cy="1001520"/>
          </a:xfrm>
        </p:grpSpPr>
        <p:pic>
          <p:nvPicPr>
            <p:cNvPr id="63" name="Grafik 59"/>
            <p:cNvPicPr/>
            <p:nvPr/>
          </p:nvPicPr>
          <p:blipFill>
            <a:blip r:embed="rId2"/>
            <a:stretch/>
          </p:blipFill>
          <p:spPr>
            <a:xfrm>
              <a:off x="730836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64" name="CustomShape 20"/>
            <p:cNvSpPr/>
            <p:nvPr/>
          </p:nvSpPr>
          <p:spPr>
            <a:xfrm>
              <a:off x="6936120" y="1173960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getUser</a:t>
              </a: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65" name="Gruppieren 64"/>
          <p:cNvGrpSpPr/>
          <p:nvPr/>
        </p:nvGrpSpPr>
        <p:grpSpPr>
          <a:xfrm>
            <a:off x="6847544" y="2706967"/>
            <a:ext cx="1108800" cy="1001520"/>
            <a:chOff x="6936120" y="1173960"/>
            <a:chExt cx="1108800" cy="1001520"/>
          </a:xfrm>
        </p:grpSpPr>
        <p:pic>
          <p:nvPicPr>
            <p:cNvPr id="66" name="Grafik 59"/>
            <p:cNvPicPr/>
            <p:nvPr/>
          </p:nvPicPr>
          <p:blipFill>
            <a:blip r:embed="rId2"/>
            <a:stretch/>
          </p:blipFill>
          <p:spPr>
            <a:xfrm>
              <a:off x="730836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74" name="CustomShape 20"/>
            <p:cNvSpPr/>
            <p:nvPr/>
          </p:nvSpPr>
          <p:spPr>
            <a:xfrm>
              <a:off x="6936120" y="1173960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deleteUser</a:t>
              </a: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80" name="Gruppieren 79"/>
          <p:cNvGrpSpPr/>
          <p:nvPr/>
        </p:nvGrpSpPr>
        <p:grpSpPr>
          <a:xfrm>
            <a:off x="484365" y="10500178"/>
            <a:ext cx="1172880" cy="950040"/>
            <a:chOff x="3531960" y="5325840"/>
            <a:chExt cx="1172880" cy="950040"/>
          </a:xfrm>
        </p:grpSpPr>
        <p:pic>
          <p:nvPicPr>
            <p:cNvPr id="81" name="Grafik 60"/>
            <p:cNvPicPr/>
            <p:nvPr/>
          </p:nvPicPr>
          <p:blipFill>
            <a:blip r:embed="rId2"/>
            <a:stretch/>
          </p:blipFill>
          <p:spPr>
            <a:xfrm>
              <a:off x="3732480" y="532584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4" name="CustomShape 22"/>
            <p:cNvSpPr/>
            <p:nvPr/>
          </p:nvSpPr>
          <p:spPr>
            <a:xfrm>
              <a:off x="3531960" y="5911560"/>
              <a:ext cx="1172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sendMessage</a:t>
              </a: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85" name="Gruppieren 84"/>
          <p:cNvGrpSpPr/>
          <p:nvPr/>
        </p:nvGrpSpPr>
        <p:grpSpPr>
          <a:xfrm>
            <a:off x="7639063" y="6879961"/>
            <a:ext cx="1438200" cy="1026720"/>
            <a:chOff x="2520540" y="4111200"/>
            <a:chExt cx="1438200" cy="1026720"/>
          </a:xfrm>
        </p:grpSpPr>
        <p:sp>
          <p:nvSpPr>
            <p:cNvPr id="89" name="CustomShape 6"/>
            <p:cNvSpPr/>
            <p:nvPr/>
          </p:nvSpPr>
          <p:spPr>
            <a:xfrm>
              <a:off x="2988000" y="4111200"/>
              <a:ext cx="503280" cy="66240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CustomShape 24"/>
            <p:cNvSpPr/>
            <p:nvPr/>
          </p:nvSpPr>
          <p:spPr>
            <a:xfrm>
              <a:off x="2520540" y="4773600"/>
              <a:ext cx="1438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ChatsTable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91" name="Gruppieren 90"/>
          <p:cNvGrpSpPr/>
          <p:nvPr/>
        </p:nvGrpSpPr>
        <p:grpSpPr>
          <a:xfrm>
            <a:off x="12372670" y="6953001"/>
            <a:ext cx="1438200" cy="1026720"/>
            <a:chOff x="2520540" y="4111200"/>
            <a:chExt cx="1438200" cy="1026720"/>
          </a:xfrm>
        </p:grpSpPr>
        <p:sp>
          <p:nvSpPr>
            <p:cNvPr id="95" name="CustomShape 6"/>
            <p:cNvSpPr/>
            <p:nvPr/>
          </p:nvSpPr>
          <p:spPr>
            <a:xfrm>
              <a:off x="2988000" y="4111200"/>
              <a:ext cx="503280" cy="66240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CustomShape 24"/>
            <p:cNvSpPr/>
            <p:nvPr/>
          </p:nvSpPr>
          <p:spPr>
            <a:xfrm>
              <a:off x="2520540" y="4773600"/>
              <a:ext cx="1438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UsersTable</a:t>
              </a:r>
              <a:endParaRPr lang="en-US" sz="2520" spc="-1" dirty="0">
                <a:latin typeface="Arial"/>
              </a:endParaRPr>
            </a:p>
          </p:txBody>
        </p:sp>
      </p:grpSp>
      <p:cxnSp>
        <p:nvCxnSpPr>
          <p:cNvPr id="97" name="Gerade Verbindung mit Pfeil 96"/>
          <p:cNvCxnSpPr/>
          <p:nvPr/>
        </p:nvCxnSpPr>
        <p:spPr>
          <a:xfrm>
            <a:off x="15786867" y="11365587"/>
            <a:ext cx="0" cy="9422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14524995" y="12307824"/>
            <a:ext cx="2523744" cy="1463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CustomShape 18"/>
          <p:cNvSpPr/>
          <p:nvPr/>
        </p:nvSpPr>
        <p:spPr>
          <a:xfrm>
            <a:off x="15607947" y="12791574"/>
            <a:ext cx="790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520" b="1" spc="-1" dirty="0" err="1" smtClean="0">
                <a:solidFill>
                  <a:srgbClr val="000000"/>
                </a:solidFill>
                <a:latin typeface="Arial"/>
              </a:rPr>
              <a:t>Iot</a:t>
            </a:r>
            <a:r>
              <a:rPr lang="de-DE" sz="2520" b="1" spc="-1" dirty="0" smtClean="0">
                <a:solidFill>
                  <a:srgbClr val="000000"/>
                </a:solidFill>
                <a:latin typeface="Arial"/>
              </a:rPr>
              <a:t>-AWS-API</a:t>
            </a:r>
            <a:endParaRPr lang="en-US" sz="2520" spc="-1" dirty="0">
              <a:latin typeface="Arial"/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13343410" y="7320777"/>
            <a:ext cx="2443457" cy="2833141"/>
            <a:chOff x="14056642" y="6205209"/>
            <a:chExt cx="2443457" cy="2833141"/>
          </a:xfrm>
        </p:grpSpPr>
        <p:cxnSp>
          <p:nvCxnSpPr>
            <p:cNvPr id="101" name="Gerade Verbindung mit Pfeil 100"/>
            <p:cNvCxnSpPr>
              <a:stCxn id="71" idx="0"/>
              <a:endCxn id="95" idx="4"/>
            </p:cNvCxnSpPr>
            <p:nvPr/>
          </p:nvCxnSpPr>
          <p:spPr>
            <a:xfrm flipH="1" flipV="1">
              <a:off x="14056642" y="6205209"/>
              <a:ext cx="2443457" cy="28331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CustomShape 4"/>
            <p:cNvSpPr/>
            <p:nvPr/>
          </p:nvSpPr>
          <p:spPr>
            <a:xfrm>
              <a:off x="15222822" y="7487536"/>
              <a:ext cx="426589" cy="34708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103" name="Gruppieren 102"/>
          <p:cNvGrpSpPr/>
          <p:nvPr/>
        </p:nvGrpSpPr>
        <p:grpSpPr>
          <a:xfrm>
            <a:off x="13091770" y="4866902"/>
            <a:ext cx="2509544" cy="2086099"/>
            <a:chOff x="14843713" y="6179761"/>
            <a:chExt cx="2509544" cy="2086099"/>
          </a:xfrm>
        </p:grpSpPr>
        <p:cxnSp>
          <p:nvCxnSpPr>
            <p:cNvPr id="104" name="Gerade Verbindung mit Pfeil 103"/>
            <p:cNvCxnSpPr>
              <a:stCxn id="70" idx="2"/>
              <a:endCxn id="95" idx="1"/>
            </p:cNvCxnSpPr>
            <p:nvPr/>
          </p:nvCxnSpPr>
          <p:spPr>
            <a:xfrm flipH="1">
              <a:off x="14843713" y="6179761"/>
              <a:ext cx="2509544" cy="20860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CustomShape 4"/>
            <p:cNvSpPr/>
            <p:nvPr/>
          </p:nvSpPr>
          <p:spPr>
            <a:xfrm>
              <a:off x="16192412" y="6744259"/>
              <a:ext cx="426589" cy="34708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u</a:t>
              </a:r>
              <a:endParaRPr lang="en-US" sz="2520" spc="-1" dirty="0">
                <a:latin typeface="Arial"/>
              </a:endParaRPr>
            </a:p>
          </p:txBody>
        </p:sp>
      </p:grpSp>
      <p:cxnSp>
        <p:nvCxnSpPr>
          <p:cNvPr id="106" name="Gerade Verbindung mit Pfeil 105"/>
          <p:cNvCxnSpPr>
            <a:stCxn id="72" idx="3"/>
            <a:endCxn id="4" idx="1"/>
          </p:cNvCxnSpPr>
          <p:nvPr/>
        </p:nvCxnSpPr>
        <p:spPr>
          <a:xfrm flipV="1">
            <a:off x="12952104" y="12380976"/>
            <a:ext cx="1572891" cy="42700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uppieren 106"/>
          <p:cNvGrpSpPr/>
          <p:nvPr/>
        </p:nvGrpSpPr>
        <p:grpSpPr>
          <a:xfrm>
            <a:off x="12484592" y="8016297"/>
            <a:ext cx="692075" cy="4512180"/>
            <a:chOff x="16090323" y="6585408"/>
            <a:chExt cx="692075" cy="4512180"/>
          </a:xfrm>
        </p:grpSpPr>
        <p:cxnSp>
          <p:nvCxnSpPr>
            <p:cNvPr id="108" name="Gerade Verbindung mit Pfeil 107"/>
            <p:cNvCxnSpPr>
              <a:stCxn id="72" idx="0"/>
              <a:endCxn id="96" idx="2"/>
            </p:cNvCxnSpPr>
            <p:nvPr/>
          </p:nvCxnSpPr>
          <p:spPr>
            <a:xfrm flipV="1">
              <a:off x="16252195" y="6585408"/>
              <a:ext cx="445306" cy="45121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CustomShape 4"/>
            <p:cNvSpPr/>
            <p:nvPr/>
          </p:nvSpPr>
          <p:spPr>
            <a:xfrm>
              <a:off x="16090323" y="8699546"/>
              <a:ext cx="692075" cy="36968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uur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110" name="Gruppieren 109"/>
          <p:cNvGrpSpPr/>
          <p:nvPr/>
        </p:nvGrpSpPr>
        <p:grpSpPr>
          <a:xfrm>
            <a:off x="8358163" y="7578937"/>
            <a:ext cx="3982661" cy="5265620"/>
            <a:chOff x="14717168" y="3745580"/>
            <a:chExt cx="4599289" cy="5602817"/>
          </a:xfrm>
        </p:grpSpPr>
        <p:cxnSp>
          <p:nvCxnSpPr>
            <p:cNvPr id="111" name="Gerade Verbindung mit Pfeil 110"/>
            <p:cNvCxnSpPr>
              <a:stCxn id="72" idx="1"/>
              <a:endCxn id="89" idx="3"/>
            </p:cNvCxnSpPr>
            <p:nvPr/>
          </p:nvCxnSpPr>
          <p:spPr>
            <a:xfrm flipH="1" flipV="1">
              <a:off x="14717168" y="3745580"/>
              <a:ext cx="4599289" cy="56028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ustomShape 4"/>
            <p:cNvSpPr/>
            <p:nvPr/>
          </p:nvSpPr>
          <p:spPr>
            <a:xfrm>
              <a:off x="16178075" y="5600731"/>
              <a:ext cx="692075" cy="36968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p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75" name="Gruppieren 74"/>
          <p:cNvGrpSpPr/>
          <p:nvPr/>
        </p:nvGrpSpPr>
        <p:grpSpPr>
          <a:xfrm>
            <a:off x="13343410" y="6781857"/>
            <a:ext cx="2409460" cy="502344"/>
            <a:chOff x="16572854" y="6934233"/>
            <a:chExt cx="2409460" cy="502344"/>
          </a:xfrm>
        </p:grpSpPr>
        <p:cxnSp>
          <p:nvCxnSpPr>
            <p:cNvPr id="77" name="Gerade Verbindung mit Pfeil 76"/>
            <p:cNvCxnSpPr>
              <a:stCxn id="73" idx="1"/>
              <a:endCxn id="95" idx="4"/>
            </p:cNvCxnSpPr>
            <p:nvPr/>
          </p:nvCxnSpPr>
          <p:spPr>
            <a:xfrm flipH="1">
              <a:off x="16572854" y="7288980"/>
              <a:ext cx="2409460" cy="147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CustomShape 4"/>
            <p:cNvSpPr/>
            <p:nvPr/>
          </p:nvSpPr>
          <p:spPr>
            <a:xfrm>
              <a:off x="17525739" y="6934233"/>
              <a:ext cx="426589" cy="34708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p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79" name="Gruppieren 78"/>
          <p:cNvGrpSpPr/>
          <p:nvPr/>
        </p:nvGrpSpPr>
        <p:grpSpPr>
          <a:xfrm>
            <a:off x="13239452" y="7623060"/>
            <a:ext cx="1403152" cy="6453076"/>
            <a:chOff x="16647781" y="896447"/>
            <a:chExt cx="1403152" cy="6453076"/>
          </a:xfrm>
        </p:grpSpPr>
        <p:cxnSp>
          <p:nvCxnSpPr>
            <p:cNvPr id="82" name="Gerade Verbindung mit Pfeil 81"/>
            <p:cNvCxnSpPr>
              <a:stCxn id="36" idx="0"/>
            </p:cNvCxnSpPr>
            <p:nvPr/>
          </p:nvCxnSpPr>
          <p:spPr>
            <a:xfrm flipH="1" flipV="1">
              <a:off x="16647781" y="896447"/>
              <a:ext cx="1403152" cy="64530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CustomShape 4"/>
            <p:cNvSpPr/>
            <p:nvPr/>
          </p:nvSpPr>
          <p:spPr>
            <a:xfrm>
              <a:off x="17078159" y="3690557"/>
              <a:ext cx="426589" cy="34708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98" name="Gruppieren 97"/>
          <p:cNvGrpSpPr/>
          <p:nvPr/>
        </p:nvGrpSpPr>
        <p:grpSpPr>
          <a:xfrm>
            <a:off x="7680898" y="3766544"/>
            <a:ext cx="5159232" cy="3499369"/>
            <a:chOff x="13525517" y="-913413"/>
            <a:chExt cx="5159232" cy="3499369"/>
          </a:xfrm>
        </p:grpSpPr>
        <p:cxnSp>
          <p:nvCxnSpPr>
            <p:cNvPr id="99" name="Gerade Verbindung mit Pfeil 98"/>
            <p:cNvCxnSpPr>
              <a:endCxn id="95" idx="2"/>
            </p:cNvCxnSpPr>
            <p:nvPr/>
          </p:nvCxnSpPr>
          <p:spPr>
            <a:xfrm>
              <a:off x="13525517" y="-913413"/>
              <a:ext cx="5159232" cy="34993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CustomShape 4"/>
            <p:cNvSpPr/>
            <p:nvPr/>
          </p:nvSpPr>
          <p:spPr>
            <a:xfrm>
              <a:off x="14727769" y="502483"/>
              <a:ext cx="2267910" cy="95056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rud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114" name="Gruppieren 113"/>
          <p:cNvGrpSpPr/>
          <p:nvPr/>
        </p:nvGrpSpPr>
        <p:grpSpPr>
          <a:xfrm>
            <a:off x="10027623" y="7651977"/>
            <a:ext cx="3064147" cy="6126207"/>
            <a:chOff x="14333487" y="-4525922"/>
            <a:chExt cx="3064147" cy="6126207"/>
          </a:xfrm>
        </p:grpSpPr>
        <p:cxnSp>
          <p:nvCxnSpPr>
            <p:cNvPr id="115" name="Gerade Verbindung mit Pfeil 114"/>
            <p:cNvCxnSpPr>
              <a:stCxn id="52" idx="0"/>
              <a:endCxn id="96" idx="0"/>
            </p:cNvCxnSpPr>
            <p:nvPr/>
          </p:nvCxnSpPr>
          <p:spPr>
            <a:xfrm flipV="1">
              <a:off x="14333487" y="-4525922"/>
              <a:ext cx="3064147" cy="61262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CustomShape 4"/>
            <p:cNvSpPr/>
            <p:nvPr/>
          </p:nvSpPr>
          <p:spPr>
            <a:xfrm>
              <a:off x="14442062" y="667789"/>
              <a:ext cx="426589" cy="34708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117" name="Gruppieren 116"/>
          <p:cNvGrpSpPr/>
          <p:nvPr/>
        </p:nvGrpSpPr>
        <p:grpSpPr>
          <a:xfrm>
            <a:off x="3367368" y="7771388"/>
            <a:ext cx="1618711" cy="3314695"/>
            <a:chOff x="13665106" y="-1035761"/>
            <a:chExt cx="1618711" cy="3314695"/>
          </a:xfrm>
        </p:grpSpPr>
        <p:cxnSp>
          <p:nvCxnSpPr>
            <p:cNvPr id="118" name="Gerade Verbindung mit Pfeil 117"/>
            <p:cNvCxnSpPr>
              <a:stCxn id="39" idx="0"/>
              <a:endCxn id="62" idx="0"/>
            </p:cNvCxnSpPr>
            <p:nvPr/>
          </p:nvCxnSpPr>
          <p:spPr>
            <a:xfrm flipH="1" flipV="1">
              <a:off x="13665106" y="-1035761"/>
              <a:ext cx="1618711" cy="33146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CustomShape 4"/>
            <p:cNvSpPr/>
            <p:nvPr/>
          </p:nvSpPr>
          <p:spPr>
            <a:xfrm>
              <a:off x="14670440" y="949574"/>
              <a:ext cx="426589" cy="34708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d</a:t>
              </a:r>
              <a:endParaRPr lang="en-US" sz="2520" spc="-1" dirty="0">
                <a:latin typeface="Arial"/>
              </a:endParaRPr>
            </a:p>
          </p:txBody>
        </p:sp>
      </p:grpSp>
      <p:cxnSp>
        <p:nvCxnSpPr>
          <p:cNvPr id="120" name="Gerade Verbindung mit Pfeil 119"/>
          <p:cNvCxnSpPr>
            <a:stCxn id="39" idx="0"/>
            <a:endCxn id="90" idx="1"/>
          </p:cNvCxnSpPr>
          <p:nvPr/>
        </p:nvCxnSpPr>
        <p:spPr>
          <a:xfrm flipV="1">
            <a:off x="4986079" y="7724521"/>
            <a:ext cx="2652984" cy="33249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ustomShape 4"/>
          <p:cNvSpPr/>
          <p:nvPr/>
        </p:nvSpPr>
        <p:spPr>
          <a:xfrm>
            <a:off x="5824025" y="9564162"/>
            <a:ext cx="426589" cy="347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lang="en-US" sz="2520" spc="-1" dirty="0">
              <a:latin typeface="Arial"/>
            </a:endParaRPr>
          </a:p>
        </p:txBody>
      </p:sp>
      <p:cxnSp>
        <p:nvCxnSpPr>
          <p:cNvPr id="122" name="Gerade Verbindung mit Pfeil 121"/>
          <p:cNvCxnSpPr>
            <a:stCxn id="39" idx="3"/>
          </p:cNvCxnSpPr>
          <p:nvPr/>
        </p:nvCxnSpPr>
        <p:spPr>
          <a:xfrm flipV="1">
            <a:off x="5291719" y="7013231"/>
            <a:ext cx="7601424" cy="43523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ustomShape 4"/>
          <p:cNvSpPr/>
          <p:nvPr/>
        </p:nvSpPr>
        <p:spPr>
          <a:xfrm>
            <a:off x="6299133" y="10504960"/>
            <a:ext cx="426589" cy="347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lang="en-US" sz="2520" spc="-1" dirty="0">
              <a:latin typeface="Arial"/>
            </a:endParaRPr>
          </a:p>
        </p:txBody>
      </p:sp>
      <p:grpSp>
        <p:nvGrpSpPr>
          <p:cNvPr id="124" name="Gruppieren 123"/>
          <p:cNvGrpSpPr/>
          <p:nvPr/>
        </p:nvGrpSpPr>
        <p:grpSpPr>
          <a:xfrm>
            <a:off x="1587273" y="4234742"/>
            <a:ext cx="1780095" cy="2837670"/>
            <a:chOff x="13405962" y="1218385"/>
            <a:chExt cx="1780095" cy="2837670"/>
          </a:xfrm>
        </p:grpSpPr>
        <p:cxnSp>
          <p:nvCxnSpPr>
            <p:cNvPr id="125" name="Gerade Verbindung mit Pfeil 124"/>
            <p:cNvCxnSpPr>
              <a:stCxn id="43" idx="2"/>
              <a:endCxn id="61" idx="1"/>
            </p:cNvCxnSpPr>
            <p:nvPr/>
          </p:nvCxnSpPr>
          <p:spPr>
            <a:xfrm>
              <a:off x="13405962" y="1218385"/>
              <a:ext cx="1780095" cy="2837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CustomShape 4"/>
            <p:cNvSpPr/>
            <p:nvPr/>
          </p:nvSpPr>
          <p:spPr>
            <a:xfrm>
              <a:off x="14017806" y="2273486"/>
              <a:ext cx="426589" cy="34708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127" name="Gruppieren 126"/>
          <p:cNvGrpSpPr/>
          <p:nvPr/>
        </p:nvGrpSpPr>
        <p:grpSpPr>
          <a:xfrm>
            <a:off x="10395718" y="4345442"/>
            <a:ext cx="2696052" cy="2607559"/>
            <a:chOff x="13405437" y="425200"/>
            <a:chExt cx="2696052" cy="2607559"/>
          </a:xfrm>
        </p:grpSpPr>
        <p:cxnSp>
          <p:nvCxnSpPr>
            <p:cNvPr id="128" name="Gerade Verbindung mit Pfeil 127"/>
            <p:cNvCxnSpPr>
              <a:stCxn id="46" idx="2"/>
              <a:endCxn id="95" idx="1"/>
            </p:cNvCxnSpPr>
            <p:nvPr/>
          </p:nvCxnSpPr>
          <p:spPr>
            <a:xfrm>
              <a:off x="13405437" y="425200"/>
              <a:ext cx="2696052" cy="2607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CustomShape 4"/>
            <p:cNvSpPr/>
            <p:nvPr/>
          </p:nvSpPr>
          <p:spPr>
            <a:xfrm>
              <a:off x="14616505" y="1449091"/>
              <a:ext cx="426589" cy="34708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130" name="Gruppieren 129"/>
          <p:cNvGrpSpPr/>
          <p:nvPr/>
        </p:nvGrpSpPr>
        <p:grpSpPr>
          <a:xfrm>
            <a:off x="12846182" y="4259792"/>
            <a:ext cx="426589" cy="2584223"/>
            <a:chOff x="21959305" y="62976"/>
            <a:chExt cx="426589" cy="2584223"/>
          </a:xfrm>
        </p:grpSpPr>
        <p:cxnSp>
          <p:nvCxnSpPr>
            <p:cNvPr id="131" name="Gerade Verbindung mit Pfeil 130"/>
            <p:cNvCxnSpPr>
              <a:stCxn id="63" idx="2"/>
              <a:endCxn id="95" idx="1"/>
            </p:cNvCxnSpPr>
            <p:nvPr/>
          </p:nvCxnSpPr>
          <p:spPr>
            <a:xfrm>
              <a:off x="22049975" y="62976"/>
              <a:ext cx="228312" cy="25842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CustomShape 4"/>
            <p:cNvSpPr/>
            <p:nvPr/>
          </p:nvSpPr>
          <p:spPr>
            <a:xfrm>
              <a:off x="21959305" y="870870"/>
              <a:ext cx="426589" cy="34708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endParaRPr lang="en-US" sz="2520" spc="-1" dirty="0">
                <a:latin typeface="Arial"/>
              </a:endParaRPr>
            </a:p>
          </p:txBody>
        </p:sp>
      </p:grpSp>
      <p:cxnSp>
        <p:nvCxnSpPr>
          <p:cNvPr id="134" name="Gerade Verbindung mit Pfeil 133"/>
          <p:cNvCxnSpPr>
            <a:stCxn id="49" idx="0"/>
          </p:cNvCxnSpPr>
          <p:nvPr/>
        </p:nvCxnSpPr>
        <p:spPr>
          <a:xfrm flipV="1">
            <a:off x="6623759" y="12528477"/>
            <a:ext cx="9073648" cy="209171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uppieren 135"/>
          <p:cNvGrpSpPr/>
          <p:nvPr/>
        </p:nvGrpSpPr>
        <p:grpSpPr>
          <a:xfrm>
            <a:off x="3608905" y="3183410"/>
            <a:ext cx="3799575" cy="4005241"/>
            <a:chOff x="12584335" y="-864337"/>
            <a:chExt cx="3799575" cy="4005241"/>
          </a:xfrm>
        </p:grpSpPr>
        <p:cxnSp>
          <p:nvCxnSpPr>
            <p:cNvPr id="137" name="Gerade Verbindung mit Pfeil 136"/>
            <p:cNvCxnSpPr/>
            <p:nvPr/>
          </p:nvCxnSpPr>
          <p:spPr>
            <a:xfrm flipH="1">
              <a:off x="12584335" y="-864337"/>
              <a:ext cx="3799575" cy="40052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CustomShape 4"/>
            <p:cNvSpPr/>
            <p:nvPr/>
          </p:nvSpPr>
          <p:spPr>
            <a:xfrm>
              <a:off x="13211665" y="1668674"/>
              <a:ext cx="1108605" cy="391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rd</a:t>
              </a: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145" name="Gruppieren 144"/>
          <p:cNvGrpSpPr/>
          <p:nvPr/>
        </p:nvGrpSpPr>
        <p:grpSpPr>
          <a:xfrm>
            <a:off x="1118490" y="7913918"/>
            <a:ext cx="2131623" cy="2582453"/>
            <a:chOff x="14186392" y="-1756547"/>
            <a:chExt cx="2131623" cy="2582453"/>
          </a:xfrm>
        </p:grpSpPr>
        <p:cxnSp>
          <p:nvCxnSpPr>
            <p:cNvPr id="146" name="Gerade Verbindung mit Pfeil 145"/>
            <p:cNvCxnSpPr/>
            <p:nvPr/>
          </p:nvCxnSpPr>
          <p:spPr>
            <a:xfrm flipV="1">
              <a:off x="14186392" y="-1756547"/>
              <a:ext cx="2131623" cy="25824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CustomShape 4"/>
            <p:cNvSpPr/>
            <p:nvPr/>
          </p:nvSpPr>
          <p:spPr>
            <a:xfrm>
              <a:off x="14745716" y="-200207"/>
              <a:ext cx="426589" cy="34708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smtClean="0">
                  <a:solidFill>
                    <a:srgbClr val="000000"/>
                  </a:solidFill>
                  <a:latin typeface="Arial"/>
                </a:rPr>
                <a:t>p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160" name="Gruppieren 159"/>
          <p:cNvGrpSpPr/>
          <p:nvPr/>
        </p:nvGrpSpPr>
        <p:grpSpPr>
          <a:xfrm>
            <a:off x="1430353" y="7323983"/>
            <a:ext cx="6218699" cy="3545842"/>
            <a:chOff x="13739989" y="-6521589"/>
            <a:chExt cx="6218699" cy="3545842"/>
          </a:xfrm>
        </p:grpSpPr>
        <p:cxnSp>
          <p:nvCxnSpPr>
            <p:cNvPr id="161" name="Gerade Verbindung mit Pfeil 160"/>
            <p:cNvCxnSpPr/>
            <p:nvPr/>
          </p:nvCxnSpPr>
          <p:spPr>
            <a:xfrm flipV="1">
              <a:off x="13739989" y="-6521589"/>
              <a:ext cx="6218699" cy="35458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CustomShape 4"/>
            <p:cNvSpPr/>
            <p:nvPr/>
          </p:nvSpPr>
          <p:spPr>
            <a:xfrm>
              <a:off x="14911568" y="-4025093"/>
              <a:ext cx="426589" cy="34708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>
                  <a:solidFill>
                    <a:srgbClr val="000000"/>
                  </a:solidFill>
                  <a:latin typeface="Arial"/>
                </a:rPr>
                <a:t>u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163" name="Gruppieren 162"/>
          <p:cNvGrpSpPr/>
          <p:nvPr/>
        </p:nvGrpSpPr>
        <p:grpSpPr>
          <a:xfrm>
            <a:off x="7525424" y="3708487"/>
            <a:ext cx="1138379" cy="3171474"/>
            <a:chOff x="19444198" y="-11950805"/>
            <a:chExt cx="1138379" cy="3171474"/>
          </a:xfrm>
        </p:grpSpPr>
        <p:cxnSp>
          <p:nvCxnSpPr>
            <p:cNvPr id="164" name="Gerade Verbindung mit Pfeil 163"/>
            <p:cNvCxnSpPr>
              <a:stCxn id="66" idx="2"/>
              <a:endCxn id="89" idx="1"/>
            </p:cNvCxnSpPr>
            <p:nvPr/>
          </p:nvCxnSpPr>
          <p:spPr>
            <a:xfrm>
              <a:off x="19444198" y="-11950805"/>
              <a:ext cx="832739" cy="31714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CustomShape 4"/>
            <p:cNvSpPr/>
            <p:nvPr/>
          </p:nvSpPr>
          <p:spPr>
            <a:xfrm>
              <a:off x="19473972" y="-9712364"/>
              <a:ext cx="1108605" cy="391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d</a:t>
              </a:r>
              <a:endParaRPr lang="en-US" sz="2520" spc="-1" dirty="0">
                <a:latin typeface="Arial"/>
              </a:endParaRPr>
            </a:p>
          </p:txBody>
        </p:sp>
      </p:grpSp>
      <p:cxnSp>
        <p:nvCxnSpPr>
          <p:cNvPr id="139" name="Gerade Verbindung mit Pfeil 138"/>
          <p:cNvCxnSpPr/>
          <p:nvPr/>
        </p:nvCxnSpPr>
        <p:spPr>
          <a:xfrm flipV="1">
            <a:off x="10130546" y="15014883"/>
            <a:ext cx="3277" cy="523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CustomShape 23"/>
          <p:cNvSpPr/>
          <p:nvPr/>
        </p:nvSpPr>
        <p:spPr>
          <a:xfrm>
            <a:off x="9279903" y="15607501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endParaRPr lang="en-US" sz="2520" spc="-1" dirty="0">
              <a:latin typeface="Arial"/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9721983" y="15544596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hteck 147"/>
          <p:cNvSpPr/>
          <p:nvPr/>
        </p:nvSpPr>
        <p:spPr>
          <a:xfrm>
            <a:off x="15484669" y="9415586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CustomShape 23"/>
          <p:cNvSpPr/>
          <p:nvPr/>
        </p:nvSpPr>
        <p:spPr>
          <a:xfrm>
            <a:off x="15054206" y="8993333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post</a:t>
            </a:r>
            <a:endParaRPr lang="en-US" sz="2520" spc="-1" dirty="0">
              <a:latin typeface="Arial"/>
            </a:endParaRPr>
          </a:p>
        </p:txBody>
      </p:sp>
      <p:cxnSp>
        <p:nvCxnSpPr>
          <p:cNvPr id="150" name="Gerade Verbindung mit Pfeil 149"/>
          <p:cNvCxnSpPr>
            <a:stCxn id="148" idx="2"/>
          </p:cNvCxnSpPr>
          <p:nvPr/>
        </p:nvCxnSpPr>
        <p:spPr>
          <a:xfrm>
            <a:off x="15867312" y="9524931"/>
            <a:ext cx="12457" cy="491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hteck 150"/>
          <p:cNvSpPr/>
          <p:nvPr/>
        </p:nvSpPr>
        <p:spPr>
          <a:xfrm>
            <a:off x="7065778" y="1978507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CustomShape 23"/>
          <p:cNvSpPr/>
          <p:nvPr/>
        </p:nvSpPr>
        <p:spPr>
          <a:xfrm>
            <a:off x="6580337" y="1537822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delete</a:t>
            </a:r>
            <a:endParaRPr lang="en-US" sz="2520" spc="-1" dirty="0">
              <a:latin typeface="Arial"/>
            </a:endParaRPr>
          </a:p>
        </p:txBody>
      </p:sp>
      <p:cxnSp>
        <p:nvCxnSpPr>
          <p:cNvPr id="153" name="Gerade Verbindung mit Pfeil 152"/>
          <p:cNvCxnSpPr>
            <a:stCxn id="151" idx="2"/>
          </p:cNvCxnSpPr>
          <p:nvPr/>
        </p:nvCxnSpPr>
        <p:spPr>
          <a:xfrm>
            <a:off x="7448421" y="2087852"/>
            <a:ext cx="12457" cy="491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hteck 156"/>
          <p:cNvSpPr/>
          <p:nvPr/>
        </p:nvSpPr>
        <p:spPr>
          <a:xfrm>
            <a:off x="15364238" y="2829837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Gerade Verbindung mit Pfeil 157"/>
          <p:cNvCxnSpPr>
            <a:stCxn id="157" idx="2"/>
          </p:cNvCxnSpPr>
          <p:nvPr/>
        </p:nvCxnSpPr>
        <p:spPr>
          <a:xfrm>
            <a:off x="15746881" y="2939182"/>
            <a:ext cx="12457" cy="491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CustomShape 23"/>
          <p:cNvSpPr/>
          <p:nvPr/>
        </p:nvSpPr>
        <p:spPr>
          <a:xfrm>
            <a:off x="14891979" y="2368682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put</a:t>
            </a:r>
            <a:endParaRPr lang="en-US" sz="2520" spc="-1" dirty="0">
              <a:latin typeface="Arial"/>
            </a:endParaRPr>
          </a:p>
        </p:txBody>
      </p:sp>
      <p:cxnSp>
        <p:nvCxnSpPr>
          <p:cNvPr id="166" name="Gerade Verbindung mit Pfeil 165"/>
          <p:cNvCxnSpPr/>
          <p:nvPr/>
        </p:nvCxnSpPr>
        <p:spPr>
          <a:xfrm flipV="1">
            <a:off x="12670724" y="13629267"/>
            <a:ext cx="3277" cy="523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ustomShape 23"/>
          <p:cNvSpPr/>
          <p:nvPr/>
        </p:nvSpPr>
        <p:spPr>
          <a:xfrm>
            <a:off x="11820081" y="14221885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post</a:t>
            </a:r>
            <a:endParaRPr lang="en-US" sz="2520" spc="-1" dirty="0">
              <a:latin typeface="Arial"/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12262161" y="14158980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Gerade Verbindung mit Pfeil 168"/>
          <p:cNvCxnSpPr/>
          <p:nvPr/>
        </p:nvCxnSpPr>
        <p:spPr>
          <a:xfrm flipV="1">
            <a:off x="14766047" y="15148589"/>
            <a:ext cx="3277" cy="523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CustomShape 23"/>
          <p:cNvSpPr/>
          <p:nvPr/>
        </p:nvSpPr>
        <p:spPr>
          <a:xfrm>
            <a:off x="13897791" y="15728243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endParaRPr lang="en-US" sz="2520" spc="-1" dirty="0">
              <a:latin typeface="Arial"/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14357484" y="15678302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Gerade Verbindung mit Pfeil 171"/>
          <p:cNvCxnSpPr/>
          <p:nvPr/>
        </p:nvCxnSpPr>
        <p:spPr>
          <a:xfrm flipV="1">
            <a:off x="5059708" y="12069779"/>
            <a:ext cx="3277" cy="523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ustomShape 23"/>
          <p:cNvSpPr/>
          <p:nvPr/>
        </p:nvSpPr>
        <p:spPr>
          <a:xfrm>
            <a:off x="4227302" y="12662397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delete</a:t>
            </a:r>
            <a:endParaRPr lang="en-US" sz="2520" spc="-1" dirty="0">
              <a:latin typeface="Arial"/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4651145" y="12599492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hteck 174"/>
          <p:cNvSpPr/>
          <p:nvPr/>
        </p:nvSpPr>
        <p:spPr>
          <a:xfrm>
            <a:off x="1000833" y="2348714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Gerade Verbindung mit Pfeil 175"/>
          <p:cNvCxnSpPr>
            <a:stCxn id="175" idx="2"/>
          </p:cNvCxnSpPr>
          <p:nvPr/>
        </p:nvCxnSpPr>
        <p:spPr>
          <a:xfrm>
            <a:off x="1383476" y="2458059"/>
            <a:ext cx="12457" cy="491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ustomShape 23"/>
          <p:cNvSpPr/>
          <p:nvPr/>
        </p:nvSpPr>
        <p:spPr>
          <a:xfrm>
            <a:off x="600268" y="1873694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endParaRPr lang="en-US" sz="2520" spc="-1" dirty="0">
              <a:latin typeface="Arial"/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9855792" y="2684312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Gerade Verbindung mit Pfeil 178"/>
          <p:cNvCxnSpPr>
            <a:stCxn id="178" idx="2"/>
          </p:cNvCxnSpPr>
          <p:nvPr/>
        </p:nvCxnSpPr>
        <p:spPr>
          <a:xfrm>
            <a:off x="10238435" y="2793657"/>
            <a:ext cx="12457" cy="491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CustomShape 23"/>
          <p:cNvSpPr/>
          <p:nvPr/>
        </p:nvSpPr>
        <p:spPr>
          <a:xfrm>
            <a:off x="9424299" y="2281797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endParaRPr lang="en-US" sz="2520" spc="-1" dirty="0">
              <a:latin typeface="Arial"/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12332895" y="2725200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Gerade Verbindung mit Pfeil 181"/>
          <p:cNvCxnSpPr>
            <a:stCxn id="181" idx="2"/>
          </p:cNvCxnSpPr>
          <p:nvPr/>
        </p:nvCxnSpPr>
        <p:spPr>
          <a:xfrm>
            <a:off x="12715538" y="2834545"/>
            <a:ext cx="12457" cy="491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CustomShape 23"/>
          <p:cNvSpPr/>
          <p:nvPr/>
        </p:nvSpPr>
        <p:spPr>
          <a:xfrm>
            <a:off x="11901402" y="2322685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endParaRPr lang="en-US" sz="2520" spc="-1" dirty="0">
              <a:latin typeface="Arial"/>
            </a:endParaRPr>
          </a:p>
        </p:txBody>
      </p:sp>
      <p:grpSp>
        <p:nvGrpSpPr>
          <p:cNvPr id="15" name="Gruppieren 14"/>
          <p:cNvGrpSpPr/>
          <p:nvPr/>
        </p:nvGrpSpPr>
        <p:grpSpPr>
          <a:xfrm>
            <a:off x="6849669" y="7578301"/>
            <a:ext cx="6341068" cy="6483879"/>
            <a:chOff x="6670179" y="7761962"/>
            <a:chExt cx="6341068" cy="6483879"/>
          </a:xfrm>
        </p:grpSpPr>
        <p:cxnSp>
          <p:nvCxnSpPr>
            <p:cNvPr id="143" name="Gerade Verbindung mit Pfeil 142"/>
            <p:cNvCxnSpPr/>
            <p:nvPr/>
          </p:nvCxnSpPr>
          <p:spPr>
            <a:xfrm flipV="1">
              <a:off x="6670179" y="7761962"/>
              <a:ext cx="6341068" cy="64838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CustomShape 4"/>
            <p:cNvSpPr/>
            <p:nvPr/>
          </p:nvSpPr>
          <p:spPr>
            <a:xfrm>
              <a:off x="8479058" y="11263064"/>
              <a:ext cx="1608325" cy="56933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ru</a:t>
              </a:r>
              <a:endParaRPr lang="en-US" sz="2520" spc="-1" dirty="0">
                <a:latin typeface="Arial"/>
              </a:endParaRPr>
            </a:p>
          </p:txBody>
        </p:sp>
      </p:grpSp>
      <p:cxnSp>
        <p:nvCxnSpPr>
          <p:cNvPr id="185" name="Gerade Verbindung mit Pfeil 184"/>
          <p:cNvCxnSpPr/>
          <p:nvPr/>
        </p:nvCxnSpPr>
        <p:spPr>
          <a:xfrm flipV="1">
            <a:off x="6438289" y="15332763"/>
            <a:ext cx="3277" cy="523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hteck 185"/>
          <p:cNvSpPr/>
          <p:nvPr/>
        </p:nvSpPr>
        <p:spPr>
          <a:xfrm>
            <a:off x="6029726" y="15862476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CustomShape 23"/>
          <p:cNvSpPr/>
          <p:nvPr/>
        </p:nvSpPr>
        <p:spPr>
          <a:xfrm>
            <a:off x="5595239" y="16085482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endParaRPr lang="en-US" sz="2520" spc="-1" dirty="0">
              <a:latin typeface="Arial"/>
            </a:endParaRPr>
          </a:p>
        </p:txBody>
      </p:sp>
      <p:cxnSp>
        <p:nvCxnSpPr>
          <p:cNvPr id="192" name="Gerade Verbindung mit Pfeil 191"/>
          <p:cNvCxnSpPr/>
          <p:nvPr/>
        </p:nvCxnSpPr>
        <p:spPr>
          <a:xfrm flipV="1">
            <a:off x="1093448" y="11741918"/>
            <a:ext cx="3277" cy="523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hteck 192"/>
          <p:cNvSpPr/>
          <p:nvPr/>
        </p:nvSpPr>
        <p:spPr>
          <a:xfrm>
            <a:off x="684885" y="12271631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CustomShape 23"/>
          <p:cNvSpPr/>
          <p:nvPr/>
        </p:nvSpPr>
        <p:spPr>
          <a:xfrm>
            <a:off x="290999" y="12396222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post</a:t>
            </a:r>
            <a:endParaRPr lang="en-US" sz="2520" spc="-1" dirty="0">
              <a:latin typeface="Arial"/>
            </a:endParaRPr>
          </a:p>
        </p:txBody>
      </p:sp>
      <p:cxnSp>
        <p:nvCxnSpPr>
          <p:cNvPr id="195" name="Gerade Verbindung mit Pfeil 194"/>
          <p:cNvCxnSpPr>
            <a:endCxn id="4" idx="2"/>
          </p:cNvCxnSpPr>
          <p:nvPr/>
        </p:nvCxnSpPr>
        <p:spPr>
          <a:xfrm>
            <a:off x="2382268" y="11322266"/>
            <a:ext cx="13404599" cy="1131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uppieren 153"/>
          <p:cNvGrpSpPr/>
          <p:nvPr/>
        </p:nvGrpSpPr>
        <p:grpSpPr>
          <a:xfrm>
            <a:off x="8609803" y="7211161"/>
            <a:ext cx="5727161" cy="7181055"/>
            <a:chOff x="22474392" y="-3209622"/>
            <a:chExt cx="5727161" cy="7181055"/>
          </a:xfrm>
        </p:grpSpPr>
        <p:cxnSp>
          <p:nvCxnSpPr>
            <p:cNvPr id="155" name="Gerade Verbindung mit Pfeil 154"/>
            <p:cNvCxnSpPr>
              <a:stCxn id="36" idx="1"/>
              <a:endCxn id="89" idx="4"/>
            </p:cNvCxnSpPr>
            <p:nvPr/>
          </p:nvCxnSpPr>
          <p:spPr>
            <a:xfrm flipH="1" flipV="1">
              <a:off x="22474392" y="-3209622"/>
              <a:ext cx="5727161" cy="7181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CustomShape 4"/>
            <p:cNvSpPr/>
            <p:nvPr/>
          </p:nvSpPr>
          <p:spPr>
            <a:xfrm>
              <a:off x="24172151" y="-1156582"/>
              <a:ext cx="426589" cy="34708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endParaRPr lang="en-US" sz="2520" spc="-1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220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30200" y="264960"/>
            <a:ext cx="7886160" cy="57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407A"/>
                </a:solidFill>
                <a:latin typeface="Arial"/>
              </a:rPr>
              <a:t>Application 5</a:t>
            </a:r>
            <a:endParaRPr lang="en-US" sz="3200" spc="-1" dirty="0">
              <a:latin typeface="Arial"/>
            </a:endParaRPr>
          </a:p>
        </p:txBody>
      </p:sp>
      <p:sp>
        <p:nvSpPr>
          <p:cNvPr id="93" name="CustomShape 25"/>
          <p:cNvSpPr/>
          <p:nvPr/>
        </p:nvSpPr>
        <p:spPr>
          <a:xfrm>
            <a:off x="430200" y="851850"/>
            <a:ext cx="5996000" cy="301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spc="-1" dirty="0">
                <a:latin typeface="Arial"/>
              </a:rPr>
              <a:t>https://github.com/aletheia/serverless-url-shortener</a:t>
            </a:r>
          </a:p>
        </p:txBody>
      </p:sp>
      <p:grpSp>
        <p:nvGrpSpPr>
          <p:cNvPr id="44" name="Gruppieren 43"/>
          <p:cNvGrpSpPr/>
          <p:nvPr/>
        </p:nvGrpSpPr>
        <p:grpSpPr>
          <a:xfrm>
            <a:off x="2268120" y="4984722"/>
            <a:ext cx="790200" cy="1001520"/>
            <a:chOff x="744120" y="1173960"/>
            <a:chExt cx="790200" cy="1001520"/>
          </a:xfrm>
        </p:grpSpPr>
        <p:pic>
          <p:nvPicPr>
            <p:cNvPr id="45" name="Grafik 57"/>
            <p:cNvPicPr/>
            <p:nvPr/>
          </p:nvPicPr>
          <p:blipFill>
            <a:blip r:embed="rId2"/>
            <a:stretch/>
          </p:blipFill>
          <p:spPr>
            <a:xfrm>
              <a:off x="89964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6" name="CustomShape 18"/>
            <p:cNvSpPr/>
            <p:nvPr/>
          </p:nvSpPr>
          <p:spPr>
            <a:xfrm>
              <a:off x="744120" y="1173960"/>
              <a:ext cx="790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listResource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3174197" y="12293026"/>
            <a:ext cx="1197360" cy="996480"/>
            <a:chOff x="2547762" y="1543320"/>
            <a:chExt cx="1197360" cy="996480"/>
          </a:xfrm>
        </p:grpSpPr>
        <p:pic>
          <p:nvPicPr>
            <p:cNvPr id="48" name="Grafik 56"/>
            <p:cNvPicPr/>
            <p:nvPr/>
          </p:nvPicPr>
          <p:blipFill>
            <a:blip r:embed="rId2"/>
            <a:stretch/>
          </p:blipFill>
          <p:spPr>
            <a:xfrm>
              <a:off x="286704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52" name="CustomShape 19"/>
            <p:cNvSpPr/>
            <p:nvPr/>
          </p:nvSpPr>
          <p:spPr>
            <a:xfrm>
              <a:off x="2547762" y="2175480"/>
              <a:ext cx="1197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deleteResource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63" name="Gruppieren 62"/>
          <p:cNvGrpSpPr/>
          <p:nvPr/>
        </p:nvGrpSpPr>
        <p:grpSpPr>
          <a:xfrm>
            <a:off x="8497400" y="4973502"/>
            <a:ext cx="1108800" cy="1001520"/>
            <a:chOff x="6936120" y="1173960"/>
            <a:chExt cx="1108800" cy="1001520"/>
          </a:xfrm>
        </p:grpSpPr>
        <p:pic>
          <p:nvPicPr>
            <p:cNvPr id="64" name="Grafik 59"/>
            <p:cNvPicPr/>
            <p:nvPr/>
          </p:nvPicPr>
          <p:blipFill>
            <a:blip r:embed="rId2"/>
            <a:stretch/>
          </p:blipFill>
          <p:spPr>
            <a:xfrm>
              <a:off x="730836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65" name="CustomShape 20"/>
            <p:cNvSpPr/>
            <p:nvPr/>
          </p:nvSpPr>
          <p:spPr>
            <a:xfrm>
              <a:off x="6936120" y="1173960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createResource</a:t>
              </a: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4885500" y="8853206"/>
            <a:ext cx="1438200" cy="1026720"/>
            <a:chOff x="2520540" y="4111200"/>
            <a:chExt cx="1438200" cy="1026720"/>
          </a:xfrm>
        </p:grpSpPr>
        <p:sp>
          <p:nvSpPr>
            <p:cNvPr id="67" name="CustomShape 6"/>
            <p:cNvSpPr/>
            <p:nvPr/>
          </p:nvSpPr>
          <p:spPr>
            <a:xfrm>
              <a:off x="2988000" y="4111200"/>
              <a:ext cx="503280" cy="66240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CustomShape 24"/>
            <p:cNvSpPr/>
            <p:nvPr/>
          </p:nvSpPr>
          <p:spPr>
            <a:xfrm>
              <a:off x="2520540" y="4773600"/>
              <a:ext cx="1438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urls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6025260" y="5403126"/>
            <a:ext cx="3026541" cy="3686345"/>
            <a:chOff x="6025260" y="5421414"/>
            <a:chExt cx="3026541" cy="3686345"/>
          </a:xfrm>
        </p:grpSpPr>
        <p:sp>
          <p:nvSpPr>
            <p:cNvPr id="74" name="CustomShape 4"/>
            <p:cNvSpPr/>
            <p:nvPr/>
          </p:nvSpPr>
          <p:spPr>
            <a:xfrm>
              <a:off x="7072558" y="7432523"/>
              <a:ext cx="426589" cy="34708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>
                  <a:solidFill>
                    <a:srgbClr val="000000"/>
                  </a:solidFill>
                  <a:latin typeface="Arial"/>
                </a:rPr>
                <a:t>p</a:t>
              </a:r>
              <a:endParaRPr lang="en-US" sz="2520" spc="-1" dirty="0">
                <a:latin typeface="Arial"/>
              </a:endParaRPr>
            </a:p>
          </p:txBody>
        </p:sp>
        <p:cxnSp>
          <p:nvCxnSpPr>
            <p:cNvPr id="75" name="Gerade Verbindung mit Pfeil 74"/>
            <p:cNvCxnSpPr/>
            <p:nvPr/>
          </p:nvCxnSpPr>
          <p:spPr>
            <a:xfrm flipH="1">
              <a:off x="6025260" y="5421414"/>
              <a:ext cx="3026541" cy="36863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/>
          <p:cNvGrpSpPr/>
          <p:nvPr/>
        </p:nvGrpSpPr>
        <p:grpSpPr>
          <a:xfrm>
            <a:off x="2986893" y="6266614"/>
            <a:ext cx="2081509" cy="2642330"/>
            <a:chOff x="2986893" y="6284902"/>
            <a:chExt cx="2081509" cy="2642330"/>
          </a:xfrm>
        </p:grpSpPr>
        <p:sp>
          <p:nvSpPr>
            <p:cNvPr id="80" name="CustomShape 4"/>
            <p:cNvSpPr/>
            <p:nvPr/>
          </p:nvSpPr>
          <p:spPr>
            <a:xfrm>
              <a:off x="3676493" y="7169975"/>
              <a:ext cx="622379" cy="611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endParaRPr lang="en-US" sz="2520" spc="-1" dirty="0">
                <a:latin typeface="Arial"/>
              </a:endParaRPr>
            </a:p>
          </p:txBody>
        </p:sp>
        <p:cxnSp>
          <p:nvCxnSpPr>
            <p:cNvPr id="81" name="Gerade Verbindung mit Pfeil 80"/>
            <p:cNvCxnSpPr/>
            <p:nvPr/>
          </p:nvCxnSpPr>
          <p:spPr>
            <a:xfrm>
              <a:off x="2986893" y="6284902"/>
              <a:ext cx="2081509" cy="26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hteck 81"/>
          <p:cNvSpPr/>
          <p:nvPr/>
        </p:nvSpPr>
        <p:spPr>
          <a:xfrm>
            <a:off x="2268120" y="4383692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stomShape 23"/>
          <p:cNvSpPr/>
          <p:nvPr/>
        </p:nvSpPr>
        <p:spPr>
          <a:xfrm>
            <a:off x="1837657" y="3961439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endParaRPr lang="en-US" sz="2520" spc="-1" dirty="0">
              <a:latin typeface="Arial"/>
            </a:endParaRPr>
          </a:p>
        </p:txBody>
      </p:sp>
      <p:cxnSp>
        <p:nvCxnSpPr>
          <p:cNvPr id="84" name="Gerade Verbindung mit Pfeil 83"/>
          <p:cNvCxnSpPr>
            <a:stCxn id="82" idx="2"/>
            <a:endCxn id="46" idx="0"/>
          </p:cNvCxnSpPr>
          <p:nvPr/>
        </p:nvCxnSpPr>
        <p:spPr>
          <a:xfrm>
            <a:off x="2650763" y="4493037"/>
            <a:ext cx="12457" cy="491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hteck 84"/>
          <p:cNvSpPr/>
          <p:nvPr/>
        </p:nvSpPr>
        <p:spPr>
          <a:xfrm>
            <a:off x="3390234" y="13751944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ustomShape 23"/>
          <p:cNvSpPr/>
          <p:nvPr/>
        </p:nvSpPr>
        <p:spPr>
          <a:xfrm>
            <a:off x="2991635" y="13894563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delete</a:t>
            </a:r>
            <a:endParaRPr lang="en-US" sz="2520" spc="-1" dirty="0">
              <a:latin typeface="Arial"/>
            </a:endParaRPr>
          </a:p>
        </p:txBody>
      </p:sp>
      <p:cxnSp>
        <p:nvCxnSpPr>
          <p:cNvPr id="90" name="Gerade Verbindung mit Pfeil 89"/>
          <p:cNvCxnSpPr>
            <a:stCxn id="85" idx="0"/>
            <a:endCxn id="52" idx="2"/>
          </p:cNvCxnSpPr>
          <p:nvPr/>
        </p:nvCxnSpPr>
        <p:spPr>
          <a:xfrm flipV="1">
            <a:off x="3772877" y="13289506"/>
            <a:ext cx="0" cy="46243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/>
          <p:cNvSpPr/>
          <p:nvPr/>
        </p:nvSpPr>
        <p:spPr>
          <a:xfrm>
            <a:off x="8772651" y="4418023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CustomShape 23"/>
          <p:cNvSpPr/>
          <p:nvPr/>
        </p:nvSpPr>
        <p:spPr>
          <a:xfrm>
            <a:off x="8342188" y="3995770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post</a:t>
            </a:r>
            <a:endParaRPr lang="en-US" sz="2520" spc="-1" dirty="0">
              <a:latin typeface="Arial"/>
            </a:endParaRPr>
          </a:p>
        </p:txBody>
      </p:sp>
      <p:cxnSp>
        <p:nvCxnSpPr>
          <p:cNvPr id="99" name="Gerade Verbindung mit Pfeil 98"/>
          <p:cNvCxnSpPr>
            <a:stCxn id="97" idx="2"/>
          </p:cNvCxnSpPr>
          <p:nvPr/>
        </p:nvCxnSpPr>
        <p:spPr>
          <a:xfrm>
            <a:off x="9155294" y="4527368"/>
            <a:ext cx="12457" cy="491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uppieren 99"/>
          <p:cNvGrpSpPr/>
          <p:nvPr/>
        </p:nvGrpSpPr>
        <p:grpSpPr>
          <a:xfrm>
            <a:off x="8342188" y="12293026"/>
            <a:ext cx="1197360" cy="996480"/>
            <a:chOff x="2547762" y="1543320"/>
            <a:chExt cx="1197360" cy="996480"/>
          </a:xfrm>
        </p:grpSpPr>
        <p:pic>
          <p:nvPicPr>
            <p:cNvPr id="101" name="Grafik 56"/>
            <p:cNvPicPr/>
            <p:nvPr/>
          </p:nvPicPr>
          <p:blipFill>
            <a:blip r:embed="rId2"/>
            <a:stretch/>
          </p:blipFill>
          <p:spPr>
            <a:xfrm>
              <a:off x="286704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2" name="CustomShape 19"/>
            <p:cNvSpPr/>
            <p:nvPr/>
          </p:nvSpPr>
          <p:spPr>
            <a:xfrm>
              <a:off x="2547762" y="2175480"/>
              <a:ext cx="1197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resolveResource</a:t>
              </a:r>
              <a:endParaRPr lang="en-US" sz="2520" spc="-1" dirty="0">
                <a:latin typeface="Arial"/>
              </a:endParaRPr>
            </a:p>
          </p:txBody>
        </p:sp>
      </p:grpSp>
      <p:sp>
        <p:nvSpPr>
          <p:cNvPr id="103" name="Rechteck 102"/>
          <p:cNvSpPr/>
          <p:nvPr/>
        </p:nvSpPr>
        <p:spPr>
          <a:xfrm>
            <a:off x="8558225" y="13751944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ustomShape 23"/>
          <p:cNvSpPr/>
          <p:nvPr/>
        </p:nvSpPr>
        <p:spPr>
          <a:xfrm>
            <a:off x="8159626" y="13894563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endParaRPr lang="en-US" sz="2520" spc="-1" dirty="0">
              <a:latin typeface="Arial"/>
            </a:endParaRPr>
          </a:p>
        </p:txBody>
      </p:sp>
      <p:cxnSp>
        <p:nvCxnSpPr>
          <p:cNvPr id="105" name="Gerade Verbindung mit Pfeil 104"/>
          <p:cNvCxnSpPr>
            <a:stCxn id="103" idx="0"/>
            <a:endCxn id="102" idx="2"/>
          </p:cNvCxnSpPr>
          <p:nvPr/>
        </p:nvCxnSpPr>
        <p:spPr>
          <a:xfrm flipV="1">
            <a:off x="8940868" y="13289506"/>
            <a:ext cx="0" cy="46243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pieren 17"/>
          <p:cNvGrpSpPr/>
          <p:nvPr/>
        </p:nvGrpSpPr>
        <p:grpSpPr>
          <a:xfrm>
            <a:off x="5604600" y="9861638"/>
            <a:ext cx="3362506" cy="2413100"/>
            <a:chOff x="5604600" y="9879926"/>
            <a:chExt cx="3362506" cy="2413100"/>
          </a:xfrm>
        </p:grpSpPr>
        <p:cxnSp>
          <p:nvCxnSpPr>
            <p:cNvPr id="106" name="Gerade Verbindung mit Pfeil 105"/>
            <p:cNvCxnSpPr>
              <a:stCxn id="101" idx="0"/>
              <a:endCxn id="68" idx="2"/>
            </p:cNvCxnSpPr>
            <p:nvPr/>
          </p:nvCxnSpPr>
          <p:spPr>
            <a:xfrm flipH="1" flipV="1">
              <a:off x="5604600" y="9879926"/>
              <a:ext cx="3362506" cy="24131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CustomShape 4"/>
            <p:cNvSpPr/>
            <p:nvPr/>
          </p:nvSpPr>
          <p:spPr>
            <a:xfrm>
              <a:off x="6706443" y="10539435"/>
              <a:ext cx="426589" cy="34708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smtClean="0">
                  <a:solidFill>
                    <a:srgbClr val="000000"/>
                  </a:solidFill>
                  <a:latin typeface="Arial"/>
                </a:rPr>
                <a:t>r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3799115" y="9861638"/>
            <a:ext cx="1805485" cy="2413100"/>
            <a:chOff x="3799115" y="9879926"/>
            <a:chExt cx="1805485" cy="2413100"/>
          </a:xfrm>
        </p:grpSpPr>
        <p:cxnSp>
          <p:nvCxnSpPr>
            <p:cNvPr id="79" name="Gerade Verbindung mit Pfeil 78"/>
            <p:cNvCxnSpPr>
              <a:stCxn id="48" idx="0"/>
              <a:endCxn id="68" idx="2"/>
            </p:cNvCxnSpPr>
            <p:nvPr/>
          </p:nvCxnSpPr>
          <p:spPr>
            <a:xfrm flipV="1">
              <a:off x="3799115" y="9879926"/>
              <a:ext cx="1805485" cy="24131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CustomShape 4"/>
            <p:cNvSpPr/>
            <p:nvPr/>
          </p:nvSpPr>
          <p:spPr>
            <a:xfrm>
              <a:off x="4371557" y="11104764"/>
              <a:ext cx="426589" cy="34708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smtClean="0">
                  <a:solidFill>
                    <a:srgbClr val="000000"/>
                  </a:solidFill>
                  <a:latin typeface="Arial"/>
                </a:rPr>
                <a:t>d</a:t>
              </a:r>
              <a:endParaRPr lang="en-US" sz="2520" spc="-1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609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/>
          <p:cNvGrpSpPr/>
          <p:nvPr/>
        </p:nvGrpSpPr>
        <p:grpSpPr>
          <a:xfrm>
            <a:off x="3849983" y="12709248"/>
            <a:ext cx="790200" cy="996480"/>
            <a:chOff x="3404218" y="8473764"/>
            <a:chExt cx="790200" cy="996480"/>
          </a:xfrm>
        </p:grpSpPr>
        <p:pic>
          <p:nvPicPr>
            <p:cNvPr id="71" name="Grafik 57"/>
            <p:cNvPicPr/>
            <p:nvPr/>
          </p:nvPicPr>
          <p:blipFill>
            <a:blip r:embed="rId2"/>
            <a:stretch/>
          </p:blipFill>
          <p:spPr>
            <a:xfrm>
              <a:off x="3404218" y="8473764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6" name="CustomShape 18"/>
            <p:cNvSpPr/>
            <p:nvPr/>
          </p:nvSpPr>
          <p:spPr>
            <a:xfrm>
              <a:off x="3404218" y="9105924"/>
              <a:ext cx="790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handleFormEntry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394064" y="4558436"/>
            <a:ext cx="1197360" cy="1032120"/>
            <a:chOff x="2558880" y="1143360"/>
            <a:chExt cx="1197360" cy="1032120"/>
          </a:xfrm>
        </p:grpSpPr>
        <p:pic>
          <p:nvPicPr>
            <p:cNvPr id="70" name="Grafik 56"/>
            <p:cNvPicPr/>
            <p:nvPr/>
          </p:nvPicPr>
          <p:blipFill>
            <a:blip r:embed="rId2"/>
            <a:stretch/>
          </p:blipFill>
          <p:spPr>
            <a:xfrm>
              <a:off x="286704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7" name="CustomShape 19"/>
            <p:cNvSpPr/>
            <p:nvPr/>
          </p:nvSpPr>
          <p:spPr>
            <a:xfrm>
              <a:off x="2558880" y="1143360"/>
              <a:ext cx="1197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getFormEntries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5560904" y="4655144"/>
            <a:ext cx="1108800" cy="1037520"/>
            <a:chOff x="4704840" y="1137960"/>
            <a:chExt cx="1108800" cy="1037520"/>
          </a:xfrm>
        </p:grpSpPr>
        <p:pic>
          <p:nvPicPr>
            <p:cNvPr id="72" name="Grafik 58"/>
            <p:cNvPicPr/>
            <p:nvPr/>
          </p:nvPicPr>
          <p:blipFill>
            <a:blip r:embed="rId2"/>
            <a:stretch/>
          </p:blipFill>
          <p:spPr>
            <a:xfrm>
              <a:off x="496872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8" name="CustomShape 20"/>
            <p:cNvSpPr/>
            <p:nvPr/>
          </p:nvSpPr>
          <p:spPr>
            <a:xfrm>
              <a:off x="4704840" y="1137960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err="1" smtClean="0">
                  <a:solidFill>
                    <a:srgbClr val="000000"/>
                  </a:solidFill>
                  <a:latin typeface="Arial"/>
                </a:rPr>
                <a:t>deleteFormEntries</a:t>
              </a:r>
              <a:endParaRPr lang="en-US" sz="2520" spc="-1" dirty="0">
                <a:latin typeface="Arial"/>
              </a:endParaRPr>
            </a:p>
          </p:txBody>
        </p:sp>
      </p:grpSp>
      <p:sp>
        <p:nvSpPr>
          <p:cNvPr id="92" name="CustomShape 1"/>
          <p:cNvSpPr/>
          <p:nvPr/>
        </p:nvSpPr>
        <p:spPr>
          <a:xfrm>
            <a:off x="430200" y="264960"/>
            <a:ext cx="7886160" cy="57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407A"/>
                </a:solidFill>
                <a:latin typeface="Arial"/>
              </a:rPr>
              <a:t>Application </a:t>
            </a:r>
            <a:r>
              <a:rPr lang="en-US" sz="3200" spc="-1" dirty="0" smtClean="0">
                <a:solidFill>
                  <a:srgbClr val="00407A"/>
                </a:solidFill>
                <a:latin typeface="Arial"/>
              </a:rPr>
              <a:t>6</a:t>
            </a:r>
            <a:endParaRPr lang="en-US" sz="3200" spc="-1" dirty="0">
              <a:latin typeface="Arial"/>
            </a:endParaRPr>
          </a:p>
        </p:txBody>
      </p:sp>
      <p:sp>
        <p:nvSpPr>
          <p:cNvPr id="93" name="CustomShape 25"/>
          <p:cNvSpPr/>
          <p:nvPr/>
        </p:nvSpPr>
        <p:spPr>
          <a:xfrm>
            <a:off x="430200" y="851850"/>
            <a:ext cx="5996000" cy="301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spc="-1" dirty="0">
                <a:latin typeface="Arial"/>
              </a:rPr>
              <a:t>https://github.com/serverless/forms-service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9169064" y="12653408"/>
            <a:ext cx="1108800" cy="1234480"/>
            <a:chOff x="7059600" y="1543320"/>
            <a:chExt cx="1108800" cy="1234480"/>
          </a:xfrm>
        </p:grpSpPr>
        <p:pic>
          <p:nvPicPr>
            <p:cNvPr id="73" name="Grafik 59"/>
            <p:cNvPicPr/>
            <p:nvPr/>
          </p:nvPicPr>
          <p:blipFill>
            <a:blip r:embed="rId2"/>
            <a:stretch/>
          </p:blipFill>
          <p:spPr>
            <a:xfrm>
              <a:off x="730836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94" name="CustomShape 20"/>
            <p:cNvSpPr/>
            <p:nvPr/>
          </p:nvSpPr>
          <p:spPr>
            <a:xfrm>
              <a:off x="7059600" y="2413480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updateFormSettings</a:t>
              </a: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60" name="Gruppieren 59"/>
          <p:cNvGrpSpPr/>
          <p:nvPr/>
        </p:nvGrpSpPr>
        <p:grpSpPr>
          <a:xfrm>
            <a:off x="9004364" y="9242304"/>
            <a:ext cx="1438200" cy="1026720"/>
            <a:chOff x="2520540" y="4111200"/>
            <a:chExt cx="1438200" cy="1026720"/>
          </a:xfrm>
        </p:grpSpPr>
        <p:sp>
          <p:nvSpPr>
            <p:cNvPr id="61" name="CustomShape 6"/>
            <p:cNvSpPr/>
            <p:nvPr/>
          </p:nvSpPr>
          <p:spPr>
            <a:xfrm>
              <a:off x="2988000" y="4111200"/>
              <a:ext cx="503280" cy="66240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CustomShape 24"/>
            <p:cNvSpPr/>
            <p:nvPr/>
          </p:nvSpPr>
          <p:spPr>
            <a:xfrm>
              <a:off x="2520540" y="4773600"/>
              <a:ext cx="1438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formTable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15084264" y="8663052"/>
            <a:ext cx="1108800" cy="1092612"/>
            <a:chOff x="7059600" y="1543320"/>
            <a:chExt cx="1108800" cy="1092612"/>
          </a:xfrm>
        </p:grpSpPr>
        <p:pic>
          <p:nvPicPr>
            <p:cNvPr id="20" name="Grafik 59"/>
            <p:cNvPicPr/>
            <p:nvPr/>
          </p:nvPicPr>
          <p:blipFill>
            <a:blip r:embed="rId2"/>
            <a:stretch/>
          </p:blipFill>
          <p:spPr>
            <a:xfrm>
              <a:off x="730836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CustomShape 20"/>
            <p:cNvSpPr/>
            <p:nvPr/>
          </p:nvSpPr>
          <p:spPr>
            <a:xfrm>
              <a:off x="7059600" y="2271612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getForms</a:t>
              </a: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1983124" y="8911104"/>
            <a:ext cx="1438200" cy="1026720"/>
            <a:chOff x="2520540" y="4111200"/>
            <a:chExt cx="1438200" cy="1026720"/>
          </a:xfrm>
        </p:grpSpPr>
        <p:sp>
          <p:nvSpPr>
            <p:cNvPr id="23" name="CustomShape 6"/>
            <p:cNvSpPr/>
            <p:nvPr/>
          </p:nvSpPr>
          <p:spPr>
            <a:xfrm>
              <a:off x="2988000" y="4111200"/>
              <a:ext cx="503280" cy="66240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" name="CustomShape 24"/>
            <p:cNvSpPr/>
            <p:nvPr/>
          </p:nvSpPr>
          <p:spPr>
            <a:xfrm>
              <a:off x="2520540" y="4773600"/>
              <a:ext cx="1438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entryTable</a:t>
              </a: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10442564" y="9068324"/>
            <a:ext cx="4728640" cy="695520"/>
            <a:chOff x="16966149" y="-7794141"/>
            <a:chExt cx="4728640" cy="695520"/>
          </a:xfrm>
        </p:grpSpPr>
        <p:cxnSp>
          <p:nvCxnSpPr>
            <p:cNvPr id="26" name="Gerade Verbindung mit Pfeil 25"/>
            <p:cNvCxnSpPr>
              <a:endCxn id="61" idx="4"/>
            </p:cNvCxnSpPr>
            <p:nvPr/>
          </p:nvCxnSpPr>
          <p:spPr>
            <a:xfrm flipH="1">
              <a:off x="16966149" y="-7794141"/>
              <a:ext cx="4728640" cy="6955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stomShape 4"/>
            <p:cNvSpPr/>
            <p:nvPr/>
          </p:nvSpPr>
          <p:spPr>
            <a:xfrm>
              <a:off x="18778240" y="-7548823"/>
              <a:ext cx="426589" cy="34708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>
                  <a:solidFill>
                    <a:srgbClr val="000000"/>
                  </a:solidFill>
                  <a:latin typeface="Arial"/>
                </a:rPr>
                <a:t>r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9723464" y="9904704"/>
            <a:ext cx="518934" cy="2748704"/>
            <a:chOff x="16372689" y="-9437973"/>
            <a:chExt cx="518934" cy="2748704"/>
          </a:xfrm>
        </p:grpSpPr>
        <p:cxnSp>
          <p:nvCxnSpPr>
            <p:cNvPr id="35" name="Gerade Verbindung mit Pfeil 34"/>
            <p:cNvCxnSpPr>
              <a:stCxn id="73" idx="0"/>
              <a:endCxn id="61" idx="3"/>
            </p:cNvCxnSpPr>
            <p:nvPr/>
          </p:nvCxnSpPr>
          <p:spPr>
            <a:xfrm flipV="1">
              <a:off x="16372689" y="-9437973"/>
              <a:ext cx="0" cy="27487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ustomShape 4"/>
            <p:cNvSpPr/>
            <p:nvPr/>
          </p:nvSpPr>
          <p:spPr>
            <a:xfrm>
              <a:off x="16465034" y="-7793469"/>
              <a:ext cx="426589" cy="34708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smtClean="0">
                  <a:solidFill>
                    <a:srgbClr val="000000"/>
                  </a:solidFill>
                  <a:latin typeface="Arial"/>
                </a:rPr>
                <a:t>u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2855044" y="5376584"/>
            <a:ext cx="2969740" cy="3691740"/>
            <a:chOff x="12917925" y="-10464729"/>
            <a:chExt cx="2969740" cy="3691740"/>
          </a:xfrm>
        </p:grpSpPr>
        <p:cxnSp>
          <p:nvCxnSpPr>
            <p:cNvPr id="39" name="Gerade Verbindung mit Pfeil 38"/>
            <p:cNvCxnSpPr>
              <a:stCxn id="72" idx="1"/>
            </p:cNvCxnSpPr>
            <p:nvPr/>
          </p:nvCxnSpPr>
          <p:spPr>
            <a:xfrm flipH="1">
              <a:off x="12917925" y="-10464729"/>
              <a:ext cx="2969740" cy="36917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ustomShape 4"/>
            <p:cNvSpPr/>
            <p:nvPr/>
          </p:nvSpPr>
          <p:spPr>
            <a:xfrm>
              <a:off x="14508543" y="-9151273"/>
              <a:ext cx="426589" cy="34708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smtClean="0">
                  <a:solidFill>
                    <a:srgbClr val="000000"/>
                  </a:solidFill>
                  <a:latin typeface="Arial"/>
                </a:rPr>
                <a:t>d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2702224" y="5590556"/>
            <a:ext cx="458460" cy="3320548"/>
            <a:chOff x="17280509" y="-10525313"/>
            <a:chExt cx="458460" cy="3320548"/>
          </a:xfrm>
        </p:grpSpPr>
        <p:cxnSp>
          <p:nvCxnSpPr>
            <p:cNvPr id="42" name="Gerade Verbindung mit Pfeil 41"/>
            <p:cNvCxnSpPr>
              <a:stCxn id="70" idx="2"/>
              <a:endCxn id="23" idx="1"/>
            </p:cNvCxnSpPr>
            <p:nvPr/>
          </p:nvCxnSpPr>
          <p:spPr>
            <a:xfrm flipH="1">
              <a:off x="17280509" y="-10525313"/>
              <a:ext cx="305640" cy="33205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ustomShape 4"/>
            <p:cNvSpPr/>
            <p:nvPr/>
          </p:nvSpPr>
          <p:spPr>
            <a:xfrm>
              <a:off x="17312380" y="-9316949"/>
              <a:ext cx="426589" cy="34708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>
                  <a:solidFill>
                    <a:srgbClr val="000000"/>
                  </a:solidFill>
                  <a:latin typeface="Arial"/>
                </a:rPr>
                <a:t>r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4155623" y="9573504"/>
            <a:ext cx="5316201" cy="3135744"/>
            <a:chOff x="14484910" y="-10457173"/>
            <a:chExt cx="5316201" cy="3135744"/>
          </a:xfrm>
        </p:grpSpPr>
        <p:cxnSp>
          <p:nvCxnSpPr>
            <p:cNvPr id="50" name="Gerade Verbindung mit Pfeil 49"/>
            <p:cNvCxnSpPr>
              <a:stCxn id="71" idx="0"/>
              <a:endCxn id="61" idx="2"/>
            </p:cNvCxnSpPr>
            <p:nvPr/>
          </p:nvCxnSpPr>
          <p:spPr>
            <a:xfrm flipV="1">
              <a:off x="14484910" y="-10457173"/>
              <a:ext cx="5316201" cy="31357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ustomShape 4"/>
            <p:cNvSpPr/>
            <p:nvPr/>
          </p:nvSpPr>
          <p:spPr>
            <a:xfrm>
              <a:off x="16328898" y="-8848741"/>
              <a:ext cx="426589" cy="34708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smtClean="0">
                  <a:solidFill>
                    <a:srgbClr val="000000"/>
                  </a:solidFill>
                  <a:latin typeface="Arial"/>
                </a:rPr>
                <a:t>u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54" name="Gruppieren 53"/>
          <p:cNvGrpSpPr/>
          <p:nvPr/>
        </p:nvGrpSpPr>
        <p:grpSpPr>
          <a:xfrm>
            <a:off x="2702224" y="9573504"/>
            <a:ext cx="1453399" cy="3135744"/>
            <a:chOff x="16077381" y="-14857237"/>
            <a:chExt cx="1453399" cy="3135744"/>
          </a:xfrm>
        </p:grpSpPr>
        <p:cxnSp>
          <p:nvCxnSpPr>
            <p:cNvPr id="55" name="Gerade Verbindung mit Pfeil 54"/>
            <p:cNvCxnSpPr>
              <a:stCxn id="71" idx="0"/>
              <a:endCxn id="24" idx="0"/>
            </p:cNvCxnSpPr>
            <p:nvPr/>
          </p:nvCxnSpPr>
          <p:spPr>
            <a:xfrm flipH="1" flipV="1">
              <a:off x="16077381" y="-14857237"/>
              <a:ext cx="1453399" cy="31357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ustomShape 4"/>
            <p:cNvSpPr/>
            <p:nvPr/>
          </p:nvSpPr>
          <p:spPr>
            <a:xfrm>
              <a:off x="16782522" y="-13045597"/>
              <a:ext cx="426589" cy="34708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smtClean="0">
                  <a:solidFill>
                    <a:srgbClr val="000000"/>
                  </a:solidFill>
                  <a:latin typeface="Arial"/>
                </a:rPr>
                <a:t>p</a:t>
              </a:r>
              <a:endParaRPr lang="en-US" sz="2520" spc="-1" dirty="0">
                <a:latin typeface="Arial"/>
              </a:endParaRPr>
            </a:p>
          </p:txBody>
        </p:sp>
      </p:grpSp>
      <p:sp>
        <p:nvSpPr>
          <p:cNvPr id="44" name="Rechteck 43"/>
          <p:cNvSpPr/>
          <p:nvPr/>
        </p:nvSpPr>
        <p:spPr>
          <a:xfrm>
            <a:off x="2413587" y="3984209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stomShape 23"/>
          <p:cNvSpPr/>
          <p:nvPr/>
        </p:nvSpPr>
        <p:spPr>
          <a:xfrm>
            <a:off x="1983124" y="3561956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post</a:t>
            </a:r>
            <a:endParaRPr lang="en-US" sz="2520" spc="-1" dirty="0">
              <a:latin typeface="Arial"/>
            </a:endParaRPr>
          </a:p>
        </p:txBody>
      </p:sp>
      <p:cxnSp>
        <p:nvCxnSpPr>
          <p:cNvPr id="46" name="Gerade Verbindung mit Pfeil 45"/>
          <p:cNvCxnSpPr>
            <a:stCxn id="44" idx="2"/>
          </p:cNvCxnSpPr>
          <p:nvPr/>
        </p:nvCxnSpPr>
        <p:spPr>
          <a:xfrm>
            <a:off x="2796230" y="4093554"/>
            <a:ext cx="12457" cy="491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/>
          <p:cNvGrpSpPr/>
          <p:nvPr/>
        </p:nvGrpSpPr>
        <p:grpSpPr>
          <a:xfrm>
            <a:off x="11698084" y="4051706"/>
            <a:ext cx="1108800" cy="1037520"/>
            <a:chOff x="4704840" y="1137960"/>
            <a:chExt cx="1108800" cy="1037520"/>
          </a:xfrm>
        </p:grpSpPr>
        <p:pic>
          <p:nvPicPr>
            <p:cNvPr id="48" name="Grafik 58"/>
            <p:cNvPicPr/>
            <p:nvPr/>
          </p:nvPicPr>
          <p:blipFill>
            <a:blip r:embed="rId2"/>
            <a:stretch/>
          </p:blipFill>
          <p:spPr>
            <a:xfrm>
              <a:off x="496872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52" name="CustomShape 20"/>
            <p:cNvSpPr/>
            <p:nvPr/>
          </p:nvSpPr>
          <p:spPr>
            <a:xfrm>
              <a:off x="4704840" y="1137960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err="1" smtClean="0">
                  <a:solidFill>
                    <a:srgbClr val="000000"/>
                  </a:solidFill>
                  <a:latin typeface="Arial"/>
                </a:rPr>
                <a:t>auth</a:t>
              </a:r>
              <a:endParaRPr lang="en-US" sz="2520" spc="-1" dirty="0">
                <a:latin typeface="Arial"/>
              </a:endParaRPr>
            </a:p>
          </p:txBody>
        </p:sp>
      </p:grpSp>
      <p:sp>
        <p:nvSpPr>
          <p:cNvPr id="59" name="Rechteck 58"/>
          <p:cNvSpPr/>
          <p:nvPr/>
        </p:nvSpPr>
        <p:spPr>
          <a:xfrm>
            <a:off x="5766387" y="4043949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stomShape 23"/>
          <p:cNvSpPr/>
          <p:nvPr/>
        </p:nvSpPr>
        <p:spPr>
          <a:xfrm>
            <a:off x="5335924" y="3621696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post</a:t>
            </a:r>
            <a:endParaRPr lang="en-US" sz="2520" spc="-1" dirty="0">
              <a:latin typeface="Arial"/>
            </a:endParaRPr>
          </a:p>
        </p:txBody>
      </p:sp>
      <p:cxnSp>
        <p:nvCxnSpPr>
          <p:cNvPr id="64" name="Gerade Verbindung mit Pfeil 63"/>
          <p:cNvCxnSpPr>
            <a:stCxn id="59" idx="2"/>
          </p:cNvCxnSpPr>
          <p:nvPr/>
        </p:nvCxnSpPr>
        <p:spPr>
          <a:xfrm>
            <a:off x="6149030" y="4153294"/>
            <a:ext cx="12457" cy="491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9077476" y="14345785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stomShape 23"/>
          <p:cNvSpPr/>
          <p:nvPr/>
        </p:nvSpPr>
        <p:spPr>
          <a:xfrm>
            <a:off x="8678877" y="14488404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post</a:t>
            </a:r>
            <a:endParaRPr lang="en-US" sz="2520" spc="-1" dirty="0">
              <a:latin typeface="Arial"/>
            </a:endParaRPr>
          </a:p>
        </p:txBody>
      </p:sp>
      <p:cxnSp>
        <p:nvCxnSpPr>
          <p:cNvPr id="74" name="Gerade Verbindung mit Pfeil 73"/>
          <p:cNvCxnSpPr>
            <a:stCxn id="68" idx="0"/>
          </p:cNvCxnSpPr>
          <p:nvPr/>
        </p:nvCxnSpPr>
        <p:spPr>
          <a:xfrm flipV="1">
            <a:off x="9460119" y="13883347"/>
            <a:ext cx="0" cy="46243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/>
          <p:cNvSpPr/>
          <p:nvPr/>
        </p:nvSpPr>
        <p:spPr>
          <a:xfrm>
            <a:off x="15482863" y="10304256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ustomShape 23"/>
          <p:cNvSpPr/>
          <p:nvPr/>
        </p:nvSpPr>
        <p:spPr>
          <a:xfrm>
            <a:off x="15084264" y="10446875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post</a:t>
            </a:r>
            <a:endParaRPr lang="en-US" sz="2520" spc="-1" dirty="0">
              <a:latin typeface="Arial"/>
            </a:endParaRPr>
          </a:p>
        </p:txBody>
      </p:sp>
      <p:cxnSp>
        <p:nvCxnSpPr>
          <p:cNvPr id="77" name="Gerade Verbindung mit Pfeil 76"/>
          <p:cNvCxnSpPr>
            <a:stCxn id="75" idx="0"/>
          </p:cNvCxnSpPr>
          <p:nvPr/>
        </p:nvCxnSpPr>
        <p:spPr>
          <a:xfrm flipV="1">
            <a:off x="15865506" y="9841818"/>
            <a:ext cx="0" cy="46243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3828547" y="14312511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ustomShape 23"/>
          <p:cNvSpPr/>
          <p:nvPr/>
        </p:nvSpPr>
        <p:spPr>
          <a:xfrm>
            <a:off x="3429948" y="14455130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post</a:t>
            </a:r>
            <a:endParaRPr lang="en-US" sz="2520" spc="-1" dirty="0">
              <a:latin typeface="Arial"/>
            </a:endParaRPr>
          </a:p>
        </p:txBody>
      </p:sp>
      <p:cxnSp>
        <p:nvCxnSpPr>
          <p:cNvPr id="80" name="Gerade Verbindung mit Pfeil 79"/>
          <p:cNvCxnSpPr>
            <a:stCxn id="78" idx="0"/>
          </p:cNvCxnSpPr>
          <p:nvPr/>
        </p:nvCxnSpPr>
        <p:spPr>
          <a:xfrm flipV="1">
            <a:off x="4211190" y="13850073"/>
            <a:ext cx="0" cy="46243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stCxn id="72" idx="2"/>
            <a:endCxn id="61" idx="1"/>
          </p:cNvCxnSpPr>
          <p:nvPr/>
        </p:nvCxnSpPr>
        <p:spPr>
          <a:xfrm>
            <a:off x="6130424" y="5692664"/>
            <a:ext cx="3593040" cy="35496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ustomShape 4"/>
          <p:cNvSpPr/>
          <p:nvPr/>
        </p:nvSpPr>
        <p:spPr>
          <a:xfrm>
            <a:off x="7500355" y="7146008"/>
            <a:ext cx="426589" cy="347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520" b="1" spc="-1" dirty="0" smtClean="0">
                <a:solidFill>
                  <a:srgbClr val="000000"/>
                </a:solidFill>
                <a:latin typeface="Arial"/>
              </a:rPr>
              <a:t>u</a:t>
            </a:r>
            <a:endParaRPr lang="en-US" sz="252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72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/>
          <p:cNvGrpSpPr/>
          <p:nvPr/>
        </p:nvGrpSpPr>
        <p:grpSpPr>
          <a:xfrm>
            <a:off x="4160879" y="9856320"/>
            <a:ext cx="790200" cy="996480"/>
            <a:chOff x="3404218" y="8473764"/>
            <a:chExt cx="790200" cy="996480"/>
          </a:xfrm>
        </p:grpSpPr>
        <p:pic>
          <p:nvPicPr>
            <p:cNvPr id="71" name="Grafik 57"/>
            <p:cNvPicPr/>
            <p:nvPr/>
          </p:nvPicPr>
          <p:blipFill>
            <a:blip r:embed="rId2"/>
            <a:stretch/>
          </p:blipFill>
          <p:spPr>
            <a:xfrm>
              <a:off x="3404218" y="8473764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6" name="CustomShape 18"/>
            <p:cNvSpPr/>
            <p:nvPr/>
          </p:nvSpPr>
          <p:spPr>
            <a:xfrm>
              <a:off x="3404218" y="9105924"/>
              <a:ext cx="790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getImage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7587060" y="6413164"/>
            <a:ext cx="1197360" cy="1126779"/>
            <a:chOff x="7440980" y="5851016"/>
            <a:chExt cx="1197360" cy="1126779"/>
          </a:xfrm>
        </p:grpSpPr>
        <p:pic>
          <p:nvPicPr>
            <p:cNvPr id="70" name="Grafik 56"/>
            <p:cNvPicPr/>
            <p:nvPr/>
          </p:nvPicPr>
          <p:blipFill>
            <a:blip r:embed="rId2"/>
            <a:stretch/>
          </p:blipFill>
          <p:spPr>
            <a:xfrm>
              <a:off x="7734020" y="5851016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7" name="CustomShape 19"/>
            <p:cNvSpPr/>
            <p:nvPr/>
          </p:nvSpPr>
          <p:spPr>
            <a:xfrm>
              <a:off x="7440980" y="6613475"/>
              <a:ext cx="1197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resizeImage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3264759" y="2515582"/>
            <a:ext cx="1108800" cy="1360800"/>
            <a:chOff x="2755639" y="2260972"/>
            <a:chExt cx="1108800" cy="1360800"/>
          </a:xfrm>
        </p:grpSpPr>
        <p:pic>
          <p:nvPicPr>
            <p:cNvPr id="72" name="Grafik 58"/>
            <p:cNvPicPr/>
            <p:nvPr/>
          </p:nvPicPr>
          <p:blipFill>
            <a:blip r:embed="rId2"/>
            <a:stretch/>
          </p:blipFill>
          <p:spPr>
            <a:xfrm>
              <a:off x="2900680" y="2989612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8" name="CustomShape 20"/>
            <p:cNvSpPr/>
            <p:nvPr/>
          </p:nvSpPr>
          <p:spPr>
            <a:xfrm>
              <a:off x="2755639" y="2260972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err="1" smtClean="0">
                  <a:solidFill>
                    <a:srgbClr val="000000"/>
                  </a:solidFill>
                  <a:latin typeface="Arial"/>
                </a:rPr>
                <a:t>uploadImage</a:t>
              </a:r>
              <a:endParaRPr lang="en-US" sz="2520" spc="-1" dirty="0">
                <a:latin typeface="Arial"/>
              </a:endParaRPr>
            </a:p>
          </p:txBody>
        </p:sp>
      </p:grpSp>
      <p:sp>
        <p:nvSpPr>
          <p:cNvPr id="92" name="CustomShape 1"/>
          <p:cNvSpPr/>
          <p:nvPr/>
        </p:nvSpPr>
        <p:spPr>
          <a:xfrm>
            <a:off x="430200" y="264960"/>
            <a:ext cx="7886160" cy="57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407A"/>
                </a:solidFill>
                <a:latin typeface="Arial"/>
              </a:rPr>
              <a:t>Application </a:t>
            </a:r>
            <a:r>
              <a:rPr lang="en-US" sz="3200" spc="-1" dirty="0" smtClean="0">
                <a:solidFill>
                  <a:srgbClr val="00407A"/>
                </a:solidFill>
                <a:latin typeface="Arial"/>
              </a:rPr>
              <a:t>7</a:t>
            </a:r>
            <a:endParaRPr lang="en-US" sz="3200" spc="-1" dirty="0">
              <a:latin typeface="Arial"/>
            </a:endParaRPr>
          </a:p>
        </p:txBody>
      </p:sp>
      <p:sp>
        <p:nvSpPr>
          <p:cNvPr id="93" name="CustomShape 25"/>
          <p:cNvSpPr/>
          <p:nvPr/>
        </p:nvSpPr>
        <p:spPr>
          <a:xfrm>
            <a:off x="480054" y="797425"/>
            <a:ext cx="5996000" cy="301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spc="-1" dirty="0">
                <a:latin typeface="Arial"/>
              </a:rPr>
              <a:t>https://github.com/nicholasgubbins/Serverless-Image-Resizer</a:t>
            </a:r>
          </a:p>
        </p:txBody>
      </p:sp>
      <p:grpSp>
        <p:nvGrpSpPr>
          <p:cNvPr id="22" name="Gruppieren 21"/>
          <p:cNvGrpSpPr/>
          <p:nvPr/>
        </p:nvGrpSpPr>
        <p:grpSpPr>
          <a:xfrm>
            <a:off x="2294020" y="6058176"/>
            <a:ext cx="1438200" cy="1026720"/>
            <a:chOff x="2520540" y="4111200"/>
            <a:chExt cx="1438200" cy="1026720"/>
          </a:xfrm>
        </p:grpSpPr>
        <p:sp>
          <p:nvSpPr>
            <p:cNvPr id="23" name="CustomShape 6"/>
            <p:cNvSpPr/>
            <p:nvPr/>
          </p:nvSpPr>
          <p:spPr>
            <a:xfrm>
              <a:off x="2988000" y="4111200"/>
              <a:ext cx="503280" cy="66240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" name="CustomShape 24"/>
            <p:cNvSpPr/>
            <p:nvPr/>
          </p:nvSpPr>
          <p:spPr>
            <a:xfrm>
              <a:off x="2520540" y="4773600"/>
              <a:ext cx="1438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S3bucket</a:t>
              </a:r>
            </a:p>
            <a:p>
              <a:pPr algn="ctr">
                <a:lnSpc>
                  <a:spcPct val="100000"/>
                </a:lnSpc>
              </a:pP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3013120" y="7084896"/>
            <a:ext cx="1360439" cy="2607035"/>
            <a:chOff x="12590677" y="-10737616"/>
            <a:chExt cx="1360439" cy="2607035"/>
          </a:xfrm>
        </p:grpSpPr>
        <p:cxnSp>
          <p:nvCxnSpPr>
            <p:cNvPr id="53" name="Gerade Verbindung mit Pfeil 52"/>
            <p:cNvCxnSpPr>
              <a:endCxn id="24" idx="2"/>
            </p:cNvCxnSpPr>
            <p:nvPr/>
          </p:nvCxnSpPr>
          <p:spPr>
            <a:xfrm flipH="1" flipV="1">
              <a:off x="12590677" y="-10737616"/>
              <a:ext cx="1360439" cy="2607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ustomShape 4"/>
            <p:cNvSpPr/>
            <p:nvPr/>
          </p:nvSpPr>
          <p:spPr>
            <a:xfrm>
              <a:off x="13191237" y="-9248283"/>
              <a:ext cx="426589" cy="34708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>
                  <a:solidFill>
                    <a:srgbClr val="000000"/>
                  </a:solidFill>
                  <a:latin typeface="Arial"/>
                </a:rPr>
                <a:t>r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4466519" y="7539943"/>
            <a:ext cx="3719221" cy="2316377"/>
            <a:chOff x="4466519" y="7539943"/>
            <a:chExt cx="3719221" cy="2316377"/>
          </a:xfrm>
        </p:grpSpPr>
        <p:cxnSp>
          <p:nvCxnSpPr>
            <p:cNvPr id="45" name="Gerade Verbindung mit Pfeil 44"/>
            <p:cNvCxnSpPr>
              <a:stCxn id="71" idx="0"/>
              <a:endCxn id="87" idx="2"/>
            </p:cNvCxnSpPr>
            <p:nvPr/>
          </p:nvCxnSpPr>
          <p:spPr>
            <a:xfrm flipV="1">
              <a:off x="4466519" y="7539943"/>
              <a:ext cx="3719221" cy="23163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ustomShape 4"/>
            <p:cNvSpPr/>
            <p:nvPr/>
          </p:nvSpPr>
          <p:spPr>
            <a:xfrm>
              <a:off x="5871800" y="8698131"/>
              <a:ext cx="1569400" cy="3930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err="1" smtClean="0">
                  <a:solidFill>
                    <a:srgbClr val="000000"/>
                  </a:solidFill>
                  <a:latin typeface="Arial"/>
                </a:rPr>
                <a:t>Sync</a:t>
              </a:r>
              <a:r>
                <a:rPr lang="de-DE" sz="2520" b="1" spc="-1" dirty="0" smtClean="0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de-DE" sz="2520" b="1" spc="-1" dirty="0" err="1" smtClean="0">
                  <a:solidFill>
                    <a:srgbClr val="000000"/>
                  </a:solidFill>
                  <a:latin typeface="Arial"/>
                </a:rPr>
                <a:t>with</a:t>
              </a:r>
              <a:r>
                <a:rPr lang="de-DE" sz="2520" b="1" spc="-1" dirty="0" smtClean="0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de-DE" sz="2520" b="1" spc="-1" dirty="0" err="1" smtClean="0">
                  <a:solidFill>
                    <a:srgbClr val="000000"/>
                  </a:solidFill>
                  <a:latin typeface="Arial"/>
                </a:rPr>
                <a:t>payload</a:t>
              </a:r>
              <a:endParaRPr lang="de-DE" sz="2520" b="1" spc="-1" dirty="0" smtClean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9" name="Gruppieren 58"/>
          <p:cNvGrpSpPr/>
          <p:nvPr/>
        </p:nvGrpSpPr>
        <p:grpSpPr>
          <a:xfrm flipH="1">
            <a:off x="3264759" y="6489229"/>
            <a:ext cx="4576994" cy="1008469"/>
            <a:chOff x="4212109" y="7539943"/>
            <a:chExt cx="3973630" cy="504016"/>
          </a:xfrm>
        </p:grpSpPr>
        <p:cxnSp>
          <p:nvCxnSpPr>
            <p:cNvPr id="63" name="Gerade Verbindung mit Pfeil 62"/>
            <p:cNvCxnSpPr>
              <a:stCxn id="70" idx="1"/>
            </p:cNvCxnSpPr>
            <p:nvPr/>
          </p:nvCxnSpPr>
          <p:spPr>
            <a:xfrm flipV="1">
              <a:off x="4212109" y="7539943"/>
              <a:ext cx="3973630" cy="988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stomShape 4"/>
            <p:cNvSpPr/>
            <p:nvPr/>
          </p:nvSpPr>
          <p:spPr>
            <a:xfrm>
              <a:off x="5571306" y="7650911"/>
              <a:ext cx="1569400" cy="3930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smtClean="0">
                  <a:solidFill>
                    <a:srgbClr val="000000"/>
                  </a:solidFill>
                  <a:latin typeface="Arial"/>
                </a:rPr>
                <a:t>p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65" name="Gruppieren 64"/>
          <p:cNvGrpSpPr/>
          <p:nvPr/>
        </p:nvGrpSpPr>
        <p:grpSpPr>
          <a:xfrm flipH="1">
            <a:off x="2828367" y="3930608"/>
            <a:ext cx="1807701" cy="2127563"/>
            <a:chOff x="9546007" y="8065072"/>
            <a:chExt cx="1569400" cy="1063321"/>
          </a:xfrm>
        </p:grpSpPr>
        <p:cxnSp>
          <p:nvCxnSpPr>
            <p:cNvPr id="66" name="Gerade Verbindung mit Pfeil 65"/>
            <p:cNvCxnSpPr>
              <a:endCxn id="23" idx="1"/>
            </p:cNvCxnSpPr>
            <p:nvPr/>
          </p:nvCxnSpPr>
          <p:spPr>
            <a:xfrm>
              <a:off x="10255228" y="8065072"/>
              <a:ext cx="699783" cy="10633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ustomShape 4"/>
            <p:cNvSpPr/>
            <p:nvPr/>
          </p:nvSpPr>
          <p:spPr>
            <a:xfrm>
              <a:off x="9546007" y="8321449"/>
              <a:ext cx="1569400" cy="3930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>
                  <a:solidFill>
                    <a:srgbClr val="000000"/>
                  </a:solidFill>
                  <a:latin typeface="Arial"/>
                </a:rPr>
                <a:t>p</a:t>
              </a:r>
              <a:endParaRPr lang="en-US" sz="2520" spc="-1" dirty="0">
                <a:latin typeface="Arial"/>
              </a:endParaRPr>
            </a:p>
          </p:txBody>
        </p:sp>
      </p:grpSp>
      <p:sp>
        <p:nvSpPr>
          <p:cNvPr id="28" name="Rechteck 27"/>
          <p:cNvSpPr/>
          <p:nvPr/>
        </p:nvSpPr>
        <p:spPr>
          <a:xfrm>
            <a:off x="3101037" y="1937531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stomShape 23"/>
          <p:cNvSpPr/>
          <p:nvPr/>
        </p:nvSpPr>
        <p:spPr>
          <a:xfrm>
            <a:off x="2670574" y="1515278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post</a:t>
            </a:r>
            <a:endParaRPr lang="en-US" sz="2520" spc="-1" dirty="0">
              <a:latin typeface="Arial"/>
            </a:endParaRPr>
          </a:p>
        </p:txBody>
      </p:sp>
      <p:cxnSp>
        <p:nvCxnSpPr>
          <p:cNvPr id="30" name="Gerade Verbindung mit Pfeil 29"/>
          <p:cNvCxnSpPr>
            <a:stCxn id="28" idx="2"/>
          </p:cNvCxnSpPr>
          <p:nvPr/>
        </p:nvCxnSpPr>
        <p:spPr>
          <a:xfrm>
            <a:off x="3483680" y="2046876"/>
            <a:ext cx="12457" cy="491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4201691" y="11475946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stomShape 23"/>
          <p:cNvSpPr/>
          <p:nvPr/>
        </p:nvSpPr>
        <p:spPr>
          <a:xfrm>
            <a:off x="3803092" y="11618565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endParaRPr lang="en-US" sz="2520" spc="-1" dirty="0">
              <a:latin typeface="Arial"/>
            </a:endParaRPr>
          </a:p>
        </p:txBody>
      </p:sp>
      <p:cxnSp>
        <p:nvCxnSpPr>
          <p:cNvPr id="36" name="Gerade Verbindung mit Pfeil 35"/>
          <p:cNvCxnSpPr>
            <a:stCxn id="31" idx="0"/>
          </p:cNvCxnSpPr>
          <p:nvPr/>
        </p:nvCxnSpPr>
        <p:spPr>
          <a:xfrm flipV="1">
            <a:off x="4584334" y="11013508"/>
            <a:ext cx="0" cy="46243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69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/>
          <p:cNvGrpSpPr/>
          <p:nvPr/>
        </p:nvGrpSpPr>
        <p:grpSpPr>
          <a:xfrm>
            <a:off x="4160879" y="9856320"/>
            <a:ext cx="790200" cy="996480"/>
            <a:chOff x="3404218" y="8473764"/>
            <a:chExt cx="790200" cy="996480"/>
          </a:xfrm>
        </p:grpSpPr>
        <p:pic>
          <p:nvPicPr>
            <p:cNvPr id="71" name="Grafik 57"/>
            <p:cNvPicPr/>
            <p:nvPr/>
          </p:nvPicPr>
          <p:blipFill>
            <a:blip r:embed="rId2"/>
            <a:stretch/>
          </p:blipFill>
          <p:spPr>
            <a:xfrm>
              <a:off x="3404218" y="8473764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6" name="CustomShape 18"/>
            <p:cNvSpPr/>
            <p:nvPr/>
          </p:nvSpPr>
          <p:spPr>
            <a:xfrm>
              <a:off x="3404218" y="9105924"/>
              <a:ext cx="790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s3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7314245" y="6389376"/>
            <a:ext cx="1197360" cy="1126779"/>
            <a:chOff x="7440980" y="5851016"/>
            <a:chExt cx="1197360" cy="1126779"/>
          </a:xfrm>
        </p:grpSpPr>
        <p:pic>
          <p:nvPicPr>
            <p:cNvPr id="70" name="Grafik 56"/>
            <p:cNvPicPr/>
            <p:nvPr/>
          </p:nvPicPr>
          <p:blipFill>
            <a:blip r:embed="rId2"/>
            <a:stretch/>
          </p:blipFill>
          <p:spPr>
            <a:xfrm>
              <a:off x="7734020" y="5851016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7" name="CustomShape 19"/>
            <p:cNvSpPr/>
            <p:nvPr/>
          </p:nvSpPr>
          <p:spPr>
            <a:xfrm>
              <a:off x="7440980" y="6613475"/>
              <a:ext cx="1197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http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3264759" y="2515582"/>
            <a:ext cx="1108800" cy="1360800"/>
            <a:chOff x="2755639" y="2260972"/>
            <a:chExt cx="1108800" cy="1360800"/>
          </a:xfrm>
        </p:grpSpPr>
        <p:pic>
          <p:nvPicPr>
            <p:cNvPr id="72" name="Grafik 58"/>
            <p:cNvPicPr/>
            <p:nvPr/>
          </p:nvPicPr>
          <p:blipFill>
            <a:blip r:embed="rId2"/>
            <a:stretch/>
          </p:blipFill>
          <p:spPr>
            <a:xfrm>
              <a:off x="2900680" y="2989612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8" name="CustomShape 20"/>
            <p:cNvSpPr/>
            <p:nvPr/>
          </p:nvSpPr>
          <p:spPr>
            <a:xfrm>
              <a:off x="2755639" y="2260972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err="1" smtClean="0">
                  <a:solidFill>
                    <a:srgbClr val="000000"/>
                  </a:solidFill>
                  <a:latin typeface="Arial"/>
                </a:rPr>
                <a:t>processor</a:t>
              </a:r>
              <a:endParaRPr lang="en-US" sz="2520" spc="-1" dirty="0">
                <a:latin typeface="Arial"/>
              </a:endParaRPr>
            </a:p>
          </p:txBody>
        </p:sp>
      </p:grpSp>
      <p:sp>
        <p:nvSpPr>
          <p:cNvPr id="92" name="CustomShape 1"/>
          <p:cNvSpPr/>
          <p:nvPr/>
        </p:nvSpPr>
        <p:spPr>
          <a:xfrm>
            <a:off x="430200" y="264960"/>
            <a:ext cx="7886160" cy="57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407A"/>
                </a:solidFill>
                <a:latin typeface="Arial"/>
              </a:rPr>
              <a:t>Application </a:t>
            </a:r>
            <a:r>
              <a:rPr lang="en-US" sz="3200" spc="-1" dirty="0" smtClean="0">
                <a:solidFill>
                  <a:srgbClr val="00407A"/>
                </a:solidFill>
                <a:latin typeface="Arial"/>
              </a:rPr>
              <a:t>8</a:t>
            </a:r>
            <a:endParaRPr lang="en-US" sz="3200" spc="-1" dirty="0">
              <a:latin typeface="Arial"/>
            </a:endParaRPr>
          </a:p>
        </p:txBody>
      </p:sp>
      <p:sp>
        <p:nvSpPr>
          <p:cNvPr id="93" name="CustomShape 25"/>
          <p:cNvSpPr/>
          <p:nvPr/>
        </p:nvSpPr>
        <p:spPr>
          <a:xfrm>
            <a:off x="430200" y="851850"/>
            <a:ext cx="5996000" cy="301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spc="-1" dirty="0">
                <a:latin typeface="Arial"/>
              </a:rPr>
              <a:t>https://github.com/spinscale/serverless-owntracks-kotlin</a:t>
            </a:r>
          </a:p>
        </p:txBody>
      </p:sp>
      <p:grpSp>
        <p:nvGrpSpPr>
          <p:cNvPr id="22" name="Gruppieren 21"/>
          <p:cNvGrpSpPr/>
          <p:nvPr/>
        </p:nvGrpSpPr>
        <p:grpSpPr>
          <a:xfrm>
            <a:off x="2294020" y="6058176"/>
            <a:ext cx="1438200" cy="1026720"/>
            <a:chOff x="2520540" y="4111200"/>
            <a:chExt cx="1438200" cy="1026720"/>
          </a:xfrm>
        </p:grpSpPr>
        <p:sp>
          <p:nvSpPr>
            <p:cNvPr id="23" name="CustomShape 6"/>
            <p:cNvSpPr/>
            <p:nvPr/>
          </p:nvSpPr>
          <p:spPr>
            <a:xfrm>
              <a:off x="2988000" y="4111200"/>
              <a:ext cx="503280" cy="66240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" name="CustomShape 24"/>
            <p:cNvSpPr/>
            <p:nvPr/>
          </p:nvSpPr>
          <p:spPr>
            <a:xfrm>
              <a:off x="2520540" y="4773600"/>
              <a:ext cx="1438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S3bucket</a:t>
              </a:r>
            </a:p>
            <a:p>
              <a:pPr algn="ctr">
                <a:lnSpc>
                  <a:spcPct val="100000"/>
                </a:lnSpc>
              </a:pP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2985144" y="7118050"/>
            <a:ext cx="1147759" cy="3087504"/>
            <a:chOff x="12590677" y="-10737616"/>
            <a:chExt cx="1147759" cy="3087504"/>
          </a:xfrm>
        </p:grpSpPr>
        <p:cxnSp>
          <p:nvCxnSpPr>
            <p:cNvPr id="53" name="Gerade Verbindung mit Pfeil 52"/>
            <p:cNvCxnSpPr>
              <a:stCxn id="71" idx="1"/>
              <a:endCxn id="24" idx="2"/>
            </p:cNvCxnSpPr>
            <p:nvPr/>
          </p:nvCxnSpPr>
          <p:spPr>
            <a:xfrm flipH="1" flipV="1">
              <a:off x="12590677" y="-10737616"/>
              <a:ext cx="1147759" cy="3087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ustomShape 4"/>
            <p:cNvSpPr/>
            <p:nvPr/>
          </p:nvSpPr>
          <p:spPr>
            <a:xfrm>
              <a:off x="12629022" y="-8907433"/>
              <a:ext cx="997591" cy="2635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err="1" smtClean="0">
                  <a:solidFill>
                    <a:srgbClr val="000000"/>
                  </a:solidFill>
                  <a:latin typeface="Arial"/>
                </a:rPr>
                <a:t>rpd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59" name="Gruppieren 58"/>
          <p:cNvGrpSpPr/>
          <p:nvPr/>
        </p:nvGrpSpPr>
        <p:grpSpPr>
          <a:xfrm flipH="1">
            <a:off x="7009076" y="4124956"/>
            <a:ext cx="1807700" cy="2264415"/>
            <a:chOff x="7451895" y="6826262"/>
            <a:chExt cx="1569400" cy="1131717"/>
          </a:xfrm>
        </p:grpSpPr>
        <p:cxnSp>
          <p:nvCxnSpPr>
            <p:cNvPr id="63" name="Gerade Verbindung mit Pfeil 62"/>
            <p:cNvCxnSpPr>
              <a:stCxn id="70" idx="0"/>
            </p:cNvCxnSpPr>
            <p:nvPr/>
          </p:nvCxnSpPr>
          <p:spPr>
            <a:xfrm flipV="1">
              <a:off x="8236595" y="6826262"/>
              <a:ext cx="162777" cy="1131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stomShape 4"/>
            <p:cNvSpPr/>
            <p:nvPr/>
          </p:nvSpPr>
          <p:spPr>
            <a:xfrm>
              <a:off x="7451895" y="7418488"/>
              <a:ext cx="1569400" cy="3930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smtClean="0">
                  <a:solidFill>
                    <a:srgbClr val="000000"/>
                  </a:solidFill>
                  <a:latin typeface="Arial"/>
                </a:rPr>
                <a:t>p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65" name="Gruppieren 64"/>
          <p:cNvGrpSpPr/>
          <p:nvPr/>
        </p:nvGrpSpPr>
        <p:grpSpPr>
          <a:xfrm flipH="1">
            <a:off x="2828367" y="3930608"/>
            <a:ext cx="1807701" cy="2127563"/>
            <a:chOff x="9546007" y="8065072"/>
            <a:chExt cx="1569400" cy="1063321"/>
          </a:xfrm>
        </p:grpSpPr>
        <p:cxnSp>
          <p:nvCxnSpPr>
            <p:cNvPr id="66" name="Gerade Verbindung mit Pfeil 65"/>
            <p:cNvCxnSpPr>
              <a:endCxn id="23" idx="1"/>
            </p:cNvCxnSpPr>
            <p:nvPr/>
          </p:nvCxnSpPr>
          <p:spPr>
            <a:xfrm>
              <a:off x="10255228" y="8065072"/>
              <a:ext cx="699783" cy="10633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ustomShape 4"/>
            <p:cNvSpPr/>
            <p:nvPr/>
          </p:nvSpPr>
          <p:spPr>
            <a:xfrm>
              <a:off x="9546007" y="8321449"/>
              <a:ext cx="1569400" cy="3930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smtClean="0">
                  <a:solidFill>
                    <a:srgbClr val="000000"/>
                  </a:solidFill>
                  <a:latin typeface="Arial"/>
                </a:rPr>
                <a:t>p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4313333" y="10948031"/>
            <a:ext cx="2117978" cy="2111613"/>
            <a:chOff x="3681819" y="6979566"/>
            <a:chExt cx="1569400" cy="2111613"/>
          </a:xfrm>
        </p:grpSpPr>
        <p:cxnSp>
          <p:nvCxnSpPr>
            <p:cNvPr id="29" name="Gerade Verbindung mit Pfeil 28"/>
            <p:cNvCxnSpPr>
              <a:stCxn id="31" idx="0"/>
            </p:cNvCxnSpPr>
            <p:nvPr/>
          </p:nvCxnSpPr>
          <p:spPr>
            <a:xfrm flipH="1" flipV="1">
              <a:off x="3730265" y="6979566"/>
              <a:ext cx="124726" cy="21116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ustomShape 4"/>
            <p:cNvSpPr/>
            <p:nvPr/>
          </p:nvSpPr>
          <p:spPr>
            <a:xfrm>
              <a:off x="3681819" y="7869223"/>
              <a:ext cx="1569400" cy="3930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err="1" smtClean="0">
                  <a:solidFill>
                    <a:srgbClr val="000000"/>
                  </a:solidFill>
                  <a:latin typeface="Arial"/>
                </a:rPr>
                <a:t>scheduler</a:t>
              </a:r>
              <a:endParaRPr lang="en-US" sz="2520" spc="-1" dirty="0">
                <a:latin typeface="Arial"/>
              </a:endParaRPr>
            </a:p>
          </p:txBody>
        </p:sp>
      </p:grpSp>
      <p:sp>
        <p:nvSpPr>
          <p:cNvPr id="31" name="Rechteck 30"/>
          <p:cNvSpPr/>
          <p:nvPr/>
        </p:nvSpPr>
        <p:spPr>
          <a:xfrm>
            <a:off x="3498922" y="13154876"/>
            <a:ext cx="2523744" cy="1463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uppieren 4"/>
          <p:cNvGrpSpPr/>
          <p:nvPr/>
        </p:nvGrpSpPr>
        <p:grpSpPr>
          <a:xfrm>
            <a:off x="6666442" y="2616681"/>
            <a:ext cx="2117978" cy="1046704"/>
            <a:chOff x="6666442" y="3819659"/>
            <a:chExt cx="2117978" cy="1046704"/>
          </a:xfrm>
        </p:grpSpPr>
        <p:sp>
          <p:nvSpPr>
            <p:cNvPr id="36" name="CustomShape 6"/>
            <p:cNvSpPr/>
            <p:nvPr/>
          </p:nvSpPr>
          <p:spPr>
            <a:xfrm rot="5400000">
              <a:off x="7517580" y="3740099"/>
              <a:ext cx="503280" cy="66240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" name="CustomShape 4"/>
            <p:cNvSpPr/>
            <p:nvPr/>
          </p:nvSpPr>
          <p:spPr>
            <a:xfrm>
              <a:off x="6666442" y="4473315"/>
              <a:ext cx="2117978" cy="3930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smtClean="0">
                  <a:solidFill>
                    <a:srgbClr val="000000"/>
                  </a:solidFill>
                  <a:latin typeface="Arial"/>
                </a:rPr>
                <a:t>SQS</a:t>
              </a:r>
              <a:endParaRPr lang="en-US" sz="2520" spc="-1" dirty="0">
                <a:latin typeface="Arial"/>
              </a:endParaRPr>
            </a:p>
          </p:txBody>
        </p:sp>
      </p:grpSp>
      <p:cxnSp>
        <p:nvCxnSpPr>
          <p:cNvPr id="42" name="Gerade Verbindung mit Pfeil 41"/>
          <p:cNvCxnSpPr>
            <a:stCxn id="88" idx="3"/>
            <a:endCxn id="36" idx="3"/>
          </p:cNvCxnSpPr>
          <p:nvPr/>
        </p:nvCxnSpPr>
        <p:spPr>
          <a:xfrm>
            <a:off x="4373559" y="2697742"/>
            <a:ext cx="3064461" cy="170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stomShape 4"/>
          <p:cNvSpPr/>
          <p:nvPr/>
        </p:nvSpPr>
        <p:spPr>
          <a:xfrm flipH="1">
            <a:off x="4858741" y="2881581"/>
            <a:ext cx="1807701" cy="7864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520" b="1" spc="-1" dirty="0" err="1" smtClean="0">
                <a:solidFill>
                  <a:srgbClr val="000000"/>
                </a:solidFill>
                <a:latin typeface="Arial"/>
              </a:rPr>
              <a:t>rd</a:t>
            </a:r>
            <a:endParaRPr lang="en-US" sz="2520" spc="-1" dirty="0">
              <a:latin typeface="Arial"/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938837" y="1621631"/>
            <a:ext cx="2523744" cy="1463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uppieren 53"/>
          <p:cNvGrpSpPr/>
          <p:nvPr/>
        </p:nvGrpSpPr>
        <p:grpSpPr>
          <a:xfrm>
            <a:off x="430200" y="1112335"/>
            <a:ext cx="2834557" cy="1403247"/>
            <a:chOff x="3218942" y="6279387"/>
            <a:chExt cx="2100378" cy="1403247"/>
          </a:xfrm>
        </p:grpSpPr>
        <p:cxnSp>
          <p:nvCxnSpPr>
            <p:cNvPr id="55" name="Gerade Verbindung mit Pfeil 54"/>
            <p:cNvCxnSpPr>
              <a:stCxn id="51" idx="0"/>
            </p:cNvCxnSpPr>
            <p:nvPr/>
          </p:nvCxnSpPr>
          <p:spPr>
            <a:xfrm>
              <a:off x="4530870" y="6788683"/>
              <a:ext cx="788450" cy="8939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ustomShape 4"/>
            <p:cNvSpPr/>
            <p:nvPr/>
          </p:nvSpPr>
          <p:spPr>
            <a:xfrm>
              <a:off x="3218942" y="6279387"/>
              <a:ext cx="1569400" cy="3930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err="1" smtClean="0">
                  <a:solidFill>
                    <a:srgbClr val="000000"/>
                  </a:solidFill>
                  <a:latin typeface="Arial"/>
                </a:rPr>
                <a:t>scheduler</a:t>
              </a:r>
              <a:endParaRPr lang="en-US" sz="2520" spc="-1" dirty="0">
                <a:latin typeface="Arial"/>
              </a:endParaRPr>
            </a:p>
          </p:txBody>
        </p:sp>
      </p:grpSp>
      <p:sp>
        <p:nvSpPr>
          <p:cNvPr id="38" name="Rechteck 37"/>
          <p:cNvSpPr/>
          <p:nvPr/>
        </p:nvSpPr>
        <p:spPr>
          <a:xfrm>
            <a:off x="7504045" y="8077013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ustomShape 23"/>
          <p:cNvSpPr/>
          <p:nvPr/>
        </p:nvSpPr>
        <p:spPr>
          <a:xfrm>
            <a:off x="7105446" y="8219632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post</a:t>
            </a:r>
            <a:endParaRPr lang="en-US" sz="2520" spc="-1" dirty="0">
              <a:latin typeface="Arial"/>
            </a:endParaRPr>
          </a:p>
        </p:txBody>
      </p:sp>
      <p:cxnSp>
        <p:nvCxnSpPr>
          <p:cNvPr id="41" name="Gerade Verbindung mit Pfeil 40"/>
          <p:cNvCxnSpPr>
            <a:stCxn id="38" idx="0"/>
          </p:cNvCxnSpPr>
          <p:nvPr/>
        </p:nvCxnSpPr>
        <p:spPr>
          <a:xfrm flipV="1">
            <a:off x="7886688" y="7614575"/>
            <a:ext cx="0" cy="46243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40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/>
          <p:cNvGrpSpPr/>
          <p:nvPr/>
        </p:nvGrpSpPr>
        <p:grpSpPr>
          <a:xfrm>
            <a:off x="4462875" y="2043457"/>
            <a:ext cx="790200" cy="996480"/>
            <a:chOff x="3404218" y="8473764"/>
            <a:chExt cx="790200" cy="996480"/>
          </a:xfrm>
        </p:grpSpPr>
        <p:pic>
          <p:nvPicPr>
            <p:cNvPr id="71" name="Grafik 57"/>
            <p:cNvPicPr/>
            <p:nvPr/>
          </p:nvPicPr>
          <p:blipFill>
            <a:blip r:embed="rId2"/>
            <a:stretch/>
          </p:blipFill>
          <p:spPr>
            <a:xfrm>
              <a:off x="3404218" y="8473764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6" name="CustomShape 18"/>
            <p:cNvSpPr/>
            <p:nvPr/>
          </p:nvSpPr>
          <p:spPr>
            <a:xfrm>
              <a:off x="3404218" y="9105924"/>
              <a:ext cx="790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smtClean="0">
                  <a:solidFill>
                    <a:srgbClr val="000000"/>
                  </a:solidFill>
                  <a:latin typeface="Arial"/>
                </a:rPr>
                <a:t>Backup-</a:t>
              </a:r>
              <a:r>
                <a:rPr lang="de-DE" sz="2520" b="1" spc="-1" dirty="0" err="1" smtClean="0">
                  <a:solidFill>
                    <a:srgbClr val="000000"/>
                  </a:solidFill>
                  <a:latin typeface="Arial"/>
                </a:rPr>
                <a:t>channel</a:t>
              </a:r>
              <a:endParaRPr lang="en-US" sz="2520" spc="-1" dirty="0">
                <a:latin typeface="Arial"/>
              </a:endParaRPr>
            </a:p>
          </p:txBody>
        </p:sp>
      </p:grpSp>
      <p:sp>
        <p:nvSpPr>
          <p:cNvPr id="92" name="CustomShape 1"/>
          <p:cNvSpPr/>
          <p:nvPr/>
        </p:nvSpPr>
        <p:spPr>
          <a:xfrm>
            <a:off x="430200" y="264960"/>
            <a:ext cx="7886160" cy="57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407A"/>
                </a:solidFill>
                <a:latin typeface="Arial"/>
              </a:rPr>
              <a:t>Application </a:t>
            </a:r>
            <a:r>
              <a:rPr lang="en-US" sz="3200" spc="-1" dirty="0" smtClean="0">
                <a:solidFill>
                  <a:srgbClr val="00407A"/>
                </a:solidFill>
                <a:latin typeface="Arial"/>
              </a:rPr>
              <a:t>9</a:t>
            </a:r>
            <a:endParaRPr lang="en-US" sz="3200" spc="-1" dirty="0">
              <a:latin typeface="Arial"/>
            </a:endParaRPr>
          </a:p>
        </p:txBody>
      </p:sp>
      <p:sp>
        <p:nvSpPr>
          <p:cNvPr id="93" name="CustomShape 25"/>
          <p:cNvSpPr/>
          <p:nvPr/>
        </p:nvSpPr>
        <p:spPr>
          <a:xfrm>
            <a:off x="430200" y="851850"/>
            <a:ext cx="5996000" cy="301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spc="-1" dirty="0">
                <a:latin typeface="Arial"/>
              </a:rPr>
              <a:t>https://github.com/a0viedo/slackper</a:t>
            </a:r>
          </a:p>
        </p:txBody>
      </p:sp>
      <p:grpSp>
        <p:nvGrpSpPr>
          <p:cNvPr id="22" name="Gruppieren 21"/>
          <p:cNvGrpSpPr/>
          <p:nvPr/>
        </p:nvGrpSpPr>
        <p:grpSpPr>
          <a:xfrm>
            <a:off x="2294020" y="6058176"/>
            <a:ext cx="1438200" cy="1026720"/>
            <a:chOff x="2520540" y="4111200"/>
            <a:chExt cx="1438200" cy="1026720"/>
          </a:xfrm>
        </p:grpSpPr>
        <p:sp>
          <p:nvSpPr>
            <p:cNvPr id="23" name="CustomShape 6"/>
            <p:cNvSpPr/>
            <p:nvPr/>
          </p:nvSpPr>
          <p:spPr>
            <a:xfrm>
              <a:off x="2988000" y="4111200"/>
              <a:ext cx="503280" cy="66240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" name="CustomShape 24"/>
            <p:cNvSpPr/>
            <p:nvPr/>
          </p:nvSpPr>
          <p:spPr>
            <a:xfrm>
              <a:off x="2520540" y="4773600"/>
              <a:ext cx="1438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Dynamo_table</a:t>
              </a: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endParaRPr lang="en-US" sz="2520" b="1" spc="-1" dirty="0" smtClean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cxnSp>
        <p:nvCxnSpPr>
          <p:cNvPr id="53" name="Gerade Verbindung mit Pfeil 52"/>
          <p:cNvCxnSpPr>
            <a:stCxn id="39" idx="0"/>
            <a:endCxn id="73" idx="0"/>
          </p:cNvCxnSpPr>
          <p:nvPr/>
        </p:nvCxnSpPr>
        <p:spPr>
          <a:xfrm flipH="1" flipV="1">
            <a:off x="7345509" y="7822589"/>
            <a:ext cx="322829" cy="2513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pieren 37"/>
          <p:cNvGrpSpPr/>
          <p:nvPr/>
        </p:nvGrpSpPr>
        <p:grpSpPr>
          <a:xfrm>
            <a:off x="7362698" y="10335708"/>
            <a:ext cx="790200" cy="996480"/>
            <a:chOff x="3404218" y="8473764"/>
            <a:chExt cx="790200" cy="996480"/>
          </a:xfrm>
        </p:grpSpPr>
        <p:pic>
          <p:nvPicPr>
            <p:cNvPr id="39" name="Grafik 57"/>
            <p:cNvPicPr/>
            <p:nvPr/>
          </p:nvPicPr>
          <p:blipFill>
            <a:blip r:embed="rId2"/>
            <a:stretch/>
          </p:blipFill>
          <p:spPr>
            <a:xfrm>
              <a:off x="3404218" y="8473764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1" name="CustomShape 18"/>
            <p:cNvSpPr/>
            <p:nvPr/>
          </p:nvSpPr>
          <p:spPr>
            <a:xfrm>
              <a:off x="3404218" y="9105924"/>
              <a:ext cx="790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smtClean="0">
                  <a:solidFill>
                    <a:srgbClr val="000000"/>
                  </a:solidFill>
                  <a:latin typeface="Arial"/>
                </a:rPr>
                <a:t>Trigger-backup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43" name="Gruppieren 42"/>
          <p:cNvGrpSpPr/>
          <p:nvPr/>
        </p:nvGrpSpPr>
        <p:grpSpPr>
          <a:xfrm flipH="1" flipV="1">
            <a:off x="5074153" y="2275841"/>
            <a:ext cx="4902967" cy="162801"/>
            <a:chOff x="12442472" y="-8907433"/>
            <a:chExt cx="1295964" cy="1257321"/>
          </a:xfrm>
        </p:grpSpPr>
        <p:cxnSp>
          <p:nvCxnSpPr>
            <p:cNvPr id="44" name="Gerade Verbindung mit Pfeil 43"/>
            <p:cNvCxnSpPr/>
            <p:nvPr/>
          </p:nvCxnSpPr>
          <p:spPr>
            <a:xfrm flipH="1" flipV="1">
              <a:off x="12442472" y="-8643854"/>
              <a:ext cx="1295964" cy="9937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ustomShape 4"/>
            <p:cNvSpPr/>
            <p:nvPr/>
          </p:nvSpPr>
          <p:spPr>
            <a:xfrm rot="10800000">
              <a:off x="12629022" y="-8907433"/>
              <a:ext cx="997591" cy="2635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smtClean="0">
                  <a:solidFill>
                    <a:srgbClr val="000000"/>
                  </a:solidFill>
                  <a:latin typeface="Arial"/>
                </a:rPr>
                <a:t>r</a:t>
              </a:r>
              <a:endParaRPr lang="en-US" sz="2520" spc="-1" dirty="0">
                <a:latin typeface="Arial"/>
              </a:endParaRPr>
            </a:p>
          </p:txBody>
        </p:sp>
      </p:grpSp>
      <p:sp>
        <p:nvSpPr>
          <p:cNvPr id="47" name="Rechteck 46"/>
          <p:cNvSpPr/>
          <p:nvPr/>
        </p:nvSpPr>
        <p:spPr>
          <a:xfrm rot="16200000">
            <a:off x="9445752" y="2404870"/>
            <a:ext cx="1463040" cy="91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stomShape 4"/>
          <p:cNvSpPr/>
          <p:nvPr/>
        </p:nvSpPr>
        <p:spPr>
          <a:xfrm>
            <a:off x="9645916" y="3880891"/>
            <a:ext cx="2147162" cy="11083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520" b="1" spc="-1" dirty="0" err="1" smtClean="0">
                <a:solidFill>
                  <a:srgbClr val="000000"/>
                </a:solidFill>
                <a:latin typeface="Arial"/>
              </a:rPr>
              <a:t>github</a:t>
            </a:r>
            <a:endParaRPr lang="de-DE" sz="2520" b="1" spc="-1" dirty="0" smtClean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3264760" y="2857777"/>
            <a:ext cx="1503755" cy="3200399"/>
            <a:chOff x="9626441" y="-11406392"/>
            <a:chExt cx="1503755" cy="3200399"/>
          </a:xfrm>
        </p:grpSpPr>
        <p:cxnSp>
          <p:nvCxnSpPr>
            <p:cNvPr id="50" name="Gerade Verbindung mit Pfeil 49"/>
            <p:cNvCxnSpPr/>
            <p:nvPr/>
          </p:nvCxnSpPr>
          <p:spPr>
            <a:xfrm flipH="1">
              <a:off x="9626441" y="-11406392"/>
              <a:ext cx="1503755" cy="32003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ustomShape 4"/>
            <p:cNvSpPr/>
            <p:nvPr/>
          </p:nvSpPr>
          <p:spPr>
            <a:xfrm>
              <a:off x="9826965" y="-9216075"/>
              <a:ext cx="1303231" cy="7024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err="1" smtClean="0">
                  <a:solidFill>
                    <a:srgbClr val="000000"/>
                  </a:solidFill>
                  <a:latin typeface="Arial"/>
                </a:rPr>
                <a:t>pr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68" name="Gruppieren 67"/>
          <p:cNvGrpSpPr/>
          <p:nvPr/>
        </p:nvGrpSpPr>
        <p:grpSpPr>
          <a:xfrm>
            <a:off x="6286520" y="7168933"/>
            <a:ext cx="2117978" cy="1046704"/>
            <a:chOff x="6666442" y="3819659"/>
            <a:chExt cx="2117978" cy="1046704"/>
          </a:xfrm>
        </p:grpSpPr>
        <p:sp>
          <p:nvSpPr>
            <p:cNvPr id="69" name="CustomShape 6"/>
            <p:cNvSpPr/>
            <p:nvPr/>
          </p:nvSpPr>
          <p:spPr>
            <a:xfrm rot="5400000">
              <a:off x="7517580" y="3740099"/>
              <a:ext cx="503280" cy="66240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CustomShape 4"/>
            <p:cNvSpPr/>
            <p:nvPr/>
          </p:nvSpPr>
          <p:spPr>
            <a:xfrm>
              <a:off x="6666442" y="4473315"/>
              <a:ext cx="2117978" cy="3930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smtClean="0">
                  <a:solidFill>
                    <a:srgbClr val="000000"/>
                  </a:solidFill>
                  <a:latin typeface="Arial"/>
                </a:rPr>
                <a:t>SQS</a:t>
              </a:r>
              <a:endParaRPr lang="en-US" sz="2520" spc="-1" dirty="0">
                <a:latin typeface="Arial"/>
              </a:endParaRPr>
            </a:p>
          </p:txBody>
        </p:sp>
      </p:grpSp>
      <p:cxnSp>
        <p:nvCxnSpPr>
          <p:cNvPr id="74" name="Gerade Verbindung mit Pfeil 73"/>
          <p:cNvCxnSpPr>
            <a:stCxn id="69" idx="2"/>
          </p:cNvCxnSpPr>
          <p:nvPr/>
        </p:nvCxnSpPr>
        <p:spPr>
          <a:xfrm flipH="1" flipV="1">
            <a:off x="4857976" y="2636898"/>
            <a:ext cx="2531322" cy="453203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pieren 28"/>
          <p:cNvGrpSpPr/>
          <p:nvPr/>
        </p:nvGrpSpPr>
        <p:grpSpPr>
          <a:xfrm flipH="1" flipV="1">
            <a:off x="5074150" y="2359537"/>
            <a:ext cx="4571766" cy="1932174"/>
            <a:chOff x="12583227" y="-12854555"/>
            <a:chExt cx="1208420" cy="14922285"/>
          </a:xfrm>
        </p:grpSpPr>
        <p:cxnSp>
          <p:nvCxnSpPr>
            <p:cNvPr id="30" name="Gerade Verbindung mit Pfeil 29"/>
            <p:cNvCxnSpPr>
              <a:stCxn id="71" idx="3"/>
            </p:cNvCxnSpPr>
            <p:nvPr/>
          </p:nvCxnSpPr>
          <p:spPr>
            <a:xfrm flipH="1" flipV="1">
              <a:off x="12583227" y="-12854555"/>
              <a:ext cx="1208420" cy="149222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ustomShape 4"/>
            <p:cNvSpPr/>
            <p:nvPr/>
          </p:nvSpPr>
          <p:spPr>
            <a:xfrm rot="10800000">
              <a:off x="12629022" y="-8907433"/>
              <a:ext cx="997591" cy="2635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smtClean="0">
                  <a:solidFill>
                    <a:srgbClr val="000000"/>
                  </a:solidFill>
                  <a:latin typeface="Arial"/>
                </a:rPr>
                <a:t>r</a:t>
              </a:r>
              <a:endParaRPr lang="en-US" sz="2520" spc="-1" dirty="0">
                <a:latin typeface="Arial"/>
              </a:endParaRPr>
            </a:p>
          </p:txBody>
        </p:sp>
      </p:grpSp>
      <p:sp>
        <p:nvSpPr>
          <p:cNvPr id="35" name="Rechteck 34"/>
          <p:cNvSpPr/>
          <p:nvPr/>
        </p:nvSpPr>
        <p:spPr>
          <a:xfrm rot="16200000">
            <a:off x="9084850" y="4241789"/>
            <a:ext cx="1463040" cy="91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stomShape 4"/>
          <p:cNvSpPr/>
          <p:nvPr/>
        </p:nvSpPr>
        <p:spPr>
          <a:xfrm>
            <a:off x="10129520" y="2273424"/>
            <a:ext cx="2147162" cy="11083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520" b="1" spc="-1" dirty="0" err="1" smtClean="0">
                <a:solidFill>
                  <a:srgbClr val="000000"/>
                </a:solidFill>
                <a:latin typeface="Arial"/>
              </a:rPr>
              <a:t>Slack</a:t>
            </a:r>
            <a:endParaRPr lang="de-DE" sz="2520" b="1" spc="-1" dirty="0" smtClean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7" name="Gruppieren 36"/>
          <p:cNvGrpSpPr/>
          <p:nvPr/>
        </p:nvGrpSpPr>
        <p:grpSpPr>
          <a:xfrm>
            <a:off x="6661510" y="11364707"/>
            <a:ext cx="2117978" cy="1372586"/>
            <a:chOff x="2976530" y="6379925"/>
            <a:chExt cx="1569400" cy="1372586"/>
          </a:xfrm>
        </p:grpSpPr>
        <p:cxnSp>
          <p:nvCxnSpPr>
            <p:cNvPr id="40" name="Gerade Verbindung mit Pfeil 39"/>
            <p:cNvCxnSpPr>
              <a:stCxn id="46" idx="0"/>
            </p:cNvCxnSpPr>
            <p:nvPr/>
          </p:nvCxnSpPr>
          <p:spPr>
            <a:xfrm flipV="1">
              <a:off x="3761230" y="6379925"/>
              <a:ext cx="0" cy="7404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ustomShape 4"/>
            <p:cNvSpPr/>
            <p:nvPr/>
          </p:nvSpPr>
          <p:spPr>
            <a:xfrm>
              <a:off x="2976530" y="7359463"/>
              <a:ext cx="1569400" cy="3930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err="1" smtClean="0">
                  <a:solidFill>
                    <a:srgbClr val="000000"/>
                  </a:solidFill>
                  <a:latin typeface="Arial"/>
                </a:rPr>
                <a:t>scheduler</a:t>
              </a:r>
              <a:endParaRPr lang="en-US" sz="2520" spc="-1" dirty="0">
                <a:latin typeface="Arial"/>
              </a:endParaRPr>
            </a:p>
          </p:txBody>
        </p:sp>
      </p:grpSp>
      <p:sp>
        <p:nvSpPr>
          <p:cNvPr id="46" name="Rechteck 45"/>
          <p:cNvSpPr/>
          <p:nvPr/>
        </p:nvSpPr>
        <p:spPr>
          <a:xfrm>
            <a:off x="6458627" y="12105133"/>
            <a:ext cx="2523744" cy="1463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6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253</Words>
  <Application>Microsoft Office PowerPoint</Application>
  <PresentationFormat>Benutzerdefiniert</PresentationFormat>
  <Paragraphs>221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 PL SungtiL GB</vt:lpstr>
      <vt:lpstr>Arial</vt:lpstr>
      <vt:lpstr>Calibri</vt:lpstr>
      <vt:lpstr>Calibri Light</vt:lpstr>
      <vt:lpstr>DejaVu Sans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</dc:creator>
  <cp:lastModifiedBy>Stefan</cp:lastModifiedBy>
  <cp:revision>100</cp:revision>
  <dcterms:created xsi:type="dcterms:W3CDTF">2019-10-07T09:40:49Z</dcterms:created>
  <dcterms:modified xsi:type="dcterms:W3CDTF">2019-11-29T07:59:04Z</dcterms:modified>
</cp:coreProperties>
</file>