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ato Bold" charset="1" panose="020F0502020204030203"/>
      <p:regular r:id="rId24"/>
    </p:embeddedFont>
    <p:embeddedFont>
      <p:font typeface="Public Sans" charset="1" panose="00000000000000000000"/>
      <p:regular r:id="rId25"/>
    </p:embeddedFont>
    <p:embeddedFont>
      <p:font typeface="Public Sans Thin" charset="1" panose="00000000000000000000"/>
      <p:regular r:id="rId26"/>
    </p:embeddedFont>
    <p:embeddedFont>
      <p:font typeface="Public Sans Bold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4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slide3.xml" Type="http://schemas.openxmlformats.org/officeDocument/2006/relationships/slide"/><Relationship Id="rId5" Target="slide8.xml" Type="http://schemas.openxmlformats.org/officeDocument/2006/relationships/slide"/><Relationship Id="rId6" Target="slide14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13276378" y="-796325"/>
            <a:ext cx="4535309" cy="6127960"/>
            <a:chOff x="0" y="0"/>
            <a:chExt cx="647480" cy="8748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7480" cy="874853"/>
            </a:xfrm>
            <a:custGeom>
              <a:avLst/>
              <a:gdLst/>
              <a:ahLst/>
              <a:cxnLst/>
              <a:rect r="r" b="b" t="t" l="l"/>
              <a:pathLst>
                <a:path h="874853" w="647480">
                  <a:moveTo>
                    <a:pt x="215943" y="19070"/>
                  </a:moveTo>
                  <a:cubicBezTo>
                    <a:pt x="249031" y="7556"/>
                    <a:pt x="286876" y="0"/>
                    <a:pt x="323914" y="0"/>
                  </a:cubicBezTo>
                  <a:cubicBezTo>
                    <a:pt x="360954" y="0"/>
                    <a:pt x="396595" y="6476"/>
                    <a:pt x="429440" y="17990"/>
                  </a:cubicBezTo>
                  <a:cubicBezTo>
                    <a:pt x="430139" y="18350"/>
                    <a:pt x="430838" y="18350"/>
                    <a:pt x="431536" y="18710"/>
                  </a:cubicBezTo>
                  <a:cubicBezTo>
                    <a:pt x="554883" y="64765"/>
                    <a:pt x="645733" y="186379"/>
                    <a:pt x="647480" y="329880"/>
                  </a:cubicBezTo>
                  <a:lnTo>
                    <a:pt x="647480" y="874853"/>
                  </a:lnTo>
                  <a:lnTo>
                    <a:pt x="0" y="874853"/>
                  </a:lnTo>
                  <a:lnTo>
                    <a:pt x="0" y="330285"/>
                  </a:lnTo>
                  <a:cubicBezTo>
                    <a:pt x="1747" y="185660"/>
                    <a:pt x="91199" y="64045"/>
                    <a:pt x="215943" y="19070"/>
                  </a:cubicBezTo>
                  <a:close/>
                </a:path>
              </a:pathLst>
            </a:custGeom>
            <a:solidFill>
              <a:srgbClr val="8E8E8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647480" cy="785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13553278" y="3462085"/>
            <a:ext cx="6201261" cy="8347710"/>
            <a:chOff x="0" y="0"/>
            <a:chExt cx="3045089" cy="40990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045089" cy="4099089"/>
            </a:xfrm>
            <a:custGeom>
              <a:avLst/>
              <a:gdLst/>
              <a:ahLst/>
              <a:cxnLst/>
              <a:rect r="r" b="b" t="t" l="l"/>
              <a:pathLst>
                <a:path h="4099089" w="3045089">
                  <a:moveTo>
                    <a:pt x="3045089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1920758" y="0"/>
                  </a:lnTo>
                  <a:cubicBezTo>
                    <a:pt x="2541788" y="0"/>
                    <a:pt x="3045089" y="503428"/>
                    <a:pt x="3045089" y="1124331"/>
                  </a:cubicBezTo>
                  <a:lnTo>
                    <a:pt x="3045089" y="4099089"/>
                  </a:lnTo>
                  <a:close/>
                </a:path>
              </a:pathLst>
            </a:custGeom>
            <a:solidFill>
              <a:srgbClr val="10101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5400000">
            <a:off x="14493854" y="4535309"/>
            <a:ext cx="7929006" cy="7929006"/>
          </a:xfrm>
          <a:custGeom>
            <a:avLst/>
            <a:gdLst/>
            <a:ahLst/>
            <a:cxnLst/>
            <a:rect r="r" b="b" t="t" l="l"/>
            <a:pathLst>
              <a:path h="7929006" w="7929006">
                <a:moveTo>
                  <a:pt x="0" y="0"/>
                </a:moveTo>
                <a:lnTo>
                  <a:pt x="7929006" y="0"/>
                </a:lnTo>
                <a:lnTo>
                  <a:pt x="7929006" y="7929006"/>
                </a:lnTo>
                <a:lnTo>
                  <a:pt x="0" y="792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587678"/>
            <a:ext cx="11451353" cy="3523772"/>
            <a:chOff x="0" y="0"/>
            <a:chExt cx="15268470" cy="4698362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5268470" cy="3568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695"/>
                </a:lnSpc>
              </a:pPr>
              <a:r>
                <a:rPr lang="en-US" sz="8488" b="true">
                  <a:solidFill>
                    <a:srgbClr val="101010"/>
                  </a:solidFill>
                  <a:latin typeface="Lato Bold"/>
                  <a:ea typeface="Lato Bold"/>
                  <a:cs typeface="Lato Bold"/>
                  <a:sym typeface="Lato Bold"/>
                </a:rPr>
                <a:t>PHÂN TÍCH </a:t>
              </a:r>
            </a:p>
            <a:p>
              <a:pPr algn="l" marL="0" indent="0" lvl="0">
                <a:lnSpc>
                  <a:spcPts val="10695"/>
                </a:lnSpc>
              </a:pPr>
              <a:r>
                <a:rPr lang="en-US" b="true" sz="8488">
                  <a:solidFill>
                    <a:srgbClr val="101010"/>
                  </a:solidFill>
                  <a:latin typeface="Lato Bold"/>
                  <a:ea typeface="Lato Bold"/>
                  <a:cs typeface="Lato Bold"/>
                  <a:sym typeface="Lato Bold"/>
                </a:rPr>
                <a:t>CẢM XÚC VĂN BẢN 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099495"/>
              <a:ext cx="11031432" cy="598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24"/>
                </a:lnSpc>
              </a:pPr>
              <a:r>
                <a:rPr lang="en-US" sz="266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Bộ môn: Công cụ lập trình trí tuệ nhân tạo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110492"/>
            <a:ext cx="4465841" cy="456552"/>
            <a:chOff x="0" y="0"/>
            <a:chExt cx="5954454" cy="60873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5096" cy="608736"/>
            </a:xfrm>
            <a:custGeom>
              <a:avLst/>
              <a:gdLst/>
              <a:ahLst/>
              <a:cxnLst/>
              <a:rect r="r" b="b" t="t" l="l"/>
              <a:pathLst>
                <a:path h="608736" w="645096">
                  <a:moveTo>
                    <a:pt x="0" y="0"/>
                  </a:moveTo>
                  <a:lnTo>
                    <a:pt x="645096" y="0"/>
                  </a:lnTo>
                  <a:lnTo>
                    <a:pt x="645096" y="608736"/>
                  </a:lnTo>
                  <a:lnTo>
                    <a:pt x="0" y="608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938431" y="98628"/>
              <a:ext cx="5016023" cy="434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25"/>
                </a:lnSpc>
              </a:pPr>
              <a:r>
                <a:rPr lang="en-US" sz="2325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THANG LONG UNIVERSITY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82002" y="1112335"/>
            <a:ext cx="3377298" cy="2310640"/>
            <a:chOff x="0" y="0"/>
            <a:chExt cx="4503064" cy="308085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569427"/>
              <a:ext cx="4503064" cy="557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6"/>
                </a:lnSpc>
                <a:spcBef>
                  <a:spcPct val="0"/>
                </a:spcBef>
              </a:pPr>
              <a:r>
                <a:rPr lang="en-US" sz="2468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GV. Ngô Mạnh Cường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4503064" cy="599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09"/>
                </a:lnSpc>
                <a:spcBef>
                  <a:spcPct val="0"/>
                </a:spcBef>
              </a:pPr>
              <a:r>
                <a:rPr lang="en-US" sz="2649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Thuyết trình cho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2523112"/>
              <a:ext cx="4503064" cy="557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6"/>
                </a:lnSpc>
                <a:spcBef>
                  <a:spcPct val="0"/>
                </a:spcBef>
              </a:pPr>
              <a:r>
                <a:rPr lang="en-US" sz="2468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Đỗ Tiến Đạt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87010"/>
              <a:ext cx="4503064" cy="599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09"/>
                </a:lnSpc>
                <a:spcBef>
                  <a:spcPct val="0"/>
                </a:spcBef>
              </a:pPr>
              <a:r>
                <a:rPr lang="en-US" sz="2649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Thuyết trình bởi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214715" y="9074933"/>
            <a:ext cx="385856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23/05/2025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Các công nghệ sử dụng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4699" y="3905081"/>
            <a:ext cx="1740074" cy="1740074"/>
          </a:xfrm>
          <a:custGeom>
            <a:avLst/>
            <a:gdLst/>
            <a:ahLst/>
            <a:cxnLst/>
            <a:rect r="r" b="b" t="t" l="l"/>
            <a:pathLst>
              <a:path h="1740074" w="1740074">
                <a:moveTo>
                  <a:pt x="0" y="0"/>
                </a:moveTo>
                <a:lnTo>
                  <a:pt x="1740074" y="0"/>
                </a:lnTo>
                <a:lnTo>
                  <a:pt x="1740074" y="1740074"/>
                </a:lnTo>
                <a:lnTo>
                  <a:pt x="0" y="17400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08913" y="3816766"/>
            <a:ext cx="1784231" cy="1784231"/>
          </a:xfrm>
          <a:custGeom>
            <a:avLst/>
            <a:gdLst/>
            <a:ahLst/>
            <a:cxnLst/>
            <a:rect r="r" b="b" t="t" l="l"/>
            <a:pathLst>
              <a:path h="1784231" w="1784231">
                <a:moveTo>
                  <a:pt x="0" y="0"/>
                </a:moveTo>
                <a:lnTo>
                  <a:pt x="1784231" y="0"/>
                </a:lnTo>
                <a:lnTo>
                  <a:pt x="1784231" y="1784231"/>
                </a:lnTo>
                <a:lnTo>
                  <a:pt x="0" y="178423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397431" y="3816766"/>
            <a:ext cx="1572415" cy="1828389"/>
          </a:xfrm>
          <a:custGeom>
            <a:avLst/>
            <a:gdLst/>
            <a:ahLst/>
            <a:cxnLst/>
            <a:rect r="r" b="b" t="t" l="l"/>
            <a:pathLst>
              <a:path h="1828389" w="1572415">
                <a:moveTo>
                  <a:pt x="0" y="0"/>
                </a:moveTo>
                <a:lnTo>
                  <a:pt x="1572414" y="0"/>
                </a:lnTo>
                <a:lnTo>
                  <a:pt x="1572414" y="1828389"/>
                </a:lnTo>
                <a:lnTo>
                  <a:pt x="0" y="182838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39238" y="4810442"/>
            <a:ext cx="952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90872" y="6804355"/>
            <a:ext cx="3247727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LinearSVC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69600" y="6804355"/>
            <a:ext cx="1662857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Flask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379622" y="6804355"/>
            <a:ext cx="1963341" cy="855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17"/>
              </a:lnSpc>
            </a:pPr>
            <a:r>
              <a:rPr lang="en-US" sz="494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TF-IDF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10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Các công nghệ sử dụng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81522" y="3100300"/>
            <a:ext cx="9766207" cy="3895953"/>
          </a:xfrm>
          <a:custGeom>
            <a:avLst/>
            <a:gdLst/>
            <a:ahLst/>
            <a:cxnLst/>
            <a:rect r="r" b="b" t="t" l="l"/>
            <a:pathLst>
              <a:path h="3895953" w="9766207">
                <a:moveTo>
                  <a:pt x="0" y="0"/>
                </a:moveTo>
                <a:lnTo>
                  <a:pt x="9766207" y="0"/>
                </a:lnTo>
                <a:lnTo>
                  <a:pt x="9766207" y="3895953"/>
                </a:lnTo>
                <a:lnTo>
                  <a:pt x="0" y="38959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29433" y="3605125"/>
            <a:ext cx="1740074" cy="1740074"/>
          </a:xfrm>
          <a:custGeom>
            <a:avLst/>
            <a:gdLst/>
            <a:ahLst/>
            <a:cxnLst/>
            <a:rect r="r" b="b" t="t" l="l"/>
            <a:pathLst>
              <a:path h="1740074" w="1740074">
                <a:moveTo>
                  <a:pt x="0" y="0"/>
                </a:moveTo>
                <a:lnTo>
                  <a:pt x="1740074" y="0"/>
                </a:lnTo>
                <a:lnTo>
                  <a:pt x="1740074" y="1740074"/>
                </a:lnTo>
                <a:lnTo>
                  <a:pt x="0" y="1740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2317" y="2335760"/>
            <a:ext cx="3716238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Lý do lựa chọn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11806" y="5773824"/>
            <a:ext cx="5175329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Linear Support Vector  Classifier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55072" y="7127609"/>
            <a:ext cx="11019106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Bảng đánh giá các mô hình với tập test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34754" y="8068310"/>
            <a:ext cx="13018493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=&gt; Nhận xét thấy LinearSVC có độ chính xác và F1-Score trung bình cao nhất nhưng sẽ đánh đổi tương đối thời gian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11</a:t>
            </a:r>
          </a:p>
        </p:txBody>
      </p:sp>
    </p:spTree>
  </p:cSld>
  <p:clrMapOvr>
    <a:masterClrMapping/>
  </p:clrMapOvr>
  <p:transition spd="fast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12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Các công nghệ sử dụng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86174" y="7275829"/>
            <a:ext cx="1768525" cy="729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79"/>
              </a:lnSpc>
            </a:pPr>
            <a:r>
              <a:rPr lang="en-US" b="true" sz="4271">
                <a:solidFill>
                  <a:srgbClr val="10101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TF-IDF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84228" y="4427627"/>
            <a:ext cx="1572415" cy="1828389"/>
          </a:xfrm>
          <a:custGeom>
            <a:avLst/>
            <a:gdLst/>
            <a:ahLst/>
            <a:cxnLst/>
            <a:rect r="r" b="b" t="t" l="l"/>
            <a:pathLst>
              <a:path h="1828389" w="1572415">
                <a:moveTo>
                  <a:pt x="0" y="0"/>
                </a:moveTo>
                <a:lnTo>
                  <a:pt x="1572415" y="0"/>
                </a:lnTo>
                <a:lnTo>
                  <a:pt x="1572415" y="1828389"/>
                </a:lnTo>
                <a:lnTo>
                  <a:pt x="0" y="18283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12317" y="2335760"/>
            <a:ext cx="3716238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Lý do lựa chọn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690870" y="3798345"/>
            <a:ext cx="11008852" cy="1617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9276" indent="-329638" lvl="1">
              <a:lnSpc>
                <a:spcPts val="4275"/>
              </a:lnSpc>
              <a:buFont typeface="Arial"/>
              <a:buChar char="•"/>
            </a:pPr>
            <a:r>
              <a:rPr lang="en-US" sz="3053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TF-IDF dễ triển khai, tính toán nhanh.</a:t>
            </a:r>
          </a:p>
          <a:p>
            <a:pPr algn="l" marL="659276" indent="-329638" lvl="1">
              <a:lnSpc>
                <a:spcPts val="4275"/>
              </a:lnSpc>
              <a:buFont typeface="Arial"/>
              <a:buChar char="•"/>
            </a:pPr>
            <a:r>
              <a:rPr lang="en-US" sz="3053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Kết hợp tốt với các mô hình cổ điển (SVM, Logistic...).</a:t>
            </a:r>
          </a:p>
          <a:p>
            <a:pPr algn="l">
              <a:lnSpc>
                <a:spcPts val="427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6333111" y="3005050"/>
            <a:ext cx="7758910" cy="68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8"/>
              </a:lnSpc>
            </a:pPr>
            <a:r>
              <a:rPr lang="en-US" b="true" sz="3863">
                <a:solidFill>
                  <a:srgbClr val="10101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Dễ sử dụng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33111" y="5246571"/>
            <a:ext cx="8260509" cy="682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08"/>
              </a:lnSpc>
            </a:pPr>
            <a:r>
              <a:rPr lang="en-US" b="true" sz="3863">
                <a:solidFill>
                  <a:srgbClr val="10101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Hiệu quả với ngôn ngữ mạng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067639" y="6033329"/>
            <a:ext cx="9155162" cy="10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Character n-gram (1-6) giúp phát hiện: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 → Kiểu viết như “quáaaaa đỉnh”, “đẹppppppp”, “xấc”.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33111" y="7366097"/>
            <a:ext cx="9729564" cy="639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b="true" sz="3700">
                <a:solidFill>
                  <a:srgbClr val="10101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Nhận diện cụm từ cảm xúc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67639" y="8238489"/>
            <a:ext cx="9464576" cy="10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Sử dụng word n-gram (1-4) giúp phát hiện cụm từ như: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 → “quá chán”, “cực kỳ tốt”, “rất không thích”.</a:t>
            </a:r>
          </a:p>
        </p:txBody>
      </p:sp>
    </p:spTree>
  </p:cSld>
  <p:clrMapOvr>
    <a:masterClrMapping/>
  </p:clrMapOvr>
  <p:transition spd="fast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13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 Các công nghệ sử dụng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2317" y="2335760"/>
            <a:ext cx="3845049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Lý do lựa chọn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10556" y="4643570"/>
            <a:ext cx="1784231" cy="1784231"/>
          </a:xfrm>
          <a:custGeom>
            <a:avLst/>
            <a:gdLst/>
            <a:ahLst/>
            <a:cxnLst/>
            <a:rect r="r" b="b" t="t" l="l"/>
            <a:pathLst>
              <a:path h="1784231" w="1784231">
                <a:moveTo>
                  <a:pt x="0" y="0"/>
                </a:moveTo>
                <a:lnTo>
                  <a:pt x="1784232" y="0"/>
                </a:lnTo>
                <a:lnTo>
                  <a:pt x="1784232" y="1784232"/>
                </a:lnTo>
                <a:lnTo>
                  <a:pt x="0" y="17842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47183" y="6940274"/>
            <a:ext cx="15109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Flask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47070" y="3187755"/>
            <a:ext cx="3803749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Nhẹ, dễ triển khai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47070" y="4052611"/>
            <a:ext cx="6725915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b="true" sz="38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Dễ tích hợp học máy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047070" y="6674209"/>
            <a:ext cx="3794820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b="true" sz="38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Tùy biến linh hoạt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27407" y="7501614"/>
            <a:ext cx="11377185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Cho phép tạo giao diện web đơn giản bằng HTML + Jinja2 Template.</a:t>
            </a:r>
          </a:p>
          <a:p>
            <a:pPr algn="l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Dễ chỉnh sửa logic backend (Python) phù hợp với yêu cầu của hệ thống.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66575" y="4880015"/>
            <a:ext cx="11136418" cy="2157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4" indent="-345437" lvl="1">
              <a:lnSpc>
                <a:spcPts val="4479"/>
              </a:lnSpc>
              <a:spcBef>
                <a:spcPct val="0"/>
              </a:spcBef>
              <a:buFont typeface="Arial"/>
              <a:buChar char="•"/>
            </a:pPr>
            <a:r>
              <a:rPr lang="en-US" sz="31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Dễ dàng load mô hình từ file .pkl (Scikit-learn, joblib).</a:t>
            </a:r>
          </a:p>
          <a:p>
            <a:pPr algn="l" marL="647695" indent="-323848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Cho phép xây dựng API đơn giản để gửi văn bản và nhận kết quả phân tích cảm xúc.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push dir="l"/>
  </p:transition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991100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887120" y="3564890"/>
            <a:ext cx="6513761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TRIỂN KHAI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DỰ ÁN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554776" y="2443508"/>
            <a:ext cx="3207023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CHƯƠNG III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14</a:t>
            </a:r>
          </a:p>
        </p:txBody>
      </p:sp>
    </p:spTree>
  </p:cSld>
  <p:clrMapOvr>
    <a:masterClrMapping/>
  </p:clrMapOvr>
  <p:transition spd="fast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Thử nghiệm mô hình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21591" y="2972738"/>
            <a:ext cx="10037298" cy="6022379"/>
          </a:xfrm>
          <a:custGeom>
            <a:avLst/>
            <a:gdLst/>
            <a:ahLst/>
            <a:cxnLst/>
            <a:rect r="r" b="b" t="t" l="l"/>
            <a:pathLst>
              <a:path h="6022379" w="10037298">
                <a:moveTo>
                  <a:pt x="0" y="0"/>
                </a:moveTo>
                <a:lnTo>
                  <a:pt x="10037298" y="0"/>
                </a:lnTo>
                <a:lnTo>
                  <a:pt x="10037298" y="6022379"/>
                </a:lnTo>
                <a:lnTo>
                  <a:pt x="0" y="60223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2317" y="2345285"/>
            <a:ext cx="1938189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b="true" sz="44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Dataset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642802"/>
            <a:ext cx="952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12317" y="3353435"/>
            <a:ext cx="6409274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Tệp dữ liệu gồm 2574 văn bản được đánh nhãn 1 và 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12317" y="6604976"/>
            <a:ext cx="6009685" cy="239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b="true" sz="3399">
                <a:solidFill>
                  <a:srgbClr val="10101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Nhận xét:</a:t>
            </a: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 Tệp dữ liệu thử nghiệm tuy không ở mức cân bằng 1:1 nhưng vẫn ở mức chấp nhận được</a:t>
            </a:r>
          </a:p>
        </p:txBody>
      </p:sp>
    </p:spTree>
  </p:cSld>
  <p:clrMapOvr>
    <a:masterClrMapping/>
  </p:clrMapOvr>
  <p:transition spd="fast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Thử nghiệm mô hình 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12317" y="3217708"/>
            <a:ext cx="6976231" cy="6191405"/>
          </a:xfrm>
          <a:custGeom>
            <a:avLst/>
            <a:gdLst/>
            <a:ahLst/>
            <a:cxnLst/>
            <a:rect r="r" b="b" t="t" l="l"/>
            <a:pathLst>
              <a:path h="6191405" w="6976231">
                <a:moveTo>
                  <a:pt x="0" y="0"/>
                </a:moveTo>
                <a:lnTo>
                  <a:pt x="6976230" y="0"/>
                </a:lnTo>
                <a:lnTo>
                  <a:pt x="6976230" y="6191404"/>
                </a:lnTo>
                <a:lnTo>
                  <a:pt x="0" y="6191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2317" y="2345285"/>
            <a:ext cx="4293468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b="true" sz="44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Kết quả đạt được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39238" y="4642802"/>
            <a:ext cx="952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869442" y="5057775"/>
            <a:ext cx="6659910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Độ chính xác đạt ~90%</a:t>
            </a:r>
          </a:p>
          <a:p>
            <a:pPr algn="just">
              <a:lnSpc>
                <a:spcPts val="5319"/>
              </a:lnSpc>
            </a:pPr>
            <a:r>
              <a:rPr lang="en-US" sz="37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F1-Score trung bình đạt ~90%</a:t>
            </a:r>
          </a:p>
          <a:p>
            <a:pPr algn="just">
              <a:lnSpc>
                <a:spcPts val="5319"/>
              </a:lnSpc>
            </a:pPr>
            <a:r>
              <a:rPr lang="en-US" b="true" sz="3799">
                <a:solidFill>
                  <a:srgbClr val="10101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=&gt; Phù hợp</a:t>
            </a:r>
          </a:p>
        </p:txBody>
      </p:sp>
    </p:spTree>
  </p:cSld>
  <p:clrMapOvr>
    <a:masterClrMapping/>
  </p:clrMapOvr>
  <p:transition spd="fast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17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Hạn chế 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39238" y="4642802"/>
            <a:ext cx="952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00675" y="2898703"/>
            <a:ext cx="14877124" cy="5897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Dữ liệu huấn luyện còn hạn chế về kích thước và độ đa dạng, có thể ảnh hưởng đến khả năng tổng quát của mô hình.</a:t>
            </a:r>
          </a:p>
          <a:p>
            <a:pPr algn="just">
              <a:lnSpc>
                <a:spcPts val="5179"/>
              </a:lnSpc>
              <a:spcBef>
                <a:spcPct val="0"/>
              </a:spcBef>
            </a:pPr>
          </a:p>
          <a:p>
            <a:pPr algn="just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Việc xử lý ngôn ngữ tiếng Việt phức tạp hơn do ngữ pháp và các dấu câu, từ ngữ đa dạng gây khó khăn cho bước tiền xử lý.</a:t>
            </a:r>
          </a:p>
          <a:p>
            <a:pPr algn="just">
              <a:lnSpc>
                <a:spcPts val="5179"/>
              </a:lnSpc>
              <a:spcBef>
                <a:spcPct val="0"/>
              </a:spcBef>
            </a:pPr>
          </a:p>
          <a:p>
            <a:pPr algn="just" marL="798828" indent="-399414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Chưa áp dụng các mô hình Deep Learning tiên tiến như LSTM, Transformer, PhoBert vốn có tiềm năng nâng cao hiệu quả nhận dạng cảm xúc</a:t>
            </a:r>
          </a:p>
        </p:txBody>
      </p:sp>
    </p:spTree>
  </p:cSld>
  <p:clrMapOvr>
    <a:masterClrMapping/>
  </p:clrMapOvr>
  <p:transition spd="fast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28569" y="4513502"/>
            <a:ext cx="7161538" cy="7161538"/>
          </a:xfrm>
          <a:custGeom>
            <a:avLst/>
            <a:gdLst/>
            <a:ahLst/>
            <a:cxnLst/>
            <a:rect r="r" b="b" t="t" l="l"/>
            <a:pathLst>
              <a:path h="7161538" w="7161538">
                <a:moveTo>
                  <a:pt x="0" y="0"/>
                </a:moveTo>
                <a:lnTo>
                  <a:pt x="7161538" y="0"/>
                </a:lnTo>
                <a:lnTo>
                  <a:pt x="7161538" y="7161538"/>
                </a:lnTo>
                <a:lnTo>
                  <a:pt x="0" y="7161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28569" y="-713383"/>
            <a:ext cx="8461463" cy="6037105"/>
            <a:chOff x="0" y="0"/>
            <a:chExt cx="5745186" cy="4099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45186" cy="4099089"/>
            </a:xfrm>
            <a:custGeom>
              <a:avLst/>
              <a:gdLst/>
              <a:ahLst/>
              <a:cxnLst/>
              <a:rect r="r" b="b" t="t" l="l"/>
              <a:pathLst>
                <a:path h="4099089" w="5745186">
                  <a:moveTo>
                    <a:pt x="5745186" y="4099089"/>
                  </a:moveTo>
                  <a:lnTo>
                    <a:pt x="1124331" y="4099089"/>
                  </a:lnTo>
                  <a:cubicBezTo>
                    <a:pt x="503428" y="4099089"/>
                    <a:pt x="0" y="3595661"/>
                    <a:pt x="0" y="2974758"/>
                  </a:cubicBezTo>
                  <a:lnTo>
                    <a:pt x="0" y="0"/>
                  </a:lnTo>
                  <a:lnTo>
                    <a:pt x="4620855" y="0"/>
                  </a:lnTo>
                  <a:cubicBezTo>
                    <a:pt x="5241885" y="0"/>
                    <a:pt x="5745186" y="503428"/>
                    <a:pt x="5745186" y="1124331"/>
                  </a:cubicBezTo>
                  <a:lnTo>
                    <a:pt x="5745186" y="4099089"/>
                  </a:lnTo>
                  <a:close/>
                </a:path>
              </a:pathLst>
            </a:custGeom>
            <a:solidFill>
              <a:srgbClr val="10101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2776464"/>
            <a:ext cx="11826837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5"/>
              </a:lnSpc>
            </a:pPr>
            <a:r>
              <a:rPr lang="en-US" b="true" sz="7196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CẢM ƠN THẦY CÔ VÀ</a:t>
            </a:r>
          </a:p>
          <a:p>
            <a:pPr algn="l">
              <a:lnSpc>
                <a:spcPts val="8635"/>
              </a:lnSpc>
            </a:pPr>
            <a:r>
              <a:rPr lang="en-US" b="true" sz="7196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MỌI  NGƯỜI ĐÃ THEO DÕI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6372726"/>
            <a:ext cx="5783447" cy="1049655"/>
            <a:chOff x="0" y="0"/>
            <a:chExt cx="7711263" cy="139954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7711263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10101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Người thuyết trình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606849"/>
              <a:ext cx="7711263" cy="792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A47331   Đỗ Tiến Đạt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8208645"/>
            <a:ext cx="5783447" cy="1049655"/>
            <a:chOff x="0" y="0"/>
            <a:chExt cx="7711263" cy="139954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7711263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10101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Giáo viê</a:t>
              </a:r>
              <a:r>
                <a:rPr lang="en-US" sz="2799">
                  <a:solidFill>
                    <a:srgbClr val="10101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n bộ môn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606849"/>
              <a:ext cx="7711263" cy="792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CTI073   Ngô Mạnh Cườ</a:t>
              </a:r>
              <a:r>
                <a:rPr lang="en-US" sz="350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ng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621478" y="6372726"/>
            <a:ext cx="4597759" cy="1049655"/>
            <a:chOff x="0" y="0"/>
            <a:chExt cx="6130346" cy="139954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6130346" cy="632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sz="2799">
                  <a:solidFill>
                    <a:srgbClr val="10101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Thiết Kế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606849"/>
              <a:ext cx="6130346" cy="792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A47331   Đỗ Tiến Đạt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1028700"/>
            <a:ext cx="4465841" cy="456552"/>
            <a:chOff x="0" y="0"/>
            <a:chExt cx="5954454" cy="60873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45096" cy="608736"/>
            </a:xfrm>
            <a:custGeom>
              <a:avLst/>
              <a:gdLst/>
              <a:ahLst/>
              <a:cxnLst/>
              <a:rect r="r" b="b" t="t" l="l"/>
              <a:pathLst>
                <a:path h="608736" w="645096">
                  <a:moveTo>
                    <a:pt x="0" y="0"/>
                  </a:moveTo>
                  <a:lnTo>
                    <a:pt x="645096" y="0"/>
                  </a:lnTo>
                  <a:lnTo>
                    <a:pt x="645096" y="608736"/>
                  </a:lnTo>
                  <a:lnTo>
                    <a:pt x="0" y="608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938431" y="89103"/>
              <a:ext cx="5016023" cy="459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00"/>
                </a:lnSpc>
              </a:pPr>
              <a:r>
                <a:rPr lang="en-US" sz="2400">
                  <a:solidFill>
                    <a:srgbClr val="101010"/>
                  </a:solidFill>
                  <a:latin typeface="Public Sans Thin"/>
                  <a:ea typeface="Public Sans Thin"/>
                  <a:cs typeface="Public Sans Thin"/>
                  <a:sym typeface="Public Sans Thin"/>
                </a:rPr>
                <a:t>THANG LONG UNIVERSITY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7259300" y="9239250"/>
            <a:ext cx="283964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FFFFFF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18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927818" y="100882"/>
            <a:ext cx="5118289" cy="6973926"/>
            <a:chOff x="0" y="0"/>
            <a:chExt cx="647480" cy="8822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7480" cy="882223"/>
            </a:xfrm>
            <a:custGeom>
              <a:avLst/>
              <a:gdLst/>
              <a:ahLst/>
              <a:cxnLst/>
              <a:rect r="r" b="b" t="t" l="l"/>
              <a:pathLst>
                <a:path h="882223" w="647480">
                  <a:moveTo>
                    <a:pt x="215943" y="19070"/>
                  </a:moveTo>
                  <a:cubicBezTo>
                    <a:pt x="249031" y="7556"/>
                    <a:pt x="286876" y="0"/>
                    <a:pt x="323914" y="0"/>
                  </a:cubicBezTo>
                  <a:cubicBezTo>
                    <a:pt x="360954" y="0"/>
                    <a:pt x="396595" y="6476"/>
                    <a:pt x="429440" y="17990"/>
                  </a:cubicBezTo>
                  <a:cubicBezTo>
                    <a:pt x="430139" y="18350"/>
                    <a:pt x="430838" y="18350"/>
                    <a:pt x="431536" y="18710"/>
                  </a:cubicBezTo>
                  <a:cubicBezTo>
                    <a:pt x="554883" y="64765"/>
                    <a:pt x="645733" y="186379"/>
                    <a:pt x="647480" y="330044"/>
                  </a:cubicBezTo>
                  <a:lnTo>
                    <a:pt x="647480" y="882223"/>
                  </a:lnTo>
                  <a:lnTo>
                    <a:pt x="0" y="882223"/>
                  </a:lnTo>
                  <a:lnTo>
                    <a:pt x="0" y="330454"/>
                  </a:lnTo>
                  <a:cubicBezTo>
                    <a:pt x="1747" y="185660"/>
                    <a:pt x="91199" y="64045"/>
                    <a:pt x="215943" y="1907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88900"/>
              <a:ext cx="647480" cy="793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4256155" y="-2365320"/>
            <a:ext cx="8512309" cy="8512309"/>
          </a:xfrm>
          <a:custGeom>
            <a:avLst/>
            <a:gdLst/>
            <a:ahLst/>
            <a:cxnLst/>
            <a:rect r="r" b="b" t="t" l="l"/>
            <a:pathLst>
              <a:path h="8512309" w="8512309">
                <a:moveTo>
                  <a:pt x="0" y="0"/>
                </a:moveTo>
                <a:lnTo>
                  <a:pt x="8512310" y="0"/>
                </a:lnTo>
                <a:lnTo>
                  <a:pt x="8512310" y="8512309"/>
                </a:lnTo>
                <a:lnTo>
                  <a:pt x="0" y="85123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800975"/>
            <a:ext cx="5945226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89"/>
              </a:lnSpc>
            </a:pPr>
            <a:r>
              <a:rPr lang="en-US" b="true" sz="10074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Mục lục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44000" y="8041705"/>
            <a:ext cx="1216595" cy="1216595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40"/>
                </a:lnSpc>
              </a:pPr>
              <a:r>
                <a:rPr lang="en-US" sz="41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4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4000" y="5675798"/>
            <a:ext cx="1216595" cy="121659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40"/>
                </a:lnSpc>
              </a:pPr>
              <a:r>
                <a:rPr lang="en-US" sz="41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144000" y="3306678"/>
            <a:ext cx="1216595" cy="1216595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40"/>
                </a:lnSpc>
              </a:pPr>
              <a:r>
                <a:rPr lang="en-US" sz="4100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2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44000" y="937557"/>
            <a:ext cx="1216595" cy="121659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739"/>
                </a:lnSpc>
              </a:pPr>
              <a:r>
                <a:rPr lang="en-US" sz="4099">
                  <a:solidFill>
                    <a:srgbClr val="FFFFFF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1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1698805" y="1022472"/>
            <a:ext cx="3176067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  <a:hlinkClick r:id="rId4" action="ppaction://hlinksldjump"/>
              </a:rPr>
              <a:t>Tổng quan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646083" y="3414278"/>
            <a:ext cx="2917552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  <a:hlinkClick r:id="rId5" action="ppaction://hlinksldjump"/>
              </a:rPr>
              <a:t>Xây dựng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722767" y="5834898"/>
            <a:ext cx="3294311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Chức năng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779061" y="8255518"/>
            <a:ext cx="300275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u="sng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  <a:hlinkClick r:id="rId6" action="ppaction://hlinksldjump"/>
              </a:rPr>
              <a:t>Triển khai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991100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568144" y="3564890"/>
            <a:ext cx="7151712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TỔNG QUAN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HỆ THỐNG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06990" y="2443508"/>
            <a:ext cx="288354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CHƯƠNG 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3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Bối cảnh hiện tại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927817"/>
            <a:ext cx="5348793" cy="8500402"/>
            <a:chOff x="0" y="0"/>
            <a:chExt cx="1408736" cy="22387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08736" cy="2238789"/>
            </a:xfrm>
            <a:custGeom>
              <a:avLst/>
              <a:gdLst/>
              <a:ahLst/>
              <a:cxnLst/>
              <a:rect r="r" b="b" t="t" l="l"/>
              <a:pathLst>
                <a:path h="2238789" w="1408736">
                  <a:moveTo>
                    <a:pt x="0" y="0"/>
                  </a:moveTo>
                  <a:lnTo>
                    <a:pt x="1408736" y="0"/>
                  </a:lnTo>
                  <a:lnTo>
                    <a:pt x="1408736" y="2238789"/>
                  </a:lnTo>
                  <a:lnTo>
                    <a:pt x="0" y="2238789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408736" cy="2295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128817" y="5189973"/>
            <a:ext cx="309116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Thực trạng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54830" y="2775337"/>
            <a:ext cx="10422880" cy="68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Sự phát triển mạnh mẽ của Internet.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54830" y="4991409"/>
            <a:ext cx="11759908" cy="682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Khó khăn trong việc phân loại văn bản thủ công.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54830" y="7423453"/>
            <a:ext cx="10663737" cy="1368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Các tổ chức cần lượng lớn quan điểm từ cộng đồng.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39250"/>
            <a:ext cx="49411" cy="10858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4</a:t>
            </a:r>
          </a:p>
        </p:txBody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Bối cảnh hiện tại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1927817"/>
            <a:ext cx="5348793" cy="8500402"/>
            <a:chOff x="0" y="0"/>
            <a:chExt cx="1408736" cy="22387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08736" cy="2238789"/>
            </a:xfrm>
            <a:custGeom>
              <a:avLst/>
              <a:gdLst/>
              <a:ahLst/>
              <a:cxnLst/>
              <a:rect r="r" b="b" t="t" l="l"/>
              <a:pathLst>
                <a:path h="2238789" w="1408736">
                  <a:moveTo>
                    <a:pt x="0" y="0"/>
                  </a:moveTo>
                  <a:lnTo>
                    <a:pt x="1408736" y="0"/>
                  </a:lnTo>
                  <a:lnTo>
                    <a:pt x="1408736" y="2238789"/>
                  </a:lnTo>
                  <a:lnTo>
                    <a:pt x="0" y="2238789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408736" cy="2295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6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44096" y="5314418"/>
            <a:ext cx="266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b="true" sz="5000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Giải pháp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03022" y="3460449"/>
            <a:ext cx="10422880" cy="2054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Xây dựng một mô hình phân tích cảm xúc văn bản tiếng Việt một cách tự động và nhanh chóng.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03022" y="6361620"/>
            <a:ext cx="10574688" cy="205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Huấn luyện mô hình trên tập dữ liệu thực tế nhằm giúp mô hình học được cách con người thể hiện cảm xúc.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5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Đối tượng sử dụng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774154"/>
            <a:ext cx="6421005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44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Hệ thống phù hợp với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7724" y="3955891"/>
            <a:ext cx="13843424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Doanh nghiệp thương mại điện tử: tự động phân tích đánh giá sản phẩm của khách hàng.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7724" y="5824098"/>
            <a:ext cx="13843424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Các nhà phát triển ứng dụng AI/NLP: nghiên cứu, cải tiến mô hình phân tích cảm xúc.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57724" y="7690364"/>
            <a:ext cx="13567315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Nhà nghiên cứu, sinh viên: học tập, ứng dụng bài toán thực tế về AI trong xử lý văn bản.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6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Mục tiêu dự án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39238" y="4642802"/>
            <a:ext cx="9525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405230" y="2703830"/>
            <a:ext cx="14564123" cy="655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Xây dựng một mô hình có khả năng phân loại văn bản tiếng Việt theo cảm xúc tích cực hoặc tiêu cực một cách tự động và nhanh chóng.</a:t>
            </a:r>
          </a:p>
          <a:p>
            <a:pPr algn="just">
              <a:lnSpc>
                <a:spcPts val="5179"/>
              </a:lnSpc>
            </a:pP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Áp dụng kiến thức về học máy vào một bài toán thực tế trong xử lý ngôn ngữ.</a:t>
            </a:r>
          </a:p>
          <a:p>
            <a:pPr algn="just">
              <a:lnSpc>
                <a:spcPts val="5179"/>
              </a:lnSpc>
            </a:pPr>
          </a:p>
          <a:p>
            <a:pPr algn="just" marL="798828" indent="-399414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Hỗ trợ doanh nghiệp, cá nhân trong việc phân tích đánh giá người dùng, dư luận hoặc nội dung mạng xã hội.</a:t>
            </a:r>
          </a:p>
          <a:p>
            <a:pPr algn="just">
              <a:lnSpc>
                <a:spcPts val="51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7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991100"/>
            <a:ext cx="9525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6067351" y="3564890"/>
            <a:ext cx="6153299" cy="3204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XÂY DỰNG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101010"/>
                </a:solidFill>
                <a:latin typeface="Lato Bold"/>
                <a:ea typeface="Lato Bold"/>
                <a:cs typeface="Lato Bold"/>
                <a:sym typeface="Lato Bold"/>
              </a:rPr>
              <a:t>HỆ THỐNG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26139" y="2443508"/>
            <a:ext cx="3045247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CHƯƠNG II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8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927817"/>
            <a:chOff x="0" y="0"/>
            <a:chExt cx="4816593" cy="5077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07738"/>
            </a:xfrm>
            <a:custGeom>
              <a:avLst/>
              <a:gdLst/>
              <a:ahLst/>
              <a:cxnLst/>
              <a:rect r="r" b="b" t="t" l="l"/>
              <a:pathLst>
                <a:path h="5077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07738"/>
                  </a:lnTo>
                  <a:lnTo>
                    <a:pt x="0" y="507738"/>
                  </a:lnTo>
                  <a:close/>
                </a:path>
              </a:pathLst>
            </a:custGeom>
            <a:solidFill>
              <a:srgbClr val="10101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816593" cy="622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8260"/>
                </a:lnSpc>
              </a:pPr>
              <a:r>
                <a:rPr lang="en-US" b="true" sz="5900">
                  <a:solidFill>
                    <a:srgbClr val="FFFFFF"/>
                  </a:solidFill>
                  <a:latin typeface="Lato Bold"/>
                  <a:ea typeface="Lato Bold"/>
                  <a:cs typeface="Lato Bold"/>
                  <a:sym typeface="Lato Bold"/>
                </a:rPr>
                <a:t>     Kiến trúc hệ thống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034784" y="-2057826"/>
            <a:ext cx="6980510" cy="3985642"/>
          </a:xfrm>
          <a:custGeom>
            <a:avLst/>
            <a:gdLst/>
            <a:ahLst/>
            <a:cxnLst/>
            <a:rect r="r" b="b" t="t" l="l"/>
            <a:pathLst>
              <a:path h="3985642" w="6980510">
                <a:moveTo>
                  <a:pt x="0" y="0"/>
                </a:moveTo>
                <a:lnTo>
                  <a:pt x="6980510" y="0"/>
                </a:lnTo>
                <a:lnTo>
                  <a:pt x="6980510" y="3985643"/>
                </a:lnTo>
                <a:lnTo>
                  <a:pt x="0" y="39856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51576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570898" y="4752125"/>
            <a:ext cx="4433910" cy="2294789"/>
            <a:chOff x="0" y="0"/>
            <a:chExt cx="1167779" cy="6043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67779" cy="604389"/>
            </a:xfrm>
            <a:custGeom>
              <a:avLst/>
              <a:gdLst/>
              <a:ahLst/>
              <a:cxnLst/>
              <a:rect r="r" b="b" t="t" l="l"/>
              <a:pathLst>
                <a:path h="604389" w="1167779">
                  <a:moveTo>
                    <a:pt x="0" y="0"/>
                  </a:moveTo>
                  <a:lnTo>
                    <a:pt x="1167779" y="0"/>
                  </a:lnTo>
                  <a:lnTo>
                    <a:pt x="1167779" y="604389"/>
                  </a:lnTo>
                  <a:lnTo>
                    <a:pt x="0" y="604389"/>
                  </a:lnTo>
                  <a:close/>
                </a:path>
              </a:pathLst>
            </a:custGeom>
            <a:solidFill>
              <a:srgbClr val="A8A8A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76200"/>
              <a:ext cx="1167779" cy="680589"/>
            </a:xfrm>
            <a:prstGeom prst="rect">
              <a:avLst/>
            </a:prstGeom>
          </p:spPr>
          <p:txBody>
            <a:bodyPr anchor="t" rtlCol="false" tIns="101600" lIns="101600" bIns="101600" rIns="101600"/>
            <a:lstStyle/>
            <a:p>
              <a:pPr algn="ctr">
                <a:lnSpc>
                  <a:spcPts val="4339"/>
                </a:lnSpc>
              </a:pPr>
              <a:r>
                <a:rPr lang="en-US" sz="3099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Framework: Flask</a:t>
              </a:r>
            </a:p>
            <a:p>
              <a:pPr algn="ctr">
                <a:lnSpc>
                  <a:spcPts val="4060"/>
                </a:lnSpc>
              </a:pPr>
              <a:r>
                <a:rPr lang="en-US" sz="290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Mô hình: SVC pipeline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913487" y="3662267"/>
            <a:ext cx="1748730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Backend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01432" y="3662267"/>
            <a:ext cx="283931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Front end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86524" y="4752125"/>
            <a:ext cx="3910240" cy="2294789"/>
            <a:chOff x="0" y="0"/>
            <a:chExt cx="1029857" cy="6043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29857" cy="604389"/>
            </a:xfrm>
            <a:custGeom>
              <a:avLst/>
              <a:gdLst/>
              <a:ahLst/>
              <a:cxnLst/>
              <a:rect r="r" b="b" t="t" l="l"/>
              <a:pathLst>
                <a:path h="604389" w="1029857">
                  <a:moveTo>
                    <a:pt x="0" y="0"/>
                  </a:moveTo>
                  <a:lnTo>
                    <a:pt x="1029857" y="0"/>
                  </a:lnTo>
                  <a:lnTo>
                    <a:pt x="1029857" y="604389"/>
                  </a:lnTo>
                  <a:lnTo>
                    <a:pt x="0" y="604389"/>
                  </a:lnTo>
                  <a:close/>
                </a:path>
              </a:pathLst>
            </a:custGeom>
            <a:solidFill>
              <a:srgbClr val="A8A8A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029857" cy="671064"/>
            </a:xfrm>
            <a:prstGeom prst="rect">
              <a:avLst/>
            </a:prstGeom>
          </p:spPr>
          <p:txBody>
            <a:bodyPr anchor="t" rtlCol="false" tIns="101600" lIns="101600" bIns="101600" rIns="101600"/>
            <a:lstStyle/>
            <a:p>
              <a:pPr algn="ctr">
                <a:lnSpc>
                  <a:spcPts val="4060"/>
                </a:lnSpc>
              </a:pPr>
              <a:r>
                <a:rPr lang="en-US" sz="2900">
                  <a:solidFill>
                    <a:srgbClr val="101010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HTML + Flask template engine</a:t>
              </a: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0683992" y="6484667"/>
            <a:ext cx="1673558" cy="0"/>
          </a:xfrm>
          <a:prstGeom prst="line">
            <a:avLst/>
          </a:prstGeom>
          <a:ln cap="flat" w="38100">
            <a:solidFill>
              <a:srgbClr val="10101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5" id="15"/>
          <p:cNvSpPr txBox="true"/>
          <p:nvPr/>
        </p:nvSpPr>
        <p:spPr>
          <a:xfrm rot="0">
            <a:off x="11024936" y="4721226"/>
            <a:ext cx="1097235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Kết quả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456335" y="6605589"/>
            <a:ext cx="2234438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HTTP POST</a:t>
            </a:r>
          </a:p>
        </p:txBody>
      </p:sp>
      <p:sp>
        <p:nvSpPr>
          <p:cNvPr name="AutoShape 17" id="17"/>
          <p:cNvSpPr/>
          <p:nvPr/>
        </p:nvSpPr>
        <p:spPr>
          <a:xfrm flipH="true">
            <a:off x="10683992" y="5339504"/>
            <a:ext cx="1673558" cy="0"/>
          </a:xfrm>
          <a:prstGeom prst="line">
            <a:avLst/>
          </a:prstGeom>
          <a:ln cap="flat" w="38100">
            <a:solidFill>
              <a:srgbClr val="10101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952683" y="4975225"/>
            <a:ext cx="1724344" cy="1724344"/>
          </a:xfrm>
          <a:custGeom>
            <a:avLst/>
            <a:gdLst/>
            <a:ahLst/>
            <a:cxnLst/>
            <a:rect r="r" b="b" t="t" l="l"/>
            <a:pathLst>
              <a:path h="1724344" w="1724344">
                <a:moveTo>
                  <a:pt x="0" y="0"/>
                </a:moveTo>
                <a:lnTo>
                  <a:pt x="1724344" y="0"/>
                </a:lnTo>
                <a:lnTo>
                  <a:pt x="1724344" y="1724344"/>
                </a:lnTo>
                <a:lnTo>
                  <a:pt x="0" y="17243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420552" y="3662267"/>
            <a:ext cx="933748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1010"/>
                </a:solidFill>
                <a:latin typeface="Public Sans"/>
                <a:ea typeface="Public Sans"/>
                <a:cs typeface="Public Sans"/>
                <a:sym typeface="Public Sans"/>
              </a:rPr>
              <a:t>User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81747" y="6654802"/>
            <a:ext cx="2942001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Nhập văn bản</a:t>
            </a:r>
          </a:p>
        </p:txBody>
      </p:sp>
      <p:sp>
        <p:nvSpPr>
          <p:cNvPr name="AutoShape 21" id="21"/>
          <p:cNvSpPr/>
          <p:nvPr/>
        </p:nvSpPr>
        <p:spPr>
          <a:xfrm flipV="true">
            <a:off x="4280758" y="6653214"/>
            <a:ext cx="1994687" cy="0"/>
          </a:xfrm>
          <a:prstGeom prst="line">
            <a:avLst/>
          </a:prstGeom>
          <a:ln cap="flat" w="38100">
            <a:solidFill>
              <a:srgbClr val="10101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2" id="22"/>
          <p:cNvSpPr txBox="true"/>
          <p:nvPr/>
        </p:nvSpPr>
        <p:spPr>
          <a:xfrm rot="0">
            <a:off x="4215701" y="4533901"/>
            <a:ext cx="2274094" cy="441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Hiển thị kết quả</a:t>
            </a:r>
          </a:p>
        </p:txBody>
      </p:sp>
      <p:sp>
        <p:nvSpPr>
          <p:cNvPr name="AutoShape 23" id="23"/>
          <p:cNvSpPr/>
          <p:nvPr/>
        </p:nvSpPr>
        <p:spPr>
          <a:xfrm flipH="true">
            <a:off x="4280758" y="5162550"/>
            <a:ext cx="1994687" cy="0"/>
          </a:xfrm>
          <a:prstGeom prst="line">
            <a:avLst/>
          </a:prstGeom>
          <a:ln cap="flat" w="38100">
            <a:solidFill>
              <a:srgbClr val="10101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4" id="24"/>
          <p:cNvSpPr txBox="true"/>
          <p:nvPr/>
        </p:nvSpPr>
        <p:spPr>
          <a:xfrm rot="0">
            <a:off x="17259300" y="9239250"/>
            <a:ext cx="141982" cy="32067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>
                <a:solidFill>
                  <a:srgbClr val="10101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9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DAGnuCHCU6w</dc:identifier>
  <dcterms:modified xsi:type="dcterms:W3CDTF">2011-08-01T06:04:30Z</dcterms:modified>
  <cp:revision>1</cp:revision>
  <dc:title>AI220_A47331</dc:title>
</cp:coreProperties>
</file>