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4"/>
  </p:notesMasterIdLst>
  <p:handoutMasterIdLst>
    <p:handoutMasterId r:id="rId15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192025"/>
            <a:ext cx="5427584" cy="3893840"/>
          </a:xfrm>
        </p:spPr>
        <p:txBody>
          <a:bodyPr/>
          <a:lstStyle/>
          <a:p>
            <a:r>
              <a:rPr lang="en-US" b="1" dirty="0"/>
              <a:t>Aviation Risk Analysis for Strategic Aircraft Acquisition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968" y="509286"/>
            <a:ext cx="5036376" cy="5617194"/>
          </a:xfrm>
          <a:noFill/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Executive 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Identify low-risk aircraft models based on historical accident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Source: NTSB aviation accident data (1990–2023).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Deliverables: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Trends in aviation accidents.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Aircraft models with lower fatality and severe damage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Strategic recommendations for fleet acquisition.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1E3C7-E809-CD6E-FE96-2B4DE587AC94}"/>
              </a:ext>
            </a:extLst>
          </p:cNvPr>
          <p:cNvSpPr txBox="1"/>
          <p:nvPr/>
        </p:nvSpPr>
        <p:spPr>
          <a:xfrm>
            <a:off x="0" y="428607"/>
            <a:ext cx="46085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Business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 the company's entry into aviation through </a:t>
            </a:r>
            <a:r>
              <a:rPr lang="en-US" sz="2400" b="1" dirty="0"/>
              <a:t>data-driven fleet selection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Minimize operational and insurance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Invest in aircraft models with </a:t>
            </a:r>
            <a:r>
              <a:rPr lang="en-US" sz="2400" b="1" dirty="0"/>
              <a:t>historically safer profiles</a:t>
            </a:r>
            <a:r>
              <a:rPr lang="en-US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52848-C3B7-7DC5-788B-AD938D9C902B}"/>
              </a:ext>
            </a:extLst>
          </p:cNvPr>
          <p:cNvSpPr txBox="1"/>
          <p:nvPr/>
        </p:nvSpPr>
        <p:spPr>
          <a:xfrm>
            <a:off x="4608576" y="567106"/>
            <a:ext cx="72085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Approach &amp; Data Overview</a:t>
            </a:r>
          </a:p>
          <a:p>
            <a:pPr algn="ctr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70,000+ records from NTSB covering 1962–2023.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Filtered Scope: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Accidents (not incidents).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Events from </a:t>
            </a:r>
            <a:r>
              <a:rPr lang="en-US" b="1" dirty="0"/>
              <a:t>1985onward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Excluded amateur-built aircraft.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cleaning and standardization.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 metric calculation: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Fatal accident rate.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Severe damage rate.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1291336"/>
          </a:xfrm>
          <a:noFill/>
        </p:spPr>
        <p:txBody>
          <a:bodyPr>
            <a:noAutofit/>
          </a:bodyPr>
          <a:lstStyle/>
          <a:p>
            <a:r>
              <a:rPr lang="en-US" b="1" dirty="0"/>
              <a:t>Key Metrics Defined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8494776" cy="2788920"/>
          </a:xfrm>
          <a:noFill/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Fatal Accident Rate (%):</a:t>
            </a:r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/>
              <a:t>Percentage of accidents that resulted in fatalities for a given aircraft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Severe Damage Rate (%):</a:t>
            </a:r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/>
              <a:t>Percentage of accidents where the aircraft sustained substantial or destroyed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Combined Risk Profile:</a:t>
            </a:r>
            <a:endParaRPr lang="en-US" dirty="0">
              <a:solidFill>
                <a:schemeClr val="tx1"/>
              </a:solidFill>
            </a:endParaRPr>
          </a:p>
          <a:p>
            <a:pPr lvl="1" algn="l"/>
            <a:r>
              <a:rPr lang="en-US" dirty="0"/>
              <a:t>Aircraft evaluated on both metrics for balanced safety assessment.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6120" y="185195"/>
            <a:ext cx="7654835" cy="1505493"/>
          </a:xfrm>
          <a:noFill/>
        </p:spPr>
        <p:txBody>
          <a:bodyPr/>
          <a:lstStyle/>
          <a:p>
            <a:r>
              <a:rPr lang="en-US" sz="2400" b="1" dirty="0"/>
              <a:t>Aviation Accident Trends (1990–2023)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1800" i="0" cap="none" dirty="0"/>
              <a:t>Gradual decline in accidents from 1990 to mid-2010s.</a:t>
            </a:r>
            <a:br>
              <a:rPr lang="en-US" sz="1800" i="0" cap="none" dirty="0"/>
            </a:br>
            <a:r>
              <a:rPr lang="en-US" sz="1800" i="0" cap="none" dirty="0"/>
              <a:t>Accident rate stabilizing in recent years.</a:t>
            </a:r>
            <a:endParaRPr lang="en-US" sz="1800" i="0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-18788" y="-22860"/>
            <a:ext cx="2615684" cy="6903720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46120" y="2022395"/>
            <a:ext cx="7665699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D4CEF-BCA1-5795-C284-8865B14C4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6120" y="1690688"/>
            <a:ext cx="7407901" cy="46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254872"/>
            <a:ext cx="9144000" cy="713232"/>
          </a:xfrm>
          <a:noFill/>
        </p:spPr>
        <p:txBody>
          <a:bodyPr/>
          <a:lstStyle/>
          <a:p>
            <a:r>
              <a:rPr lang="en-US" b="1" dirty="0"/>
              <a:t>Risk by Aircraft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" y="1682496"/>
            <a:ext cx="6309360" cy="4207400"/>
          </a:xfrm>
          <a:noFill/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Certain Models Consistently Demonstrated </a:t>
            </a:r>
            <a:r>
              <a:rPr lang="en-US" b="1" cap="none" dirty="0">
                <a:solidFill>
                  <a:schemeClr val="bg1"/>
                </a:solidFill>
              </a:rPr>
              <a:t>Lower Fatality And Severe Damage Rates</a:t>
            </a:r>
            <a:r>
              <a:rPr lang="en-US" cap="none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</a:rPr>
              <a:t>Models With 25+ Recorded Accidents Analyzed For Reliability.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 algn="l">
              <a:buNone/>
            </a:pPr>
            <a:r>
              <a:rPr lang="en-US" dirty="0">
                <a:solidFill>
                  <a:schemeClr val="bg1"/>
                </a:solidFill>
              </a:rPr>
              <a:t>Examples of Low-Risk Aircraft: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Cessna 172S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Piper PA-28-161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Beechcraft G36 Bonanza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57C4DE-C83A-EE35-54A3-4EF180FA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744" y="869815"/>
            <a:ext cx="4473700" cy="30752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E46846-D381-74AF-B41A-6CC2B8930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744" y="3846766"/>
            <a:ext cx="4376112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944" y="822961"/>
            <a:ext cx="9244584" cy="384047"/>
          </a:xfrm>
          <a:noFill/>
        </p:spPr>
        <p:txBody>
          <a:bodyPr/>
          <a:lstStyle/>
          <a:p>
            <a:r>
              <a:rPr lang="en-US" sz="2400" b="1" dirty="0"/>
              <a:t>Risk Comparison: Fatality vs Severe Damage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65177" y="1773937"/>
            <a:ext cx="4941350" cy="437997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variation in risk profiles between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aircraft are low in both fatal and severe damage rates.</a:t>
            </a:r>
          </a:p>
          <a:p>
            <a:pPr>
              <a:buNone/>
            </a:pPr>
            <a:r>
              <a:rPr lang="en-US" i="1" dirty="0"/>
              <a:t>(Insert Scatter Plot: Fatal Accident Rate vs Severe Damage Rate)</a:t>
            </a:r>
            <a:endParaRPr lang="en-US" dirty="0"/>
          </a:p>
          <a:p>
            <a:pPr>
              <a:buNone/>
            </a:pPr>
            <a:r>
              <a:rPr lang="en-US" dirty="0"/>
              <a:t>Key Insight: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all commonly flown aircraft are equally safe.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0" y="2086421"/>
            <a:ext cx="5212080" cy="4067492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Accident trends:</a:t>
            </a:r>
            <a:r>
              <a:rPr lang="en-US" dirty="0"/>
              <a:t> Decreasing then stabilizing post-2010.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risk variation:</a:t>
            </a:r>
            <a:r>
              <a:rPr lang="en-US" dirty="0"/>
              <a:t> Wide differences even within popular makes.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Low-risk candidates identified:</a:t>
            </a:r>
            <a:r>
              <a:rPr lang="en-US" dirty="0"/>
              <a:t> Certain Cessna, Piper, and Beechcraft models outperform peers.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Limitation:</a:t>
            </a:r>
            <a:r>
              <a:rPr lang="en-US" dirty="0"/>
              <a:t> No normalization for flight exposure (flight hours).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Strategic Recommendations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38198" y="2078963"/>
            <a:ext cx="10134601" cy="3983509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Prioritize Due Diligence on Low-Risk Models: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Cessna 172S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Piper PA-28-161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Beechcraft G36 Bonanza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Exercise Caution: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 deeper review of models with high fatal or damage rates.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Incorporate Flight Hour Data: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Normalize risk scores if possible before final fleet selection.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Samwel Ongechi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samwel.ongechi@student.moringaschool.com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{58523471-A230-45B5-AC72-AEDDE80F0E3A}tf22797433_win32</Template>
  <TotalTime>59</TotalTime>
  <Words>413</Words>
  <Application>Microsoft Office PowerPoint</Application>
  <PresentationFormat>Widescreen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Google Sans</vt:lpstr>
      <vt:lpstr>Univers Condensed Light</vt:lpstr>
      <vt:lpstr>Walbaum Display Light</vt:lpstr>
      <vt:lpstr>AngleLinesVTI</vt:lpstr>
      <vt:lpstr>Aviation Risk Analysis for Strategic Aircraft Acquisition </vt:lpstr>
      <vt:lpstr>AGENDA</vt:lpstr>
      <vt:lpstr>PowerPoint Presentation</vt:lpstr>
      <vt:lpstr>Key Metrics Defined</vt:lpstr>
      <vt:lpstr>Aviation Accident Trends (1990–2023)  Gradual decline in accidents from 1990 to mid-2010s. Accident rate stabilizing in recent years.</vt:lpstr>
      <vt:lpstr>Risk by Aircraft Models</vt:lpstr>
      <vt:lpstr>Risk Comparison: Fatality vs Severe Damage</vt:lpstr>
      <vt:lpstr>Strategic Recommendations</vt:lpstr>
      <vt:lpstr>THANK YOU</vt:lpstr>
    </vt:vector>
  </TitlesOfParts>
  <Company>The Cooperative Bank of Kenya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Samwel Nyabuti  [Compliance]</dc:creator>
  <cp:lastModifiedBy>Samwel Nyabuti  [Compliance]</cp:lastModifiedBy>
  <cp:revision>2</cp:revision>
  <dcterms:created xsi:type="dcterms:W3CDTF">2025-04-28T05:44:46Z</dcterms:created>
  <dcterms:modified xsi:type="dcterms:W3CDTF">2025-04-28T14:04:48Z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