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6"/>
  </p:notesMasterIdLst>
  <p:sldIdLst>
    <p:sldId id="256" r:id="rId2"/>
    <p:sldId id="258" r:id="rId3"/>
    <p:sldId id="260" r:id="rId4"/>
    <p:sldId id="261" r:id="rId5"/>
    <p:sldId id="262" r:id="rId6"/>
    <p:sldId id="263" r:id="rId7"/>
    <p:sldId id="264" r:id="rId8"/>
    <p:sldId id="265" r:id="rId9"/>
    <p:sldId id="266" r:id="rId10"/>
    <p:sldId id="267" r:id="rId11"/>
    <p:sldId id="282" r:id="rId12"/>
    <p:sldId id="268" r:id="rId13"/>
    <p:sldId id="269" r:id="rId14"/>
    <p:sldId id="281" r:id="rId15"/>
  </p:sldIdLst>
  <p:sldSz cx="18288000" cy="10287000"/>
  <p:notesSz cx="6858000" cy="9144000"/>
  <p:embeddedFontLst>
    <p:embeddedFont>
      <p:font typeface="Source Sans Pro" panose="020B0503030403020204" pitchFamily="34" charset="0"/>
      <p:regular r:id="rId17"/>
      <p:bold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9" d="100"/>
          <a:sy n="49" d="100"/>
        </p:scale>
        <p:origin x="576"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9A43F9-5773-48A6-A5F4-A0C49336E67F}" type="datetimeFigureOut">
              <a:rPr lang="en-US" smtClean="0"/>
              <a:t>7/20/2025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ED807-1B47-4BB6-ADAF-C68EF9738A84}" type="slidenum">
              <a:rPr lang="en-US" smtClean="0"/>
              <a:t>‹#›</a:t>
            </a:fld>
            <a:endParaRPr lang="en-US"/>
          </a:p>
        </p:txBody>
      </p:sp>
    </p:spTree>
    <p:extLst>
      <p:ext uri="{BB962C8B-B14F-4D97-AF65-F5344CB8AC3E}">
        <p14:creationId xmlns:p14="http://schemas.microsoft.com/office/powerpoint/2010/main" val="4853363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6ED807-1B47-4BB6-ADAF-C68EF9738A84}" type="slidenum">
              <a:rPr lang="en-US" smtClean="0"/>
              <a:t>2</a:t>
            </a:fld>
            <a:endParaRPr lang="en-US"/>
          </a:p>
        </p:txBody>
      </p:sp>
    </p:spTree>
    <p:extLst>
      <p:ext uri="{BB962C8B-B14F-4D97-AF65-F5344CB8AC3E}">
        <p14:creationId xmlns:p14="http://schemas.microsoft.com/office/powerpoint/2010/main" val="27728937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7/20/2025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7/20/2025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7/20/2025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sv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2.sv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9.sv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2.svg"/><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6" name="TextBox 6"/>
          <p:cNvSpPr txBox="1"/>
          <p:nvPr/>
        </p:nvSpPr>
        <p:spPr>
          <a:xfrm>
            <a:off x="762000" y="1358727"/>
            <a:ext cx="16245006" cy="1715598"/>
          </a:xfrm>
          <a:prstGeom prst="rect">
            <a:avLst/>
          </a:prstGeom>
        </p:spPr>
        <p:txBody>
          <a:bodyPr lIns="0" tIns="0" rIns="0" bIns="0" rtlCol="0" anchor="t">
            <a:spAutoFit/>
          </a:bodyPr>
          <a:lstStyle/>
          <a:p>
            <a:pPr algn="ctr">
              <a:lnSpc>
                <a:spcPts val="6844"/>
              </a:lnSpc>
              <a:spcBef>
                <a:spcPct val="0"/>
              </a:spcBef>
            </a:pPr>
            <a:r>
              <a:rPr lang="en-US" sz="5400" dirty="0">
                <a:solidFill>
                  <a:schemeClr val="tx2"/>
                </a:solidFill>
                <a:latin typeface="Source Sans Pro" panose="020B0503030403020204" pitchFamily="34" charset="0"/>
                <a:ea typeface="Source Sans Pro" panose="020B0503030403020204" pitchFamily="34" charset="0"/>
                <a:cs typeface="Patrick Hand" pitchFamily="34" charset="-120"/>
              </a:rPr>
              <a:t>From Insight to Action: A Data-Driven Retention Strategy to Predict Customer Churn</a:t>
            </a:r>
            <a:endParaRPr lang="en-US" sz="5400" dirty="0">
              <a:solidFill>
                <a:schemeClr val="tx2"/>
              </a:solidFill>
              <a:latin typeface="Source Sans Pro" panose="020B0503030403020204" pitchFamily="34" charset="0"/>
              <a:ea typeface="Source Sans Pro" panose="020B0503030403020204" pitchFamily="34" charset="0"/>
            </a:endParaRPr>
          </a:p>
        </p:txBody>
      </p:sp>
      <p:sp>
        <p:nvSpPr>
          <p:cNvPr id="8" name="TextBox 8"/>
          <p:cNvSpPr txBox="1"/>
          <p:nvPr/>
        </p:nvSpPr>
        <p:spPr>
          <a:xfrm>
            <a:off x="2793773" y="3658193"/>
            <a:ext cx="11643643" cy="535531"/>
          </a:xfrm>
          <a:prstGeom prst="rect">
            <a:avLst/>
          </a:prstGeom>
        </p:spPr>
        <p:txBody>
          <a:bodyPr lIns="0" tIns="0" rIns="0" bIns="0" rtlCol="0" anchor="t">
            <a:spAutoFit/>
          </a:bodyPr>
          <a:lstStyle/>
          <a:p>
            <a:pPr algn="ctr">
              <a:lnSpc>
                <a:spcPts val="4397"/>
              </a:lnSpc>
              <a:spcBef>
                <a:spcPct val="0"/>
              </a:spcBef>
            </a:pPr>
            <a:r>
              <a:rPr lang="en-US" sz="3200" dirty="0" err="1">
                <a:solidFill>
                  <a:schemeClr val="tx2"/>
                </a:solidFill>
                <a:latin typeface="Source Sans Pro" panose="020B0503030403020204" pitchFamily="34" charset="0"/>
                <a:ea typeface="Source Sans Pro" panose="020B0503030403020204" pitchFamily="34" charset="0"/>
                <a:cs typeface="Patrick Hand" pitchFamily="34" charset="-120"/>
              </a:rPr>
              <a:t>SyriaTel</a:t>
            </a:r>
            <a:r>
              <a:rPr lang="en-US" sz="3200" dirty="0">
                <a:solidFill>
                  <a:schemeClr val="tx2"/>
                </a:solidFill>
                <a:latin typeface="Source Sans Pro" panose="020B0503030403020204" pitchFamily="34" charset="0"/>
                <a:ea typeface="Source Sans Pro" panose="020B0503030403020204" pitchFamily="34" charset="0"/>
                <a:cs typeface="Patrick Hand" pitchFamily="34" charset="-120"/>
              </a:rPr>
              <a:t>: Telecom Customer Churn Prediction</a:t>
            </a:r>
            <a:endParaRPr lang="en-US" sz="3200" dirty="0">
              <a:solidFill>
                <a:schemeClr val="tx2"/>
              </a:solidFill>
              <a:latin typeface="Source Sans Pro" panose="020B0503030403020204" pitchFamily="34" charset="0"/>
              <a:ea typeface="Source Sans Pro" panose="020B0503030403020204" pitchFamily="34" charset="0"/>
            </a:endParaRPr>
          </a:p>
        </p:txBody>
      </p:sp>
      <p:sp>
        <p:nvSpPr>
          <p:cNvPr id="9" name="Freeform 9"/>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10" name="TextBox 10"/>
          <p:cNvSpPr txBox="1"/>
          <p:nvPr/>
        </p:nvSpPr>
        <p:spPr>
          <a:xfrm>
            <a:off x="5599064" y="8327469"/>
            <a:ext cx="6988496" cy="525912"/>
          </a:xfrm>
          <a:prstGeom prst="rect">
            <a:avLst/>
          </a:prstGeom>
        </p:spPr>
        <p:txBody>
          <a:bodyPr lIns="0" tIns="0" rIns="0" bIns="0" rtlCol="0" anchor="t">
            <a:spAutoFit/>
          </a:bodyPr>
          <a:lstStyle/>
          <a:p>
            <a:pPr marL="0" lvl="0" indent="0" algn="ctr">
              <a:lnSpc>
                <a:spcPts val="4397"/>
              </a:lnSpc>
              <a:spcBef>
                <a:spcPct val="0"/>
              </a:spcBef>
            </a:pPr>
            <a:r>
              <a:rPr lang="en-US" sz="3141" dirty="0">
                <a:solidFill>
                  <a:schemeClr val="tx2"/>
                </a:solidFill>
                <a:latin typeface="Source Sans Pro" panose="020B0503030403020204" pitchFamily="34" charset="0"/>
                <a:ea typeface="Source Sans Pro" panose="020B0503030403020204" pitchFamily="34" charset="0"/>
                <a:cs typeface="Quicksand"/>
                <a:sym typeface="Quicksand"/>
              </a:rPr>
              <a:t>Technical Mentor: George Kamundia</a:t>
            </a:r>
          </a:p>
        </p:txBody>
      </p:sp>
      <p:sp>
        <p:nvSpPr>
          <p:cNvPr id="11" name="Text 2">
            <a:extLst>
              <a:ext uri="{FF2B5EF4-FFF2-40B4-BE49-F238E27FC236}">
                <a16:creationId xmlns:a16="http://schemas.microsoft.com/office/drawing/2014/main" id="{D454DF93-A09B-B5EF-99BC-2703EA2D1587}"/>
              </a:ext>
            </a:extLst>
          </p:cNvPr>
          <p:cNvSpPr/>
          <p:nvPr/>
        </p:nvSpPr>
        <p:spPr>
          <a:xfrm>
            <a:off x="3048415" y="5216504"/>
            <a:ext cx="11672175" cy="764044"/>
          </a:xfrm>
          <a:prstGeom prst="rect">
            <a:avLst/>
          </a:prstGeom>
          <a:noFill/>
          <a:ln/>
        </p:spPr>
        <p:txBody>
          <a:bodyPr wrap="none" lIns="0" tIns="0" rIns="0" bIns="0" rtlCol="0" anchor="t"/>
          <a:lstStyle/>
          <a:p>
            <a:pPr marL="0" indent="0" algn="ctr">
              <a:lnSpc>
                <a:spcPts val="3000"/>
              </a:lnSpc>
              <a:buNone/>
            </a:pPr>
            <a:r>
              <a:rPr lang="en-US" sz="3600" dirty="0">
                <a:solidFill>
                  <a:schemeClr val="tx2"/>
                </a:solidFill>
                <a:latin typeface="Source Sans Pro" panose="020B0503030403020204" pitchFamily="34" charset="0"/>
                <a:ea typeface="Source Sans Pro" panose="020B0503030403020204" pitchFamily="34" charset="0"/>
                <a:cs typeface="Patrick Hand" pitchFamily="34" charset="-120"/>
              </a:rPr>
              <a:t>Presented by: Samwel Ongechi</a:t>
            </a:r>
            <a:endParaRPr lang="en-US" sz="3600" dirty="0">
              <a:solidFill>
                <a:schemeClr val="tx2"/>
              </a:solidFill>
              <a:latin typeface="Source Sans Pro" panose="020B0503030403020204" pitchFamily="34" charset="0"/>
              <a:ea typeface="Source Sans Pro" panose="020B0503030403020204" pitchFamily="34" charset="0"/>
            </a:endParaRPr>
          </a:p>
        </p:txBody>
      </p:sp>
      <p:sp>
        <p:nvSpPr>
          <p:cNvPr id="12" name="Text 3">
            <a:extLst>
              <a:ext uri="{FF2B5EF4-FFF2-40B4-BE49-F238E27FC236}">
                <a16:creationId xmlns:a16="http://schemas.microsoft.com/office/drawing/2014/main" id="{5E59AC31-2056-4003-9528-3121B838C9C1}"/>
              </a:ext>
            </a:extLst>
          </p:cNvPr>
          <p:cNvSpPr/>
          <p:nvPr/>
        </p:nvSpPr>
        <p:spPr>
          <a:xfrm>
            <a:off x="5009668" y="6864363"/>
            <a:ext cx="7211854" cy="386477"/>
          </a:xfrm>
          <a:prstGeom prst="rect">
            <a:avLst/>
          </a:prstGeom>
          <a:noFill/>
          <a:ln/>
        </p:spPr>
        <p:txBody>
          <a:bodyPr wrap="none" lIns="0" tIns="0" rIns="0" bIns="0" rtlCol="0" anchor="t"/>
          <a:lstStyle/>
          <a:p>
            <a:pPr marL="0" indent="0" algn="ctr">
              <a:lnSpc>
                <a:spcPts val="3000"/>
              </a:lnSpc>
              <a:buNone/>
            </a:pPr>
            <a:r>
              <a:rPr lang="en-US" sz="3600" dirty="0">
                <a:solidFill>
                  <a:schemeClr val="tx2"/>
                </a:solidFill>
                <a:latin typeface="Source Sans Pro" panose="020B0503030403020204" pitchFamily="34" charset="0"/>
                <a:ea typeface="Source Sans Pro" panose="020B0503030403020204" pitchFamily="34" charset="0"/>
                <a:cs typeface="Patrick Hand" pitchFamily="34" charset="-120"/>
              </a:rPr>
              <a:t>Date: </a:t>
            </a:r>
            <a:fld id="{79F31579-02A1-482F-812A-44336FE6B65C}" type="datetime2">
              <a:rPr lang="en-US" sz="3600" smtClean="0">
                <a:solidFill>
                  <a:schemeClr val="tx2"/>
                </a:solidFill>
                <a:latin typeface="Source Sans Pro" panose="020B0503030403020204" pitchFamily="34" charset="0"/>
                <a:ea typeface="Source Sans Pro" panose="020B0503030403020204" pitchFamily="34" charset="0"/>
                <a:cs typeface="Patrick Hand" pitchFamily="34" charset="-120"/>
              </a:rPr>
              <a:t>Sunday, July 20, 2025</a:t>
            </a:fld>
            <a:endParaRPr lang="en-US" sz="3600" dirty="0">
              <a:solidFill>
                <a:schemeClr val="tx2"/>
              </a:solidFill>
              <a:latin typeface="Source Sans Pro" panose="020B0503030403020204" pitchFamily="34" charset="0"/>
              <a:ea typeface="Source Sans Pro" panose="020B050303040302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0">
            <a:extLst>
              <a:ext uri="{FF2B5EF4-FFF2-40B4-BE49-F238E27FC236}">
                <a16:creationId xmlns:a16="http://schemas.microsoft.com/office/drawing/2014/main" id="{353DB4E3-277C-E398-6F6E-33EC4FD3576E}"/>
              </a:ext>
            </a:extLst>
          </p:cNvPr>
          <p:cNvSpPr/>
          <p:nvPr/>
        </p:nvSpPr>
        <p:spPr>
          <a:xfrm>
            <a:off x="805339" y="656153"/>
            <a:ext cx="15882461" cy="1307544"/>
          </a:xfrm>
          <a:prstGeom prst="rect">
            <a:avLst/>
          </a:prstGeom>
          <a:noFill/>
          <a:ln/>
        </p:spPr>
        <p:txBody>
          <a:bodyPr wrap="square" lIns="0" tIns="0" rIns="0" bIns="0" rtlCol="0" anchor="ctr"/>
          <a:lstStyle/>
          <a:p>
            <a:pPr marL="0" indent="0" algn="ctr">
              <a:lnSpc>
                <a:spcPts val="5100"/>
              </a:lnSpc>
              <a:buNone/>
            </a:pPr>
            <a:r>
              <a:rPr lang="en-US" sz="4100" b="1" dirty="0">
                <a:solidFill>
                  <a:schemeClr val="tx2"/>
                </a:solidFill>
                <a:latin typeface="Source Sans Pro" panose="020B0503030403020204" pitchFamily="34" charset="0"/>
                <a:ea typeface="Source Sans Pro" panose="020B0503030403020204" pitchFamily="34" charset="0"/>
                <a:cs typeface="Montserrat Bold" pitchFamily="34" charset="-120"/>
              </a:rPr>
              <a:t>Model Results: Random Forest is the Clear Winner</a:t>
            </a:r>
            <a:endParaRPr lang="en-US" sz="4100" dirty="0">
              <a:solidFill>
                <a:schemeClr val="tx2"/>
              </a:solidFill>
              <a:latin typeface="Source Sans Pro" panose="020B0503030403020204" pitchFamily="34" charset="0"/>
              <a:ea typeface="Source Sans Pro" panose="020B0503030403020204" pitchFamily="34" charset="0"/>
            </a:endParaRPr>
          </a:p>
        </p:txBody>
      </p:sp>
      <p:sp>
        <p:nvSpPr>
          <p:cNvPr id="6" name="Text 1">
            <a:extLst>
              <a:ext uri="{FF2B5EF4-FFF2-40B4-BE49-F238E27FC236}">
                <a16:creationId xmlns:a16="http://schemas.microsoft.com/office/drawing/2014/main" id="{763B360A-779D-B751-0CDD-3ABCD27C9766}"/>
              </a:ext>
            </a:extLst>
          </p:cNvPr>
          <p:cNvSpPr/>
          <p:nvPr/>
        </p:nvSpPr>
        <p:spPr>
          <a:xfrm>
            <a:off x="805339" y="2423874"/>
            <a:ext cx="15882461" cy="690324"/>
          </a:xfrm>
          <a:prstGeom prst="rect">
            <a:avLst/>
          </a:prstGeom>
          <a:noFill/>
          <a:ln/>
        </p:spPr>
        <p:txBody>
          <a:bodyPr wrap="square" lIns="0" tIns="0" rIns="0" bIns="0" rtlCol="0" anchor="ctr"/>
          <a:lstStyle/>
          <a:p>
            <a:pPr marL="0" indent="0" algn="l">
              <a:lnSpc>
                <a:spcPts val="27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The Random Forest model stands out as an exceptionally accurate and reliable predictor of customer churn. Its robust performance enables targeted retention efforts.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7" name="Shape 2">
            <a:extLst>
              <a:ext uri="{FF2B5EF4-FFF2-40B4-BE49-F238E27FC236}">
                <a16:creationId xmlns:a16="http://schemas.microsoft.com/office/drawing/2014/main" id="{38F295B3-7102-5D84-32B6-349FEF40AF3B}"/>
              </a:ext>
            </a:extLst>
          </p:cNvPr>
          <p:cNvSpPr/>
          <p:nvPr/>
        </p:nvSpPr>
        <p:spPr>
          <a:xfrm>
            <a:off x="805339" y="3373041"/>
            <a:ext cx="13019723" cy="3596283"/>
          </a:xfrm>
          <a:prstGeom prst="roundRect">
            <a:avLst>
              <a:gd name="adj" fmla="val 960"/>
            </a:avLst>
          </a:prstGeom>
          <a:noFill/>
          <a:ln w="7620">
            <a:solidFill>
              <a:srgbClr val="000000">
                <a:alpha val="8000"/>
              </a:srgbClr>
            </a:solidFill>
            <a:prstDash val="solid"/>
          </a:ln>
        </p:spPr>
        <p:txBody>
          <a:bodyPr anchor="ct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8" name="Shape 3">
            <a:extLst>
              <a:ext uri="{FF2B5EF4-FFF2-40B4-BE49-F238E27FC236}">
                <a16:creationId xmlns:a16="http://schemas.microsoft.com/office/drawing/2014/main" id="{FCC7334B-36F3-A34E-EEFE-D7E5840ABF1C}"/>
              </a:ext>
            </a:extLst>
          </p:cNvPr>
          <p:cNvSpPr/>
          <p:nvPr/>
        </p:nvSpPr>
        <p:spPr>
          <a:xfrm>
            <a:off x="812959" y="3380661"/>
            <a:ext cx="14655641" cy="636389"/>
          </a:xfrm>
          <a:prstGeom prst="rect">
            <a:avLst/>
          </a:prstGeom>
          <a:solidFill>
            <a:srgbClr val="FFFFFF">
              <a:alpha val="4000"/>
            </a:srgbClr>
          </a:solidFill>
          <a:ln/>
        </p:spPr>
        <p:txBody>
          <a:bodyPr anchor="ctr"/>
          <a:lstStyle/>
          <a:p>
            <a:endParaRPr lang="en-US" sz="2400">
              <a:solidFill>
                <a:schemeClr val="tx2"/>
              </a:solidFill>
              <a:latin typeface="Source Sans Pro" panose="020B0503030403020204" pitchFamily="34" charset="0"/>
              <a:ea typeface="Source Sans Pro" panose="020B0503030403020204" pitchFamily="34" charset="0"/>
            </a:endParaRPr>
          </a:p>
        </p:txBody>
      </p:sp>
      <p:sp>
        <p:nvSpPr>
          <p:cNvPr id="9" name="Text 4">
            <a:extLst>
              <a:ext uri="{FF2B5EF4-FFF2-40B4-BE49-F238E27FC236}">
                <a16:creationId xmlns:a16="http://schemas.microsoft.com/office/drawing/2014/main" id="{BBCBC64F-09E6-185F-4C18-5B7B89ECCF73}"/>
              </a:ext>
            </a:extLst>
          </p:cNvPr>
          <p:cNvSpPr/>
          <p:nvPr/>
        </p:nvSpPr>
        <p:spPr>
          <a:xfrm>
            <a:off x="1043107" y="3526274"/>
            <a:ext cx="278725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Overall Accuracy</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0" name="Text 5">
            <a:extLst>
              <a:ext uri="{FF2B5EF4-FFF2-40B4-BE49-F238E27FC236}">
                <a16:creationId xmlns:a16="http://schemas.microsoft.com/office/drawing/2014/main" id="{564E8770-D974-3813-98CC-E6844053816A}"/>
              </a:ext>
            </a:extLst>
          </p:cNvPr>
          <p:cNvSpPr/>
          <p:nvPr/>
        </p:nvSpPr>
        <p:spPr>
          <a:xfrm>
            <a:off x="4298037" y="3526274"/>
            <a:ext cx="343364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94%</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1" name="Text 6">
            <a:extLst>
              <a:ext uri="{FF2B5EF4-FFF2-40B4-BE49-F238E27FC236}">
                <a16:creationId xmlns:a16="http://schemas.microsoft.com/office/drawing/2014/main" id="{3A84B082-A177-3278-7FE8-C0BB915E2F26}"/>
              </a:ext>
            </a:extLst>
          </p:cNvPr>
          <p:cNvSpPr/>
          <p:nvPr/>
        </p:nvSpPr>
        <p:spPr>
          <a:xfrm>
            <a:off x="8199358" y="3526273"/>
            <a:ext cx="7276862" cy="377549"/>
          </a:xfrm>
          <a:prstGeom prst="rect">
            <a:avLst/>
          </a:prstGeom>
          <a:noFill/>
          <a:ln/>
        </p:spPr>
        <p:txBody>
          <a:bodyPr wrap="none" lIns="0" tIns="0" rIns="0" bIns="0" rtlCol="0" anchor="ctr"/>
          <a:lstStyle/>
          <a:p>
            <a:pPr marL="0" indent="0" algn="l">
              <a:lnSpc>
                <a:spcPts val="27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The model is correct 94% of the time.</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2" name="Shape 7">
            <a:extLst>
              <a:ext uri="{FF2B5EF4-FFF2-40B4-BE49-F238E27FC236}">
                <a16:creationId xmlns:a16="http://schemas.microsoft.com/office/drawing/2014/main" id="{E84B80B2-AD00-FC11-4D9A-6DDCDF9F1919}"/>
              </a:ext>
            </a:extLst>
          </p:cNvPr>
          <p:cNvSpPr/>
          <p:nvPr/>
        </p:nvSpPr>
        <p:spPr>
          <a:xfrm>
            <a:off x="812959" y="4017050"/>
            <a:ext cx="14655641" cy="981551"/>
          </a:xfrm>
          <a:prstGeom prst="rect">
            <a:avLst/>
          </a:prstGeom>
          <a:solidFill>
            <a:srgbClr val="000000">
              <a:alpha val="4000"/>
            </a:srgbClr>
          </a:solidFill>
          <a:ln/>
        </p:spPr>
        <p:txBody>
          <a:bodyPr anchor="ctr"/>
          <a:lstStyle/>
          <a:p>
            <a:endParaRPr lang="en-US" sz="2400">
              <a:solidFill>
                <a:schemeClr val="tx2"/>
              </a:solidFill>
              <a:latin typeface="Source Sans Pro" panose="020B0503030403020204" pitchFamily="34" charset="0"/>
              <a:ea typeface="Source Sans Pro" panose="020B0503030403020204" pitchFamily="34" charset="0"/>
            </a:endParaRPr>
          </a:p>
        </p:txBody>
      </p:sp>
      <p:sp>
        <p:nvSpPr>
          <p:cNvPr id="13" name="Text 8">
            <a:extLst>
              <a:ext uri="{FF2B5EF4-FFF2-40B4-BE49-F238E27FC236}">
                <a16:creationId xmlns:a16="http://schemas.microsoft.com/office/drawing/2014/main" id="{11632C49-E02A-3CB5-E543-8D23F26DA3D2}"/>
              </a:ext>
            </a:extLst>
          </p:cNvPr>
          <p:cNvSpPr/>
          <p:nvPr/>
        </p:nvSpPr>
        <p:spPr>
          <a:xfrm>
            <a:off x="1043107" y="4162663"/>
            <a:ext cx="278725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Churn Recall</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4" name="Text 9">
            <a:extLst>
              <a:ext uri="{FF2B5EF4-FFF2-40B4-BE49-F238E27FC236}">
                <a16:creationId xmlns:a16="http://schemas.microsoft.com/office/drawing/2014/main" id="{35EE5EE3-3912-8F41-2A0D-8BCD8786621C}"/>
              </a:ext>
            </a:extLst>
          </p:cNvPr>
          <p:cNvSpPr/>
          <p:nvPr/>
        </p:nvSpPr>
        <p:spPr>
          <a:xfrm>
            <a:off x="4298037" y="4162663"/>
            <a:ext cx="343364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62%</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5" name="Text 10">
            <a:extLst>
              <a:ext uri="{FF2B5EF4-FFF2-40B4-BE49-F238E27FC236}">
                <a16:creationId xmlns:a16="http://schemas.microsoft.com/office/drawing/2014/main" id="{6ED08F3A-02E1-F4CD-C091-3D6A1E1534EF}"/>
              </a:ext>
            </a:extLst>
          </p:cNvPr>
          <p:cNvSpPr/>
          <p:nvPr/>
        </p:nvSpPr>
        <p:spPr>
          <a:xfrm>
            <a:off x="8199358" y="4162663"/>
            <a:ext cx="7040642" cy="690324"/>
          </a:xfrm>
          <a:prstGeom prst="rect">
            <a:avLst/>
          </a:prstGeom>
          <a:noFill/>
          <a:ln/>
        </p:spPr>
        <p:txBody>
          <a:bodyPr wrap="square" lIns="0" tIns="0" rIns="0" bIns="0" rtlCol="0" anchor="ctr"/>
          <a:lstStyle/>
          <a:p>
            <a:pPr marL="0" indent="0" algn="l">
              <a:lnSpc>
                <a:spcPts val="27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We successfully identify </a:t>
            </a: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62% of all customers</a:t>
            </a: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 who are going to churn.</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6" name="Shape 11">
            <a:extLst>
              <a:ext uri="{FF2B5EF4-FFF2-40B4-BE49-F238E27FC236}">
                <a16:creationId xmlns:a16="http://schemas.microsoft.com/office/drawing/2014/main" id="{327506A4-4B75-C712-3679-971E4C1885B6}"/>
              </a:ext>
            </a:extLst>
          </p:cNvPr>
          <p:cNvSpPr/>
          <p:nvPr/>
        </p:nvSpPr>
        <p:spPr>
          <a:xfrm>
            <a:off x="812959" y="4998601"/>
            <a:ext cx="14655641" cy="981551"/>
          </a:xfrm>
          <a:prstGeom prst="rect">
            <a:avLst/>
          </a:prstGeom>
          <a:solidFill>
            <a:srgbClr val="FFFFFF">
              <a:alpha val="4000"/>
            </a:srgbClr>
          </a:solidFill>
          <a:ln/>
        </p:spPr>
        <p:txBody>
          <a:bodyPr anchor="ct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17" name="Text 12">
            <a:extLst>
              <a:ext uri="{FF2B5EF4-FFF2-40B4-BE49-F238E27FC236}">
                <a16:creationId xmlns:a16="http://schemas.microsoft.com/office/drawing/2014/main" id="{CDE9E654-B9DB-BCA4-9157-F68DD31BA0D1}"/>
              </a:ext>
            </a:extLst>
          </p:cNvPr>
          <p:cNvSpPr/>
          <p:nvPr/>
        </p:nvSpPr>
        <p:spPr>
          <a:xfrm>
            <a:off x="1043107" y="5144214"/>
            <a:ext cx="278725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Churn Precision</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8" name="Text 13">
            <a:extLst>
              <a:ext uri="{FF2B5EF4-FFF2-40B4-BE49-F238E27FC236}">
                <a16:creationId xmlns:a16="http://schemas.microsoft.com/office/drawing/2014/main" id="{C13A4A1F-023F-64A7-E067-39E46E85439A}"/>
              </a:ext>
            </a:extLst>
          </p:cNvPr>
          <p:cNvSpPr/>
          <p:nvPr/>
        </p:nvSpPr>
        <p:spPr>
          <a:xfrm>
            <a:off x="4298037" y="5144214"/>
            <a:ext cx="343364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97%</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9" name="Text 14">
            <a:extLst>
              <a:ext uri="{FF2B5EF4-FFF2-40B4-BE49-F238E27FC236}">
                <a16:creationId xmlns:a16="http://schemas.microsoft.com/office/drawing/2014/main" id="{FE046AC0-C501-D04C-DF0D-BF3CC47D4053}"/>
              </a:ext>
            </a:extLst>
          </p:cNvPr>
          <p:cNvSpPr/>
          <p:nvPr/>
        </p:nvSpPr>
        <p:spPr>
          <a:xfrm>
            <a:off x="8199358" y="5144214"/>
            <a:ext cx="7269242" cy="690324"/>
          </a:xfrm>
          <a:prstGeom prst="rect">
            <a:avLst/>
          </a:prstGeom>
          <a:noFill/>
          <a:ln/>
        </p:spPr>
        <p:txBody>
          <a:bodyPr wrap="square" lIns="0" tIns="0" rIns="0" bIns="0" rtlCol="0" anchor="ctr"/>
          <a:lstStyle/>
          <a:p>
            <a:pPr marL="0" indent="0" algn="l">
              <a:lnSpc>
                <a:spcPts val="27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When the model predicts a customer will churn, it is </a:t>
            </a: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correct 97% of the time.</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20" name="Shape 15">
            <a:extLst>
              <a:ext uri="{FF2B5EF4-FFF2-40B4-BE49-F238E27FC236}">
                <a16:creationId xmlns:a16="http://schemas.microsoft.com/office/drawing/2014/main" id="{5F30701F-7911-4DFC-2CF0-BD037B0D7BD6}"/>
              </a:ext>
            </a:extLst>
          </p:cNvPr>
          <p:cNvSpPr/>
          <p:nvPr/>
        </p:nvSpPr>
        <p:spPr>
          <a:xfrm>
            <a:off x="812959" y="5980152"/>
            <a:ext cx="14655641" cy="981551"/>
          </a:xfrm>
          <a:prstGeom prst="rect">
            <a:avLst/>
          </a:prstGeom>
          <a:solidFill>
            <a:srgbClr val="000000">
              <a:alpha val="4000"/>
            </a:srgbClr>
          </a:solidFill>
          <a:ln/>
        </p:spPr>
        <p:txBody>
          <a:bodyPr anchor="ctr"/>
          <a:lstStyle/>
          <a:p>
            <a:endParaRPr lang="en-US" sz="2400">
              <a:solidFill>
                <a:schemeClr val="tx2"/>
              </a:solidFill>
              <a:latin typeface="Source Sans Pro" panose="020B0503030403020204" pitchFamily="34" charset="0"/>
              <a:ea typeface="Source Sans Pro" panose="020B0503030403020204" pitchFamily="34" charset="0"/>
            </a:endParaRPr>
          </a:p>
        </p:txBody>
      </p:sp>
      <p:sp>
        <p:nvSpPr>
          <p:cNvPr id="21" name="Text 16">
            <a:extLst>
              <a:ext uri="{FF2B5EF4-FFF2-40B4-BE49-F238E27FC236}">
                <a16:creationId xmlns:a16="http://schemas.microsoft.com/office/drawing/2014/main" id="{DD13CFCF-B7F8-D77C-66FE-B529A260C802}"/>
              </a:ext>
            </a:extLst>
          </p:cNvPr>
          <p:cNvSpPr/>
          <p:nvPr/>
        </p:nvSpPr>
        <p:spPr>
          <a:xfrm>
            <a:off x="1043107" y="6125766"/>
            <a:ext cx="278725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ROC AUC Score</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22" name="Text 17">
            <a:extLst>
              <a:ext uri="{FF2B5EF4-FFF2-40B4-BE49-F238E27FC236}">
                <a16:creationId xmlns:a16="http://schemas.microsoft.com/office/drawing/2014/main" id="{288117AD-47CB-60EE-00D8-195FA84DFF32}"/>
              </a:ext>
            </a:extLst>
          </p:cNvPr>
          <p:cNvSpPr/>
          <p:nvPr/>
        </p:nvSpPr>
        <p:spPr>
          <a:xfrm>
            <a:off x="4298037" y="6125766"/>
            <a:ext cx="3433643" cy="345162"/>
          </a:xfrm>
          <a:prstGeom prst="rect">
            <a:avLst/>
          </a:prstGeom>
          <a:noFill/>
          <a:ln/>
        </p:spPr>
        <p:txBody>
          <a:bodyPr wrap="none" lIns="0" tIns="0" rIns="0" bIns="0" rtlCol="0" anchor="ctr"/>
          <a:lstStyle/>
          <a:p>
            <a:pPr marL="0" indent="0" algn="l">
              <a:lnSpc>
                <a:spcPts val="2700"/>
              </a:lnSpc>
              <a:buNone/>
            </a:pPr>
            <a:r>
              <a:rPr lang="en-US" sz="2400" b="1" dirty="0">
                <a:solidFill>
                  <a:schemeClr val="tx2"/>
                </a:solidFill>
                <a:latin typeface="Source Sans Pro" panose="020B0503030403020204" pitchFamily="34" charset="0"/>
                <a:ea typeface="Source Sans Pro" panose="020B0503030403020204" pitchFamily="34" charset="0"/>
                <a:cs typeface="Source Sans Pro" pitchFamily="34" charset="-120"/>
              </a:rPr>
              <a:t>0.90</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23" name="Text 18">
            <a:extLst>
              <a:ext uri="{FF2B5EF4-FFF2-40B4-BE49-F238E27FC236}">
                <a16:creationId xmlns:a16="http://schemas.microsoft.com/office/drawing/2014/main" id="{3E97D512-BF39-4B4A-3EB8-9655A6B14D59}"/>
              </a:ext>
            </a:extLst>
          </p:cNvPr>
          <p:cNvSpPr/>
          <p:nvPr/>
        </p:nvSpPr>
        <p:spPr>
          <a:xfrm>
            <a:off x="8199358" y="6125766"/>
            <a:ext cx="7269242" cy="690324"/>
          </a:xfrm>
          <a:prstGeom prst="rect">
            <a:avLst/>
          </a:prstGeom>
          <a:noFill/>
          <a:ln/>
        </p:spPr>
        <p:txBody>
          <a:bodyPr wrap="square" lIns="0" tIns="0" rIns="0" bIns="0" rtlCol="0" anchor="ctr"/>
          <a:lstStyle/>
          <a:p>
            <a:pPr marL="0" indent="0" algn="l">
              <a:lnSpc>
                <a:spcPts val="27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An excellent score indicating the model is great at distinguishing between churners and non-churners.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24" name="Text 19">
            <a:extLst>
              <a:ext uri="{FF2B5EF4-FFF2-40B4-BE49-F238E27FC236}">
                <a16:creationId xmlns:a16="http://schemas.microsoft.com/office/drawing/2014/main" id="{C18BCA0A-3273-FCFB-BFA9-5508989D3B9C}"/>
              </a:ext>
            </a:extLst>
          </p:cNvPr>
          <p:cNvSpPr/>
          <p:nvPr/>
        </p:nvSpPr>
        <p:spPr>
          <a:xfrm>
            <a:off x="805339" y="7228164"/>
            <a:ext cx="15882461" cy="715089"/>
          </a:xfrm>
          <a:prstGeom prst="rect">
            <a:avLst/>
          </a:prstGeom>
          <a:noFill/>
          <a:ln/>
        </p:spPr>
        <p:txBody>
          <a:bodyPr wrap="none" lIns="0" tIns="0" rIns="0" bIns="0" rtlCol="0" anchor="ctr"/>
          <a:lstStyle/>
          <a:p>
            <a:pPr marL="0" indent="0" algn="l">
              <a:lnSpc>
                <a:spcPts val="27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The Random Forest model provides a powerful and reliable tool to focus our retention efforts with minimal wasted resources.</a:t>
            </a:r>
            <a:endParaRPr lang="en-US" sz="2400" dirty="0">
              <a:solidFill>
                <a:schemeClr val="tx2"/>
              </a:solidFill>
              <a:latin typeface="Source Sans Pro" panose="020B0503030403020204" pitchFamily="34" charset="0"/>
              <a:ea typeface="Source Sans Pro" panose="020B0503030403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BD8E9BBD-4A20-E7B2-1D00-FAE6177A4F97}"/>
              </a:ext>
            </a:extLst>
          </p:cNvPr>
          <p:cNvSpPr/>
          <p:nvPr/>
        </p:nvSpPr>
        <p:spPr>
          <a:xfrm>
            <a:off x="548640" y="431005"/>
            <a:ext cx="16215360" cy="703769"/>
          </a:xfrm>
          <a:prstGeom prst="rect">
            <a:avLst/>
          </a:prstGeom>
          <a:noFill/>
          <a:ln/>
        </p:spPr>
        <p:txBody>
          <a:bodyPr wrap="none" lIns="0" tIns="0" rIns="0" bIns="0" rtlCol="0" anchor="t"/>
          <a:lstStyle/>
          <a:p>
            <a:pPr marL="0" indent="0" algn="ctr">
              <a:lnSpc>
                <a:spcPts val="3500"/>
              </a:lnSpc>
              <a:buNone/>
            </a:pPr>
            <a:r>
              <a:rPr lang="en-US" sz="4000" b="1" dirty="0">
                <a:solidFill>
                  <a:srgbClr val="000000"/>
                </a:solidFill>
                <a:latin typeface="Source Sans Pro" panose="020B0503030403020204" pitchFamily="34" charset="0"/>
                <a:ea typeface="Source Sans Pro" panose="020B0503030403020204" pitchFamily="34" charset="0"/>
                <a:cs typeface="Montserrat Bold" pitchFamily="34" charset="-120"/>
              </a:rPr>
              <a:t>What Drives the Predictions?</a:t>
            </a:r>
            <a:endParaRPr lang="en-US" sz="4000" dirty="0">
              <a:latin typeface="Source Sans Pro" panose="020B0503030403020204" pitchFamily="34" charset="0"/>
              <a:ea typeface="Source Sans Pro" panose="020B0503030403020204" pitchFamily="34" charset="0"/>
            </a:endParaRPr>
          </a:p>
        </p:txBody>
      </p:sp>
      <p:sp>
        <p:nvSpPr>
          <p:cNvPr id="3" name="Text 1">
            <a:extLst>
              <a:ext uri="{FF2B5EF4-FFF2-40B4-BE49-F238E27FC236}">
                <a16:creationId xmlns:a16="http://schemas.microsoft.com/office/drawing/2014/main" id="{4C0853CE-6BE8-047C-8D6D-D96624FABAF8}"/>
              </a:ext>
            </a:extLst>
          </p:cNvPr>
          <p:cNvSpPr/>
          <p:nvPr/>
        </p:nvSpPr>
        <p:spPr>
          <a:xfrm>
            <a:off x="548640" y="1189792"/>
            <a:ext cx="16215360" cy="710180"/>
          </a:xfrm>
          <a:prstGeom prst="rect">
            <a:avLst/>
          </a:prstGeom>
          <a:noFill/>
          <a:ln/>
        </p:spPr>
        <p:txBody>
          <a:bodyPr wrap="none" lIns="0" tIns="0" rIns="0" bIns="0" rtlCol="0" anchor="t"/>
          <a:lstStyle/>
          <a:p>
            <a:pPr marL="0" indent="0">
              <a:buNone/>
            </a:pPr>
            <a:r>
              <a:rPr lang="en-US" sz="2400" dirty="0">
                <a:solidFill>
                  <a:srgbClr val="3D3838"/>
                </a:solidFill>
                <a:latin typeface="Source Sans Pro" panose="020B0503030403020204" pitchFamily="34" charset="0"/>
                <a:ea typeface="Source Sans Pro" panose="020B0503030403020204" pitchFamily="34" charset="0"/>
                <a:cs typeface="Source Sans Pro" pitchFamily="34" charset="-120"/>
              </a:rPr>
              <a:t>The model's predictions are heavily influenced by the same key factors identified in our initial analysis, </a:t>
            </a:r>
          </a:p>
          <a:p>
            <a:pPr marL="0" indent="0">
              <a:buNone/>
            </a:pPr>
            <a:r>
              <a:rPr lang="en-US" sz="2400" dirty="0">
                <a:solidFill>
                  <a:srgbClr val="3D3838"/>
                </a:solidFill>
                <a:latin typeface="Source Sans Pro" panose="020B0503030403020204" pitchFamily="34" charset="0"/>
                <a:ea typeface="Source Sans Pro" panose="020B0503030403020204" pitchFamily="34" charset="0"/>
                <a:cs typeface="Source Sans Pro" pitchFamily="34" charset="-120"/>
              </a:rPr>
              <a:t>confirming alignment between insights and data.</a:t>
            </a:r>
            <a:endParaRPr lang="en-US" sz="2400" dirty="0">
              <a:latin typeface="Source Sans Pro" panose="020B0503030403020204" pitchFamily="34" charset="0"/>
              <a:ea typeface="Source Sans Pro" panose="020B0503030403020204" pitchFamily="34" charset="0"/>
            </a:endParaRPr>
          </a:p>
        </p:txBody>
      </p:sp>
      <p:pic>
        <p:nvPicPr>
          <p:cNvPr id="4" name="Image 0" descr="preencoded.png">
            <a:extLst>
              <a:ext uri="{FF2B5EF4-FFF2-40B4-BE49-F238E27FC236}">
                <a16:creationId xmlns:a16="http://schemas.microsoft.com/office/drawing/2014/main" id="{E382C337-96E6-D651-609C-AAF7246B543F}"/>
              </a:ext>
            </a:extLst>
          </p:cNvPr>
          <p:cNvPicPr>
            <a:picLocks noChangeAspect="1"/>
          </p:cNvPicPr>
          <p:nvPr/>
        </p:nvPicPr>
        <p:blipFill>
          <a:blip r:embed="rId2"/>
          <a:stretch>
            <a:fillRect/>
          </a:stretch>
        </p:blipFill>
        <p:spPr>
          <a:xfrm>
            <a:off x="548640" y="1899972"/>
            <a:ext cx="12481560" cy="6989581"/>
          </a:xfrm>
          <a:prstGeom prst="rect">
            <a:avLst/>
          </a:prstGeom>
        </p:spPr>
      </p:pic>
      <p:sp>
        <p:nvSpPr>
          <p:cNvPr id="5" name="Text 2">
            <a:extLst>
              <a:ext uri="{FF2B5EF4-FFF2-40B4-BE49-F238E27FC236}">
                <a16:creationId xmlns:a16="http://schemas.microsoft.com/office/drawing/2014/main" id="{4529CDE5-A328-45A6-2A3A-06F254F41C5C}"/>
              </a:ext>
            </a:extLst>
          </p:cNvPr>
          <p:cNvSpPr/>
          <p:nvPr/>
        </p:nvSpPr>
        <p:spPr>
          <a:xfrm>
            <a:off x="548640" y="9356050"/>
            <a:ext cx="16596360" cy="411480"/>
          </a:xfrm>
          <a:prstGeom prst="rect">
            <a:avLst/>
          </a:prstGeom>
          <a:noFill/>
          <a:ln/>
        </p:spPr>
        <p:txBody>
          <a:bodyPr wrap="none" lIns="0" tIns="0" rIns="0" bIns="0" rtlCol="0" anchor="t"/>
          <a:lstStyle/>
          <a:p>
            <a:pPr marL="0" indent="0" algn="l">
              <a:lnSpc>
                <a:spcPts val="1850"/>
              </a:lnSpc>
              <a:buNone/>
            </a:pPr>
            <a:r>
              <a:rPr lang="en-US" sz="2400" dirty="0">
                <a:solidFill>
                  <a:srgbClr val="3D3838"/>
                </a:solidFill>
                <a:latin typeface="Source Sans Pro" panose="020B0503030403020204" pitchFamily="34" charset="0"/>
                <a:ea typeface="Source Sans Pro" panose="020B0503030403020204" pitchFamily="34" charset="0"/>
                <a:cs typeface="Source Sans Pro" pitchFamily="34" charset="-120"/>
              </a:rPr>
              <a:t>Understanding these drivers allows us to pinpoint specific areas for intervention to reduce churn effectively.</a:t>
            </a:r>
            <a:endParaRPr lang="en-US" sz="24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588371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0">
            <a:extLst>
              <a:ext uri="{FF2B5EF4-FFF2-40B4-BE49-F238E27FC236}">
                <a16:creationId xmlns:a16="http://schemas.microsoft.com/office/drawing/2014/main" id="{0B2E3D96-97C7-CB48-8BFD-43F867399F10}"/>
              </a:ext>
            </a:extLst>
          </p:cNvPr>
          <p:cNvSpPr/>
          <p:nvPr/>
        </p:nvSpPr>
        <p:spPr>
          <a:xfrm>
            <a:off x="457200" y="999292"/>
            <a:ext cx="17830800" cy="861059"/>
          </a:xfrm>
          <a:prstGeom prst="rect">
            <a:avLst/>
          </a:prstGeom>
          <a:noFill/>
          <a:ln/>
        </p:spPr>
        <p:txBody>
          <a:bodyPr wrap="square" lIns="0" tIns="0" rIns="0" bIns="0" rtlCol="0" anchor="t"/>
          <a:lstStyle/>
          <a:p>
            <a:pPr marL="0" indent="0" algn="l">
              <a:lnSpc>
                <a:spcPts val="5500"/>
              </a:lnSpc>
              <a:buNone/>
            </a:pPr>
            <a:r>
              <a:rPr lang="en-US" sz="4400" b="1" dirty="0">
                <a:solidFill>
                  <a:schemeClr val="tx2"/>
                </a:solidFill>
                <a:latin typeface="Source Sans Pro" panose="020B0503030403020204" pitchFamily="34" charset="0"/>
                <a:ea typeface="Source Sans Pro" panose="020B0503030403020204" pitchFamily="34" charset="0"/>
                <a:cs typeface="Montserrat Bold" pitchFamily="34" charset="-120"/>
              </a:rPr>
              <a:t>Data-Driven Recommendations: Turning Insights into Action</a:t>
            </a:r>
            <a:endParaRPr lang="en-US" sz="4400" dirty="0">
              <a:solidFill>
                <a:schemeClr val="tx2"/>
              </a:solidFill>
              <a:latin typeface="Source Sans Pro" panose="020B0503030403020204" pitchFamily="34" charset="0"/>
              <a:ea typeface="Source Sans Pro" panose="020B0503030403020204" pitchFamily="34" charset="0"/>
            </a:endParaRPr>
          </a:p>
        </p:txBody>
      </p:sp>
      <p:sp>
        <p:nvSpPr>
          <p:cNvPr id="6" name="Shape 1">
            <a:extLst>
              <a:ext uri="{FF2B5EF4-FFF2-40B4-BE49-F238E27FC236}">
                <a16:creationId xmlns:a16="http://schemas.microsoft.com/office/drawing/2014/main" id="{CAFD60BB-92D3-4BA9-5523-23BB1A130BBE}"/>
              </a:ext>
            </a:extLst>
          </p:cNvPr>
          <p:cNvSpPr/>
          <p:nvPr/>
        </p:nvSpPr>
        <p:spPr>
          <a:xfrm>
            <a:off x="863798" y="3235166"/>
            <a:ext cx="4136350" cy="121920"/>
          </a:xfrm>
          <a:prstGeom prst="roundRect">
            <a:avLst>
              <a:gd name="adj" fmla="val 30368"/>
            </a:avLst>
          </a:prstGeom>
          <a:solidFill>
            <a:srgbClr val="2D2E34"/>
          </a:solidFill>
          <a:ln/>
        </p:spPr>
      </p:sp>
      <p:sp>
        <p:nvSpPr>
          <p:cNvPr id="7" name="Shape 2">
            <a:extLst>
              <a:ext uri="{FF2B5EF4-FFF2-40B4-BE49-F238E27FC236}">
                <a16:creationId xmlns:a16="http://schemas.microsoft.com/office/drawing/2014/main" id="{881111C8-B794-5930-7239-17C7A29B867F}"/>
              </a:ext>
            </a:extLst>
          </p:cNvPr>
          <p:cNvSpPr/>
          <p:nvPr/>
        </p:nvSpPr>
        <p:spPr>
          <a:xfrm>
            <a:off x="2561689" y="2895481"/>
            <a:ext cx="740450" cy="740450"/>
          </a:xfrm>
          <a:prstGeom prst="roundRect">
            <a:avLst>
              <a:gd name="adj" fmla="val 123492"/>
            </a:avLst>
          </a:prstGeom>
          <a:solidFill>
            <a:srgbClr val="2D2E34"/>
          </a:solidFill>
          <a:ln/>
        </p:spPr>
      </p:sp>
      <p:sp>
        <p:nvSpPr>
          <p:cNvPr id="8" name="Text 3">
            <a:extLst>
              <a:ext uri="{FF2B5EF4-FFF2-40B4-BE49-F238E27FC236}">
                <a16:creationId xmlns:a16="http://schemas.microsoft.com/office/drawing/2014/main" id="{48D30B36-7D64-ADF2-DCE0-2B1277542164}"/>
              </a:ext>
            </a:extLst>
          </p:cNvPr>
          <p:cNvSpPr/>
          <p:nvPr/>
        </p:nvSpPr>
        <p:spPr>
          <a:xfrm>
            <a:off x="2783860" y="3080623"/>
            <a:ext cx="296108" cy="370165"/>
          </a:xfrm>
          <a:prstGeom prst="rect">
            <a:avLst/>
          </a:prstGeom>
          <a:noFill/>
          <a:ln/>
        </p:spPr>
        <p:txBody>
          <a:bodyPr wrap="none" lIns="0" tIns="0" rIns="0" bIns="0" rtlCol="0" anchor="t"/>
          <a:lstStyle/>
          <a:p>
            <a:pPr marL="0" indent="0" algn="l">
              <a:lnSpc>
                <a:spcPts val="3450"/>
              </a:lnSpc>
              <a:buNone/>
            </a:pPr>
            <a:r>
              <a:rPr lang="en-US" sz="2300" b="1" dirty="0">
                <a:solidFill>
                  <a:schemeClr val="bg1"/>
                </a:solidFill>
                <a:latin typeface="Source Sans Pro" panose="020B0503030403020204" pitchFamily="34" charset="0"/>
                <a:ea typeface="Source Sans Pro" panose="020B0503030403020204" pitchFamily="34" charset="0"/>
                <a:cs typeface="Montserrat Bold" pitchFamily="34" charset="-120"/>
              </a:rPr>
              <a:t>1</a:t>
            </a:r>
            <a:endParaRPr lang="en-US" sz="2300" dirty="0">
              <a:solidFill>
                <a:schemeClr val="bg1"/>
              </a:solidFill>
              <a:latin typeface="Source Sans Pro" panose="020B0503030403020204" pitchFamily="34" charset="0"/>
              <a:ea typeface="Source Sans Pro" panose="020B0503030403020204" pitchFamily="34" charset="0"/>
            </a:endParaRPr>
          </a:p>
        </p:txBody>
      </p:sp>
      <p:sp>
        <p:nvSpPr>
          <p:cNvPr id="9" name="Text 4">
            <a:extLst>
              <a:ext uri="{FF2B5EF4-FFF2-40B4-BE49-F238E27FC236}">
                <a16:creationId xmlns:a16="http://schemas.microsoft.com/office/drawing/2014/main" id="{AF58B56F-538C-89F1-7C81-87DCAB7A2E68}"/>
              </a:ext>
            </a:extLst>
          </p:cNvPr>
          <p:cNvSpPr/>
          <p:nvPr/>
        </p:nvSpPr>
        <p:spPr>
          <a:xfrm>
            <a:off x="1141095" y="3882628"/>
            <a:ext cx="4341971" cy="827706"/>
          </a:xfrm>
          <a:prstGeom prst="rect">
            <a:avLst/>
          </a:prstGeom>
          <a:noFill/>
          <a:ln/>
        </p:spPr>
        <p:txBody>
          <a:bodyPr wrap="square" lIns="0" tIns="0" rIns="0" bIns="0" rtlCol="0" anchor="t"/>
          <a:lstStyle/>
          <a:p>
            <a:pPr marL="0" indent="0" algn="l">
              <a:lnSpc>
                <a:spcPts val="2750"/>
              </a:lnSpc>
              <a:buNone/>
            </a:pPr>
            <a:r>
              <a:rPr lang="en-US" sz="2200" b="1" dirty="0">
                <a:solidFill>
                  <a:schemeClr val="tx2"/>
                </a:solidFill>
                <a:latin typeface="Source Sans Pro" panose="020B0503030403020204" pitchFamily="34" charset="0"/>
                <a:ea typeface="Source Sans Pro" panose="020B0503030403020204" pitchFamily="34" charset="0"/>
                <a:cs typeface="Montserrat Bold" pitchFamily="34" charset="-120"/>
              </a:rPr>
              <a:t>Proactive Retention for High-Call Customers</a:t>
            </a:r>
            <a:endParaRPr lang="en-US" sz="2200" dirty="0">
              <a:solidFill>
                <a:schemeClr val="tx2"/>
              </a:solidFill>
              <a:latin typeface="Source Sans Pro" panose="020B0503030403020204" pitchFamily="34" charset="0"/>
              <a:ea typeface="Source Sans Pro" panose="020B0503030403020204" pitchFamily="34" charset="0"/>
            </a:endParaRPr>
          </a:p>
        </p:txBody>
      </p:sp>
      <p:sp>
        <p:nvSpPr>
          <p:cNvPr id="10" name="Text 5">
            <a:extLst>
              <a:ext uri="{FF2B5EF4-FFF2-40B4-BE49-F238E27FC236}">
                <a16:creationId xmlns:a16="http://schemas.microsoft.com/office/drawing/2014/main" id="{08CB305B-3C14-50BE-C71E-36D5EC09E46E}"/>
              </a:ext>
            </a:extLst>
          </p:cNvPr>
          <p:cNvSpPr/>
          <p:nvPr/>
        </p:nvSpPr>
        <p:spPr>
          <a:xfrm>
            <a:off x="762000" y="6210300"/>
            <a:ext cx="4341971" cy="2992102"/>
          </a:xfrm>
          <a:prstGeom prst="rect">
            <a:avLst/>
          </a:prstGeom>
          <a:noFill/>
          <a:ln/>
        </p:spPr>
        <p:txBody>
          <a:bodyPr wrap="square" lIns="0" tIns="0" rIns="0" bIns="0" rtlCol="0" anchor="t"/>
          <a:lstStyle/>
          <a:p>
            <a:pPr marL="0" indent="0">
              <a:lnSpc>
                <a:spcPts val="29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Automatically flag customers in the CRM after their third service call, enabling retention specialists to intervene with tailored support or offers before churn.</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1" name="Shape 6">
            <a:extLst>
              <a:ext uri="{FF2B5EF4-FFF2-40B4-BE49-F238E27FC236}">
                <a16:creationId xmlns:a16="http://schemas.microsoft.com/office/drawing/2014/main" id="{CA951857-BFB4-786E-8F08-2A640B0AE347}"/>
              </a:ext>
            </a:extLst>
          </p:cNvPr>
          <p:cNvSpPr/>
          <p:nvPr/>
        </p:nvSpPr>
        <p:spPr>
          <a:xfrm>
            <a:off x="5246965" y="3235166"/>
            <a:ext cx="4136350" cy="121920"/>
          </a:xfrm>
          <a:prstGeom prst="roundRect">
            <a:avLst>
              <a:gd name="adj" fmla="val 30368"/>
            </a:avLst>
          </a:prstGeom>
          <a:solidFill>
            <a:srgbClr val="2D2E34"/>
          </a:solidFill>
          <a:ln/>
        </p:spPr>
      </p:sp>
      <p:sp>
        <p:nvSpPr>
          <p:cNvPr id="12" name="Shape 7">
            <a:extLst>
              <a:ext uri="{FF2B5EF4-FFF2-40B4-BE49-F238E27FC236}">
                <a16:creationId xmlns:a16="http://schemas.microsoft.com/office/drawing/2014/main" id="{85746CB7-3727-C623-1636-12EB1A634728}"/>
              </a:ext>
            </a:extLst>
          </p:cNvPr>
          <p:cNvSpPr/>
          <p:nvPr/>
        </p:nvSpPr>
        <p:spPr>
          <a:xfrm>
            <a:off x="6944856" y="2895481"/>
            <a:ext cx="740450" cy="740450"/>
          </a:xfrm>
          <a:prstGeom prst="roundRect">
            <a:avLst>
              <a:gd name="adj" fmla="val 123492"/>
            </a:avLst>
          </a:prstGeom>
          <a:solidFill>
            <a:srgbClr val="2D2E34"/>
          </a:solidFill>
          <a:ln/>
        </p:spPr>
      </p:sp>
      <p:sp>
        <p:nvSpPr>
          <p:cNvPr id="13" name="Text 8">
            <a:extLst>
              <a:ext uri="{FF2B5EF4-FFF2-40B4-BE49-F238E27FC236}">
                <a16:creationId xmlns:a16="http://schemas.microsoft.com/office/drawing/2014/main" id="{FC409F3E-6D58-94E1-F2AC-5F026038B9EB}"/>
              </a:ext>
            </a:extLst>
          </p:cNvPr>
          <p:cNvSpPr/>
          <p:nvPr/>
        </p:nvSpPr>
        <p:spPr>
          <a:xfrm>
            <a:off x="7167027" y="3080623"/>
            <a:ext cx="296108" cy="370165"/>
          </a:xfrm>
          <a:prstGeom prst="rect">
            <a:avLst/>
          </a:prstGeom>
          <a:noFill/>
          <a:ln/>
        </p:spPr>
        <p:txBody>
          <a:bodyPr wrap="none" lIns="0" tIns="0" rIns="0" bIns="0" rtlCol="0" anchor="t"/>
          <a:lstStyle/>
          <a:p>
            <a:pPr marL="0" indent="0" algn="l">
              <a:lnSpc>
                <a:spcPts val="3450"/>
              </a:lnSpc>
              <a:buNone/>
            </a:pPr>
            <a:r>
              <a:rPr lang="en-US" sz="2300" b="1" dirty="0">
                <a:solidFill>
                  <a:schemeClr val="bg1"/>
                </a:solidFill>
                <a:latin typeface="Source Sans Pro" panose="020B0503030403020204" pitchFamily="34" charset="0"/>
                <a:ea typeface="Source Sans Pro" panose="020B0503030403020204" pitchFamily="34" charset="0"/>
                <a:cs typeface="Montserrat Bold" pitchFamily="34" charset="-120"/>
              </a:rPr>
              <a:t>2</a:t>
            </a:r>
            <a:endParaRPr lang="en-US" sz="2300" dirty="0">
              <a:solidFill>
                <a:schemeClr val="bg1"/>
              </a:solidFill>
              <a:latin typeface="Source Sans Pro" panose="020B0503030403020204" pitchFamily="34" charset="0"/>
              <a:ea typeface="Source Sans Pro" panose="020B0503030403020204" pitchFamily="34" charset="0"/>
            </a:endParaRPr>
          </a:p>
        </p:txBody>
      </p:sp>
      <p:sp>
        <p:nvSpPr>
          <p:cNvPr id="14" name="Text 9">
            <a:extLst>
              <a:ext uri="{FF2B5EF4-FFF2-40B4-BE49-F238E27FC236}">
                <a16:creationId xmlns:a16="http://schemas.microsoft.com/office/drawing/2014/main" id="{45056A7E-1F13-AFD2-92B9-A5451357518C}"/>
              </a:ext>
            </a:extLst>
          </p:cNvPr>
          <p:cNvSpPr/>
          <p:nvPr/>
        </p:nvSpPr>
        <p:spPr>
          <a:xfrm>
            <a:off x="5524262" y="3882628"/>
            <a:ext cx="4341971" cy="827706"/>
          </a:xfrm>
          <a:prstGeom prst="rect">
            <a:avLst/>
          </a:prstGeom>
          <a:noFill/>
          <a:ln/>
        </p:spPr>
        <p:txBody>
          <a:bodyPr wrap="square" lIns="0" tIns="0" rIns="0" bIns="0" rtlCol="0" anchor="t"/>
          <a:lstStyle/>
          <a:p>
            <a:pPr marL="0" indent="0" algn="l">
              <a:lnSpc>
                <a:spcPts val="2750"/>
              </a:lnSpc>
              <a:buNone/>
            </a:pPr>
            <a:r>
              <a:rPr lang="en-US" sz="2200" b="1" dirty="0">
                <a:solidFill>
                  <a:schemeClr val="tx2"/>
                </a:solidFill>
                <a:latin typeface="Source Sans Pro" panose="020B0503030403020204" pitchFamily="34" charset="0"/>
                <a:ea typeface="Source Sans Pro" panose="020B0503030403020204" pitchFamily="34" charset="0"/>
                <a:cs typeface="Montserrat Bold" pitchFamily="34" charset="-120"/>
              </a:rPr>
              <a:t>Overhaul the International Plan</a:t>
            </a:r>
            <a:endParaRPr lang="en-US" sz="2200" dirty="0">
              <a:solidFill>
                <a:schemeClr val="tx2"/>
              </a:solidFill>
              <a:latin typeface="Source Sans Pro" panose="020B0503030403020204" pitchFamily="34" charset="0"/>
              <a:ea typeface="Source Sans Pro" panose="020B0503030403020204" pitchFamily="34" charset="0"/>
            </a:endParaRPr>
          </a:p>
        </p:txBody>
      </p:sp>
      <p:sp>
        <p:nvSpPr>
          <p:cNvPr id="15" name="Text 10">
            <a:extLst>
              <a:ext uri="{FF2B5EF4-FFF2-40B4-BE49-F238E27FC236}">
                <a16:creationId xmlns:a16="http://schemas.microsoft.com/office/drawing/2014/main" id="{5AB0B7D3-251E-3D49-24C5-607EEAE30E49}"/>
              </a:ext>
            </a:extLst>
          </p:cNvPr>
          <p:cNvSpPr/>
          <p:nvPr/>
        </p:nvSpPr>
        <p:spPr>
          <a:xfrm>
            <a:off x="5334000" y="6210300"/>
            <a:ext cx="4341971" cy="2992101"/>
          </a:xfrm>
          <a:prstGeom prst="rect">
            <a:avLst/>
          </a:prstGeom>
          <a:noFill/>
          <a:ln/>
        </p:spPr>
        <p:txBody>
          <a:bodyPr wrap="square" lIns="0" tIns="0" rIns="0" bIns="0" rtlCol="0" anchor="t"/>
          <a:lstStyle/>
          <a:p>
            <a:pPr marL="0" indent="0">
              <a:lnSpc>
                <a:spcPts val="29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Survey international plan users to understand pain points and benchmark against competitors. Redesign the plan for improved value, pricing, or usage bundles.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6" name="Shape 11">
            <a:extLst>
              <a:ext uri="{FF2B5EF4-FFF2-40B4-BE49-F238E27FC236}">
                <a16:creationId xmlns:a16="http://schemas.microsoft.com/office/drawing/2014/main" id="{60D23952-D638-EC00-73D3-AADB74F77F5E}"/>
              </a:ext>
            </a:extLst>
          </p:cNvPr>
          <p:cNvSpPr/>
          <p:nvPr/>
        </p:nvSpPr>
        <p:spPr>
          <a:xfrm>
            <a:off x="9601200" y="3235166"/>
            <a:ext cx="4136350" cy="121920"/>
          </a:xfrm>
          <a:prstGeom prst="roundRect">
            <a:avLst>
              <a:gd name="adj" fmla="val 30368"/>
            </a:avLst>
          </a:prstGeom>
          <a:solidFill>
            <a:srgbClr val="2D2E34"/>
          </a:solidFill>
          <a:ln/>
        </p:spPr>
      </p:sp>
      <p:sp>
        <p:nvSpPr>
          <p:cNvPr id="17" name="Shape 12">
            <a:extLst>
              <a:ext uri="{FF2B5EF4-FFF2-40B4-BE49-F238E27FC236}">
                <a16:creationId xmlns:a16="http://schemas.microsoft.com/office/drawing/2014/main" id="{C46D75C8-73D0-CD56-D6D1-1BC76457C693}"/>
              </a:ext>
            </a:extLst>
          </p:cNvPr>
          <p:cNvSpPr/>
          <p:nvPr/>
        </p:nvSpPr>
        <p:spPr>
          <a:xfrm>
            <a:off x="11299091" y="2895481"/>
            <a:ext cx="740450" cy="740450"/>
          </a:xfrm>
          <a:prstGeom prst="roundRect">
            <a:avLst>
              <a:gd name="adj" fmla="val 123492"/>
            </a:avLst>
          </a:prstGeom>
          <a:solidFill>
            <a:srgbClr val="2D2E34"/>
          </a:solidFill>
          <a:ln/>
        </p:spPr>
      </p:sp>
      <p:sp>
        <p:nvSpPr>
          <p:cNvPr id="18" name="Text 13">
            <a:extLst>
              <a:ext uri="{FF2B5EF4-FFF2-40B4-BE49-F238E27FC236}">
                <a16:creationId xmlns:a16="http://schemas.microsoft.com/office/drawing/2014/main" id="{66E504BA-83BD-EFAA-888E-5D8B131977B1}"/>
              </a:ext>
            </a:extLst>
          </p:cNvPr>
          <p:cNvSpPr/>
          <p:nvPr/>
        </p:nvSpPr>
        <p:spPr>
          <a:xfrm>
            <a:off x="11550194" y="3080623"/>
            <a:ext cx="296108" cy="370165"/>
          </a:xfrm>
          <a:prstGeom prst="rect">
            <a:avLst/>
          </a:prstGeom>
          <a:noFill/>
          <a:ln/>
        </p:spPr>
        <p:txBody>
          <a:bodyPr wrap="none" lIns="0" tIns="0" rIns="0" bIns="0" rtlCol="0" anchor="t"/>
          <a:lstStyle/>
          <a:p>
            <a:pPr marL="0" indent="0" algn="l">
              <a:lnSpc>
                <a:spcPts val="3450"/>
              </a:lnSpc>
              <a:buNone/>
            </a:pPr>
            <a:r>
              <a:rPr lang="en-US" sz="2300" b="1" dirty="0">
                <a:solidFill>
                  <a:schemeClr val="bg1"/>
                </a:solidFill>
                <a:latin typeface="Source Sans Pro" panose="020B0503030403020204" pitchFamily="34" charset="0"/>
                <a:ea typeface="Source Sans Pro" panose="020B0503030403020204" pitchFamily="34" charset="0"/>
                <a:cs typeface="Montserrat Bold" pitchFamily="34" charset="-120"/>
              </a:rPr>
              <a:t>3</a:t>
            </a:r>
            <a:endParaRPr lang="en-US" sz="2300" dirty="0">
              <a:solidFill>
                <a:schemeClr val="bg1"/>
              </a:solidFill>
              <a:latin typeface="Source Sans Pro" panose="020B0503030403020204" pitchFamily="34" charset="0"/>
              <a:ea typeface="Source Sans Pro" panose="020B0503030403020204" pitchFamily="34" charset="0"/>
            </a:endParaRPr>
          </a:p>
        </p:txBody>
      </p:sp>
      <p:sp>
        <p:nvSpPr>
          <p:cNvPr id="19" name="Text 14">
            <a:extLst>
              <a:ext uri="{FF2B5EF4-FFF2-40B4-BE49-F238E27FC236}">
                <a16:creationId xmlns:a16="http://schemas.microsoft.com/office/drawing/2014/main" id="{04643761-23C9-6C91-5DF2-CB3275B473B5}"/>
              </a:ext>
            </a:extLst>
          </p:cNvPr>
          <p:cNvSpPr/>
          <p:nvPr/>
        </p:nvSpPr>
        <p:spPr>
          <a:xfrm>
            <a:off x="9907429" y="3882628"/>
            <a:ext cx="4341971" cy="827706"/>
          </a:xfrm>
          <a:prstGeom prst="rect">
            <a:avLst/>
          </a:prstGeom>
          <a:noFill/>
          <a:ln/>
        </p:spPr>
        <p:txBody>
          <a:bodyPr wrap="square" lIns="0" tIns="0" rIns="0" bIns="0" rtlCol="0" anchor="t"/>
          <a:lstStyle/>
          <a:p>
            <a:pPr marL="0" indent="0" algn="l">
              <a:lnSpc>
                <a:spcPts val="2750"/>
              </a:lnSpc>
              <a:buNone/>
            </a:pPr>
            <a:r>
              <a:rPr lang="en-US" sz="2200" b="1" dirty="0">
                <a:solidFill>
                  <a:schemeClr val="tx2"/>
                </a:solidFill>
                <a:latin typeface="Source Sans Pro" panose="020B0503030403020204" pitchFamily="34" charset="0"/>
                <a:ea typeface="Source Sans Pro" panose="020B0503030403020204" pitchFamily="34" charset="0"/>
                <a:cs typeface="Montserrat Bold" pitchFamily="34" charset="-120"/>
              </a:rPr>
              <a:t>Create Value for High-Usage Users</a:t>
            </a:r>
            <a:endParaRPr lang="en-US" sz="2200" dirty="0">
              <a:solidFill>
                <a:schemeClr val="tx2"/>
              </a:solidFill>
              <a:latin typeface="Source Sans Pro" panose="020B0503030403020204" pitchFamily="34" charset="0"/>
              <a:ea typeface="Source Sans Pro" panose="020B0503030403020204" pitchFamily="34" charset="0"/>
            </a:endParaRPr>
          </a:p>
        </p:txBody>
      </p:sp>
      <p:sp>
        <p:nvSpPr>
          <p:cNvPr id="20" name="Text 15">
            <a:extLst>
              <a:ext uri="{FF2B5EF4-FFF2-40B4-BE49-F238E27FC236}">
                <a16:creationId xmlns:a16="http://schemas.microsoft.com/office/drawing/2014/main" id="{A8F04319-0B0F-1AEA-4051-1C896B0FD0CE}"/>
              </a:ext>
            </a:extLst>
          </p:cNvPr>
          <p:cNvSpPr/>
          <p:nvPr/>
        </p:nvSpPr>
        <p:spPr>
          <a:xfrm>
            <a:off x="9938645" y="6210301"/>
            <a:ext cx="4951571" cy="2992101"/>
          </a:xfrm>
          <a:prstGeom prst="rect">
            <a:avLst/>
          </a:prstGeom>
          <a:noFill/>
          <a:ln/>
        </p:spPr>
        <p:txBody>
          <a:bodyPr wrap="square" lIns="0" tIns="0" rIns="0" bIns="0" rtlCol="0" anchor="t"/>
          <a:lstStyle/>
          <a:p>
            <a:pPr marL="0" indent="0">
              <a:lnSpc>
                <a:spcPts val="29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Introduce tiered or capped plans for heavy daytime users to prevent "bill shock." Offer predictable billing and loyalty benefits, transforming churn risks into loyal advocates.</a:t>
            </a:r>
            <a:endParaRPr lang="en-US" sz="2400" dirty="0">
              <a:solidFill>
                <a:schemeClr val="tx2"/>
              </a:solidFill>
              <a:latin typeface="Source Sans Pro" panose="020B0503030403020204" pitchFamily="34" charset="0"/>
              <a:ea typeface="Source Sans Pro" panose="020B0503030403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0">
            <a:extLst>
              <a:ext uri="{FF2B5EF4-FFF2-40B4-BE49-F238E27FC236}">
                <a16:creationId xmlns:a16="http://schemas.microsoft.com/office/drawing/2014/main" id="{75419302-6FAF-CBE4-0651-CDF6877C7E0D}"/>
              </a:ext>
            </a:extLst>
          </p:cNvPr>
          <p:cNvSpPr/>
          <p:nvPr/>
        </p:nvSpPr>
        <p:spPr>
          <a:xfrm>
            <a:off x="783908" y="711637"/>
            <a:ext cx="11865173" cy="636389"/>
          </a:xfrm>
          <a:prstGeom prst="rect">
            <a:avLst/>
          </a:prstGeom>
          <a:noFill/>
          <a:ln/>
        </p:spPr>
        <p:txBody>
          <a:bodyPr wrap="none" lIns="0" tIns="0" rIns="0" bIns="0" rtlCol="0" anchor="t"/>
          <a:lstStyle/>
          <a:p>
            <a:pPr marL="0" indent="0" algn="l">
              <a:lnSpc>
                <a:spcPts val="5000"/>
              </a:lnSpc>
              <a:buNone/>
            </a:pPr>
            <a:r>
              <a:rPr lang="en-US" sz="4000" b="1" dirty="0">
                <a:solidFill>
                  <a:schemeClr val="tx2"/>
                </a:solidFill>
                <a:latin typeface="Source Sans Pro" panose="020B0503030403020204" pitchFamily="34" charset="0"/>
                <a:ea typeface="Source Sans Pro" panose="020B0503030403020204" pitchFamily="34" charset="0"/>
                <a:cs typeface="Montserrat Bold" pitchFamily="34" charset="-120"/>
              </a:rPr>
              <a:t>Next Steps: Enhancing Our Predictive Power</a:t>
            </a:r>
            <a:endParaRPr lang="en-US" sz="4000" dirty="0">
              <a:solidFill>
                <a:schemeClr val="tx2"/>
              </a:solidFill>
              <a:latin typeface="Source Sans Pro" panose="020B0503030403020204" pitchFamily="34" charset="0"/>
              <a:ea typeface="Source Sans Pro" panose="020B0503030403020204" pitchFamily="34" charset="0"/>
            </a:endParaRPr>
          </a:p>
        </p:txBody>
      </p:sp>
      <p:pic>
        <p:nvPicPr>
          <p:cNvPr id="6" name="Image 0" descr="preencoded.png">
            <a:extLst>
              <a:ext uri="{FF2B5EF4-FFF2-40B4-BE49-F238E27FC236}">
                <a16:creationId xmlns:a16="http://schemas.microsoft.com/office/drawing/2014/main" id="{61267C24-E2D1-DFEB-B78E-D18B1CA4FE15}"/>
              </a:ext>
            </a:extLst>
          </p:cNvPr>
          <p:cNvPicPr>
            <a:picLocks noChangeAspect="1"/>
          </p:cNvPicPr>
          <p:nvPr/>
        </p:nvPicPr>
        <p:blipFill>
          <a:blip r:embed="rId2"/>
          <a:stretch>
            <a:fillRect/>
          </a:stretch>
        </p:blipFill>
        <p:spPr>
          <a:xfrm>
            <a:off x="783908" y="1795939"/>
            <a:ext cx="1119902" cy="1343978"/>
          </a:xfrm>
          <a:prstGeom prst="rect">
            <a:avLst/>
          </a:prstGeom>
        </p:spPr>
      </p:pic>
      <p:sp>
        <p:nvSpPr>
          <p:cNvPr id="7" name="Text 1">
            <a:extLst>
              <a:ext uri="{FF2B5EF4-FFF2-40B4-BE49-F238E27FC236}">
                <a16:creationId xmlns:a16="http://schemas.microsoft.com/office/drawing/2014/main" id="{B091B24A-62DE-625B-8AF8-335FAA95F997}"/>
              </a:ext>
            </a:extLst>
          </p:cNvPr>
          <p:cNvSpPr/>
          <p:nvPr/>
        </p:nvSpPr>
        <p:spPr>
          <a:xfrm>
            <a:off x="2127766" y="2019895"/>
            <a:ext cx="2545437" cy="318135"/>
          </a:xfrm>
          <a:prstGeom prst="rect">
            <a:avLst/>
          </a:prstGeom>
          <a:noFill/>
          <a:ln/>
        </p:spPr>
        <p:txBody>
          <a:bodyPr wrap="none" lIns="0" tIns="0" rIns="0" bIns="0" rtlCol="0" anchor="t"/>
          <a:lstStyle/>
          <a:p>
            <a:pPr marL="0" indent="0" algn="l">
              <a:lnSpc>
                <a:spcPts val="2500"/>
              </a:lnSpc>
              <a:buNone/>
            </a:pPr>
            <a:r>
              <a:rPr lang="en-US" sz="2400" b="1" dirty="0">
                <a:solidFill>
                  <a:schemeClr val="tx2"/>
                </a:solidFill>
                <a:latin typeface="Source Sans Pro" panose="020B0503030403020204" pitchFamily="34" charset="0"/>
                <a:ea typeface="Source Sans Pro" panose="020B0503030403020204" pitchFamily="34" charset="0"/>
                <a:cs typeface="Montserrat Bold" pitchFamily="34" charset="-120"/>
              </a:rPr>
              <a:t>Enrich Our Data</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8" name="Text 2">
            <a:extLst>
              <a:ext uri="{FF2B5EF4-FFF2-40B4-BE49-F238E27FC236}">
                <a16:creationId xmlns:a16="http://schemas.microsoft.com/office/drawing/2014/main" id="{1C073D05-EBF9-8027-395E-C3843F65873F}"/>
              </a:ext>
            </a:extLst>
          </p:cNvPr>
          <p:cNvSpPr/>
          <p:nvPr/>
        </p:nvSpPr>
        <p:spPr>
          <a:xfrm>
            <a:off x="2127766" y="2472333"/>
            <a:ext cx="11718727" cy="335875"/>
          </a:xfrm>
          <a:prstGeom prst="rect">
            <a:avLst/>
          </a:prstGeom>
          <a:noFill/>
          <a:ln/>
        </p:spPr>
        <p:txBody>
          <a:bodyPr wrap="none" lIns="0" tIns="0" rIns="0" bIns="0" rtlCol="0" anchor="t"/>
          <a:lstStyle/>
          <a:p>
            <a:pPr marL="0" indent="0" algn="l">
              <a:lnSpc>
                <a:spcPts val="26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Integrate payment history, customer tenure, and service contract details for a more powerful model.</a:t>
            </a:r>
            <a:endParaRPr lang="en-US" sz="2400" dirty="0">
              <a:solidFill>
                <a:schemeClr val="tx2"/>
              </a:solidFill>
              <a:latin typeface="Source Sans Pro" panose="020B0503030403020204" pitchFamily="34" charset="0"/>
              <a:ea typeface="Source Sans Pro" panose="020B0503030403020204" pitchFamily="34" charset="0"/>
            </a:endParaRPr>
          </a:p>
        </p:txBody>
      </p:sp>
      <p:pic>
        <p:nvPicPr>
          <p:cNvPr id="9" name="Image 1" descr="preencoded.png">
            <a:extLst>
              <a:ext uri="{FF2B5EF4-FFF2-40B4-BE49-F238E27FC236}">
                <a16:creationId xmlns:a16="http://schemas.microsoft.com/office/drawing/2014/main" id="{9F84127C-C331-BF28-FDFB-D754B6880C63}"/>
              </a:ext>
            </a:extLst>
          </p:cNvPr>
          <p:cNvPicPr>
            <a:picLocks noChangeAspect="1"/>
          </p:cNvPicPr>
          <p:nvPr/>
        </p:nvPicPr>
        <p:blipFill>
          <a:blip r:embed="rId3"/>
          <a:stretch>
            <a:fillRect/>
          </a:stretch>
        </p:blipFill>
        <p:spPr>
          <a:xfrm>
            <a:off x="783908" y="3139916"/>
            <a:ext cx="1119902" cy="1343978"/>
          </a:xfrm>
          <a:prstGeom prst="rect">
            <a:avLst/>
          </a:prstGeom>
        </p:spPr>
      </p:pic>
      <p:sp>
        <p:nvSpPr>
          <p:cNvPr id="10" name="Text 3">
            <a:extLst>
              <a:ext uri="{FF2B5EF4-FFF2-40B4-BE49-F238E27FC236}">
                <a16:creationId xmlns:a16="http://schemas.microsoft.com/office/drawing/2014/main" id="{CEC10382-096E-5C62-E764-2EFDAA64C687}"/>
              </a:ext>
            </a:extLst>
          </p:cNvPr>
          <p:cNvSpPr/>
          <p:nvPr/>
        </p:nvSpPr>
        <p:spPr>
          <a:xfrm>
            <a:off x="2127766" y="3363873"/>
            <a:ext cx="2934772" cy="318135"/>
          </a:xfrm>
          <a:prstGeom prst="rect">
            <a:avLst/>
          </a:prstGeom>
          <a:noFill/>
          <a:ln/>
        </p:spPr>
        <p:txBody>
          <a:bodyPr wrap="none" lIns="0" tIns="0" rIns="0" bIns="0" rtlCol="0" anchor="t"/>
          <a:lstStyle/>
          <a:p>
            <a:pPr marL="0" indent="0" algn="l">
              <a:lnSpc>
                <a:spcPts val="2500"/>
              </a:lnSpc>
              <a:buNone/>
            </a:pPr>
            <a:r>
              <a:rPr lang="en-US" sz="2400" b="1" dirty="0">
                <a:solidFill>
                  <a:schemeClr val="tx2"/>
                </a:solidFill>
                <a:latin typeface="Source Sans Pro" panose="020B0503030403020204" pitchFamily="34" charset="0"/>
                <a:ea typeface="Source Sans Pro" panose="020B0503030403020204" pitchFamily="34" charset="0"/>
                <a:cs typeface="Montserrat Bold" pitchFamily="34" charset="-120"/>
              </a:rPr>
              <a:t>Advanced Techniques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1" name="Text 4">
            <a:extLst>
              <a:ext uri="{FF2B5EF4-FFF2-40B4-BE49-F238E27FC236}">
                <a16:creationId xmlns:a16="http://schemas.microsoft.com/office/drawing/2014/main" id="{F821CE44-15D1-BC57-4B19-106F796055F1}"/>
              </a:ext>
            </a:extLst>
          </p:cNvPr>
          <p:cNvSpPr/>
          <p:nvPr/>
        </p:nvSpPr>
        <p:spPr>
          <a:xfrm>
            <a:off x="2127766" y="3816310"/>
            <a:ext cx="11718727" cy="335875"/>
          </a:xfrm>
          <a:prstGeom prst="rect">
            <a:avLst/>
          </a:prstGeom>
          <a:noFill/>
          <a:ln/>
        </p:spPr>
        <p:txBody>
          <a:bodyPr wrap="none" lIns="0" tIns="0" rIns="0" bIns="0" rtlCol="0" anchor="t"/>
          <a:lstStyle/>
          <a:p>
            <a:pPr marL="0" indent="0" algn="l">
              <a:lnSpc>
                <a:spcPts val="26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Utilize techniques like SMOTE to improve churn prediction accuracy for the smaller churn group.</a:t>
            </a:r>
            <a:endParaRPr lang="en-US" sz="2400" dirty="0">
              <a:solidFill>
                <a:schemeClr val="tx2"/>
              </a:solidFill>
              <a:latin typeface="Source Sans Pro" panose="020B0503030403020204" pitchFamily="34" charset="0"/>
              <a:ea typeface="Source Sans Pro" panose="020B0503030403020204" pitchFamily="34" charset="0"/>
            </a:endParaRPr>
          </a:p>
        </p:txBody>
      </p:sp>
      <p:pic>
        <p:nvPicPr>
          <p:cNvPr id="12" name="Image 2" descr="preencoded.png">
            <a:extLst>
              <a:ext uri="{FF2B5EF4-FFF2-40B4-BE49-F238E27FC236}">
                <a16:creationId xmlns:a16="http://schemas.microsoft.com/office/drawing/2014/main" id="{022C980F-0320-2577-20BE-E0ACAA67E494}"/>
              </a:ext>
            </a:extLst>
          </p:cNvPr>
          <p:cNvPicPr>
            <a:picLocks noChangeAspect="1"/>
          </p:cNvPicPr>
          <p:nvPr/>
        </p:nvPicPr>
        <p:blipFill>
          <a:blip r:embed="rId4"/>
          <a:stretch>
            <a:fillRect/>
          </a:stretch>
        </p:blipFill>
        <p:spPr>
          <a:xfrm>
            <a:off x="783908" y="4483894"/>
            <a:ext cx="1119902" cy="1343978"/>
          </a:xfrm>
          <a:prstGeom prst="rect">
            <a:avLst/>
          </a:prstGeom>
        </p:spPr>
      </p:pic>
      <p:sp>
        <p:nvSpPr>
          <p:cNvPr id="13" name="Text 5">
            <a:extLst>
              <a:ext uri="{FF2B5EF4-FFF2-40B4-BE49-F238E27FC236}">
                <a16:creationId xmlns:a16="http://schemas.microsoft.com/office/drawing/2014/main" id="{FDE62327-2338-DCD4-1BB0-B49911244894}"/>
              </a:ext>
            </a:extLst>
          </p:cNvPr>
          <p:cNvSpPr/>
          <p:nvPr/>
        </p:nvSpPr>
        <p:spPr>
          <a:xfrm>
            <a:off x="2127766" y="4707850"/>
            <a:ext cx="2545437" cy="318135"/>
          </a:xfrm>
          <a:prstGeom prst="rect">
            <a:avLst/>
          </a:prstGeom>
          <a:noFill/>
          <a:ln/>
        </p:spPr>
        <p:txBody>
          <a:bodyPr wrap="none" lIns="0" tIns="0" rIns="0" bIns="0" rtlCol="0" anchor="t"/>
          <a:lstStyle/>
          <a:p>
            <a:pPr marL="0" indent="0" algn="l">
              <a:lnSpc>
                <a:spcPts val="2500"/>
              </a:lnSpc>
              <a:buNone/>
            </a:pPr>
            <a:r>
              <a:rPr lang="en-US" sz="2400" b="1" dirty="0">
                <a:solidFill>
                  <a:schemeClr val="tx2"/>
                </a:solidFill>
                <a:latin typeface="Source Sans Pro" panose="020B0503030403020204" pitchFamily="34" charset="0"/>
                <a:ea typeface="Source Sans Pro" panose="020B0503030403020204" pitchFamily="34" charset="0"/>
                <a:cs typeface="Montserrat Bold" pitchFamily="34" charset="-120"/>
              </a:rPr>
              <a:t>Deployment</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4" name="Text 6">
            <a:extLst>
              <a:ext uri="{FF2B5EF4-FFF2-40B4-BE49-F238E27FC236}">
                <a16:creationId xmlns:a16="http://schemas.microsoft.com/office/drawing/2014/main" id="{B79FA11E-A60D-3121-DB88-83CA05E3E60F}"/>
              </a:ext>
            </a:extLst>
          </p:cNvPr>
          <p:cNvSpPr/>
          <p:nvPr/>
        </p:nvSpPr>
        <p:spPr>
          <a:xfrm>
            <a:off x="2127766" y="5160288"/>
            <a:ext cx="11718727" cy="335875"/>
          </a:xfrm>
          <a:prstGeom prst="rect">
            <a:avLst/>
          </a:prstGeom>
          <a:noFill/>
          <a:ln/>
        </p:spPr>
        <p:txBody>
          <a:bodyPr wrap="none" lIns="0" tIns="0" rIns="0" bIns="0" rtlCol="0" anchor="t"/>
          <a:lstStyle/>
          <a:p>
            <a:pPr marL="0" indent="0" algn="l">
              <a:lnSpc>
                <a:spcPts val="2600"/>
              </a:lnSpc>
              <a:buNone/>
            </a:pPr>
            <a:r>
              <a:rPr lang="en-US" sz="2400" dirty="0">
                <a:solidFill>
                  <a:schemeClr val="tx2"/>
                </a:solidFill>
                <a:latin typeface="Source Sans Pro" panose="020B0503030403020204" pitchFamily="34" charset="0"/>
                <a:ea typeface="Source Sans Pro" panose="020B0503030403020204" pitchFamily="34" charset="0"/>
                <a:cs typeface="Source Sans Pro" pitchFamily="34" charset="-120"/>
              </a:rPr>
              <a:t>Operationalize the model to provide real-time churn risk scores to customer success and marketing teams.</a:t>
            </a:r>
            <a:endParaRPr lang="en-US" sz="2400" dirty="0">
              <a:solidFill>
                <a:schemeClr val="tx2"/>
              </a:solidFill>
              <a:latin typeface="Source Sans Pro" panose="020B0503030403020204" pitchFamily="34" charset="0"/>
              <a:ea typeface="Source Sans Pro" panose="020B0503030403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581400" y="1647459"/>
            <a:ext cx="11402580" cy="6512424"/>
          </a:xfrm>
          <a:prstGeom prst="rect">
            <a:avLst/>
          </a:prstGeom>
        </p:spPr>
        <p:txBody>
          <a:bodyPr lIns="0" tIns="0" rIns="0" bIns="0" rtlCol="0" anchor="t">
            <a:spAutoFit/>
          </a:bodyPr>
          <a:lstStyle/>
          <a:p>
            <a:pPr marL="0" lvl="0" indent="0" algn="ctr">
              <a:lnSpc>
                <a:spcPts val="26009"/>
              </a:lnSpc>
              <a:spcBef>
                <a:spcPct val="0"/>
              </a:spcBef>
            </a:pPr>
            <a:r>
              <a:rPr lang="en-US" sz="18577" b="1" i="1" dirty="0">
                <a:solidFill>
                  <a:schemeClr val="tx2"/>
                </a:solidFill>
                <a:latin typeface="Source Sans Pro" panose="020B0503030403020204" pitchFamily="34" charset="0"/>
                <a:ea typeface="Source Sans Pro" panose="020B0503030403020204" pitchFamily="34" charset="0"/>
                <a:cs typeface="Cormorant Garamond Bold Italics"/>
                <a:sym typeface="Cormorant Garamond Bold Italics"/>
              </a:rPr>
              <a:t>Thank you</a:t>
            </a:r>
          </a:p>
          <a:p>
            <a:pPr marL="0" lvl="0" indent="0" algn="ctr">
              <a:lnSpc>
                <a:spcPts val="26009"/>
              </a:lnSpc>
              <a:spcBef>
                <a:spcPct val="0"/>
              </a:spcBef>
            </a:pPr>
            <a:r>
              <a:rPr lang="en-US" sz="18577" b="1" i="1" dirty="0">
                <a:solidFill>
                  <a:schemeClr val="tx2"/>
                </a:solidFill>
                <a:latin typeface="Source Sans Pro" panose="020B0503030403020204" pitchFamily="34" charset="0"/>
                <a:ea typeface="Source Sans Pro" panose="020B0503030403020204" pitchFamily="34" charset="0"/>
                <a:cs typeface="Cormorant Garamond Bold Italics"/>
                <a:sym typeface="Cormorant Garamond Bold Italics"/>
              </a:rPr>
              <a:t>Q </a:t>
            </a:r>
            <a:r>
              <a:rPr lang="en-US" sz="18577" b="1" i="1" dirty="0">
                <a:solidFill>
                  <a:schemeClr val="tx2"/>
                </a:solidFill>
                <a:latin typeface="Source Sans Pro" panose="020B0503030403020204" pitchFamily="34" charset="0"/>
                <a:ea typeface="Source Sans Pro" panose="020B0503030403020204" pitchFamily="34" charset="0"/>
                <a:cs typeface="Times New Roman" panose="02020603050405020304" pitchFamily="18" charset="0"/>
                <a:sym typeface="Cormorant Garamond Bold Italics"/>
              </a:rPr>
              <a:t>&amp;</a:t>
            </a:r>
            <a:r>
              <a:rPr lang="en-US" sz="18577" b="1" i="1" dirty="0">
                <a:solidFill>
                  <a:schemeClr val="tx2"/>
                </a:solidFill>
                <a:latin typeface="Source Sans Pro" panose="020B0503030403020204" pitchFamily="34" charset="0"/>
                <a:ea typeface="Source Sans Pro" panose="020B0503030403020204" pitchFamily="34" charset="0"/>
                <a:cs typeface="Cormorant Garamond Bold Italics"/>
                <a:sym typeface="Cormorant Garamond Bold Italics"/>
              </a:rPr>
              <a:t> A?</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3" name="AutoShape 3"/>
          <p:cNvSpPr/>
          <p:nvPr/>
        </p:nvSpPr>
        <p:spPr>
          <a:xfrm>
            <a:off x="6087213" y="2299771"/>
            <a:ext cx="6492240" cy="0"/>
          </a:xfrm>
          <a:prstGeom prst="line">
            <a:avLst/>
          </a:prstGeom>
          <a:ln w="76200" cap="flat">
            <a:solidFill>
              <a:srgbClr val="0F4662"/>
            </a:solidFill>
            <a:prstDash val="solid"/>
            <a:headEnd type="none" w="sm" len="sm"/>
            <a:tailEnd type="none" w="sm" len="sm"/>
          </a:ln>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4" name="AutoShape 4"/>
          <p:cNvSpPr/>
          <p:nvPr/>
        </p:nvSpPr>
        <p:spPr>
          <a:xfrm>
            <a:off x="5742867" y="9715500"/>
            <a:ext cx="6492240" cy="0"/>
          </a:xfrm>
          <a:prstGeom prst="line">
            <a:avLst/>
          </a:prstGeom>
          <a:ln w="76200" cap="flat">
            <a:solidFill>
              <a:srgbClr val="0F4662"/>
            </a:solidFill>
            <a:prstDash val="solid"/>
            <a:headEnd type="none" w="sm" len="sm"/>
            <a:tailEnd type="none" w="sm" len="sm"/>
          </a:ln>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5" name="Freeform 5"/>
          <p:cNvSpPr/>
          <p:nvPr/>
        </p:nvSpPr>
        <p:spPr>
          <a:xfrm>
            <a:off x="8493335" y="1684924"/>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6" name="TextBox 6"/>
          <p:cNvSpPr txBox="1"/>
          <p:nvPr/>
        </p:nvSpPr>
        <p:spPr>
          <a:xfrm>
            <a:off x="1028700" y="599709"/>
            <a:ext cx="8048163" cy="984757"/>
          </a:xfrm>
          <a:prstGeom prst="rect">
            <a:avLst/>
          </a:prstGeom>
        </p:spPr>
        <p:txBody>
          <a:bodyPr wrap="square" lIns="0" tIns="0" rIns="0" bIns="0" rtlCol="0" anchor="t">
            <a:spAutoFit/>
          </a:bodyPr>
          <a:lstStyle/>
          <a:p>
            <a:pPr marL="0" lvl="0" indent="0" algn="l">
              <a:spcBef>
                <a:spcPct val="0"/>
              </a:spcBef>
            </a:pPr>
            <a:r>
              <a:rPr lang="en-US" sz="6399" b="1" i="1" dirty="0">
                <a:solidFill>
                  <a:schemeClr val="tx2"/>
                </a:solidFill>
                <a:latin typeface="Source Sans Pro" panose="020B0503030403020204" pitchFamily="34" charset="0"/>
                <a:ea typeface="Source Sans Pro" panose="020B0503030403020204" pitchFamily="34" charset="0"/>
                <a:cs typeface="Cormorant Garamond Bold Italics"/>
                <a:sym typeface="Cormorant Garamond Bold Italics"/>
              </a:rPr>
              <a:t>Introduction</a:t>
            </a:r>
          </a:p>
        </p:txBody>
      </p:sp>
      <p:sp>
        <p:nvSpPr>
          <p:cNvPr id="7" name="Freeform 7"/>
          <p:cNvSpPr/>
          <p:nvPr/>
        </p:nvSpPr>
        <p:spPr>
          <a:xfrm>
            <a:off x="8148988" y="9779623"/>
            <a:ext cx="1679997" cy="249900"/>
          </a:xfrm>
          <a:custGeom>
            <a:avLst/>
            <a:gdLst/>
            <a:ahLst/>
            <a:cxnLst/>
            <a:rect l="l" t="t" r="r" b="b"/>
            <a:pathLst>
              <a:path w="1679997" h="249900">
                <a:moveTo>
                  <a:pt x="0" y="0"/>
                </a:moveTo>
                <a:lnTo>
                  <a:pt x="1679997" y="0"/>
                </a:lnTo>
                <a:lnTo>
                  <a:pt x="1679997" y="249899"/>
                </a:lnTo>
                <a:lnTo>
                  <a:pt x="0" y="249899"/>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solidFill>
                <a:schemeClr val="tx2"/>
              </a:solidFill>
              <a:latin typeface="Source Sans Pro" panose="020B0503030403020204" pitchFamily="34" charset="0"/>
              <a:ea typeface="Source Sans Pro" panose="020B0503030403020204" pitchFamily="34" charset="0"/>
            </a:endParaRPr>
          </a:p>
        </p:txBody>
      </p:sp>
      <p:sp>
        <p:nvSpPr>
          <p:cNvPr id="8" name="Text 1">
            <a:extLst>
              <a:ext uri="{FF2B5EF4-FFF2-40B4-BE49-F238E27FC236}">
                <a16:creationId xmlns:a16="http://schemas.microsoft.com/office/drawing/2014/main" id="{371D8B56-EDA6-EEB2-EE97-B8F5A0DF2701}"/>
              </a:ext>
            </a:extLst>
          </p:cNvPr>
          <p:cNvSpPr/>
          <p:nvPr/>
        </p:nvSpPr>
        <p:spPr>
          <a:xfrm>
            <a:off x="0" y="2664720"/>
            <a:ext cx="11353800" cy="2113832"/>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The telecommunications industry is characterized by intense competition and rapid technological advancements. In such an environment, the cost of acquiring new customers continues to rise, making customer retention not just an operational goal but a strategic imperative for long-term profitability and market leadership. Our ability to keep existing customers directly impacts our revenue stability and growth potential.</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9" name="Text 2">
            <a:extLst>
              <a:ext uri="{FF2B5EF4-FFF2-40B4-BE49-F238E27FC236}">
                <a16:creationId xmlns:a16="http://schemas.microsoft.com/office/drawing/2014/main" id="{5B22E11B-198F-481C-0A99-4689C994E4B5}"/>
              </a:ext>
            </a:extLst>
          </p:cNvPr>
          <p:cNvSpPr/>
          <p:nvPr/>
        </p:nvSpPr>
        <p:spPr>
          <a:xfrm>
            <a:off x="152399" y="5143500"/>
            <a:ext cx="11201401" cy="2340013"/>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Acquiring a new customer is significantly more expensive than retaining an existing one, often costing </a:t>
            </a: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five to ten times more</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This disparity underscores the immense value of every loyal customer. By focusing on retention, SyriaTel can optimize its marketing spend, reduce operational overhead associated with customer onboarding, and cultivate a stable customer base that generates consistent revenue.</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0" name="Text 3">
            <a:extLst>
              <a:ext uri="{FF2B5EF4-FFF2-40B4-BE49-F238E27FC236}">
                <a16:creationId xmlns:a16="http://schemas.microsoft.com/office/drawing/2014/main" id="{A75CA129-AFE2-25D8-0D50-9CFE72359FEB}"/>
              </a:ext>
            </a:extLst>
          </p:cNvPr>
          <p:cNvSpPr/>
          <p:nvPr/>
        </p:nvSpPr>
        <p:spPr>
          <a:xfrm>
            <a:off x="0" y="7802037"/>
            <a:ext cx="11353800" cy="1594939"/>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Understanding why and when customers leave (churn) is therefore a top priority. Churn erodes market share, diminishes brand value, and ultimately impacts the bottom line. By proactively addressing the root causes of churn, we can protect our existing revenue streams and strengthen our competitive position in the Syrian telecom market. This strategic focus on retention is essential for sustainable growth.</a:t>
            </a:r>
            <a:endParaRPr lang="en-US" sz="2400" dirty="0">
              <a:solidFill>
                <a:schemeClr val="tx2"/>
              </a:solidFill>
              <a:latin typeface="Source Sans Pro" panose="020B0503030403020204" pitchFamily="34" charset="0"/>
              <a:ea typeface="Source Sans Pro" panose="020B0503030403020204" pitchFamily="34" charset="0"/>
            </a:endParaRPr>
          </a:p>
        </p:txBody>
      </p:sp>
      <p:pic>
        <p:nvPicPr>
          <p:cNvPr id="11" name="Image 0" descr="preencoded.png">
            <a:extLst>
              <a:ext uri="{FF2B5EF4-FFF2-40B4-BE49-F238E27FC236}">
                <a16:creationId xmlns:a16="http://schemas.microsoft.com/office/drawing/2014/main" id="{1C8E6DC5-B20D-2356-180A-C9CAF7FFA779}"/>
              </a:ext>
            </a:extLst>
          </p:cNvPr>
          <p:cNvPicPr>
            <a:picLocks noChangeAspect="1"/>
          </p:cNvPicPr>
          <p:nvPr/>
        </p:nvPicPr>
        <p:blipFill>
          <a:blip r:embed="rId5"/>
          <a:stretch>
            <a:fillRect/>
          </a:stretch>
        </p:blipFill>
        <p:spPr>
          <a:xfrm>
            <a:off x="11353800" y="2493331"/>
            <a:ext cx="6499860" cy="680686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15849"/>
            <a:ext cx="4194107" cy="14936629"/>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sz="2000">
                <a:solidFill>
                  <a:schemeClr val="tx2"/>
                </a:solidFill>
                <a:latin typeface="Source Sans Pro" panose="020B0503030403020204" pitchFamily="34" charset="0"/>
                <a:ea typeface="Source Sans Pro" panose="020B0503030403020204" pitchFamily="34" charset="0"/>
              </a:endParaRPr>
            </a:p>
          </p:txBody>
        </p:sp>
      </p:grpSp>
      <p:sp>
        <p:nvSpPr>
          <p:cNvPr id="5" name="Freeform 5"/>
          <p:cNvSpPr/>
          <p:nvPr/>
        </p:nvSpPr>
        <p:spPr>
          <a:xfrm>
            <a:off x="1028700" y="8974931"/>
            <a:ext cx="1905000" cy="412084"/>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Text 0">
            <a:extLst>
              <a:ext uri="{FF2B5EF4-FFF2-40B4-BE49-F238E27FC236}">
                <a16:creationId xmlns:a16="http://schemas.microsoft.com/office/drawing/2014/main" id="{89D0E745-EC82-F3DD-420A-65D568E05DC8}"/>
              </a:ext>
            </a:extLst>
          </p:cNvPr>
          <p:cNvSpPr/>
          <p:nvPr/>
        </p:nvSpPr>
        <p:spPr>
          <a:xfrm>
            <a:off x="822841" y="565666"/>
            <a:ext cx="5598319" cy="747984"/>
          </a:xfrm>
          <a:prstGeom prst="rect">
            <a:avLst/>
          </a:prstGeom>
          <a:noFill/>
          <a:ln/>
        </p:spPr>
        <p:txBody>
          <a:bodyPr wrap="none" lIns="0" tIns="0" rIns="0" bIns="0" rtlCol="0" anchor="t"/>
          <a:lstStyle/>
          <a:p>
            <a:pPr marL="0" indent="0" algn="l">
              <a:lnSpc>
                <a:spcPts val="4000"/>
              </a:lnSpc>
              <a:buNone/>
            </a:pPr>
            <a:r>
              <a:rPr lang="en-US" sz="3200" dirty="0">
                <a:solidFill>
                  <a:schemeClr val="tx2"/>
                </a:solidFill>
                <a:latin typeface="Source Sans Pro" panose="020B0503030403020204" pitchFamily="34" charset="0"/>
                <a:ea typeface="Source Sans Pro" panose="020B0503030403020204" pitchFamily="34" charset="0"/>
                <a:cs typeface="Patrick Hand" pitchFamily="34" charset="-120"/>
              </a:rPr>
              <a:t>From Reactive to Predictive Retention</a:t>
            </a:r>
            <a:endParaRPr lang="en-US" sz="3200" dirty="0">
              <a:solidFill>
                <a:schemeClr val="tx2"/>
              </a:solidFill>
              <a:latin typeface="Source Sans Pro" panose="020B0503030403020204" pitchFamily="34" charset="0"/>
              <a:ea typeface="Source Sans Pro" panose="020B0503030403020204" pitchFamily="34" charset="0"/>
            </a:endParaRPr>
          </a:p>
        </p:txBody>
      </p:sp>
      <p:sp>
        <p:nvSpPr>
          <p:cNvPr id="10" name="Text 1">
            <a:extLst>
              <a:ext uri="{FF2B5EF4-FFF2-40B4-BE49-F238E27FC236}">
                <a16:creationId xmlns:a16="http://schemas.microsoft.com/office/drawing/2014/main" id="{DA0C6E09-FD23-0D6F-0D9C-898C3595FC2A}"/>
              </a:ext>
            </a:extLst>
          </p:cNvPr>
          <p:cNvSpPr/>
          <p:nvPr/>
        </p:nvSpPr>
        <p:spPr>
          <a:xfrm>
            <a:off x="822841" y="1491376"/>
            <a:ext cx="12984718" cy="1435713"/>
          </a:xfrm>
          <a:prstGeom prst="rect">
            <a:avLst/>
          </a:prstGeom>
          <a:noFill/>
          <a:ln/>
        </p:spPr>
        <p:txBody>
          <a:bodyPr wrap="square" lIns="0" tIns="0" rIns="0" bIns="0" rtlCol="0" anchor="t"/>
          <a:lstStyle/>
          <a:p>
            <a:pPr marL="0" indent="0" algn="l">
              <a:lnSpc>
                <a:spcPts val="2550"/>
              </a:lnSpc>
              <a:buNone/>
            </a:pPr>
            <a:r>
              <a:rPr lang="en-US" sz="2000" dirty="0">
                <a:solidFill>
                  <a:schemeClr val="tx2"/>
                </a:solidFill>
                <a:latin typeface="Source Sans Pro" panose="020B0503030403020204" pitchFamily="34" charset="0"/>
                <a:ea typeface="Source Sans Pro" panose="020B0503030403020204" pitchFamily="34" charset="0"/>
                <a:cs typeface="Patrick Hand" pitchFamily="34" charset="-120"/>
              </a:rPr>
              <a:t>This project marks a pivotal shift in SyriaTel's customer retention strategy, moving from a reactive approach—where we respond to churn after it occurs—to a proactive, data-driven model that identifies at-risk customers </a:t>
            </a:r>
            <a:r>
              <a:rPr lang="en-US" sz="2000" i="1" dirty="0">
                <a:solidFill>
                  <a:schemeClr val="tx2"/>
                </a:solidFill>
                <a:latin typeface="Source Sans Pro" panose="020B0503030403020204" pitchFamily="34" charset="0"/>
                <a:ea typeface="Source Sans Pro" panose="020B0503030403020204" pitchFamily="34" charset="0"/>
                <a:cs typeface="Patrick Hand" pitchFamily="34" charset="-120"/>
              </a:rPr>
              <a:t>before</a:t>
            </a:r>
            <a:r>
              <a:rPr lang="en-US" sz="2000" dirty="0">
                <a:solidFill>
                  <a:schemeClr val="tx2"/>
                </a:solidFill>
                <a:latin typeface="Source Sans Pro" panose="020B0503030403020204" pitchFamily="34" charset="0"/>
                <a:ea typeface="Source Sans Pro" panose="020B0503030403020204" pitchFamily="34" charset="0"/>
                <a:cs typeface="Patrick Hand" pitchFamily="34" charset="-120"/>
              </a:rPr>
              <a:t> they decide to leave. Our goal is to empower SyriaTel with the foresight to intervene effectively, safeguarding our customer base and enhancing profitability.</a:t>
            </a:r>
            <a:endParaRPr lang="en-US" sz="2000" dirty="0">
              <a:solidFill>
                <a:schemeClr val="tx2"/>
              </a:solidFill>
              <a:latin typeface="Source Sans Pro" panose="020B0503030403020204" pitchFamily="34" charset="0"/>
              <a:ea typeface="Source Sans Pro" panose="020B0503030403020204" pitchFamily="34" charset="0"/>
            </a:endParaRPr>
          </a:p>
        </p:txBody>
      </p:sp>
      <p:sp>
        <p:nvSpPr>
          <p:cNvPr id="11" name="Shape 2">
            <a:extLst>
              <a:ext uri="{FF2B5EF4-FFF2-40B4-BE49-F238E27FC236}">
                <a16:creationId xmlns:a16="http://schemas.microsoft.com/office/drawing/2014/main" id="{4C658768-72C9-DC7D-E50F-6A2A5122261B}"/>
              </a:ext>
            </a:extLst>
          </p:cNvPr>
          <p:cNvSpPr/>
          <p:nvPr/>
        </p:nvSpPr>
        <p:spPr>
          <a:xfrm>
            <a:off x="822841" y="2995611"/>
            <a:ext cx="4191119" cy="132975"/>
          </a:xfrm>
          <a:prstGeom prst="roundRect">
            <a:avLst>
              <a:gd name="adj" fmla="val 94500"/>
            </a:avLst>
          </a:prstGeom>
          <a:solidFill>
            <a:srgbClr val="CCCCCC"/>
          </a:solidFill>
          <a:ln/>
        </p:spPr>
      </p:sp>
      <p:sp>
        <p:nvSpPr>
          <p:cNvPr id="12" name="Shape 3">
            <a:extLst>
              <a:ext uri="{FF2B5EF4-FFF2-40B4-BE49-F238E27FC236}">
                <a16:creationId xmlns:a16="http://schemas.microsoft.com/office/drawing/2014/main" id="{0E30C8D0-A119-39C7-61EF-CBB905336D24}"/>
              </a:ext>
            </a:extLst>
          </p:cNvPr>
          <p:cNvSpPr/>
          <p:nvPr/>
        </p:nvSpPr>
        <p:spPr>
          <a:xfrm>
            <a:off x="2609790" y="2709982"/>
            <a:ext cx="617101" cy="897408"/>
          </a:xfrm>
          <a:prstGeom prst="roundRect">
            <a:avLst>
              <a:gd name="adj" fmla="val 148177"/>
            </a:avLst>
          </a:prstGeom>
          <a:solidFill>
            <a:srgbClr val="CCCCCC"/>
          </a:solidFill>
          <a:ln/>
        </p:spPr>
      </p:sp>
      <p:pic>
        <p:nvPicPr>
          <p:cNvPr id="13" name="Image 0" descr="preencoded.png">
            <a:extLst>
              <a:ext uri="{FF2B5EF4-FFF2-40B4-BE49-F238E27FC236}">
                <a16:creationId xmlns:a16="http://schemas.microsoft.com/office/drawing/2014/main" id="{1D993722-E0BD-3139-9BC2-598215712CC9}"/>
              </a:ext>
            </a:extLst>
          </p:cNvPr>
          <p:cNvPicPr>
            <a:picLocks noChangeAspect="1"/>
          </p:cNvPicPr>
          <p:nvPr/>
        </p:nvPicPr>
        <p:blipFill>
          <a:blip r:embed="rId4"/>
          <a:stretch>
            <a:fillRect/>
          </a:stretch>
        </p:blipFill>
        <p:spPr>
          <a:xfrm>
            <a:off x="2794933" y="2864287"/>
            <a:ext cx="246817" cy="448617"/>
          </a:xfrm>
          <a:prstGeom prst="rect">
            <a:avLst/>
          </a:prstGeom>
        </p:spPr>
      </p:pic>
      <p:sp>
        <p:nvSpPr>
          <p:cNvPr id="14" name="Text 4">
            <a:extLst>
              <a:ext uri="{FF2B5EF4-FFF2-40B4-BE49-F238E27FC236}">
                <a16:creationId xmlns:a16="http://schemas.microsoft.com/office/drawing/2014/main" id="{A2AD8744-7EBB-ADFD-128A-6F9FBE95E46A}"/>
              </a:ext>
            </a:extLst>
          </p:cNvPr>
          <p:cNvSpPr/>
          <p:nvPr/>
        </p:nvSpPr>
        <p:spPr>
          <a:xfrm>
            <a:off x="1051322" y="3532703"/>
            <a:ext cx="2057281" cy="373992"/>
          </a:xfrm>
          <a:prstGeom prst="rect">
            <a:avLst/>
          </a:prstGeom>
          <a:noFill/>
          <a:ln/>
        </p:spPr>
        <p:txBody>
          <a:bodyPr wrap="none" lIns="0" tIns="0" rIns="0" bIns="0" rtlCol="0" anchor="t"/>
          <a:lstStyle/>
          <a:p>
            <a:pPr marL="0" indent="0" algn="l">
              <a:lnSpc>
                <a:spcPts val="2000"/>
              </a:lnSpc>
              <a:buNone/>
            </a:pPr>
            <a:r>
              <a:rPr lang="en-US" sz="2000" b="1" dirty="0">
                <a:solidFill>
                  <a:schemeClr val="tx2"/>
                </a:solidFill>
                <a:latin typeface="Source Sans Pro" panose="020B0503030403020204" pitchFamily="34" charset="0"/>
                <a:ea typeface="Source Sans Pro" panose="020B0503030403020204" pitchFamily="34" charset="0"/>
                <a:cs typeface="Patrick Hand" pitchFamily="34" charset="-120"/>
              </a:rPr>
              <a:t>Diagnose Drivers of Churn</a:t>
            </a:r>
            <a:endParaRPr lang="en-US" sz="2000" b="1" dirty="0">
              <a:solidFill>
                <a:schemeClr val="tx2"/>
              </a:solidFill>
              <a:latin typeface="Source Sans Pro" panose="020B0503030403020204" pitchFamily="34" charset="0"/>
              <a:ea typeface="Source Sans Pro" panose="020B0503030403020204" pitchFamily="34" charset="0"/>
            </a:endParaRPr>
          </a:p>
        </p:txBody>
      </p:sp>
      <p:sp>
        <p:nvSpPr>
          <p:cNvPr id="15" name="Text 5">
            <a:extLst>
              <a:ext uri="{FF2B5EF4-FFF2-40B4-BE49-F238E27FC236}">
                <a16:creationId xmlns:a16="http://schemas.microsoft.com/office/drawing/2014/main" id="{D602A4ED-C186-AFA0-93DD-2BD70DA6DB2C}"/>
              </a:ext>
            </a:extLst>
          </p:cNvPr>
          <p:cNvSpPr/>
          <p:nvPr/>
        </p:nvSpPr>
        <p:spPr>
          <a:xfrm>
            <a:off x="1051322" y="3913227"/>
            <a:ext cx="3734157" cy="3349998"/>
          </a:xfrm>
          <a:prstGeom prst="rect">
            <a:avLst/>
          </a:prstGeom>
          <a:noFill/>
          <a:ln/>
        </p:spPr>
        <p:txBody>
          <a:bodyPr wrap="square" lIns="0" tIns="0" rIns="0" bIns="0" rtlCol="0" anchor="t"/>
          <a:lstStyle/>
          <a:p>
            <a:pPr marL="0" indent="0" algn="l">
              <a:lnSpc>
                <a:spcPts val="2550"/>
              </a:lnSpc>
              <a:buNone/>
            </a:pPr>
            <a:r>
              <a:rPr lang="en-US" sz="2000" dirty="0">
                <a:solidFill>
                  <a:schemeClr val="tx2"/>
                </a:solidFill>
                <a:latin typeface="Source Sans Pro" panose="020B0503030403020204" pitchFamily="34" charset="0"/>
                <a:ea typeface="Source Sans Pro" panose="020B0503030403020204" pitchFamily="34" charset="0"/>
                <a:cs typeface="Patrick Hand" pitchFamily="34" charset="-120"/>
              </a:rPr>
              <a:t>Our initial objective involves a deep dive into historical customer data to uncover the key behaviors, service interactions, and plan features that are most strongly linked to customer churn. This diagnostic phase will provide foundational insights into why customers are leaving, allowing us to pinpoint critical areas for improvement.</a:t>
            </a:r>
            <a:endParaRPr lang="en-US" sz="2000" dirty="0">
              <a:solidFill>
                <a:schemeClr val="tx2"/>
              </a:solidFill>
              <a:latin typeface="Source Sans Pro" panose="020B0503030403020204" pitchFamily="34" charset="0"/>
              <a:ea typeface="Source Sans Pro" panose="020B0503030403020204" pitchFamily="34" charset="0"/>
            </a:endParaRPr>
          </a:p>
        </p:txBody>
      </p:sp>
      <p:sp>
        <p:nvSpPr>
          <p:cNvPr id="16" name="Shape 6">
            <a:extLst>
              <a:ext uri="{FF2B5EF4-FFF2-40B4-BE49-F238E27FC236}">
                <a16:creationId xmlns:a16="http://schemas.microsoft.com/office/drawing/2014/main" id="{E8EA3344-C1F1-597B-0315-663210C8ABD0}"/>
              </a:ext>
            </a:extLst>
          </p:cNvPr>
          <p:cNvSpPr/>
          <p:nvPr/>
        </p:nvSpPr>
        <p:spPr>
          <a:xfrm>
            <a:off x="5219581" y="2995611"/>
            <a:ext cx="4191119" cy="132975"/>
          </a:xfrm>
          <a:prstGeom prst="roundRect">
            <a:avLst>
              <a:gd name="adj" fmla="val 94500"/>
            </a:avLst>
          </a:prstGeom>
          <a:solidFill>
            <a:srgbClr val="CCCCCC"/>
          </a:solidFill>
          <a:ln/>
        </p:spPr>
      </p:sp>
      <p:sp>
        <p:nvSpPr>
          <p:cNvPr id="17" name="Shape 7">
            <a:extLst>
              <a:ext uri="{FF2B5EF4-FFF2-40B4-BE49-F238E27FC236}">
                <a16:creationId xmlns:a16="http://schemas.microsoft.com/office/drawing/2014/main" id="{07FEED87-B58C-532E-A842-2E15AAD57DB2}"/>
              </a:ext>
            </a:extLst>
          </p:cNvPr>
          <p:cNvSpPr/>
          <p:nvPr/>
        </p:nvSpPr>
        <p:spPr>
          <a:xfrm>
            <a:off x="7006530" y="2709982"/>
            <a:ext cx="617101" cy="897408"/>
          </a:xfrm>
          <a:prstGeom prst="roundRect">
            <a:avLst>
              <a:gd name="adj" fmla="val 148177"/>
            </a:avLst>
          </a:prstGeom>
          <a:solidFill>
            <a:srgbClr val="CCCCCC"/>
          </a:solidFill>
          <a:ln/>
        </p:spPr>
      </p:sp>
      <p:pic>
        <p:nvPicPr>
          <p:cNvPr id="18" name="Image 1" descr="preencoded.png">
            <a:extLst>
              <a:ext uri="{FF2B5EF4-FFF2-40B4-BE49-F238E27FC236}">
                <a16:creationId xmlns:a16="http://schemas.microsoft.com/office/drawing/2014/main" id="{6C57308D-29B3-E928-256A-92C30A3F232D}"/>
              </a:ext>
            </a:extLst>
          </p:cNvPr>
          <p:cNvPicPr>
            <a:picLocks noChangeAspect="1"/>
          </p:cNvPicPr>
          <p:nvPr/>
        </p:nvPicPr>
        <p:blipFill>
          <a:blip r:embed="rId5"/>
          <a:stretch>
            <a:fillRect/>
          </a:stretch>
        </p:blipFill>
        <p:spPr>
          <a:xfrm>
            <a:off x="7191673" y="2864287"/>
            <a:ext cx="246817" cy="448617"/>
          </a:xfrm>
          <a:prstGeom prst="rect">
            <a:avLst/>
          </a:prstGeom>
        </p:spPr>
      </p:pic>
      <p:sp>
        <p:nvSpPr>
          <p:cNvPr id="19" name="Text 8">
            <a:extLst>
              <a:ext uri="{FF2B5EF4-FFF2-40B4-BE49-F238E27FC236}">
                <a16:creationId xmlns:a16="http://schemas.microsoft.com/office/drawing/2014/main" id="{056DAD22-8B22-52A3-C088-21178390C35C}"/>
              </a:ext>
            </a:extLst>
          </p:cNvPr>
          <p:cNvSpPr/>
          <p:nvPr/>
        </p:nvSpPr>
        <p:spPr>
          <a:xfrm>
            <a:off x="5448062" y="3532703"/>
            <a:ext cx="2057281" cy="373992"/>
          </a:xfrm>
          <a:prstGeom prst="rect">
            <a:avLst/>
          </a:prstGeom>
          <a:noFill/>
          <a:ln/>
        </p:spPr>
        <p:txBody>
          <a:bodyPr wrap="none" lIns="0" tIns="0" rIns="0" bIns="0" rtlCol="0" anchor="t"/>
          <a:lstStyle/>
          <a:p>
            <a:pPr marL="0" indent="0" algn="l">
              <a:lnSpc>
                <a:spcPts val="2000"/>
              </a:lnSpc>
              <a:buNone/>
            </a:pPr>
            <a:r>
              <a:rPr lang="en-US" sz="2000" b="1" dirty="0">
                <a:solidFill>
                  <a:schemeClr val="tx2"/>
                </a:solidFill>
                <a:latin typeface="Source Sans Pro" panose="020B0503030403020204" pitchFamily="34" charset="0"/>
                <a:ea typeface="Source Sans Pro" panose="020B0503030403020204" pitchFamily="34" charset="0"/>
                <a:cs typeface="Patrick Hand" pitchFamily="34" charset="-120"/>
              </a:rPr>
              <a:t>Build a Predictive Model</a:t>
            </a:r>
            <a:endParaRPr lang="en-US" sz="2000" b="1" dirty="0">
              <a:solidFill>
                <a:schemeClr val="tx2"/>
              </a:solidFill>
              <a:latin typeface="Source Sans Pro" panose="020B0503030403020204" pitchFamily="34" charset="0"/>
              <a:ea typeface="Source Sans Pro" panose="020B0503030403020204" pitchFamily="34" charset="0"/>
            </a:endParaRPr>
          </a:p>
        </p:txBody>
      </p:sp>
      <p:sp>
        <p:nvSpPr>
          <p:cNvPr id="20" name="Text 9">
            <a:extLst>
              <a:ext uri="{FF2B5EF4-FFF2-40B4-BE49-F238E27FC236}">
                <a16:creationId xmlns:a16="http://schemas.microsoft.com/office/drawing/2014/main" id="{D33FEAD1-5C47-3EAC-D11D-FD94D9BB55EF}"/>
              </a:ext>
            </a:extLst>
          </p:cNvPr>
          <p:cNvSpPr/>
          <p:nvPr/>
        </p:nvSpPr>
        <p:spPr>
          <a:xfrm>
            <a:off x="5448062" y="3913227"/>
            <a:ext cx="3734157" cy="3349998"/>
          </a:xfrm>
          <a:prstGeom prst="rect">
            <a:avLst/>
          </a:prstGeom>
          <a:noFill/>
          <a:ln/>
        </p:spPr>
        <p:txBody>
          <a:bodyPr wrap="square" lIns="0" tIns="0" rIns="0" bIns="0" rtlCol="0" anchor="t"/>
          <a:lstStyle/>
          <a:p>
            <a:pPr marL="0" indent="0" algn="l">
              <a:lnSpc>
                <a:spcPts val="2550"/>
              </a:lnSpc>
              <a:buNone/>
            </a:pPr>
            <a:r>
              <a:rPr lang="en-US" sz="2000" dirty="0">
                <a:solidFill>
                  <a:schemeClr val="tx2"/>
                </a:solidFill>
                <a:latin typeface="Source Sans Pro" panose="020B0503030403020204" pitchFamily="34" charset="0"/>
                <a:ea typeface="Source Sans Pro" panose="020B0503030403020204" pitchFamily="34" charset="0"/>
                <a:cs typeface="Patrick Hand" pitchFamily="34" charset="-120"/>
              </a:rPr>
              <a:t>Leveraging advanced machine learning techniques, we aim to construct a reliable predictive tool. This model will analyze various customer attributes and usage patterns to forecast which individuals are most likely to churn, assigning a churn risk score that allows for precise, targeted interventions.</a:t>
            </a:r>
            <a:endParaRPr lang="en-US" sz="2000" dirty="0">
              <a:solidFill>
                <a:schemeClr val="tx2"/>
              </a:solidFill>
              <a:latin typeface="Source Sans Pro" panose="020B0503030403020204" pitchFamily="34" charset="0"/>
              <a:ea typeface="Source Sans Pro" panose="020B0503030403020204" pitchFamily="34" charset="0"/>
            </a:endParaRPr>
          </a:p>
        </p:txBody>
      </p:sp>
      <p:sp>
        <p:nvSpPr>
          <p:cNvPr id="21" name="Shape 10">
            <a:extLst>
              <a:ext uri="{FF2B5EF4-FFF2-40B4-BE49-F238E27FC236}">
                <a16:creationId xmlns:a16="http://schemas.microsoft.com/office/drawing/2014/main" id="{059A6993-625F-1954-A353-CA16D14ED81A}"/>
              </a:ext>
            </a:extLst>
          </p:cNvPr>
          <p:cNvSpPr/>
          <p:nvPr/>
        </p:nvSpPr>
        <p:spPr>
          <a:xfrm>
            <a:off x="9616321" y="2995611"/>
            <a:ext cx="4191119" cy="132975"/>
          </a:xfrm>
          <a:prstGeom prst="roundRect">
            <a:avLst>
              <a:gd name="adj" fmla="val 94500"/>
            </a:avLst>
          </a:prstGeom>
          <a:solidFill>
            <a:srgbClr val="CCCCCC"/>
          </a:solidFill>
          <a:ln/>
        </p:spPr>
      </p:sp>
      <p:sp>
        <p:nvSpPr>
          <p:cNvPr id="22" name="Shape 11">
            <a:extLst>
              <a:ext uri="{FF2B5EF4-FFF2-40B4-BE49-F238E27FC236}">
                <a16:creationId xmlns:a16="http://schemas.microsoft.com/office/drawing/2014/main" id="{CE88F0C5-EBC8-54F6-CCE4-55783DC50AE6}"/>
              </a:ext>
            </a:extLst>
          </p:cNvPr>
          <p:cNvSpPr/>
          <p:nvPr/>
        </p:nvSpPr>
        <p:spPr>
          <a:xfrm>
            <a:off x="11403270" y="2709982"/>
            <a:ext cx="617101" cy="897408"/>
          </a:xfrm>
          <a:prstGeom prst="roundRect">
            <a:avLst>
              <a:gd name="adj" fmla="val 148177"/>
            </a:avLst>
          </a:prstGeom>
          <a:solidFill>
            <a:srgbClr val="CCCCCC"/>
          </a:solidFill>
          <a:ln/>
        </p:spPr>
      </p:sp>
      <p:pic>
        <p:nvPicPr>
          <p:cNvPr id="23" name="Image 2" descr="preencoded.png">
            <a:extLst>
              <a:ext uri="{FF2B5EF4-FFF2-40B4-BE49-F238E27FC236}">
                <a16:creationId xmlns:a16="http://schemas.microsoft.com/office/drawing/2014/main" id="{B90C3932-8310-6777-E646-A5F0924FA465}"/>
              </a:ext>
            </a:extLst>
          </p:cNvPr>
          <p:cNvPicPr>
            <a:picLocks noChangeAspect="1"/>
          </p:cNvPicPr>
          <p:nvPr/>
        </p:nvPicPr>
        <p:blipFill>
          <a:blip r:embed="rId6"/>
          <a:stretch>
            <a:fillRect/>
          </a:stretch>
        </p:blipFill>
        <p:spPr>
          <a:xfrm>
            <a:off x="11588413" y="2864287"/>
            <a:ext cx="246817" cy="448617"/>
          </a:xfrm>
          <a:prstGeom prst="rect">
            <a:avLst/>
          </a:prstGeom>
        </p:spPr>
      </p:pic>
      <p:sp>
        <p:nvSpPr>
          <p:cNvPr id="24" name="Text 12">
            <a:extLst>
              <a:ext uri="{FF2B5EF4-FFF2-40B4-BE49-F238E27FC236}">
                <a16:creationId xmlns:a16="http://schemas.microsoft.com/office/drawing/2014/main" id="{6D3109E0-BD9C-DF67-ABC8-106031B97B6F}"/>
              </a:ext>
            </a:extLst>
          </p:cNvPr>
          <p:cNvSpPr/>
          <p:nvPr/>
        </p:nvSpPr>
        <p:spPr>
          <a:xfrm>
            <a:off x="9844802" y="3532703"/>
            <a:ext cx="2057281" cy="373992"/>
          </a:xfrm>
          <a:prstGeom prst="rect">
            <a:avLst/>
          </a:prstGeom>
          <a:noFill/>
          <a:ln/>
        </p:spPr>
        <p:txBody>
          <a:bodyPr wrap="none" lIns="0" tIns="0" rIns="0" bIns="0" rtlCol="0" anchor="t"/>
          <a:lstStyle/>
          <a:p>
            <a:pPr marL="0" indent="0" algn="l">
              <a:lnSpc>
                <a:spcPts val="2000"/>
              </a:lnSpc>
              <a:buNone/>
            </a:pPr>
            <a:r>
              <a:rPr lang="en-US" sz="2000" b="1" dirty="0">
                <a:solidFill>
                  <a:schemeClr val="tx2"/>
                </a:solidFill>
                <a:latin typeface="Source Sans Pro" panose="020B0503030403020204" pitchFamily="34" charset="0"/>
                <a:ea typeface="Source Sans Pro" panose="020B0503030403020204" pitchFamily="34" charset="0"/>
                <a:cs typeface="Patrick Hand" pitchFamily="34" charset="-120"/>
              </a:rPr>
              <a:t>Deliver Actionable Insights</a:t>
            </a:r>
            <a:endParaRPr lang="en-US" sz="2000" b="1" dirty="0">
              <a:solidFill>
                <a:schemeClr val="tx2"/>
              </a:solidFill>
              <a:latin typeface="Source Sans Pro" panose="020B0503030403020204" pitchFamily="34" charset="0"/>
              <a:ea typeface="Source Sans Pro" panose="020B0503030403020204" pitchFamily="34" charset="0"/>
            </a:endParaRPr>
          </a:p>
        </p:txBody>
      </p:sp>
      <p:sp>
        <p:nvSpPr>
          <p:cNvPr id="25" name="Text 13">
            <a:extLst>
              <a:ext uri="{FF2B5EF4-FFF2-40B4-BE49-F238E27FC236}">
                <a16:creationId xmlns:a16="http://schemas.microsoft.com/office/drawing/2014/main" id="{BDAF85CD-69C8-602A-5CF3-47452BEABEF6}"/>
              </a:ext>
            </a:extLst>
          </p:cNvPr>
          <p:cNvSpPr/>
          <p:nvPr/>
        </p:nvSpPr>
        <p:spPr>
          <a:xfrm>
            <a:off x="9844802" y="3913226"/>
            <a:ext cx="3734157" cy="3828569"/>
          </a:xfrm>
          <a:prstGeom prst="rect">
            <a:avLst/>
          </a:prstGeom>
          <a:noFill/>
          <a:ln/>
        </p:spPr>
        <p:txBody>
          <a:bodyPr wrap="square" lIns="0" tIns="0" rIns="0" bIns="0" rtlCol="0" anchor="t"/>
          <a:lstStyle/>
          <a:p>
            <a:pPr marL="0" indent="0" algn="l">
              <a:lnSpc>
                <a:spcPts val="2550"/>
              </a:lnSpc>
              <a:buNone/>
            </a:pPr>
            <a:r>
              <a:rPr lang="en-US" sz="2000" dirty="0">
                <a:solidFill>
                  <a:schemeClr val="tx2"/>
                </a:solidFill>
                <a:latin typeface="Source Sans Pro" panose="020B0503030403020204" pitchFamily="34" charset="0"/>
                <a:ea typeface="Source Sans Pro" panose="020B0503030403020204" pitchFamily="34" charset="0"/>
                <a:cs typeface="Patrick Hand" pitchFamily="34" charset="-120"/>
              </a:rPr>
              <a:t>Beyond prediction, the project is committed to translating complex data into clear, practical recommendations. These insights will be specifically designed for our marketing, customer success, and product development teams, enabling them to implement targeted strategies that effectively reduce churn and enhance customer loyalty.</a:t>
            </a:r>
            <a:endParaRPr lang="en-US" sz="2000" dirty="0">
              <a:solidFill>
                <a:schemeClr val="tx2"/>
              </a:solidFill>
              <a:latin typeface="Source Sans Pro" panose="020B0503030403020204" pitchFamily="34" charset="0"/>
              <a:ea typeface="Source Sans Pro" panose="020B0503030403020204" pitchFamily="34" charset="0"/>
            </a:endParaRPr>
          </a:p>
        </p:txBody>
      </p:sp>
      <p:sp>
        <p:nvSpPr>
          <p:cNvPr id="26" name="Text 14">
            <a:extLst>
              <a:ext uri="{FF2B5EF4-FFF2-40B4-BE49-F238E27FC236}">
                <a16:creationId xmlns:a16="http://schemas.microsoft.com/office/drawing/2014/main" id="{47469A1A-ABC5-6BDD-63F2-6EC6C97FD3BE}"/>
              </a:ext>
            </a:extLst>
          </p:cNvPr>
          <p:cNvSpPr/>
          <p:nvPr/>
        </p:nvSpPr>
        <p:spPr>
          <a:xfrm>
            <a:off x="822841" y="8039100"/>
            <a:ext cx="12984718" cy="957143"/>
          </a:xfrm>
          <a:prstGeom prst="rect">
            <a:avLst/>
          </a:prstGeom>
          <a:noFill/>
          <a:ln/>
        </p:spPr>
        <p:txBody>
          <a:bodyPr wrap="square" lIns="0" tIns="0" rIns="0" bIns="0" rtlCol="0" anchor="t"/>
          <a:lstStyle/>
          <a:p>
            <a:pPr marL="0" indent="0" algn="l">
              <a:lnSpc>
                <a:spcPts val="2550"/>
              </a:lnSpc>
              <a:buNone/>
            </a:pPr>
            <a:r>
              <a:rPr lang="en-US" sz="2000" dirty="0">
                <a:solidFill>
                  <a:schemeClr val="tx2"/>
                </a:solidFill>
                <a:latin typeface="Source Sans Pro" panose="020B0503030403020204" pitchFamily="34" charset="0"/>
                <a:ea typeface="Source Sans Pro" panose="020B0503030403020204" pitchFamily="34" charset="0"/>
                <a:cs typeface="Patrick Hand" pitchFamily="34" charset="-120"/>
              </a:rPr>
              <a:t>By achieving these objectives, SyriaTel will be able to implement more effective retention campaigns, personalize customer interactions, and ultimately foster stronger, more lasting relationships with our subscribers.</a:t>
            </a:r>
            <a:endParaRPr lang="en-US" sz="2000" dirty="0">
              <a:solidFill>
                <a:schemeClr val="tx2"/>
              </a:solidFill>
              <a:latin typeface="Source Sans Pro" panose="020B0503030403020204" pitchFamily="34" charset="0"/>
              <a:ea typeface="Source Sans Pro" panose="020B0503030403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4093893" y="-38100"/>
            <a:ext cx="4194107" cy="10271151"/>
            <a:chOff x="0" y="0"/>
            <a:chExt cx="1104621" cy="2705159"/>
          </a:xfrm>
        </p:grpSpPr>
        <p:sp>
          <p:nvSpPr>
            <p:cNvPr id="3" name="Freeform 3"/>
            <p:cNvSpPr/>
            <p:nvPr/>
          </p:nvSpPr>
          <p:spPr>
            <a:xfrm>
              <a:off x="0" y="0"/>
              <a:ext cx="1104621" cy="2705159"/>
            </a:xfrm>
            <a:custGeom>
              <a:avLst/>
              <a:gdLst/>
              <a:ahLst/>
              <a:cxnLst/>
              <a:rect l="l" t="t" r="r" b="b"/>
              <a:pathLst>
                <a:path w="1104621" h="2705159">
                  <a:moveTo>
                    <a:pt x="0" y="0"/>
                  </a:moveTo>
                  <a:lnTo>
                    <a:pt x="1104621" y="0"/>
                  </a:lnTo>
                  <a:lnTo>
                    <a:pt x="1104621" y="2705159"/>
                  </a:lnTo>
                  <a:lnTo>
                    <a:pt x="0" y="2705159"/>
                  </a:lnTo>
                  <a:close/>
                </a:path>
              </a:pathLst>
            </a:custGeom>
            <a:solidFill>
              <a:srgbClr val="7994A0"/>
            </a:solidFill>
          </p:spPr>
        </p:sp>
        <p:sp>
          <p:nvSpPr>
            <p:cNvPr id="4" name="TextBox 4"/>
            <p:cNvSpPr txBox="1"/>
            <p:nvPr/>
          </p:nvSpPr>
          <p:spPr>
            <a:xfrm>
              <a:off x="0" y="-47625"/>
              <a:ext cx="1104621" cy="2752784"/>
            </a:xfrm>
            <a:prstGeom prst="rect">
              <a:avLst/>
            </a:prstGeom>
          </p:spPr>
          <p:txBody>
            <a:bodyPr lIns="50800" tIns="50800" rIns="50800" bIns="50800" rtlCol="0" anchor="ctr"/>
            <a:lstStyle/>
            <a:p>
              <a:pPr algn="ctr">
                <a:lnSpc>
                  <a:spcPts val="3693"/>
                </a:lnSpc>
              </a:pPr>
              <a:endParaRPr>
                <a:solidFill>
                  <a:schemeClr val="tx2"/>
                </a:solidFill>
                <a:latin typeface="Source Sans Pro" panose="020B0503030403020204" pitchFamily="34" charset="0"/>
                <a:ea typeface="Source Sans Pro" panose="020B0503030403020204" pitchFamily="34" charset="0"/>
              </a:endParaRPr>
            </a:p>
          </p:txBody>
        </p:sp>
      </p:grpSp>
      <p:sp>
        <p:nvSpPr>
          <p:cNvPr id="5" name="Freeform 5"/>
          <p:cNvSpPr/>
          <p:nvPr/>
        </p:nvSpPr>
        <p:spPr>
          <a:xfrm>
            <a:off x="643167" y="9643388"/>
            <a:ext cx="2223641" cy="482773"/>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Text 0">
            <a:extLst>
              <a:ext uri="{FF2B5EF4-FFF2-40B4-BE49-F238E27FC236}">
                <a16:creationId xmlns:a16="http://schemas.microsoft.com/office/drawing/2014/main" id="{2D61BFBE-E94A-FACC-2DDA-67549E2CC977}"/>
              </a:ext>
            </a:extLst>
          </p:cNvPr>
          <p:cNvSpPr/>
          <p:nvPr/>
        </p:nvSpPr>
        <p:spPr>
          <a:xfrm>
            <a:off x="74356" y="567557"/>
            <a:ext cx="13780590" cy="501766"/>
          </a:xfrm>
          <a:prstGeom prst="rect">
            <a:avLst/>
          </a:prstGeom>
          <a:noFill/>
          <a:ln/>
        </p:spPr>
        <p:txBody>
          <a:bodyPr wrap="none" lIns="0" tIns="0" rIns="0" bIns="0" rtlCol="0" anchor="t"/>
          <a:lstStyle/>
          <a:p>
            <a:pPr marL="0" indent="0" algn="ctr">
              <a:lnSpc>
                <a:spcPts val="3850"/>
              </a:lnSpc>
              <a:buNone/>
            </a:pPr>
            <a:r>
              <a:rPr lang="en-US" sz="3200" dirty="0">
                <a:solidFill>
                  <a:schemeClr val="tx2"/>
                </a:solidFill>
                <a:latin typeface="Source Sans Pro" panose="020B0503030403020204" pitchFamily="34" charset="0"/>
                <a:ea typeface="Source Sans Pro" panose="020B0503030403020204" pitchFamily="34" charset="0"/>
                <a:cs typeface="Patrick Hand" pitchFamily="34" charset="-120"/>
              </a:rPr>
              <a:t>Dataset Overview: The Foundation of Our Insights</a:t>
            </a:r>
            <a:endParaRPr lang="en-US" sz="3200" dirty="0">
              <a:solidFill>
                <a:schemeClr val="tx2"/>
              </a:solidFill>
              <a:latin typeface="Source Sans Pro" panose="020B0503030403020204" pitchFamily="34" charset="0"/>
              <a:ea typeface="Source Sans Pro" panose="020B0503030403020204" pitchFamily="34" charset="0"/>
            </a:endParaRPr>
          </a:p>
        </p:txBody>
      </p:sp>
      <p:sp>
        <p:nvSpPr>
          <p:cNvPr id="9" name="Text 1">
            <a:extLst>
              <a:ext uri="{FF2B5EF4-FFF2-40B4-BE49-F238E27FC236}">
                <a16:creationId xmlns:a16="http://schemas.microsoft.com/office/drawing/2014/main" id="{D0DC894D-2462-F804-7DBD-D16A430A7FA7}"/>
              </a:ext>
            </a:extLst>
          </p:cNvPr>
          <p:cNvSpPr/>
          <p:nvPr/>
        </p:nvSpPr>
        <p:spPr>
          <a:xfrm>
            <a:off x="0" y="1526606"/>
            <a:ext cx="12344400" cy="1178494"/>
          </a:xfrm>
          <a:prstGeom prst="rect">
            <a:avLst/>
          </a:prstGeom>
          <a:noFill/>
          <a:ln/>
        </p:spPr>
        <p:txBody>
          <a:bodyPr wrap="square" lIns="0" tIns="0" rIns="0" bIns="0" rtlCol="0" anchor="t"/>
          <a:lstStyle/>
          <a:p>
            <a:pPr marL="0" indent="0" algn="l">
              <a:lnSpc>
                <a:spcPts val="2450"/>
              </a:lnSpc>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Our comprehensive analysis was built upon a meticulously curated dataset comprising detailed information for </a:t>
            </a: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3,333 SyriaTel customers</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This robust dataset served as the bedrock for our predictive modeling, offering a holistic view of customer interactions and service usage.</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0" name="Text 2">
            <a:extLst>
              <a:ext uri="{FF2B5EF4-FFF2-40B4-BE49-F238E27FC236}">
                <a16:creationId xmlns:a16="http://schemas.microsoft.com/office/drawing/2014/main" id="{D34731FB-C45C-F764-8ABE-4232068DEE97}"/>
              </a:ext>
            </a:extLst>
          </p:cNvPr>
          <p:cNvSpPr/>
          <p:nvPr/>
        </p:nvSpPr>
        <p:spPr>
          <a:xfrm>
            <a:off x="0" y="2933448"/>
            <a:ext cx="12344400" cy="838452"/>
          </a:xfrm>
          <a:prstGeom prst="rect">
            <a:avLst/>
          </a:prstGeom>
          <a:noFill/>
          <a:ln/>
        </p:spPr>
        <p:txBody>
          <a:bodyPr wrap="square" lIns="0" tIns="0" rIns="0" bIns="0" rtlCol="0" anchor="t"/>
          <a:lstStyle/>
          <a:p>
            <a:pPr marL="0" indent="0" algn="l">
              <a:lnSpc>
                <a:spcPts val="2450"/>
              </a:lnSpc>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The dataset encompassed a wide array of attributes, providing rich context for our analysis. Key categories of information included:</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1" name="Text 3">
            <a:extLst>
              <a:ext uri="{FF2B5EF4-FFF2-40B4-BE49-F238E27FC236}">
                <a16:creationId xmlns:a16="http://schemas.microsoft.com/office/drawing/2014/main" id="{BFB3E84E-3948-C8A4-8084-2202875BA844}"/>
              </a:ext>
            </a:extLst>
          </p:cNvPr>
          <p:cNvSpPr/>
          <p:nvPr/>
        </p:nvSpPr>
        <p:spPr>
          <a:xfrm>
            <a:off x="0" y="3848017"/>
            <a:ext cx="12344400" cy="609517"/>
          </a:xfrm>
          <a:prstGeom prst="rect">
            <a:avLst/>
          </a:prstGeom>
          <a:noFill/>
          <a:ln/>
        </p:spPr>
        <p:txBody>
          <a:bodyPr wrap="none" lIns="0" tIns="0" rIns="0" bIns="0" rtlCol="0" anchor="t"/>
          <a:lstStyle/>
          <a:p>
            <a:pPr marL="342900" indent="-342900" algn="l">
              <a:lnSpc>
                <a:spcPts val="2450"/>
              </a:lnSpc>
              <a:buSzPct val="100000"/>
              <a:buChar char="•"/>
            </a:pP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Customer Account Information:</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Details such as account length, contract type, and payment methods.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2" name="Text 4">
            <a:extLst>
              <a:ext uri="{FF2B5EF4-FFF2-40B4-BE49-F238E27FC236}">
                <a16:creationId xmlns:a16="http://schemas.microsoft.com/office/drawing/2014/main" id="{BAF0B6F5-7E6E-CBEC-29ED-EBE935424180}"/>
              </a:ext>
            </a:extLst>
          </p:cNvPr>
          <p:cNvSpPr/>
          <p:nvPr/>
        </p:nvSpPr>
        <p:spPr>
          <a:xfrm>
            <a:off x="0" y="4305131"/>
            <a:ext cx="12344400" cy="609517"/>
          </a:xfrm>
          <a:prstGeom prst="rect">
            <a:avLst/>
          </a:prstGeom>
          <a:noFill/>
          <a:ln/>
        </p:spPr>
        <p:txBody>
          <a:bodyPr wrap="square" lIns="0" tIns="0" rIns="0" bIns="0" rtlCol="0" anchor="t"/>
          <a:lstStyle/>
          <a:p>
            <a:pPr marL="342900" indent="-342900" algn="l">
              <a:lnSpc>
                <a:spcPts val="2450"/>
              </a:lnSpc>
              <a:buSzPct val="100000"/>
              <a:buChar char="•"/>
            </a:pP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Plan Details:</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Information on subscribed plans, including international plans, voicemail plans, and data bundles.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3" name="Text 5">
            <a:extLst>
              <a:ext uri="{FF2B5EF4-FFF2-40B4-BE49-F238E27FC236}">
                <a16:creationId xmlns:a16="http://schemas.microsoft.com/office/drawing/2014/main" id="{65190811-B6C9-39CD-7983-C100A64BC438}"/>
              </a:ext>
            </a:extLst>
          </p:cNvPr>
          <p:cNvSpPr/>
          <p:nvPr/>
        </p:nvSpPr>
        <p:spPr>
          <a:xfrm>
            <a:off x="0" y="5371931"/>
            <a:ext cx="12344400" cy="838369"/>
          </a:xfrm>
          <a:prstGeom prst="rect">
            <a:avLst/>
          </a:prstGeom>
          <a:noFill/>
          <a:ln/>
        </p:spPr>
        <p:txBody>
          <a:bodyPr wrap="square" lIns="0" tIns="0" rIns="0" bIns="0" rtlCol="0" anchor="t"/>
          <a:lstStyle/>
          <a:p>
            <a:pPr marL="342900" indent="-342900" algn="l">
              <a:lnSpc>
                <a:spcPts val="2450"/>
              </a:lnSpc>
              <a:buSzPct val="100000"/>
              <a:buChar char="•"/>
            </a:pP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Usage Patterns:</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Granular data on call minutes (day, evening, night, international), number of calls, and customer service call history.</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4" name="Text 6">
            <a:extLst>
              <a:ext uri="{FF2B5EF4-FFF2-40B4-BE49-F238E27FC236}">
                <a16:creationId xmlns:a16="http://schemas.microsoft.com/office/drawing/2014/main" id="{46F4D53A-3621-74AE-F2F0-1033E4115B13}"/>
              </a:ext>
            </a:extLst>
          </p:cNvPr>
          <p:cNvSpPr/>
          <p:nvPr/>
        </p:nvSpPr>
        <p:spPr>
          <a:xfrm>
            <a:off x="0" y="6286248"/>
            <a:ext cx="12344400" cy="1290407"/>
          </a:xfrm>
          <a:prstGeom prst="rect">
            <a:avLst/>
          </a:prstGeom>
          <a:noFill/>
          <a:ln/>
        </p:spPr>
        <p:txBody>
          <a:bodyPr wrap="square" lIns="0" tIns="0" rIns="0" bIns="0" rtlCol="0" anchor="t"/>
          <a:lstStyle/>
          <a:p>
            <a:pPr marL="0" indent="0" algn="l">
              <a:lnSpc>
                <a:spcPts val="2450"/>
              </a:lnSpc>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Crucially, the dataset exhibited </a:t>
            </a: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100% data quality</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with no missing values, which significantly streamlined the data preparation phase and ensured the reliability of our findings. This impeccable data integrity provided a solid and trustworthy foundation for all subsequent analytical and modeling efforts.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5" name="Text 7">
            <a:extLst>
              <a:ext uri="{FF2B5EF4-FFF2-40B4-BE49-F238E27FC236}">
                <a16:creationId xmlns:a16="http://schemas.microsoft.com/office/drawing/2014/main" id="{44B809F4-DDF6-96A2-17B4-DC9C633AF840}"/>
              </a:ext>
            </a:extLst>
          </p:cNvPr>
          <p:cNvSpPr/>
          <p:nvPr/>
        </p:nvSpPr>
        <p:spPr>
          <a:xfrm>
            <a:off x="0" y="8115048"/>
            <a:ext cx="12344400" cy="1600452"/>
          </a:xfrm>
          <a:prstGeom prst="rect">
            <a:avLst/>
          </a:prstGeom>
          <a:noFill/>
          <a:ln/>
        </p:spPr>
        <p:txBody>
          <a:bodyPr wrap="square" lIns="0" tIns="0" rIns="0" bIns="0" rtlCol="0" anchor="t"/>
          <a:lstStyle/>
          <a:p>
            <a:pPr marL="0" indent="0" algn="l">
              <a:lnSpc>
                <a:spcPts val="2450"/>
              </a:lnSpc>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The core focus of our analysis was the </a:t>
            </a: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"churn" variable</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This binary indicator clearly identified whether a customer had discontinued their service with SyriaTel or remained a loyal subscriber. This target variable enabled us to build a model specifically designed to predict customer attrition.</a:t>
            </a:r>
            <a:endParaRPr lang="en-US" sz="2400" dirty="0">
              <a:solidFill>
                <a:schemeClr val="tx2"/>
              </a:solidFill>
              <a:latin typeface="Source Sans Pro" panose="020B0503030403020204" pitchFamily="34" charset="0"/>
              <a:ea typeface="Source Sans Pro" panose="020B0503030403020204" pitchFamily="34" charset="0"/>
            </a:endParaRPr>
          </a:p>
        </p:txBody>
      </p:sp>
      <p:pic>
        <p:nvPicPr>
          <p:cNvPr id="16" name="Image 0" descr="preencoded.png">
            <a:extLst>
              <a:ext uri="{FF2B5EF4-FFF2-40B4-BE49-F238E27FC236}">
                <a16:creationId xmlns:a16="http://schemas.microsoft.com/office/drawing/2014/main" id="{C57F7195-E1D8-C487-0934-F501568A81F2}"/>
              </a:ext>
            </a:extLst>
          </p:cNvPr>
          <p:cNvPicPr>
            <a:picLocks noChangeAspect="1"/>
          </p:cNvPicPr>
          <p:nvPr/>
        </p:nvPicPr>
        <p:blipFill>
          <a:blip r:embed="rId4"/>
          <a:stretch>
            <a:fillRect/>
          </a:stretch>
        </p:blipFill>
        <p:spPr>
          <a:xfrm>
            <a:off x="13487400" y="2140235"/>
            <a:ext cx="4821677" cy="493930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2874857" y="571500"/>
            <a:ext cx="2704446" cy="2101458"/>
          </a:xfrm>
          <a:custGeom>
            <a:avLst/>
            <a:gdLst/>
            <a:ahLst/>
            <a:cxnLst/>
            <a:rect l="l" t="t" r="r" b="b"/>
            <a:pathLst>
              <a:path w="4210757" h="3273864">
                <a:moveTo>
                  <a:pt x="0" y="0"/>
                </a:moveTo>
                <a:lnTo>
                  <a:pt x="4210757" y="0"/>
                </a:lnTo>
                <a:lnTo>
                  <a:pt x="4210757" y="3273864"/>
                </a:lnTo>
                <a:lnTo>
                  <a:pt x="0" y="3273864"/>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AutoShape 5"/>
          <p:cNvSpPr/>
          <p:nvPr/>
        </p:nvSpPr>
        <p:spPr>
          <a:xfrm flipV="1">
            <a:off x="684965" y="9410700"/>
            <a:ext cx="4716390" cy="0"/>
          </a:xfrm>
          <a:prstGeom prst="line">
            <a:avLst/>
          </a:prstGeom>
          <a:ln w="57150" cap="flat">
            <a:solidFill>
              <a:srgbClr val="7994A0"/>
            </a:solidFill>
            <a:prstDash val="solid"/>
            <a:headEnd type="none" w="sm" len="sm"/>
            <a:tailEnd type="none" w="sm" len="sm"/>
          </a:ln>
        </p:spPr>
      </p:sp>
      <p:sp>
        <p:nvSpPr>
          <p:cNvPr id="13" name="Freeform 13"/>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4" name="Freeform 14"/>
          <p:cNvSpPr/>
          <p:nvPr/>
        </p:nvSpPr>
        <p:spPr>
          <a:xfrm>
            <a:off x="1028700" y="9654673"/>
            <a:ext cx="1679997" cy="249900"/>
          </a:xfrm>
          <a:custGeom>
            <a:avLst/>
            <a:gdLst/>
            <a:ahLst/>
            <a:cxnLst/>
            <a:rect l="l" t="t" r="r" b="b"/>
            <a:pathLst>
              <a:path w="1679997" h="249900">
                <a:moveTo>
                  <a:pt x="0" y="0"/>
                </a:moveTo>
                <a:lnTo>
                  <a:pt x="1679997" y="0"/>
                </a:lnTo>
                <a:lnTo>
                  <a:pt x="1679997" y="249899"/>
                </a:lnTo>
                <a:lnTo>
                  <a:pt x="0" y="2498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7" name="AutoShape 17"/>
          <p:cNvSpPr/>
          <p:nvPr/>
        </p:nvSpPr>
        <p:spPr>
          <a:xfrm flipV="1">
            <a:off x="11249378" y="9410700"/>
            <a:ext cx="4716390" cy="0"/>
          </a:xfrm>
          <a:prstGeom prst="line">
            <a:avLst/>
          </a:prstGeom>
          <a:ln w="57150" cap="flat">
            <a:solidFill>
              <a:srgbClr val="7994A0"/>
            </a:solidFill>
            <a:prstDash val="solid"/>
            <a:headEnd type="none" w="sm" len="sm"/>
            <a:tailEnd type="none" w="sm" len="sm"/>
          </a:ln>
        </p:spPr>
      </p:sp>
      <p:sp>
        <p:nvSpPr>
          <p:cNvPr id="18" name="Text 0">
            <a:extLst>
              <a:ext uri="{FF2B5EF4-FFF2-40B4-BE49-F238E27FC236}">
                <a16:creationId xmlns:a16="http://schemas.microsoft.com/office/drawing/2014/main" id="{DE7DC33B-F938-5C61-12EA-F8D9074CD388}"/>
              </a:ext>
            </a:extLst>
          </p:cNvPr>
          <p:cNvSpPr/>
          <p:nvPr/>
        </p:nvSpPr>
        <p:spPr>
          <a:xfrm>
            <a:off x="483335" y="114300"/>
            <a:ext cx="16538606" cy="591739"/>
          </a:xfrm>
          <a:prstGeom prst="rect">
            <a:avLst/>
          </a:prstGeom>
          <a:noFill/>
          <a:ln/>
        </p:spPr>
        <p:txBody>
          <a:bodyPr wrap="none" lIns="0" tIns="0" rIns="0" bIns="0" rtlCol="0" anchor="t"/>
          <a:lstStyle/>
          <a:p>
            <a:pPr marL="0" indent="0" algn="ctr">
              <a:lnSpc>
                <a:spcPts val="2550"/>
              </a:lnSpc>
              <a:buNone/>
            </a:pPr>
            <a:r>
              <a:rPr lang="en-US" sz="4000" b="1" dirty="0">
                <a:solidFill>
                  <a:schemeClr val="tx2"/>
                </a:solidFill>
                <a:latin typeface="Source Sans Pro" panose="020B0503030403020204" pitchFamily="34" charset="0"/>
                <a:ea typeface="Source Sans Pro" panose="020B0503030403020204" pitchFamily="34" charset="0"/>
                <a:cs typeface="Patrick Hand" pitchFamily="34" charset="-120"/>
              </a:rPr>
              <a:t>Churn is a Significant, but Minority, Event</a:t>
            </a:r>
            <a:endParaRPr lang="en-US" sz="4000" b="1" dirty="0">
              <a:solidFill>
                <a:schemeClr val="tx2"/>
              </a:solidFill>
              <a:latin typeface="Source Sans Pro" panose="020B0503030403020204" pitchFamily="34" charset="0"/>
              <a:ea typeface="Source Sans Pro" panose="020B0503030403020204" pitchFamily="34" charset="0"/>
            </a:endParaRPr>
          </a:p>
        </p:txBody>
      </p:sp>
      <p:sp>
        <p:nvSpPr>
          <p:cNvPr id="19" name="Text 1">
            <a:extLst>
              <a:ext uri="{FF2B5EF4-FFF2-40B4-BE49-F238E27FC236}">
                <a16:creationId xmlns:a16="http://schemas.microsoft.com/office/drawing/2014/main" id="{0115874F-87CE-149F-A7A6-AE6500716474}"/>
              </a:ext>
            </a:extLst>
          </p:cNvPr>
          <p:cNvSpPr/>
          <p:nvPr/>
        </p:nvSpPr>
        <p:spPr>
          <a:xfrm>
            <a:off x="152400" y="782239"/>
            <a:ext cx="10497911" cy="3089221"/>
          </a:xfrm>
          <a:prstGeom prst="rect">
            <a:avLst/>
          </a:prstGeom>
          <a:noFill/>
          <a:ln/>
        </p:spPr>
        <p:txBody>
          <a:bodyPr wrap="square" lIns="0" tIns="0" rIns="0" bIns="0" rtlCol="0" anchor="t"/>
          <a:lstStyle/>
          <a:p>
            <a:pPr marL="0" indent="0" algn="l">
              <a:buNone/>
            </a:pPr>
            <a:r>
              <a:rPr lang="en-US" sz="2800" dirty="0">
                <a:solidFill>
                  <a:schemeClr val="tx2"/>
                </a:solidFill>
                <a:latin typeface="Source Sans Pro" panose="020B0503030403020204" pitchFamily="34" charset="0"/>
                <a:ea typeface="Source Sans Pro" panose="020B0503030403020204" pitchFamily="34" charset="0"/>
                <a:cs typeface="Times New Roman" panose="02020603050405020304" pitchFamily="18" charset="0"/>
              </a:rPr>
              <a:t>Our initial exploratory data analysis revealed a crucial insight into SyriaTel's customer base: approximately </a:t>
            </a:r>
            <a:r>
              <a:rPr lang="en-US" sz="2800" b="1" dirty="0">
                <a:solidFill>
                  <a:schemeClr val="tx2"/>
                </a:solidFill>
                <a:latin typeface="Source Sans Pro" panose="020B0503030403020204" pitchFamily="34" charset="0"/>
                <a:ea typeface="Source Sans Pro" panose="020B0503030403020204" pitchFamily="34" charset="0"/>
                <a:cs typeface="Times New Roman" panose="02020603050405020304" pitchFamily="18" charset="0"/>
              </a:rPr>
              <a:t>14.5% of customers have churned</a:t>
            </a:r>
            <a:r>
              <a:rPr lang="en-US" sz="2800" dirty="0">
                <a:solidFill>
                  <a:schemeClr val="tx2"/>
                </a:solidFill>
                <a:latin typeface="Source Sans Pro" panose="020B0503030403020204" pitchFamily="34" charset="0"/>
                <a:ea typeface="Source Sans Pro" panose="020B0503030403020204" pitchFamily="34" charset="0"/>
                <a:cs typeface="Times New Roman" panose="02020603050405020304" pitchFamily="18" charset="0"/>
              </a:rPr>
              <a:t> from our services. While the vast majority—</a:t>
            </a:r>
            <a:r>
              <a:rPr lang="en-US" sz="2800" b="1" dirty="0">
                <a:solidFill>
                  <a:schemeClr val="tx2"/>
                </a:solidFill>
                <a:latin typeface="Source Sans Pro" panose="020B0503030403020204" pitchFamily="34" charset="0"/>
                <a:ea typeface="Source Sans Pro" panose="020B0503030403020204" pitchFamily="34" charset="0"/>
                <a:cs typeface="Times New Roman" panose="02020603050405020304" pitchFamily="18" charset="0"/>
              </a:rPr>
              <a:t>85.5%</a:t>
            </a:r>
            <a:r>
              <a:rPr lang="en-US" sz="2800" dirty="0">
                <a:solidFill>
                  <a:schemeClr val="tx2"/>
                </a:solidFill>
                <a:latin typeface="Source Sans Pro" panose="020B0503030403020204" pitchFamily="34" charset="0"/>
                <a:ea typeface="Source Sans Pro" panose="020B0503030403020204" pitchFamily="34" charset="0"/>
                <a:cs typeface="Times New Roman" panose="02020603050405020304" pitchFamily="18" charset="0"/>
              </a:rPr>
              <a:t>—of our customers demonstrate loyalty and continue their subscriptions, this churn rate, though seemingly a minority, represents a substantial loss in potential revenue and market share.</a:t>
            </a:r>
          </a:p>
        </p:txBody>
      </p:sp>
      <p:sp>
        <p:nvSpPr>
          <p:cNvPr id="20" name="Text 2">
            <a:extLst>
              <a:ext uri="{FF2B5EF4-FFF2-40B4-BE49-F238E27FC236}">
                <a16:creationId xmlns:a16="http://schemas.microsoft.com/office/drawing/2014/main" id="{821316B1-B65E-89A4-9A2F-12D79C7127C0}"/>
              </a:ext>
            </a:extLst>
          </p:cNvPr>
          <p:cNvSpPr/>
          <p:nvPr/>
        </p:nvSpPr>
        <p:spPr>
          <a:xfrm>
            <a:off x="152400" y="4209493"/>
            <a:ext cx="10497911" cy="5125007"/>
          </a:xfrm>
          <a:prstGeom prst="rect">
            <a:avLst/>
          </a:prstGeom>
          <a:noFill/>
          <a:ln/>
        </p:spPr>
        <p:txBody>
          <a:bodyPr wrap="square" lIns="0" tIns="0" rIns="0" bIns="0" rtlCol="0" anchor="t"/>
          <a:lstStyle/>
          <a:p>
            <a:pPr marL="0" indent="0" algn="l">
              <a:buNone/>
            </a:pPr>
            <a:r>
              <a:rPr lang="en-US" sz="2800" dirty="0">
                <a:solidFill>
                  <a:schemeClr val="tx2"/>
                </a:solidFill>
                <a:latin typeface="Source Sans Pro" panose="020B0503030403020204" pitchFamily="34" charset="0"/>
                <a:ea typeface="Source Sans Pro" panose="020B0503030403020204" pitchFamily="34" charset="0"/>
                <a:cs typeface="Patrick Hand" pitchFamily="34" charset="-120"/>
              </a:rPr>
              <a:t>The implications of this finding are significant. Although churners constitute a smaller segment of our total customer base, their cumulative impact on our bottom line is considerable. Protecting this segment is paramount for sustainable business growth. Furthermore, the minority nature of the churn group presents a unique challenge for our predictive model: it must be exceptionally effective at identifying this "needle in the haystack" to ensure our retention efforts are precisely targeted and resource-efficient. The model's ability to accurately pinpoint these at-risk customers will be key to successful intervention strategies.</a:t>
            </a:r>
            <a:endParaRPr lang="en-US" sz="2800" dirty="0">
              <a:solidFill>
                <a:schemeClr val="tx2"/>
              </a:solidFill>
              <a:latin typeface="Source Sans Pro" panose="020B0503030403020204" pitchFamily="34" charset="0"/>
              <a:ea typeface="Source Sans Pro" panose="020B0503030403020204" pitchFamily="34" charset="0"/>
            </a:endParaRPr>
          </a:p>
        </p:txBody>
      </p:sp>
      <p:pic>
        <p:nvPicPr>
          <p:cNvPr id="23" name="Picture 22">
            <a:extLst>
              <a:ext uri="{FF2B5EF4-FFF2-40B4-BE49-F238E27FC236}">
                <a16:creationId xmlns:a16="http://schemas.microsoft.com/office/drawing/2014/main" id="{8AA608A7-BF08-B5B7-1D06-EF3EBEFEAB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621128" y="2685047"/>
            <a:ext cx="7175012" cy="512500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8280143" y="8715429"/>
            <a:ext cx="1679997" cy="1457271"/>
          </a:xfrm>
          <a:custGeom>
            <a:avLst/>
            <a:gdLst/>
            <a:ahLst/>
            <a:cxnLst/>
            <a:rect l="l" t="t" r="r" b="b"/>
            <a:pathLst>
              <a:path w="4210757" h="3273864">
                <a:moveTo>
                  <a:pt x="0" y="0"/>
                </a:moveTo>
                <a:lnTo>
                  <a:pt x="4210757" y="0"/>
                </a:lnTo>
                <a:lnTo>
                  <a:pt x="4210757" y="3273863"/>
                </a:lnTo>
                <a:lnTo>
                  <a:pt x="0" y="3273863"/>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AutoShape 3"/>
          <p:cNvSpPr/>
          <p:nvPr/>
        </p:nvSpPr>
        <p:spPr>
          <a:xfrm>
            <a:off x="594575" y="9410700"/>
            <a:ext cx="4344915" cy="0"/>
          </a:xfrm>
          <a:prstGeom prst="line">
            <a:avLst/>
          </a:prstGeom>
          <a:ln w="57150" cap="flat">
            <a:solidFill>
              <a:srgbClr val="7994A0"/>
            </a:solidFill>
            <a:prstDash val="solid"/>
            <a:headEnd type="none" w="sm" len="sm"/>
            <a:tailEnd type="none" w="sm" len="sm"/>
          </a:ln>
        </p:spPr>
      </p:sp>
      <p:sp>
        <p:nvSpPr>
          <p:cNvPr id="7" name="Freeform 7"/>
          <p:cNvSpPr/>
          <p:nvPr/>
        </p:nvSpPr>
        <p:spPr>
          <a:xfrm>
            <a:off x="15579303" y="714009"/>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028700" y="9654673"/>
            <a:ext cx="1679997" cy="249900"/>
          </a:xfrm>
          <a:custGeom>
            <a:avLst/>
            <a:gdLst/>
            <a:ahLst/>
            <a:cxnLst/>
            <a:rect l="l" t="t" r="r" b="b"/>
            <a:pathLst>
              <a:path w="1679997" h="249900">
                <a:moveTo>
                  <a:pt x="0" y="0"/>
                </a:moveTo>
                <a:lnTo>
                  <a:pt x="1679997" y="0"/>
                </a:lnTo>
                <a:lnTo>
                  <a:pt x="1679997" y="249899"/>
                </a:lnTo>
                <a:lnTo>
                  <a:pt x="0" y="24989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AutoShape 9"/>
          <p:cNvSpPr/>
          <p:nvPr/>
        </p:nvSpPr>
        <p:spPr>
          <a:xfrm flipV="1">
            <a:off x="11579307" y="9382125"/>
            <a:ext cx="4716390" cy="0"/>
          </a:xfrm>
          <a:prstGeom prst="line">
            <a:avLst/>
          </a:prstGeom>
          <a:ln w="57150" cap="flat">
            <a:solidFill>
              <a:srgbClr val="7994A0"/>
            </a:solidFill>
            <a:prstDash val="solid"/>
            <a:headEnd type="none" w="sm" len="sm"/>
            <a:tailEnd type="none" w="sm" len="sm"/>
          </a:ln>
        </p:spPr>
      </p:sp>
      <p:sp>
        <p:nvSpPr>
          <p:cNvPr id="12" name="Text 0">
            <a:extLst>
              <a:ext uri="{FF2B5EF4-FFF2-40B4-BE49-F238E27FC236}">
                <a16:creationId xmlns:a16="http://schemas.microsoft.com/office/drawing/2014/main" id="{DBCFD565-2BEC-2CA3-C813-6D0AB6639A4C}"/>
              </a:ext>
            </a:extLst>
          </p:cNvPr>
          <p:cNvSpPr/>
          <p:nvPr/>
        </p:nvSpPr>
        <p:spPr>
          <a:xfrm>
            <a:off x="494705" y="340162"/>
            <a:ext cx="15084598" cy="536137"/>
          </a:xfrm>
          <a:prstGeom prst="rect">
            <a:avLst/>
          </a:prstGeom>
          <a:noFill/>
          <a:ln/>
        </p:spPr>
        <p:txBody>
          <a:bodyPr wrap="none" lIns="0" tIns="0" rIns="0" bIns="0" rtlCol="0" anchor="t"/>
          <a:lstStyle/>
          <a:p>
            <a:pPr marL="0" indent="0" algn="ctr">
              <a:buNone/>
            </a:pPr>
            <a:r>
              <a:rPr lang="en-US" sz="3200" b="1" dirty="0">
                <a:solidFill>
                  <a:schemeClr val="tx2"/>
                </a:solidFill>
                <a:latin typeface="Source Sans Pro" panose="020B0503030403020204" pitchFamily="34" charset="0"/>
                <a:ea typeface="Source Sans Pro" panose="020B0503030403020204" pitchFamily="34" charset="0"/>
                <a:cs typeface="Patrick Hand" pitchFamily="34" charset="-120"/>
              </a:rPr>
              <a:t>More Calls, Higher Churn Risk</a:t>
            </a:r>
            <a:endParaRPr lang="en-US" sz="3200" b="1" dirty="0">
              <a:solidFill>
                <a:schemeClr val="tx2"/>
              </a:solidFill>
              <a:latin typeface="Source Sans Pro" panose="020B0503030403020204" pitchFamily="34" charset="0"/>
              <a:ea typeface="Source Sans Pro" panose="020B0503030403020204" pitchFamily="34" charset="0"/>
            </a:endParaRPr>
          </a:p>
        </p:txBody>
      </p:sp>
      <p:sp>
        <p:nvSpPr>
          <p:cNvPr id="13" name="Text 1">
            <a:extLst>
              <a:ext uri="{FF2B5EF4-FFF2-40B4-BE49-F238E27FC236}">
                <a16:creationId xmlns:a16="http://schemas.microsoft.com/office/drawing/2014/main" id="{E49740DB-406E-58E9-816E-43FFC75B2E54}"/>
              </a:ext>
            </a:extLst>
          </p:cNvPr>
          <p:cNvSpPr/>
          <p:nvPr/>
        </p:nvSpPr>
        <p:spPr>
          <a:xfrm>
            <a:off x="152401" y="886758"/>
            <a:ext cx="12953999" cy="2392232"/>
          </a:xfrm>
          <a:prstGeom prst="rect">
            <a:avLst/>
          </a:prstGeom>
          <a:noFill/>
          <a:ln/>
        </p:spPr>
        <p:txBody>
          <a:bodyPr wrap="square" lIns="0" tIns="0" rIns="0" bIns="0" rtlCol="0" anchor="t"/>
          <a:lstStyle/>
          <a:p>
            <a:pPr marL="0" indent="0" algn="l">
              <a:buNone/>
            </a:pPr>
            <a:r>
              <a:rPr lang="en-US" sz="2800" dirty="0">
                <a:solidFill>
                  <a:schemeClr val="tx2"/>
                </a:solidFill>
                <a:latin typeface="Source Sans Pro" panose="020B0503030403020204" pitchFamily="34" charset="0"/>
                <a:ea typeface="Source Sans Pro" panose="020B0503030403020204" pitchFamily="34" charset="0"/>
                <a:cs typeface="Patrick Hand" pitchFamily="34" charset="-120"/>
              </a:rPr>
              <a:t>One of the most compelling insights derived from our analysis is the strong correlation between the number of customer service calls and the likelihood of churn. Customers who frequently contact our support channels are inadvertently signaling their increasing dissatisfaction or unresolved issues, acting as a critical early warning system for potential attrition.</a:t>
            </a:r>
            <a:endParaRPr lang="en-US" sz="2800" dirty="0">
              <a:solidFill>
                <a:schemeClr val="tx2"/>
              </a:solidFill>
              <a:latin typeface="Source Sans Pro" panose="020B0503030403020204" pitchFamily="34" charset="0"/>
              <a:ea typeface="Source Sans Pro" panose="020B0503030403020204" pitchFamily="34" charset="0"/>
            </a:endParaRPr>
          </a:p>
        </p:txBody>
      </p:sp>
      <p:sp>
        <p:nvSpPr>
          <p:cNvPr id="14" name="Text 2">
            <a:extLst>
              <a:ext uri="{FF2B5EF4-FFF2-40B4-BE49-F238E27FC236}">
                <a16:creationId xmlns:a16="http://schemas.microsoft.com/office/drawing/2014/main" id="{215148EF-06AD-8189-B749-7C6E25C7515F}"/>
              </a:ext>
            </a:extLst>
          </p:cNvPr>
          <p:cNvSpPr/>
          <p:nvPr/>
        </p:nvSpPr>
        <p:spPr>
          <a:xfrm>
            <a:off x="152401" y="3671671"/>
            <a:ext cx="12953999" cy="2422875"/>
          </a:xfrm>
          <a:prstGeom prst="rect">
            <a:avLst/>
          </a:prstGeom>
          <a:noFill/>
          <a:ln/>
        </p:spPr>
        <p:txBody>
          <a:bodyPr wrap="square" lIns="0" tIns="0" rIns="0" bIns="0" rtlCol="0" anchor="t"/>
          <a:lstStyle/>
          <a:p>
            <a:pPr marL="0" indent="0" algn="l">
              <a:buNone/>
            </a:pPr>
            <a:r>
              <a:rPr lang="en-US" sz="2800" dirty="0">
                <a:solidFill>
                  <a:schemeClr val="tx2"/>
                </a:solidFill>
                <a:latin typeface="Source Sans Pro" panose="020B0503030403020204" pitchFamily="34" charset="0"/>
                <a:ea typeface="Source Sans Pro" panose="020B0503030403020204" pitchFamily="34" charset="0"/>
                <a:cs typeface="Patrick Hand" pitchFamily="34" charset="-120"/>
              </a:rPr>
              <a:t>Our data distinctly shows that the churn rate </a:t>
            </a:r>
            <a:r>
              <a:rPr lang="en-US" sz="2800" b="1" dirty="0">
                <a:solidFill>
                  <a:schemeClr val="tx2"/>
                </a:solidFill>
                <a:latin typeface="Source Sans Pro" panose="020B0503030403020204" pitchFamily="34" charset="0"/>
                <a:ea typeface="Source Sans Pro" panose="020B0503030403020204" pitchFamily="34" charset="0"/>
                <a:cs typeface="Patrick Hand" pitchFamily="34" charset="-120"/>
              </a:rPr>
              <a:t>skyrockets for customers who make four or more service calls</a:t>
            </a:r>
            <a:r>
              <a:rPr lang="en-US" sz="2800" dirty="0">
                <a:solidFill>
                  <a:schemeClr val="tx2"/>
                </a:solidFill>
                <a:latin typeface="Source Sans Pro" panose="020B0503030403020204" pitchFamily="34" charset="0"/>
                <a:ea typeface="Source Sans Pro" panose="020B0503030403020204" pitchFamily="34" charset="0"/>
                <a:cs typeface="Patrick Hand" pitchFamily="34" charset="-120"/>
              </a:rPr>
              <a:t>. This threshold represents a critical point where frustration levels appear to escalate significantly, making customers highly susceptible to churning. The more interactions a customer has with support, especially without a satisfactory resolution, the higher their propensity to leave.</a:t>
            </a:r>
            <a:endParaRPr lang="en-US" sz="2800" dirty="0">
              <a:solidFill>
                <a:schemeClr val="tx2"/>
              </a:solidFill>
              <a:latin typeface="Source Sans Pro" panose="020B0503030403020204" pitchFamily="34" charset="0"/>
              <a:ea typeface="Source Sans Pro" panose="020B0503030403020204" pitchFamily="34" charset="0"/>
            </a:endParaRPr>
          </a:p>
        </p:txBody>
      </p:sp>
      <p:sp>
        <p:nvSpPr>
          <p:cNvPr id="15" name="Text 3">
            <a:extLst>
              <a:ext uri="{FF2B5EF4-FFF2-40B4-BE49-F238E27FC236}">
                <a16:creationId xmlns:a16="http://schemas.microsoft.com/office/drawing/2014/main" id="{0CA83805-9B9A-501A-F84B-81EA13547D6F}"/>
              </a:ext>
            </a:extLst>
          </p:cNvPr>
          <p:cNvSpPr/>
          <p:nvPr/>
        </p:nvSpPr>
        <p:spPr>
          <a:xfrm>
            <a:off x="152401" y="6487227"/>
            <a:ext cx="12953999" cy="2650924"/>
          </a:xfrm>
          <a:prstGeom prst="rect">
            <a:avLst/>
          </a:prstGeom>
          <a:noFill/>
          <a:ln/>
        </p:spPr>
        <p:txBody>
          <a:bodyPr wrap="square" lIns="0" tIns="0" rIns="0" bIns="0" rtlCol="0" anchor="t"/>
          <a:lstStyle/>
          <a:p>
            <a:pPr marL="0" indent="0" algn="l">
              <a:buNone/>
            </a:pPr>
            <a:r>
              <a:rPr lang="en-US" sz="2800" dirty="0">
                <a:solidFill>
                  <a:schemeClr val="tx2"/>
                </a:solidFill>
                <a:latin typeface="Source Sans Pro" panose="020B0503030403020204" pitchFamily="34" charset="0"/>
                <a:ea typeface="Source Sans Pro" panose="020B0503030403020204" pitchFamily="34" charset="0"/>
                <a:cs typeface="Patrick Hand" pitchFamily="34" charset="-120"/>
              </a:rPr>
              <a:t>This finding provides a powerful </a:t>
            </a:r>
            <a:r>
              <a:rPr lang="en-US" sz="2800" b="1" dirty="0">
                <a:solidFill>
                  <a:schemeClr val="tx2"/>
                </a:solidFill>
                <a:latin typeface="Source Sans Pro" panose="020B0503030403020204" pitchFamily="34" charset="0"/>
                <a:ea typeface="Source Sans Pro" panose="020B0503030403020204" pitchFamily="34" charset="0"/>
                <a:cs typeface="Patrick Hand" pitchFamily="34" charset="-120"/>
              </a:rPr>
              <a:t>actionable insight</a:t>
            </a:r>
            <a:r>
              <a:rPr lang="en-US" sz="2800" dirty="0">
                <a:solidFill>
                  <a:schemeClr val="tx2"/>
                </a:solidFill>
                <a:latin typeface="Source Sans Pro" panose="020B0503030403020204" pitchFamily="34" charset="0"/>
                <a:ea typeface="Source Sans Pro" panose="020B0503030403020204" pitchFamily="34" charset="0"/>
                <a:cs typeface="Patrick Hand" pitchFamily="34" charset="-120"/>
              </a:rPr>
              <a:t>: the number of support calls can serve as a potent early warning sign. By proactively monitoring call volumes, SyriaTel can intervene with targeted support or personalized offers before a customer's cumulative frustration reaches the point of no return. This proactive engagement can significantly mitigate churn risks among this vulnerable segment of our customer base.</a:t>
            </a:r>
            <a:endParaRPr lang="en-US" sz="2800" dirty="0">
              <a:solidFill>
                <a:schemeClr val="tx2"/>
              </a:solidFill>
              <a:latin typeface="Source Sans Pro" panose="020B0503030403020204" pitchFamily="34" charset="0"/>
              <a:ea typeface="Source Sans Pro" panose="020B0503030403020204" pitchFamily="34" charset="0"/>
            </a:endParaRPr>
          </a:p>
        </p:txBody>
      </p:sp>
      <p:pic>
        <p:nvPicPr>
          <p:cNvPr id="22" name="Picture 21">
            <a:extLst>
              <a:ext uri="{FF2B5EF4-FFF2-40B4-BE49-F238E27FC236}">
                <a16:creationId xmlns:a16="http://schemas.microsoft.com/office/drawing/2014/main" id="{B96D383B-ECD9-8138-B1DB-313E45D8E35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3106400" y="2162840"/>
            <a:ext cx="5029199" cy="640965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AutoShape 2"/>
          <p:cNvSpPr/>
          <p:nvPr/>
        </p:nvSpPr>
        <p:spPr>
          <a:xfrm>
            <a:off x="12289927" y="9713839"/>
            <a:ext cx="4344915" cy="0"/>
          </a:xfrm>
          <a:prstGeom prst="line">
            <a:avLst/>
          </a:prstGeom>
          <a:ln w="57150" cap="flat">
            <a:solidFill>
              <a:srgbClr val="7994A0"/>
            </a:solidFill>
            <a:prstDash val="solid"/>
            <a:headEnd type="none" w="sm" len="sm"/>
            <a:tailEnd type="none" w="sm" len="sm"/>
          </a:ln>
        </p:spPr>
      </p:sp>
      <p:sp>
        <p:nvSpPr>
          <p:cNvPr id="3" name="AutoShape 3"/>
          <p:cNvSpPr/>
          <p:nvPr/>
        </p:nvSpPr>
        <p:spPr>
          <a:xfrm flipV="1">
            <a:off x="428448" y="9715496"/>
            <a:ext cx="4716390" cy="0"/>
          </a:xfrm>
          <a:prstGeom prst="line">
            <a:avLst/>
          </a:prstGeom>
          <a:ln w="57150" cap="flat">
            <a:solidFill>
              <a:srgbClr val="7994A0"/>
            </a:solidFill>
            <a:prstDash val="solid"/>
            <a:headEnd type="none" w="sm" len="sm"/>
            <a:tailEnd type="none" w="sm" len="sm"/>
          </a:ln>
        </p:spPr>
      </p:sp>
      <p:sp>
        <p:nvSpPr>
          <p:cNvPr id="5" name="Freeform 5"/>
          <p:cNvSpPr/>
          <p:nvPr/>
        </p:nvSpPr>
        <p:spPr>
          <a:xfrm>
            <a:off x="14954845" y="464110"/>
            <a:ext cx="1679997" cy="249900"/>
          </a:xfrm>
          <a:custGeom>
            <a:avLst/>
            <a:gdLst/>
            <a:ahLst/>
            <a:cxnLst/>
            <a:rect l="l" t="t" r="r" b="b"/>
            <a:pathLst>
              <a:path w="1679997" h="249900">
                <a:moveTo>
                  <a:pt x="0" y="0"/>
                </a:moveTo>
                <a:lnTo>
                  <a:pt x="1679997" y="0"/>
                </a:lnTo>
                <a:lnTo>
                  <a:pt x="1679997"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a:off x="1024384" y="9846600"/>
            <a:ext cx="1679997" cy="249900"/>
          </a:xfrm>
          <a:custGeom>
            <a:avLst/>
            <a:gdLst/>
            <a:ahLst/>
            <a:cxnLst/>
            <a:rect l="l" t="t" r="r" b="b"/>
            <a:pathLst>
              <a:path w="1679997" h="249900">
                <a:moveTo>
                  <a:pt x="0" y="0"/>
                </a:moveTo>
                <a:lnTo>
                  <a:pt x="1679997" y="0"/>
                </a:lnTo>
                <a:lnTo>
                  <a:pt x="1679997"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 0"/>
          <p:cNvSpPr/>
          <p:nvPr/>
        </p:nvSpPr>
        <p:spPr>
          <a:xfrm>
            <a:off x="483037" y="332065"/>
            <a:ext cx="14299763" cy="381945"/>
          </a:xfrm>
          <a:prstGeom prst="rect">
            <a:avLst/>
          </a:prstGeom>
          <a:noFill/>
          <a:ln/>
        </p:spPr>
        <p:txBody>
          <a:bodyPr wrap="none" lIns="0" tIns="0" rIns="0" bIns="0" rtlCol="0" anchor="t"/>
          <a:lstStyle/>
          <a:p>
            <a:pPr marL="0" indent="0" algn="l">
              <a:buNone/>
            </a:pPr>
            <a:r>
              <a:rPr lang="en-US" sz="2800" dirty="0">
                <a:solidFill>
                  <a:schemeClr val="tx2"/>
                </a:solidFill>
                <a:latin typeface="Source Sans Pro" panose="020B0503030403020204" pitchFamily="34" charset="0"/>
                <a:ea typeface="Source Sans Pro" panose="020B0503030403020204" pitchFamily="34" charset="0"/>
                <a:cs typeface="Patrick Hand" pitchFamily="34" charset="-120"/>
              </a:rPr>
              <a:t>The International Plan Paradox</a:t>
            </a:r>
            <a:endParaRPr lang="en-US" sz="2800" dirty="0">
              <a:solidFill>
                <a:schemeClr val="tx2"/>
              </a:solidFill>
              <a:latin typeface="Source Sans Pro" panose="020B0503030403020204" pitchFamily="34" charset="0"/>
              <a:ea typeface="Source Sans Pro" panose="020B0503030403020204" pitchFamily="34" charset="0"/>
            </a:endParaRPr>
          </a:p>
        </p:txBody>
      </p:sp>
      <p:sp>
        <p:nvSpPr>
          <p:cNvPr id="12" name="Text 1"/>
          <p:cNvSpPr/>
          <p:nvPr/>
        </p:nvSpPr>
        <p:spPr>
          <a:xfrm>
            <a:off x="1" y="875467"/>
            <a:ext cx="10363200" cy="1231832"/>
          </a:xfrm>
          <a:prstGeom prst="rect">
            <a:avLst/>
          </a:prstGeom>
          <a:noFill/>
          <a:ln/>
        </p:spPr>
        <p:txBody>
          <a:bodyPr wrap="square" lIns="0" tIns="0" rIns="0" bIns="0" rtlCol="0" anchor="t"/>
          <a:lstStyle/>
          <a:p>
            <a:r>
              <a:rPr lang="en-GB" sz="2800" dirty="0">
                <a:solidFill>
                  <a:schemeClr val="tx2"/>
                </a:solidFill>
                <a:latin typeface="Source Sans Pro" panose="020B0503030403020204" pitchFamily="34" charset="0"/>
                <a:ea typeface="Source Sans Pro" panose="020B0503030403020204" pitchFamily="34" charset="0"/>
              </a:rPr>
              <a:t>Customers with </a:t>
            </a:r>
            <a:r>
              <a:rPr lang="en-GB" sz="2800" b="1" dirty="0">
                <a:solidFill>
                  <a:schemeClr val="tx2"/>
                </a:solidFill>
                <a:latin typeface="Source Sans Pro" panose="020B0503030403020204" pitchFamily="34" charset="0"/>
                <a:ea typeface="Source Sans Pro" panose="020B0503030403020204" pitchFamily="34" charset="0"/>
              </a:rPr>
              <a:t>international plans</a:t>
            </a:r>
            <a:r>
              <a:rPr lang="en-GB" sz="2800" dirty="0">
                <a:solidFill>
                  <a:schemeClr val="tx2"/>
                </a:solidFill>
                <a:latin typeface="Source Sans Pro" panose="020B0503030403020204" pitchFamily="34" charset="0"/>
                <a:ea typeface="Source Sans Pro" panose="020B0503030403020204" pitchFamily="34" charset="0"/>
              </a:rPr>
              <a:t> are </a:t>
            </a:r>
            <a:r>
              <a:rPr lang="en-GB" sz="2800" b="1" dirty="0">
                <a:solidFill>
                  <a:schemeClr val="tx2"/>
                </a:solidFill>
                <a:latin typeface="Source Sans Pro" panose="020B0503030403020204" pitchFamily="34" charset="0"/>
                <a:ea typeface="Source Sans Pro" panose="020B0503030403020204" pitchFamily="34" charset="0"/>
              </a:rPr>
              <a:t>more likely to churn</a:t>
            </a:r>
            <a:r>
              <a:rPr lang="en-GB" sz="2800" dirty="0">
                <a:solidFill>
                  <a:schemeClr val="tx2"/>
                </a:solidFill>
                <a:latin typeface="Source Sans Pro" panose="020B0503030403020204" pitchFamily="34" charset="0"/>
                <a:ea typeface="Source Sans Pro" panose="020B0503030403020204" pitchFamily="34" charset="0"/>
              </a:rPr>
              <a:t> than those without — </a:t>
            </a:r>
            <a:r>
              <a:rPr lang="en-GB" sz="2800" b="1" dirty="0">
                <a:solidFill>
                  <a:schemeClr val="tx2"/>
                </a:solidFill>
                <a:latin typeface="Source Sans Pro" panose="020B0503030403020204" pitchFamily="34" charset="0"/>
                <a:ea typeface="Source Sans Pro" panose="020B0503030403020204" pitchFamily="34" charset="0"/>
              </a:rPr>
              <a:t>contradicting expectations</a:t>
            </a:r>
            <a:r>
              <a:rPr lang="en-GB" sz="2800" dirty="0">
                <a:solidFill>
                  <a:schemeClr val="tx2"/>
                </a:solidFill>
                <a:latin typeface="Source Sans Pro" panose="020B0503030403020204" pitchFamily="34" charset="0"/>
                <a:ea typeface="Source Sans Pro" panose="020B0503030403020204" pitchFamily="34" charset="0"/>
              </a:rPr>
              <a:t> that premium users are more loyal.</a:t>
            </a:r>
            <a:endParaRPr lang="en-US" sz="2800" dirty="0">
              <a:solidFill>
                <a:schemeClr val="tx2"/>
              </a:solidFill>
              <a:latin typeface="Source Sans Pro" panose="020B0503030403020204" pitchFamily="34" charset="0"/>
              <a:ea typeface="Source Sans Pro" panose="020B0503030403020204" pitchFamily="34" charset="0"/>
            </a:endParaRPr>
          </a:p>
        </p:txBody>
      </p:sp>
      <p:sp>
        <p:nvSpPr>
          <p:cNvPr id="13" name="Text 2"/>
          <p:cNvSpPr/>
          <p:nvPr/>
        </p:nvSpPr>
        <p:spPr>
          <a:xfrm>
            <a:off x="1" y="2857500"/>
            <a:ext cx="10363200" cy="1993005"/>
          </a:xfrm>
          <a:prstGeom prst="rect">
            <a:avLst/>
          </a:prstGeom>
          <a:noFill/>
          <a:ln/>
        </p:spPr>
        <p:txBody>
          <a:bodyPr wrap="square" lIns="0" tIns="0" rIns="0" bIns="0" rtlCol="0" anchor="t"/>
          <a:lstStyle/>
          <a:p>
            <a:r>
              <a:rPr lang="en-GB" sz="2800" b="1" dirty="0">
                <a:solidFill>
                  <a:schemeClr val="tx2"/>
                </a:solidFill>
                <a:latin typeface="Source Sans Pro" panose="020B0503030403020204" pitchFamily="34" charset="0"/>
                <a:ea typeface="Source Sans Pro" panose="020B0503030403020204" pitchFamily="34" charset="0"/>
              </a:rPr>
              <a:t>Possible Root Causes:</a:t>
            </a:r>
          </a:p>
          <a:p>
            <a:r>
              <a:rPr lang="en-GB" sz="2800" b="1" dirty="0">
                <a:solidFill>
                  <a:schemeClr val="tx2"/>
                </a:solidFill>
                <a:latin typeface="Source Sans Pro" panose="020B0503030403020204" pitchFamily="34" charset="0"/>
                <a:ea typeface="Source Sans Pro" panose="020B0503030403020204" pitchFamily="34" charset="0"/>
              </a:rPr>
              <a:t>Pricing Discrepancies:</a:t>
            </a:r>
            <a:r>
              <a:rPr lang="en-GB" sz="2800" dirty="0">
                <a:solidFill>
                  <a:schemeClr val="tx2"/>
                </a:solidFill>
                <a:latin typeface="Source Sans Pro" panose="020B0503030403020204" pitchFamily="34" charset="0"/>
                <a:ea typeface="Source Sans Pro" panose="020B0503030403020204" pitchFamily="34" charset="0"/>
              </a:rPr>
              <a:t> Perceived as overpriced vs. competitors.</a:t>
            </a:r>
          </a:p>
          <a:p>
            <a:r>
              <a:rPr lang="en-GB" sz="2800" b="1" dirty="0">
                <a:solidFill>
                  <a:schemeClr val="tx2"/>
                </a:solidFill>
                <a:latin typeface="Source Sans Pro" panose="020B0503030403020204" pitchFamily="34" charset="0"/>
                <a:ea typeface="Source Sans Pro" panose="020B0503030403020204" pitchFamily="34" charset="0"/>
              </a:rPr>
              <a:t>Service Quality Issues:</a:t>
            </a:r>
            <a:r>
              <a:rPr lang="en-GB" sz="2800" dirty="0">
                <a:solidFill>
                  <a:schemeClr val="tx2"/>
                </a:solidFill>
                <a:latin typeface="Source Sans Pro" panose="020B0503030403020204" pitchFamily="34" charset="0"/>
                <a:ea typeface="Source Sans Pro" panose="020B0503030403020204" pitchFamily="34" charset="0"/>
              </a:rPr>
              <a:t> Pain points in reliability, usability, or support.</a:t>
            </a:r>
          </a:p>
          <a:p>
            <a:r>
              <a:rPr lang="en-GB" sz="2800" b="1" dirty="0">
                <a:solidFill>
                  <a:schemeClr val="tx2"/>
                </a:solidFill>
                <a:latin typeface="Source Sans Pro" panose="020B0503030403020204" pitchFamily="34" charset="0"/>
                <a:ea typeface="Source Sans Pro" panose="020B0503030403020204" pitchFamily="34" charset="0"/>
              </a:rPr>
              <a:t>Lack of Value Proposition:</a:t>
            </a:r>
            <a:r>
              <a:rPr lang="en-GB" sz="2800" dirty="0">
                <a:solidFill>
                  <a:schemeClr val="tx2"/>
                </a:solidFill>
                <a:latin typeface="Source Sans Pro" panose="020B0503030403020204" pitchFamily="34" charset="0"/>
                <a:ea typeface="Source Sans Pro" panose="020B0503030403020204" pitchFamily="34" charset="0"/>
              </a:rPr>
              <a:t> Customers unclear on the plan’s benefits.</a:t>
            </a:r>
          </a:p>
          <a:p>
            <a:pPr marL="0" indent="0" algn="l">
              <a:buNone/>
            </a:pPr>
            <a:endParaRPr lang="en-US" sz="2800" dirty="0">
              <a:solidFill>
                <a:schemeClr val="tx2"/>
              </a:solidFill>
              <a:latin typeface="Source Sans Pro" panose="020B0503030403020204" pitchFamily="34" charset="0"/>
              <a:ea typeface="Source Sans Pro" panose="020B0503030403020204" pitchFamily="34" charset="0"/>
            </a:endParaRPr>
          </a:p>
        </p:txBody>
      </p:sp>
      <p:sp>
        <p:nvSpPr>
          <p:cNvPr id="18" name="Text 6"/>
          <p:cNvSpPr/>
          <p:nvPr/>
        </p:nvSpPr>
        <p:spPr>
          <a:xfrm>
            <a:off x="3243" y="6852458"/>
            <a:ext cx="10363200" cy="2559075"/>
          </a:xfrm>
          <a:prstGeom prst="rect">
            <a:avLst/>
          </a:prstGeom>
          <a:noFill/>
          <a:ln/>
        </p:spPr>
        <p:txBody>
          <a:bodyPr wrap="square" lIns="0" tIns="0" rIns="0" bIns="0" rtlCol="0" anchor="t"/>
          <a:lstStyle/>
          <a:p>
            <a:r>
              <a:rPr lang="en-GB" sz="2800" b="1" dirty="0">
                <a:solidFill>
                  <a:schemeClr val="tx2"/>
                </a:solidFill>
                <a:latin typeface="Source Sans Pro" panose="020B0503030403020204" pitchFamily="34" charset="0"/>
                <a:ea typeface="Source Sans Pro" panose="020B0503030403020204" pitchFamily="34" charset="0"/>
              </a:rPr>
              <a:t>Action Opportunity:</a:t>
            </a:r>
          </a:p>
          <a:p>
            <a:r>
              <a:rPr lang="en-GB" sz="2800" dirty="0">
                <a:solidFill>
                  <a:schemeClr val="tx2"/>
                </a:solidFill>
                <a:latin typeface="Source Sans Pro" panose="020B0503030403020204" pitchFamily="34" charset="0"/>
                <a:ea typeface="Source Sans Pro" panose="020B0503030403020204" pitchFamily="34" charset="0"/>
              </a:rPr>
              <a:t>Deep-dive into these drivers to:</a:t>
            </a:r>
          </a:p>
          <a:p>
            <a:r>
              <a:rPr lang="en-GB" sz="2800" dirty="0">
                <a:solidFill>
                  <a:schemeClr val="tx2"/>
                </a:solidFill>
                <a:latin typeface="Source Sans Pro" panose="020B0503030403020204" pitchFamily="34" charset="0"/>
                <a:ea typeface="Source Sans Pro" panose="020B0503030403020204" pitchFamily="34" charset="0"/>
              </a:rPr>
              <a:t>Refine international offerings</a:t>
            </a:r>
          </a:p>
          <a:p>
            <a:r>
              <a:rPr lang="en-GB" sz="2800" dirty="0">
                <a:solidFill>
                  <a:schemeClr val="tx2"/>
                </a:solidFill>
                <a:latin typeface="Source Sans Pro" panose="020B0503030403020204" pitchFamily="34" charset="0"/>
                <a:ea typeface="Source Sans Pro" panose="020B0503030403020204" pitchFamily="34" charset="0"/>
              </a:rPr>
              <a:t>Improve satisfaction &amp; communication</a:t>
            </a:r>
          </a:p>
          <a:p>
            <a:r>
              <a:rPr lang="en-GB" sz="2800" b="1" dirty="0">
                <a:solidFill>
                  <a:schemeClr val="tx2"/>
                </a:solidFill>
                <a:latin typeface="Source Sans Pro" panose="020B0503030403020204" pitchFamily="34" charset="0"/>
                <a:ea typeface="Source Sans Pro" panose="020B0503030403020204" pitchFamily="34" charset="0"/>
              </a:rPr>
              <a:t>Convert at-risk users into loyal, profitable customers</a:t>
            </a:r>
            <a:endParaRPr lang="en-GB" sz="2800" dirty="0">
              <a:solidFill>
                <a:schemeClr val="tx2"/>
              </a:solidFill>
              <a:latin typeface="Source Sans Pro" panose="020B0503030403020204" pitchFamily="34" charset="0"/>
              <a:ea typeface="Source Sans Pro" panose="020B0503030403020204" pitchFamily="34" charset="0"/>
            </a:endParaRPr>
          </a:p>
          <a:p>
            <a:pPr marL="0" indent="0" algn="l">
              <a:buNone/>
            </a:pPr>
            <a:endParaRPr lang="en-US" sz="2800" dirty="0">
              <a:solidFill>
                <a:schemeClr val="tx2"/>
              </a:solidFill>
              <a:latin typeface="Source Sans Pro" panose="020B0503030403020204" pitchFamily="34" charset="0"/>
              <a:ea typeface="Source Sans Pro" panose="020B0503030403020204" pitchFamily="34" charset="0"/>
            </a:endParaRPr>
          </a:p>
        </p:txBody>
      </p:sp>
      <p:pic>
        <p:nvPicPr>
          <p:cNvPr id="25" name="Picture 24">
            <a:extLst>
              <a:ext uri="{FF2B5EF4-FFF2-40B4-BE49-F238E27FC236}">
                <a16:creationId xmlns:a16="http://schemas.microsoft.com/office/drawing/2014/main" id="{F3B62035-5C54-81D3-EA67-048E856B8B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63201" y="2107299"/>
            <a:ext cx="7315215" cy="5486411"/>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6" name="Text 0">
            <a:extLst>
              <a:ext uri="{FF2B5EF4-FFF2-40B4-BE49-F238E27FC236}">
                <a16:creationId xmlns:a16="http://schemas.microsoft.com/office/drawing/2014/main" id="{A3041DC5-45E5-7EAC-4AEC-0CFBAB6BDB66}"/>
              </a:ext>
            </a:extLst>
          </p:cNvPr>
          <p:cNvSpPr/>
          <p:nvPr/>
        </p:nvSpPr>
        <p:spPr>
          <a:xfrm>
            <a:off x="483036" y="332065"/>
            <a:ext cx="13664325" cy="696635"/>
          </a:xfrm>
          <a:prstGeom prst="rect">
            <a:avLst/>
          </a:prstGeom>
          <a:noFill/>
          <a:ln/>
        </p:spPr>
        <p:txBody>
          <a:bodyPr wrap="none" lIns="0" tIns="0" rIns="0" bIns="0" rtlCol="0" anchor="t"/>
          <a:lstStyle/>
          <a:p>
            <a:pPr marL="0" indent="0" algn="ctr">
              <a:buNone/>
            </a:pPr>
            <a:r>
              <a:rPr lang="en-US" sz="3200" dirty="0">
                <a:solidFill>
                  <a:schemeClr val="tx2"/>
                </a:solidFill>
                <a:latin typeface="Source Sans Pro" panose="020B0503030403020204" pitchFamily="34" charset="0"/>
                <a:ea typeface="Source Sans Pro" panose="020B0503030403020204" pitchFamily="34" charset="0"/>
                <a:cs typeface="Patrick Hand" pitchFamily="34" charset="-120"/>
              </a:rPr>
              <a:t>High Usage Can Signal Risk</a:t>
            </a:r>
            <a:endParaRPr lang="en-US" sz="3200" dirty="0">
              <a:solidFill>
                <a:schemeClr val="tx2"/>
              </a:solidFill>
              <a:latin typeface="Source Sans Pro" panose="020B0503030403020204" pitchFamily="34" charset="0"/>
              <a:ea typeface="Source Sans Pro" panose="020B0503030403020204" pitchFamily="34" charset="0"/>
            </a:endParaRPr>
          </a:p>
        </p:txBody>
      </p:sp>
      <p:sp>
        <p:nvSpPr>
          <p:cNvPr id="7" name="Text 1">
            <a:extLst>
              <a:ext uri="{FF2B5EF4-FFF2-40B4-BE49-F238E27FC236}">
                <a16:creationId xmlns:a16="http://schemas.microsoft.com/office/drawing/2014/main" id="{49F44FCC-EA52-84BD-8D91-43A9C3871135}"/>
              </a:ext>
            </a:extLst>
          </p:cNvPr>
          <p:cNvSpPr/>
          <p:nvPr/>
        </p:nvSpPr>
        <p:spPr>
          <a:xfrm>
            <a:off x="127872" y="1786642"/>
            <a:ext cx="11835527" cy="2122472"/>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Another counter-intuitive yet critical finding from our analysis is the correlation between high daytime call usage and an increased propensity to churn. Traditionally, high engagement might be interpreted as a sign of a satisfied and loyal customer. However, our data reveals that customers who churn tend to use </a:t>
            </a: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more daytime minutes</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on average compared to those who remain with SyriaTel.</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8" name="Text 2">
            <a:extLst>
              <a:ext uri="{FF2B5EF4-FFF2-40B4-BE49-F238E27FC236}">
                <a16:creationId xmlns:a16="http://schemas.microsoft.com/office/drawing/2014/main" id="{80F0FB92-5864-7AD1-EE36-8D9B889954CB}"/>
              </a:ext>
            </a:extLst>
          </p:cNvPr>
          <p:cNvSpPr/>
          <p:nvPr/>
        </p:nvSpPr>
        <p:spPr>
          <a:xfrm>
            <a:off x="127871" y="4170054"/>
            <a:ext cx="11835529" cy="2982635"/>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This finding suggests an important hypothesis: heavy users, particularly those with extensive daytime calling, may be experiencing "bill shock." They might feel that the value they receive does not align with the cost of their usage, leading them to actively seek more cost-effective solutions from competitors. While they are actively using our services, their satisfaction could be eroding due to perceived overpayment or a lack of sufficient value for their high consumption.</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9" name="Text 3">
            <a:extLst>
              <a:ext uri="{FF2B5EF4-FFF2-40B4-BE49-F238E27FC236}">
                <a16:creationId xmlns:a16="http://schemas.microsoft.com/office/drawing/2014/main" id="{25475772-C1B8-BFBC-5A43-C22D16945EAD}"/>
              </a:ext>
            </a:extLst>
          </p:cNvPr>
          <p:cNvSpPr/>
          <p:nvPr/>
        </p:nvSpPr>
        <p:spPr>
          <a:xfrm>
            <a:off x="127873" y="6972299"/>
            <a:ext cx="11835529" cy="2982635"/>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The implication is profound: </a:t>
            </a: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high engagement does not always equate to high loyalty</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Instead, it might signal an unmet need for better-value plans tailored to our most active users. This highlights an opportunity for SyriaTel to reassess its pricing strategies and plan structures for heavy daytime users. By introducing more predictable billing models, tiered plans, or loyalty incentives for high usage, we can transform a potential churn risk into a segment of highly satisfied, long-term advocates for SyriaTel. This proactive approach will be vital in retaining our most active and potentially valuable customers.</a:t>
            </a:r>
            <a:endParaRPr lang="en-US" sz="2400" dirty="0">
              <a:solidFill>
                <a:schemeClr val="tx2"/>
              </a:solidFill>
              <a:latin typeface="Source Sans Pro" panose="020B0503030403020204" pitchFamily="34" charset="0"/>
              <a:ea typeface="Source Sans Pro" panose="020B0503030403020204" pitchFamily="34" charset="0"/>
            </a:endParaRPr>
          </a:p>
        </p:txBody>
      </p:sp>
      <p:pic>
        <p:nvPicPr>
          <p:cNvPr id="12" name="Picture 11">
            <a:extLst>
              <a:ext uri="{FF2B5EF4-FFF2-40B4-BE49-F238E27FC236}">
                <a16:creationId xmlns:a16="http://schemas.microsoft.com/office/drawing/2014/main" id="{910D503A-6930-2D11-A66F-FFD4210520B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63399" y="2324100"/>
            <a:ext cx="6196728" cy="6781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Text 0">
            <a:extLst>
              <a:ext uri="{FF2B5EF4-FFF2-40B4-BE49-F238E27FC236}">
                <a16:creationId xmlns:a16="http://schemas.microsoft.com/office/drawing/2014/main" id="{D9975E31-8EB1-CED3-2305-BDCACFF6D337}"/>
              </a:ext>
            </a:extLst>
          </p:cNvPr>
          <p:cNvSpPr/>
          <p:nvPr/>
        </p:nvSpPr>
        <p:spPr>
          <a:xfrm>
            <a:off x="770214" y="548401"/>
            <a:ext cx="16747571" cy="760885"/>
          </a:xfrm>
          <a:prstGeom prst="rect">
            <a:avLst/>
          </a:prstGeom>
          <a:noFill/>
          <a:ln/>
        </p:spPr>
        <p:txBody>
          <a:bodyPr wrap="none" lIns="0" tIns="0" rIns="0" bIns="0" rtlCol="0" anchor="t"/>
          <a:lstStyle/>
          <a:p>
            <a:pPr marL="0" indent="0" algn="ctr">
              <a:buNone/>
            </a:pPr>
            <a:r>
              <a:rPr lang="en-US" sz="3200" b="1" dirty="0">
                <a:solidFill>
                  <a:schemeClr val="tx2"/>
                </a:solidFill>
                <a:latin typeface="Source Sans Pro" panose="020B0503030403020204" pitchFamily="34" charset="0"/>
                <a:ea typeface="Source Sans Pro" panose="020B0503030403020204" pitchFamily="34" charset="0"/>
                <a:cs typeface="Patrick Hand" pitchFamily="34" charset="-120"/>
              </a:rPr>
              <a:t>Building the Predictive Model &amp; Top Factors Influencing Churn</a:t>
            </a:r>
            <a:endParaRPr lang="en-US" sz="3200" b="1" dirty="0">
              <a:solidFill>
                <a:schemeClr val="tx2"/>
              </a:solidFill>
              <a:latin typeface="Source Sans Pro" panose="020B0503030403020204" pitchFamily="34" charset="0"/>
              <a:ea typeface="Source Sans Pro" panose="020B0503030403020204" pitchFamily="34" charset="0"/>
            </a:endParaRPr>
          </a:p>
        </p:txBody>
      </p:sp>
      <p:sp>
        <p:nvSpPr>
          <p:cNvPr id="6" name="Text 1">
            <a:extLst>
              <a:ext uri="{FF2B5EF4-FFF2-40B4-BE49-F238E27FC236}">
                <a16:creationId xmlns:a16="http://schemas.microsoft.com/office/drawing/2014/main" id="{F8C59476-E843-267B-0DB6-117CB0FD816A}"/>
              </a:ext>
            </a:extLst>
          </p:cNvPr>
          <p:cNvSpPr/>
          <p:nvPr/>
        </p:nvSpPr>
        <p:spPr>
          <a:xfrm>
            <a:off x="770214" y="1511140"/>
            <a:ext cx="7764185" cy="481371"/>
          </a:xfrm>
          <a:prstGeom prst="rect">
            <a:avLst/>
          </a:prstGeom>
          <a:noFill/>
          <a:ln/>
        </p:spPr>
        <p:txBody>
          <a:bodyPr wrap="none" lIns="0" tIns="0" rIns="0" bIns="0" rtlCol="0" anchor="t"/>
          <a:lstStyle/>
          <a:p>
            <a:pPr marL="0" indent="0" algn="ctr">
              <a:buNone/>
            </a:pPr>
            <a:r>
              <a:rPr lang="en-US" sz="2800" b="1" dirty="0">
                <a:solidFill>
                  <a:schemeClr val="tx2"/>
                </a:solidFill>
                <a:latin typeface="Source Sans Pro" panose="020B0503030403020204" pitchFamily="34" charset="0"/>
                <a:ea typeface="Source Sans Pro" panose="020B0503030403020204" pitchFamily="34" charset="0"/>
                <a:cs typeface="Patrick Hand" pitchFamily="34" charset="-120"/>
              </a:rPr>
              <a:t>How We Predict Churn</a:t>
            </a:r>
            <a:endParaRPr lang="en-US" sz="2800" b="1" dirty="0">
              <a:solidFill>
                <a:schemeClr val="tx2"/>
              </a:solidFill>
              <a:latin typeface="Source Sans Pro" panose="020B0503030403020204" pitchFamily="34" charset="0"/>
              <a:ea typeface="Source Sans Pro" panose="020B0503030403020204" pitchFamily="34" charset="0"/>
            </a:endParaRPr>
          </a:p>
        </p:txBody>
      </p:sp>
      <p:sp>
        <p:nvSpPr>
          <p:cNvPr id="7" name="Text 2">
            <a:extLst>
              <a:ext uri="{FF2B5EF4-FFF2-40B4-BE49-F238E27FC236}">
                <a16:creationId xmlns:a16="http://schemas.microsoft.com/office/drawing/2014/main" id="{E5B754DB-6807-F9BD-8CC5-8A17AB304B04}"/>
              </a:ext>
            </a:extLst>
          </p:cNvPr>
          <p:cNvSpPr/>
          <p:nvPr/>
        </p:nvSpPr>
        <p:spPr>
          <a:xfrm>
            <a:off x="304800" y="2468527"/>
            <a:ext cx="8229599" cy="2526538"/>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To transform our insights into actionable predictions, we leveraged the key customer behaviors and attributes identified in our extensive data analysis to train a sophisticated predictive model. The objective was not merely to predict churn, but to create a tool that is both highly accurate and exceptionally effective at identifying the specific, smaller group of customers most likely to churn.</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8" name="Text 3">
            <a:extLst>
              <a:ext uri="{FF2B5EF4-FFF2-40B4-BE49-F238E27FC236}">
                <a16:creationId xmlns:a16="http://schemas.microsoft.com/office/drawing/2014/main" id="{5A0322B3-6D48-5C10-8ED6-A80064DD7973}"/>
              </a:ext>
            </a:extLst>
          </p:cNvPr>
          <p:cNvSpPr/>
          <p:nvPr/>
        </p:nvSpPr>
        <p:spPr>
          <a:xfrm>
            <a:off x="304800" y="5199814"/>
            <a:ext cx="10120537" cy="486869"/>
          </a:xfrm>
          <a:prstGeom prst="rect">
            <a:avLst/>
          </a:prstGeom>
          <a:noFill/>
          <a:ln/>
        </p:spPr>
        <p:txBody>
          <a:bodyPr wrap="none" lIns="0" tIns="0" rIns="0" bIns="0" rtlCol="0" anchor="t"/>
          <a:lstStyle/>
          <a:p>
            <a:pPr marL="0" indent="0" algn="l">
              <a:buNone/>
            </a:pPr>
            <a:r>
              <a:rPr lang="en-US" sz="2400" b="1" i="1" dirty="0">
                <a:solidFill>
                  <a:schemeClr val="tx2"/>
                </a:solidFill>
                <a:latin typeface="Source Sans Pro" panose="020B0503030403020204" pitchFamily="34" charset="0"/>
                <a:ea typeface="Source Sans Pro" panose="020B0503030403020204" pitchFamily="34" charset="0"/>
                <a:cs typeface="Patrick Hand" pitchFamily="34" charset="-120"/>
              </a:rPr>
              <a:t>Our approach involved rigorously testing two distinct machine learning models:</a:t>
            </a:r>
            <a:endParaRPr lang="en-US" sz="2400" b="1" i="1" dirty="0">
              <a:solidFill>
                <a:schemeClr val="tx2"/>
              </a:solidFill>
              <a:latin typeface="Source Sans Pro" panose="020B0503030403020204" pitchFamily="34" charset="0"/>
              <a:ea typeface="Source Sans Pro" panose="020B0503030403020204" pitchFamily="34" charset="0"/>
            </a:endParaRPr>
          </a:p>
        </p:txBody>
      </p:sp>
      <p:sp>
        <p:nvSpPr>
          <p:cNvPr id="9" name="Text 4">
            <a:extLst>
              <a:ext uri="{FF2B5EF4-FFF2-40B4-BE49-F238E27FC236}">
                <a16:creationId xmlns:a16="http://schemas.microsoft.com/office/drawing/2014/main" id="{599CBECD-36A2-D321-308D-31AE3A14E0FE}"/>
              </a:ext>
            </a:extLst>
          </p:cNvPr>
          <p:cNvSpPr/>
          <p:nvPr/>
        </p:nvSpPr>
        <p:spPr>
          <a:xfrm>
            <a:off x="355288" y="5711035"/>
            <a:ext cx="10070049" cy="798570"/>
          </a:xfrm>
          <a:prstGeom prst="rect">
            <a:avLst/>
          </a:prstGeom>
          <a:noFill/>
          <a:ln/>
        </p:spPr>
        <p:txBody>
          <a:bodyPr wrap="square" lIns="0" tIns="0" rIns="0" bIns="0" rtlCol="0" anchor="t"/>
          <a:lstStyle/>
          <a:p>
            <a:pPr marL="342900" indent="-342900" algn="l">
              <a:buSzPct val="100000"/>
              <a:buChar char="•"/>
            </a:pP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Logistic Regression:</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A reliable and interpretable baseline model that provides a solid foundation for binary classification tasks like churn prediction.</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0" name="Text 5">
            <a:extLst>
              <a:ext uri="{FF2B5EF4-FFF2-40B4-BE49-F238E27FC236}">
                <a16:creationId xmlns:a16="http://schemas.microsoft.com/office/drawing/2014/main" id="{2715819B-6930-BD29-590D-FF2BFA41FCF3}"/>
              </a:ext>
            </a:extLst>
          </p:cNvPr>
          <p:cNvSpPr/>
          <p:nvPr/>
        </p:nvSpPr>
        <p:spPr>
          <a:xfrm>
            <a:off x="360152" y="6904479"/>
            <a:ext cx="10065185" cy="849705"/>
          </a:xfrm>
          <a:prstGeom prst="rect">
            <a:avLst/>
          </a:prstGeom>
          <a:noFill/>
          <a:ln/>
        </p:spPr>
        <p:txBody>
          <a:bodyPr wrap="square" lIns="0" tIns="0" rIns="0" bIns="0" rtlCol="0" anchor="t"/>
          <a:lstStyle/>
          <a:p>
            <a:pPr marL="342900" indent="-342900" algn="l">
              <a:buSzPct val="100000"/>
              <a:buChar char="•"/>
            </a:pP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Random Forest:</a:t>
            </a: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 A more powerful and advanced ensemble model, known for its ability to handle complex datasets, reduce overfitting, and deliver superior predictive performance.</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1" name="Text 6">
            <a:extLst>
              <a:ext uri="{FF2B5EF4-FFF2-40B4-BE49-F238E27FC236}">
                <a16:creationId xmlns:a16="http://schemas.microsoft.com/office/drawing/2014/main" id="{A73300E1-8C22-FDCE-90C0-5FCFD5D09540}"/>
              </a:ext>
            </a:extLst>
          </p:cNvPr>
          <p:cNvSpPr/>
          <p:nvPr/>
        </p:nvSpPr>
        <p:spPr>
          <a:xfrm>
            <a:off x="355288" y="8390923"/>
            <a:ext cx="10065185" cy="1621270"/>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The selection of these models was strategic, aiming to balance robust performance with the ability to interpret the drivers behind their predictions. The ultimate goal was to build a model that not only predicts churn with high accuracy but also excels at recalling the small, yet critical, group of customers who will churn, thereby maximizing the effectiveness of our retention efforts.</a:t>
            </a:r>
            <a:endParaRPr lang="en-US" sz="2400" dirty="0">
              <a:solidFill>
                <a:schemeClr val="tx2"/>
              </a:solidFill>
              <a:latin typeface="Source Sans Pro" panose="020B0503030403020204" pitchFamily="34" charset="0"/>
              <a:ea typeface="Source Sans Pro" panose="020B0503030403020204" pitchFamily="34" charset="0"/>
            </a:endParaRPr>
          </a:p>
        </p:txBody>
      </p:sp>
      <p:sp>
        <p:nvSpPr>
          <p:cNvPr id="12" name="Text 7">
            <a:extLst>
              <a:ext uri="{FF2B5EF4-FFF2-40B4-BE49-F238E27FC236}">
                <a16:creationId xmlns:a16="http://schemas.microsoft.com/office/drawing/2014/main" id="{B5834F90-957C-7BFB-D2C9-EE6811F808E5}"/>
              </a:ext>
            </a:extLst>
          </p:cNvPr>
          <p:cNvSpPr/>
          <p:nvPr/>
        </p:nvSpPr>
        <p:spPr>
          <a:xfrm>
            <a:off x="8692515" y="1488749"/>
            <a:ext cx="8825270" cy="503762"/>
          </a:xfrm>
          <a:prstGeom prst="rect">
            <a:avLst/>
          </a:prstGeom>
          <a:noFill/>
          <a:ln/>
        </p:spPr>
        <p:txBody>
          <a:bodyPr wrap="none" lIns="0" tIns="0" rIns="0" bIns="0" rtlCol="0" anchor="t"/>
          <a:lstStyle/>
          <a:p>
            <a:pPr marL="0" indent="0" algn="ctr">
              <a:buNone/>
            </a:pPr>
            <a:r>
              <a:rPr lang="en-US" sz="2400" b="1" dirty="0">
                <a:solidFill>
                  <a:schemeClr val="tx2"/>
                </a:solidFill>
                <a:latin typeface="Source Sans Pro" panose="020B0503030403020204" pitchFamily="34" charset="0"/>
                <a:ea typeface="Source Sans Pro" panose="020B0503030403020204" pitchFamily="34" charset="0"/>
                <a:cs typeface="Patrick Hand" pitchFamily="34" charset="-120"/>
              </a:rPr>
              <a:t>The Top Factors Influencing Churn</a:t>
            </a:r>
            <a:endParaRPr lang="en-US" sz="2400" b="1" dirty="0">
              <a:solidFill>
                <a:schemeClr val="tx2"/>
              </a:solidFill>
              <a:latin typeface="Source Sans Pro" panose="020B0503030403020204" pitchFamily="34" charset="0"/>
              <a:ea typeface="Source Sans Pro" panose="020B0503030403020204" pitchFamily="34" charset="0"/>
            </a:endParaRPr>
          </a:p>
        </p:txBody>
      </p:sp>
      <p:sp>
        <p:nvSpPr>
          <p:cNvPr id="13" name="Text 8">
            <a:extLst>
              <a:ext uri="{FF2B5EF4-FFF2-40B4-BE49-F238E27FC236}">
                <a16:creationId xmlns:a16="http://schemas.microsoft.com/office/drawing/2014/main" id="{C2492100-86AD-50CB-748A-ECC0F2AECC6D}"/>
              </a:ext>
            </a:extLst>
          </p:cNvPr>
          <p:cNvSpPr/>
          <p:nvPr/>
        </p:nvSpPr>
        <p:spPr>
          <a:xfrm>
            <a:off x="8692515" y="2124781"/>
            <a:ext cx="8825270" cy="1303151"/>
          </a:xfrm>
          <a:prstGeom prst="rect">
            <a:avLst/>
          </a:prstGeom>
          <a:noFill/>
          <a:ln/>
        </p:spPr>
        <p:txBody>
          <a:bodyPr wrap="square" lIns="0" tIns="0" rIns="0" bIns="0" rtlCol="0" anchor="t"/>
          <a:lstStyle/>
          <a:p>
            <a:pPr marL="0" indent="0" algn="l">
              <a:buNone/>
            </a:pPr>
            <a:r>
              <a:rPr lang="en-US" sz="2400" dirty="0">
                <a:solidFill>
                  <a:schemeClr val="tx2"/>
                </a:solidFill>
                <a:latin typeface="Source Sans Pro" panose="020B0503030403020204" pitchFamily="34" charset="0"/>
                <a:ea typeface="Source Sans Pro" panose="020B0503030403020204" pitchFamily="34" charset="0"/>
                <a:cs typeface="Patrick Hand" pitchFamily="34" charset="-120"/>
              </a:rPr>
              <a:t>The predictive model's insights strongly align with the key factors uncovered in our initial data exploration. This convergence validates that our identified insights are indeed the most crucial drivers of churn, providing a robust foundation for our data-driven recommendations. The model consistently highlighted the following features as having the highest predictive importance:</a:t>
            </a:r>
            <a:endParaRPr lang="en-US" sz="2400" dirty="0">
              <a:solidFill>
                <a:schemeClr val="tx2"/>
              </a:solidFill>
              <a:latin typeface="Source Sans Pro" panose="020B0503030403020204" pitchFamily="34" charset="0"/>
              <a:ea typeface="Source Sans Pro" panose="020B0503030403020204" pitchFamily="34" charset="0"/>
            </a:endParaRPr>
          </a:p>
        </p:txBody>
      </p:sp>
      <p:pic>
        <p:nvPicPr>
          <p:cNvPr id="14" name="Image 0" descr="preencoded.png">
            <a:extLst>
              <a:ext uri="{FF2B5EF4-FFF2-40B4-BE49-F238E27FC236}">
                <a16:creationId xmlns:a16="http://schemas.microsoft.com/office/drawing/2014/main" id="{AF5889EF-54DD-024C-98DD-4ADC54705549}"/>
              </a:ext>
            </a:extLst>
          </p:cNvPr>
          <p:cNvPicPr>
            <a:picLocks noChangeAspect="1"/>
          </p:cNvPicPr>
          <p:nvPr/>
        </p:nvPicPr>
        <p:blipFill>
          <a:blip r:embed="rId2"/>
          <a:stretch>
            <a:fillRect/>
          </a:stretch>
        </p:blipFill>
        <p:spPr>
          <a:xfrm>
            <a:off x="10425337" y="4426852"/>
            <a:ext cx="7092448" cy="5585341"/>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1369</TotalTime>
  <Words>2039</Words>
  <Application>Microsoft Office PowerPoint</Application>
  <PresentationFormat>Custom</PresentationFormat>
  <Paragraphs>96</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Calibri</vt:lpstr>
      <vt:lpstr>Source Sans Pro</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Blue Simple Modern Enhancing Sales Strategy Presentation</dc:title>
  <dc:creator>Wadhare Isaac</dc:creator>
  <cp:lastModifiedBy>Samwel Nyabuti  [Compliance]</cp:lastModifiedBy>
  <cp:revision>13</cp:revision>
  <dcterms:created xsi:type="dcterms:W3CDTF">2006-08-16T00:00:00Z</dcterms:created>
  <dcterms:modified xsi:type="dcterms:W3CDTF">2025-07-20T15:51:45Z</dcterms:modified>
  <dc:identifier>DAGp4jgJFxc</dc:identifier>
</cp:coreProperties>
</file>