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2" r:id="rId10"/>
    <p:sldId id="267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96"/>
    <p:restoredTop sz="94652"/>
  </p:normalViewPr>
  <p:slideViewPr>
    <p:cSldViewPr snapToGrid="0" snapToObjects="1">
      <p:cViewPr varScale="1">
        <p:scale>
          <a:sx n="120" d="100"/>
          <a:sy n="120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B3DE0-BA8A-CD49-A177-5788F11B212B}" type="datetimeFigureOut">
              <a:t>5/25/22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5DF14-E55B-164D-9ED0-B58EBB7140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6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5DF14-E55B-164D-9ED0-B58EBB71404E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F064-B9D9-EC40-A77D-35FDD3ED5D4A}" type="datetimeFigureOut"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849-A096-6845-A785-DC5EB8D72D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4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F064-B9D9-EC40-A77D-35FDD3ED5D4A}" type="datetimeFigureOut">
              <a:t>5/24/22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849-A096-6845-A785-DC5EB8D72D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5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F064-B9D9-EC40-A77D-35FDD3ED5D4A}" type="datetimeFigureOut">
              <a:t>5/24/22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849-A096-6845-A785-DC5EB8D72D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0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F064-B9D9-EC40-A77D-35FDD3ED5D4A}" type="datetimeFigureOut"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849-A096-6845-A785-DC5EB8D72D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5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F064-B9D9-EC40-A77D-35FDD3ED5D4A}" type="datetimeFigureOut"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849-A096-6845-A785-DC5EB8D72D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8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F064-B9D9-EC40-A77D-35FDD3ED5D4A}" type="datetimeFigureOut">
              <a:t>5/24/22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849-A096-6845-A785-DC5EB8D72D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1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F064-B9D9-EC40-A77D-35FDD3ED5D4A}" type="datetimeFigureOut">
              <a:t>5/24/22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849-A096-6845-A785-DC5EB8D72D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5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F064-B9D9-EC40-A77D-35FDD3ED5D4A}" type="datetimeFigureOut">
              <a:t>5/24/22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849-A096-6845-A785-DC5EB8D72D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6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F064-B9D9-EC40-A77D-35FDD3ED5D4A}" type="datetimeFigureOut">
              <a:t>5/24/22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849-A096-6845-A785-DC5EB8D72D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F064-B9D9-EC40-A77D-35FDD3ED5D4A}" type="datetimeFigureOut">
              <a:t>5/24/22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849-A096-6845-A785-DC5EB8D72D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5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F064-B9D9-EC40-A77D-35FDD3ED5D4A}" type="datetimeFigureOut">
              <a:t>5/24/22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B849-A096-6845-A785-DC5EB8D72D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0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FE9F064-B9D9-EC40-A77D-35FDD3ED5D4A}" type="datetimeFigureOut"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ABFB849-A096-6845-A785-DC5EB8D72D4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8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5D3F-3222-58C3-B910-54422A426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Corruption and Stock Markets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E6CB4-6C8C-DE92-55FA-D337F3BF7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Jacob Snyder</a:t>
            </a:r>
          </a:p>
        </p:txBody>
      </p:sp>
    </p:spTree>
    <p:extLst>
      <p:ext uri="{BB962C8B-B14F-4D97-AF65-F5344CB8AC3E}">
        <p14:creationId xmlns:p14="http://schemas.microsoft.com/office/powerpoint/2010/main" val="245290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BC80EA-6D18-CF4E-0795-5AD4556CE5AF}"/>
              </a:ext>
            </a:extLst>
          </p:cNvPr>
          <p:cNvSpPr/>
          <p:nvPr/>
        </p:nvSpPr>
        <p:spPr>
          <a:xfrm>
            <a:off x="4710223" y="5777828"/>
            <a:ext cx="2424224" cy="606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993F5496-4FC4-2CBF-2E9D-6B37B86F2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74" y="1938959"/>
            <a:ext cx="6080126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6E4C6D-3886-AEF0-54F3-A2296DCF3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4" y="1943581"/>
            <a:ext cx="6080126" cy="34243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46914B-F013-5791-97C1-8B022F141FF2}"/>
              </a:ext>
            </a:extLst>
          </p:cNvPr>
          <p:cNvSpPr txBox="1"/>
          <p:nvPr/>
        </p:nvSpPr>
        <p:spPr>
          <a:xfrm>
            <a:off x="4842466" y="5880801"/>
            <a:ext cx="229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C00000"/>
                </a:solidFill>
              </a:rPr>
              <a:t>Grease the wheels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E5AB0-7B21-7599-904C-A0410691C8EC}"/>
              </a:ext>
            </a:extLst>
          </p:cNvPr>
          <p:cNvSpPr/>
          <p:nvPr/>
        </p:nvSpPr>
        <p:spPr>
          <a:xfrm>
            <a:off x="4200709" y="2490950"/>
            <a:ext cx="3806456" cy="581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4445AC-7260-19DF-FE84-D0F04F6524AF}"/>
              </a:ext>
            </a:extLst>
          </p:cNvPr>
          <p:cNvSpPr txBox="1"/>
          <p:nvPr/>
        </p:nvSpPr>
        <p:spPr>
          <a:xfrm>
            <a:off x="4296402" y="2597214"/>
            <a:ext cx="426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Corruption hurts market/economy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2DF229-7679-6F8F-5E6E-793CA2EA6010}"/>
              </a:ext>
            </a:extLst>
          </p:cNvPr>
          <p:cNvCxnSpPr/>
          <p:nvPr/>
        </p:nvCxnSpPr>
        <p:spPr>
          <a:xfrm flipH="1">
            <a:off x="4933507" y="3072810"/>
            <a:ext cx="308344" cy="5806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F566F7-445D-05E1-48EA-8C4ACCA5E861}"/>
              </a:ext>
            </a:extLst>
          </p:cNvPr>
          <p:cNvCxnSpPr>
            <a:cxnSpLocks/>
          </p:cNvCxnSpPr>
          <p:nvPr/>
        </p:nvCxnSpPr>
        <p:spPr>
          <a:xfrm>
            <a:off x="6828798" y="3075351"/>
            <a:ext cx="2442793" cy="8015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F48F4F-821A-1305-B9AE-0B305E0DA023}"/>
              </a:ext>
            </a:extLst>
          </p:cNvPr>
          <p:cNvCxnSpPr>
            <a:cxnSpLocks/>
          </p:cNvCxnSpPr>
          <p:nvPr/>
        </p:nvCxnSpPr>
        <p:spPr>
          <a:xfrm flipH="1" flipV="1">
            <a:off x="3540642" y="4603898"/>
            <a:ext cx="1913860" cy="11739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D2CBA2-F9BD-2FE9-9FF9-B761FE2C31A2}"/>
              </a:ext>
            </a:extLst>
          </p:cNvPr>
          <p:cNvCxnSpPr>
            <a:cxnSpLocks/>
          </p:cNvCxnSpPr>
          <p:nvPr/>
        </p:nvCxnSpPr>
        <p:spPr>
          <a:xfrm flipV="1">
            <a:off x="6305107" y="5184547"/>
            <a:ext cx="1745087" cy="5932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319AC2-D8EA-937A-E610-D95B7E3F7C5D}"/>
              </a:ext>
            </a:extLst>
          </p:cNvPr>
          <p:cNvSpPr txBox="1"/>
          <p:nvPr/>
        </p:nvSpPr>
        <p:spPr>
          <a:xfrm>
            <a:off x="8156021" y="5697976"/>
            <a:ext cx="334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Support for Corruption Equilibria</a:t>
            </a:r>
          </a:p>
        </p:txBody>
      </p:sp>
    </p:spTree>
    <p:extLst>
      <p:ext uri="{BB962C8B-B14F-4D97-AF65-F5344CB8AC3E}">
        <p14:creationId xmlns:p14="http://schemas.microsoft.com/office/powerpoint/2010/main" val="166370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E72079F6-A6A0-B8D6-DD8C-A2907575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24" y="244549"/>
            <a:ext cx="11812966" cy="64326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EC5C4F-E852-B016-CD20-6DF6C2BDC072}"/>
              </a:ext>
            </a:extLst>
          </p:cNvPr>
          <p:cNvSpPr txBox="1"/>
          <p:nvPr/>
        </p:nvSpPr>
        <p:spPr>
          <a:xfrm>
            <a:off x="6858001" y="1143354"/>
            <a:ext cx="4444408" cy="141211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C00000"/>
                </a:solidFill>
              </a:rPr>
              <a:t>Significant at 5% level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More rain </a:t>
            </a:r>
            <a:r>
              <a:rPr lang="en-US">
                <a:sym typeface="Wingdings" pitchFamily="2" charset="2"/>
              </a:rPr>
              <a:t> Less stock market volatility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12445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72CA-9802-BDAE-E5A5-9BB542E2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62DF8-D829-7DA9-3198-50BD3B32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Development factor</a:t>
            </a:r>
          </a:p>
          <a:p>
            <a:pPr>
              <a:lnSpc>
                <a:spcPct val="150000"/>
              </a:lnSpc>
            </a:pPr>
            <a:r>
              <a:rPr lang="en-US" sz="2400"/>
              <a:t>Corruption equilibria and the development barrier</a:t>
            </a:r>
          </a:p>
          <a:p>
            <a:pPr>
              <a:lnSpc>
                <a:spcPct val="150000"/>
              </a:lnSpc>
            </a:pPr>
            <a:r>
              <a:rPr lang="en-US" sz="2400"/>
              <a:t>More rain = less volatility ?</a:t>
            </a:r>
          </a:p>
        </p:txBody>
      </p:sp>
    </p:spTree>
    <p:extLst>
      <p:ext uri="{BB962C8B-B14F-4D97-AF65-F5344CB8AC3E}">
        <p14:creationId xmlns:p14="http://schemas.microsoft.com/office/powerpoint/2010/main" val="424692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E6CB-FF45-EF87-3D55-AD871E352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7F325-CB49-A543-BA4C-A0C6C7A66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Stock markets as a proxy for economy/development progress</a:t>
            </a:r>
          </a:p>
          <a:p>
            <a:pPr>
              <a:lnSpc>
                <a:spcPct val="150000"/>
              </a:lnSpc>
            </a:pPr>
            <a:r>
              <a:rPr lang="en-US"/>
              <a:t>Stocks markets have concrete data sets</a:t>
            </a:r>
          </a:p>
          <a:p>
            <a:pPr>
              <a:lnSpc>
                <a:spcPct val="150000"/>
              </a:lnSpc>
            </a:pPr>
            <a:r>
              <a:rPr lang="en-US" b="1"/>
              <a:t>Theory: Control of Corruption ~ Size/stability of economy/stock market</a:t>
            </a:r>
          </a:p>
        </p:txBody>
      </p:sp>
    </p:spTree>
    <p:extLst>
      <p:ext uri="{BB962C8B-B14F-4D97-AF65-F5344CB8AC3E}">
        <p14:creationId xmlns:p14="http://schemas.microsoft.com/office/powerpoint/2010/main" val="67521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D2110-FC27-420B-B220-62CD207C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25C97-A054-31A3-2404-68D779CFF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845" y="868680"/>
            <a:ext cx="8240233" cy="5120640"/>
          </a:xfrm>
        </p:spPr>
        <p:txBody>
          <a:bodyPr>
            <a:normAutofit/>
          </a:bodyPr>
          <a:lstStyle/>
          <a:p>
            <a:r>
              <a:rPr lang="en-US"/>
              <a:t>“[…] corruption </a:t>
            </a:r>
            <a:r>
              <a:rPr lang="en-US" b="1">
                <a:solidFill>
                  <a:srgbClr val="FF0000"/>
                </a:solidFill>
              </a:rPr>
              <a:t>greases the wheels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of economy by expediting transactions and allowing private firms to overcome governmentally imposed inefficiencies” (Mouselli 2016)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“ an increase in corruption level, […] </a:t>
            </a:r>
            <a:r>
              <a:rPr lang="en-US" b="1">
                <a:solidFill>
                  <a:srgbClr val="FF0000"/>
                </a:solidFill>
              </a:rPr>
              <a:t>adverse effect</a:t>
            </a:r>
            <a:r>
              <a:rPr lang="en-US"/>
              <a:t> on the development of the stock markets due to the spread of abuse in the markets” (Arslan 2013)</a:t>
            </a:r>
          </a:p>
        </p:txBody>
      </p:sp>
    </p:spTree>
    <p:extLst>
      <p:ext uri="{BB962C8B-B14F-4D97-AF65-F5344CB8AC3E}">
        <p14:creationId xmlns:p14="http://schemas.microsoft.com/office/powerpoint/2010/main" val="254913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FAE6-B387-ABC0-225F-61779598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C35EA-C080-10FB-6EB9-BFC9312360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b="1"/>
                  <a:t>Size of Stock Market (as % of GDP)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𝑆𝑡𝑜𝑐𝑘</m:t>
                    </m:r>
                    <m:r>
                      <a:rPr lang="en-US" i="1"/>
                      <m:t> </m:t>
                    </m:r>
                    <m:r>
                      <a:rPr lang="en-US" i="1"/>
                      <m:t>𝑀𝑎𝑟𝑘𝑒𝑡</m:t>
                    </m:r>
                    <m:r>
                      <a:rPr lang="en-US" i="1"/>
                      <m:t> </m:t>
                    </m:r>
                    <m:r>
                      <a:rPr lang="en-US" i="1"/>
                      <m:t>𝑆𝑖𝑧𝑒</m:t>
                    </m:r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𝑊𝐺𝐼</m:t>
                    </m:r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𝑃𝑟𝑒𝑐𝑖𝑝𝑖𝑡𝑎𝑡𝑖𝑜𝑛</m:t>
                    </m:r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3</m:t>
                        </m:r>
                      </m:sub>
                    </m:sSub>
                    <m:r>
                      <a:rPr lang="en-US" i="1"/>
                      <m:t>𝐺𝐼𝑁𝐼</m:t>
                    </m:r>
                    <m:r>
                      <a:rPr lang="en-US" i="1"/>
                      <m:t>_</m:t>
                    </m:r>
                    <m:r>
                      <a:rPr lang="en-US" i="1"/>
                      <m:t>𝑖𝑛𝑑𝑒𝑥</m:t>
                    </m:r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4</m:t>
                        </m:r>
                      </m:sub>
                    </m:sSub>
                    <m:r>
                      <a:rPr lang="en-US" i="1"/>
                      <m:t>𝐺𝐷𝑃</m:t>
                    </m:r>
                    <m:r>
                      <a:rPr lang="en-US" i="1"/>
                      <m:t>+</m:t>
                    </m:r>
                    <m:r>
                      <a:rPr lang="en-US" i="1"/>
                      <m:t>𝜖</m:t>
                    </m:r>
                  </m:oMath>
                </a14:m>
                <a:endParaRPr lang="en-US"/>
              </a:p>
              <a:p>
                <a:pPr marL="502920" lvl="1" indent="0">
                  <a:buNone/>
                </a:pPr>
                <a:endParaRPr lang="en-US"/>
              </a:p>
              <a:p>
                <a:pPr lvl="0"/>
                <a:r>
                  <a:rPr lang="en-US" b="1"/>
                  <a:t>Volatility of Stock market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𝑆𝑡𝑜𝑐𝑘</m:t>
                    </m:r>
                    <m:r>
                      <a:rPr lang="en-US" i="1"/>
                      <m:t> </m:t>
                    </m:r>
                    <m:r>
                      <a:rPr lang="en-US" i="1"/>
                      <m:t>𝑀𝑎𝑟𝑘𝑒𝑡</m:t>
                    </m:r>
                    <m:r>
                      <a:rPr lang="en-US" i="1"/>
                      <m:t> </m:t>
                    </m:r>
                    <m:r>
                      <a:rPr lang="en-US" i="1"/>
                      <m:t>𝑉𝑜𝑙𝑎𝑡𝑖𝑙𝑖𝑡𝑦</m:t>
                    </m:r>
                    <m:r>
                      <a:rPr lang="en-US" i="1"/>
                      <m:t>=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0</m:t>
                        </m:r>
                      </m:sub>
                    </m:sSub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1</m:t>
                        </m:r>
                      </m:sub>
                    </m:sSub>
                    <m:r>
                      <a:rPr lang="en-US" i="1"/>
                      <m:t>𝑊𝐺𝐼</m:t>
                    </m:r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  <m:r>
                      <a:rPr lang="en-US" i="1"/>
                      <m:t>𝑃𝑟𝑒𝑐𝑖𝑝𝑖𝑡𝑎𝑡𝑖𝑜𝑛</m:t>
                    </m:r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3</m:t>
                        </m:r>
                      </m:sub>
                    </m:sSub>
                    <m:r>
                      <a:rPr lang="en-US" i="1"/>
                      <m:t>𝐺𝐼𝑁𝐼</m:t>
                    </m:r>
                    <m:r>
                      <a:rPr lang="en-US" i="1"/>
                      <m:t>_</m:t>
                    </m:r>
                    <m:r>
                      <a:rPr lang="en-US" i="1"/>
                      <m:t>𝑖𝑛𝑑𝑒𝑥</m:t>
                    </m:r>
                    <m:r>
                      <a:rPr lang="en-US" i="1"/>
                      <m:t>+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𝛽</m:t>
                        </m:r>
                      </m:e>
                      <m:sub>
                        <m:r>
                          <a:rPr lang="en-US" i="1"/>
                          <m:t>4</m:t>
                        </m:r>
                      </m:sub>
                    </m:sSub>
                    <m:r>
                      <a:rPr lang="en-US" i="1"/>
                      <m:t>𝐺𝐷𝑃</m:t>
                    </m:r>
                    <m:r>
                      <a:rPr lang="en-US" i="1"/>
                      <m:t>+</m:t>
                    </m:r>
                    <m:r>
                      <a:rPr lang="en-US" i="1"/>
                      <m:t>𝜖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C35EA-C080-10FB-6EB9-BFC931236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91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3045-DB02-3EE8-DFDD-FA76154B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B44A46C3-BEA1-FD92-ECD6-1251F6DB9E6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90572844"/>
                  </p:ext>
                </p:extLst>
              </p:nvPr>
            </p:nvGraphicFramePr>
            <p:xfrm>
              <a:off x="3716076" y="228600"/>
              <a:ext cx="7321116" cy="527383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40372">
                      <a:extLst>
                        <a:ext uri="{9D8B030D-6E8A-4147-A177-3AD203B41FA5}">
                          <a16:colId xmlns:a16="http://schemas.microsoft.com/office/drawing/2014/main" val="2045348693"/>
                        </a:ext>
                      </a:extLst>
                    </a:gridCol>
                    <a:gridCol w="2440372">
                      <a:extLst>
                        <a:ext uri="{9D8B030D-6E8A-4147-A177-3AD203B41FA5}">
                          <a16:colId xmlns:a16="http://schemas.microsoft.com/office/drawing/2014/main" val="1765985845"/>
                        </a:ext>
                      </a:extLst>
                    </a:gridCol>
                    <a:gridCol w="2440372">
                      <a:extLst>
                        <a:ext uri="{9D8B030D-6E8A-4147-A177-3AD203B41FA5}">
                          <a16:colId xmlns:a16="http://schemas.microsoft.com/office/drawing/2014/main" val="1965274529"/>
                        </a:ext>
                      </a:extLst>
                    </a:gridCol>
                  </a:tblGrid>
                  <a:tr h="47808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Dependent Variable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Value of Market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Volatility of Market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38801990"/>
                      </a:ext>
                    </a:extLst>
                  </a:tr>
                  <a:tr h="5393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WGI Control of Corruption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9.600</a:t>
                          </a:r>
                        </a:p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(10.795)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-3.815*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(1.921)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78224303"/>
                      </a:ext>
                    </a:extLst>
                  </a:tr>
                  <a:tr h="5393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WGI Ease of Doing Business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1.039***</a:t>
                          </a:r>
                        </a:p>
                        <a:p>
                          <a:pPr algn="ctr" fontAlgn="b"/>
                          <a:r>
                            <a:rPr lang="en-US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(0.281)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0.003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(0.050)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87478375"/>
                      </a:ext>
                    </a:extLst>
                  </a:tr>
                  <a:tr h="539383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WGI Voice and Accountability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-4.752</a:t>
                          </a:r>
                        </a:p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(8.154)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1.970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(1.451)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45954331"/>
                      </a:ext>
                    </a:extLst>
                  </a:tr>
                  <a:tr h="53017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Precipitation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0.002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(0.006)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-0.002**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(0.001)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45003048"/>
                      </a:ext>
                    </a:extLst>
                  </a:tr>
                  <a:tr h="53017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GINI Index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0.238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(0.382)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0.078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(0.068)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54120410"/>
                      </a:ext>
                    </a:extLst>
                  </a:tr>
                  <a:tr h="53017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Log(GDP/capita)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4.508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(17.705) 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5.195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(3.151)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23253892"/>
                      </a:ext>
                    </a:extLst>
                  </a:tr>
                  <a:tr h="49178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33262908"/>
                      </a:ext>
                    </a:extLst>
                  </a:tr>
                  <a:tr h="49178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Observations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68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68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14925109"/>
                      </a:ext>
                    </a:extLst>
                  </a:tr>
                  <a:tr h="49178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Adj.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0.288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0.086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404713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B44A46C3-BEA1-FD92-ECD6-1251F6DB9E6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90572844"/>
                  </p:ext>
                </p:extLst>
              </p:nvPr>
            </p:nvGraphicFramePr>
            <p:xfrm>
              <a:off x="3716076" y="228600"/>
              <a:ext cx="7321116" cy="527383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40372">
                      <a:extLst>
                        <a:ext uri="{9D8B030D-6E8A-4147-A177-3AD203B41FA5}">
                          <a16:colId xmlns:a16="http://schemas.microsoft.com/office/drawing/2014/main" val="2045348693"/>
                        </a:ext>
                      </a:extLst>
                    </a:gridCol>
                    <a:gridCol w="2440372">
                      <a:extLst>
                        <a:ext uri="{9D8B030D-6E8A-4147-A177-3AD203B41FA5}">
                          <a16:colId xmlns:a16="http://schemas.microsoft.com/office/drawing/2014/main" val="1765985845"/>
                        </a:ext>
                      </a:extLst>
                    </a:gridCol>
                    <a:gridCol w="2440372">
                      <a:extLst>
                        <a:ext uri="{9D8B030D-6E8A-4147-A177-3AD203B41FA5}">
                          <a16:colId xmlns:a16="http://schemas.microsoft.com/office/drawing/2014/main" val="1965274529"/>
                        </a:ext>
                      </a:extLst>
                    </a:gridCol>
                  </a:tblGrid>
                  <a:tr h="478082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Dependent Variable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Value of Market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Volatility of Market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38801990"/>
                      </a:ext>
                    </a:extLst>
                  </a:tr>
                  <a:tr h="55816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WGI Control of Corruption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9.600</a:t>
                          </a:r>
                        </a:p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(10.795)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-3.815*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(1.921)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78224303"/>
                      </a:ext>
                    </a:extLst>
                  </a:tr>
                  <a:tr h="55816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WGI Ease of Doing Business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1.039***</a:t>
                          </a:r>
                        </a:p>
                        <a:p>
                          <a:pPr algn="ctr" fontAlgn="b"/>
                          <a:r>
                            <a:rPr lang="en-US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(0.281)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0.003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(0.050)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987478375"/>
                      </a:ext>
                    </a:extLst>
                  </a:tr>
                  <a:tr h="55816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WGI Voice and Accountability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-4.752</a:t>
                          </a:r>
                        </a:p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(8.154)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1.970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(1.451)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4595433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Precipitation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0.002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(0.006)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-0.002**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(0.001)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4500304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GINI Index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0.238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(0.382)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0.078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(0.068)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15412041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 Log(GDP/capita)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4.508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(17.705) 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5.195</a:t>
                          </a:r>
                        </a:p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(3.151)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723253892"/>
                      </a:ext>
                    </a:extLst>
                  </a:tr>
                  <a:tr h="49178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33262908"/>
                      </a:ext>
                    </a:extLst>
                  </a:tr>
                  <a:tr h="49178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Observations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68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68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14925109"/>
                      </a:ext>
                    </a:extLst>
                  </a:tr>
                  <a:tr h="491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18" t="-969231" r="-200518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0.288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0.086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0404713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2">
            <a:extLst>
              <a:ext uri="{FF2B5EF4-FFF2-40B4-BE49-F238E27FC236}">
                <a16:creationId xmlns:a16="http://schemas.microsoft.com/office/drawing/2014/main" id="{2C11F56C-A485-6620-DD83-24B3C307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42C0D-C204-CAC5-C43A-B6822C9CC4F1}"/>
              </a:ext>
            </a:extLst>
          </p:cNvPr>
          <p:cNvSpPr txBox="1"/>
          <p:nvPr/>
        </p:nvSpPr>
        <p:spPr>
          <a:xfrm>
            <a:off x="3716076" y="5559614"/>
            <a:ext cx="73211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Sources: WGI Control of Corruption, WGI Ease of Doing Business, WGI Voice and Accountability from the WGI website. Log(GDP/capita) from World Bank data. Precipitation from Food and Agriculture Organization. GINI Index from the Poverty and Inequality platform of the World Bank.</a:t>
            </a:r>
          </a:p>
          <a:p>
            <a:r>
              <a:rPr lang="en-US" sz="1400"/>
              <a:t>Robust standard error in parentheses. </a:t>
            </a:r>
            <a:br>
              <a:rPr lang="en-US" sz="1400"/>
            </a:br>
            <a:r>
              <a:rPr lang="en-US" sz="1400"/>
              <a:t>* Significant at 10%; ** Significant at 5%; *** Significant at 1%.</a:t>
            </a:r>
          </a:p>
        </p:txBody>
      </p:sp>
    </p:spTree>
    <p:extLst>
      <p:ext uri="{BB962C8B-B14F-4D97-AF65-F5344CB8AC3E}">
        <p14:creationId xmlns:p14="http://schemas.microsoft.com/office/powerpoint/2010/main" val="133236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6052632-B829-125E-0BD5-088FB8EA9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1" y="79744"/>
            <a:ext cx="11956987" cy="6629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D4D849-0A30-3B69-D9C8-1DBFA8741446}"/>
              </a:ext>
            </a:extLst>
          </p:cNvPr>
          <p:cNvCxnSpPr>
            <a:cxnSpLocks/>
          </p:cNvCxnSpPr>
          <p:nvPr/>
        </p:nvCxnSpPr>
        <p:spPr>
          <a:xfrm flipV="1">
            <a:off x="6096000" y="3211033"/>
            <a:ext cx="0" cy="3157869"/>
          </a:xfrm>
          <a:prstGeom prst="line">
            <a:avLst/>
          </a:prstGeom>
          <a:ln>
            <a:solidFill>
              <a:srgbClr val="7030A0">
                <a:alpha val="50000"/>
              </a:srgb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6BFEA4-0FF4-20D9-12C2-3D051D3E19CC}"/>
              </a:ext>
            </a:extLst>
          </p:cNvPr>
          <p:cNvSpPr txBox="1"/>
          <p:nvPr/>
        </p:nvSpPr>
        <p:spPr>
          <a:xfrm>
            <a:off x="1116420" y="930150"/>
            <a:ext cx="4444408" cy="1966116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C00000"/>
                </a:solidFill>
              </a:rPr>
              <a:t>Significant at 1% level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Easier business </a:t>
            </a:r>
            <a:r>
              <a:rPr lang="en-US">
                <a:sym typeface="Wingdings" pitchFamily="2" charset="2"/>
              </a:rPr>
              <a:t> Stock market growth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Categorical ease of doing business ?</a:t>
            </a:r>
          </a:p>
          <a:p>
            <a:pPr>
              <a:lnSpc>
                <a:spcPct val="200000"/>
              </a:lnSpc>
            </a:pP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33005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A1886999-DC96-A22C-5C99-B3823282B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3" y="69430"/>
            <a:ext cx="11929730" cy="672713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E981F6-7C38-8DC1-81B8-CFE0E88B6DA0}"/>
              </a:ext>
            </a:extLst>
          </p:cNvPr>
          <p:cNvCxnSpPr>
            <a:cxnSpLocks/>
          </p:cNvCxnSpPr>
          <p:nvPr/>
        </p:nvCxnSpPr>
        <p:spPr>
          <a:xfrm flipH="1" flipV="1">
            <a:off x="1850065" y="4486940"/>
            <a:ext cx="8293395" cy="17118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29F0DA-DD14-63E4-7B6B-783636AAAF3E}"/>
              </a:ext>
            </a:extLst>
          </p:cNvPr>
          <p:cNvSpPr txBox="1"/>
          <p:nvPr/>
        </p:nvSpPr>
        <p:spPr>
          <a:xfrm>
            <a:off x="1116420" y="1207149"/>
            <a:ext cx="4444408" cy="1412118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C00000"/>
                </a:solidFill>
              </a:rPr>
              <a:t>Not Significant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Categorical: Developed Countries</a:t>
            </a:r>
          </a:p>
          <a:p>
            <a:pPr>
              <a:lnSpc>
                <a:spcPct val="200000"/>
              </a:lnSpc>
            </a:pP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72127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60D924-F9B7-C7AF-F0C9-3CE223BC2C00}"/>
              </a:ext>
            </a:extLst>
          </p:cNvPr>
          <p:cNvSpPr/>
          <p:nvPr/>
        </p:nvSpPr>
        <p:spPr>
          <a:xfrm>
            <a:off x="209550" y="209550"/>
            <a:ext cx="11830050" cy="6477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11747FA-8DCA-B80E-0021-CFE2D10CF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8477"/>
            <a:ext cx="11845578" cy="653807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688320-F382-6ADE-F9A7-B95EEB3D3C66}"/>
              </a:ext>
            </a:extLst>
          </p:cNvPr>
          <p:cNvCxnSpPr>
            <a:cxnSpLocks/>
          </p:cNvCxnSpPr>
          <p:nvPr/>
        </p:nvCxnSpPr>
        <p:spPr>
          <a:xfrm flipH="1" flipV="1">
            <a:off x="5284381" y="2796363"/>
            <a:ext cx="6198782" cy="28069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C49F8DA-8653-5FA2-3416-0977168F3C5C}"/>
              </a:ext>
            </a:extLst>
          </p:cNvPr>
          <p:cNvSpPr txBox="1"/>
          <p:nvPr/>
        </p:nvSpPr>
        <p:spPr>
          <a:xfrm>
            <a:off x="7711729" y="522470"/>
            <a:ext cx="4143574" cy="2273892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C00000"/>
                </a:solidFill>
              </a:rPr>
              <a:t>Significant at 10% level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/>
              <a:t>More Control of Corruption </a:t>
            </a:r>
            <a:r>
              <a:rPr lang="en-US" sz="1400">
                <a:sym typeface="Wingdings" pitchFamily="2" charset="2"/>
              </a:rPr>
              <a:t> Less Stock Market Volatility</a:t>
            </a:r>
            <a:endParaRPr lang="en-US" sz="140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Categorical: Developed countries</a:t>
            </a:r>
          </a:p>
          <a:p>
            <a:pPr>
              <a:lnSpc>
                <a:spcPct val="200000"/>
              </a:lnSpc>
            </a:pP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8446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B8EC-EA56-11B6-2CF8-24C72E78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Development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5230-E386-0DE8-EB6C-EF018516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949" y="864108"/>
            <a:ext cx="8357191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“[…] in more developed countries corruption is inversely related to the stock market returns. In developing economies, […] higher levels of corruption impact positively on the stock markets returns” (Tavares 2010)</a:t>
            </a:r>
          </a:p>
        </p:txBody>
      </p:sp>
    </p:spTree>
    <p:extLst>
      <p:ext uri="{BB962C8B-B14F-4D97-AF65-F5344CB8AC3E}">
        <p14:creationId xmlns:p14="http://schemas.microsoft.com/office/powerpoint/2010/main" val="399732417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{F040711E-CA8C-A642-8294-8ACFDF4E0BC4}tf10001124</Template>
  <TotalTime>1311</TotalTime>
  <Words>448</Words>
  <Application>Microsoft Macintosh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Corbel</vt:lpstr>
      <vt:lpstr>Wingdings 2</vt:lpstr>
      <vt:lpstr>Frame</vt:lpstr>
      <vt:lpstr>Corruption and Stock Markets</vt:lpstr>
      <vt:lpstr>Intro</vt:lpstr>
      <vt:lpstr>Literature</vt:lpstr>
      <vt:lpstr>Model</vt:lpstr>
      <vt:lpstr>Regressions</vt:lpstr>
      <vt:lpstr>PowerPoint Presentation</vt:lpstr>
      <vt:lpstr>PowerPoint Presentation</vt:lpstr>
      <vt:lpstr>PowerPoint Presentation</vt:lpstr>
      <vt:lpstr>Development Effect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Corruption and Stock Markets</dc:title>
  <dc:creator>Snyder, Jacob J.</dc:creator>
  <cp:lastModifiedBy>Snyder, Jacob J.</cp:lastModifiedBy>
  <cp:revision>1</cp:revision>
  <dcterms:created xsi:type="dcterms:W3CDTF">2022-05-24T20:49:19Z</dcterms:created>
  <dcterms:modified xsi:type="dcterms:W3CDTF">2022-05-25T18:41:15Z</dcterms:modified>
</cp:coreProperties>
</file>