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7" r:id="rId13"/>
    <p:sldId id="268" r:id="rId14"/>
    <p:sldId id="269" r:id="rId15"/>
    <p:sldId id="266"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48" y="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62310E3-9A57-4749-BE71-4D6AEC267A5D}" type="datetimeFigureOut">
              <a:rPr lang="en-US" smtClean="0"/>
              <a:t>1/8/2024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88392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310E3-9A57-4749-BE71-4D6AEC267A5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69650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310E3-9A57-4749-BE71-4D6AEC267A5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372947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2310E3-9A57-4749-BE71-4D6AEC267A5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70904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310E3-9A57-4749-BE71-4D6AEC267A5D}"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7269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310E3-9A57-4749-BE71-4D6AEC267A5D}"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341591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310E3-9A57-4749-BE71-4D6AEC267A5D}" type="datetimeFigureOut">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86066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310E3-9A57-4749-BE71-4D6AEC267A5D}"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63602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310E3-9A57-4749-BE71-4D6AEC267A5D}" type="datetimeFigureOut">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47560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62310E3-9A57-4749-BE71-4D6AEC267A5D}"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173396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62310E3-9A57-4749-BE71-4D6AEC267A5D}" type="datetimeFigureOut">
              <a:rPr lang="en-US" smtClean="0"/>
              <a:t>1/8/2024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216942105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62310E3-9A57-4749-BE71-4D6AEC267A5D}" type="datetimeFigureOut">
              <a:rPr lang="en-US" smtClean="0"/>
              <a:t>1/8/2024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452656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85D6-9167-0C66-1A92-5F89255B4697}"/>
              </a:ext>
            </a:extLst>
          </p:cNvPr>
          <p:cNvSpPr>
            <a:spLocks noGrp="1"/>
          </p:cNvSpPr>
          <p:nvPr>
            <p:ph type="ctrTitle"/>
          </p:nvPr>
        </p:nvSpPr>
        <p:spPr/>
        <p:txBody>
          <a:bodyPr/>
          <a:lstStyle/>
          <a:p>
            <a:r>
              <a:rPr lang="en-US" dirty="0"/>
              <a:t>Current Status of YouTube Simulation</a:t>
            </a:r>
          </a:p>
        </p:txBody>
      </p:sp>
      <p:sp>
        <p:nvSpPr>
          <p:cNvPr id="3" name="Subtitle 2">
            <a:extLst>
              <a:ext uri="{FF2B5EF4-FFF2-40B4-BE49-F238E27FC236}">
                <a16:creationId xmlns:a16="http://schemas.microsoft.com/office/drawing/2014/main" id="{550C80EE-1CDC-1371-DB6F-4BDFF1ACD09B}"/>
              </a:ext>
            </a:extLst>
          </p:cNvPr>
          <p:cNvSpPr>
            <a:spLocks noGrp="1"/>
          </p:cNvSpPr>
          <p:nvPr>
            <p:ph type="subTitle" idx="1"/>
          </p:nvPr>
        </p:nvSpPr>
        <p:spPr/>
        <p:txBody>
          <a:bodyPr/>
          <a:lstStyle/>
          <a:p>
            <a:r>
              <a:rPr lang="en-US" dirty="0"/>
              <a:t>January 9</a:t>
            </a:r>
            <a:r>
              <a:rPr lang="en-US" baseline="30000" dirty="0"/>
              <a:t>th</a:t>
            </a:r>
            <a:r>
              <a:rPr lang="en-US" dirty="0"/>
              <a:t>, 2024</a:t>
            </a:r>
          </a:p>
          <a:p>
            <a:r>
              <a:rPr lang="en-US" dirty="0"/>
              <a:t>Sasha Rabeno</a:t>
            </a:r>
          </a:p>
        </p:txBody>
      </p:sp>
    </p:spTree>
    <p:extLst>
      <p:ext uri="{BB962C8B-B14F-4D97-AF65-F5344CB8AC3E}">
        <p14:creationId xmlns:p14="http://schemas.microsoft.com/office/powerpoint/2010/main" val="299389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8045-6DA7-CD2A-0368-FEB88F8CAAAE}"/>
              </a:ext>
            </a:extLst>
          </p:cNvPr>
          <p:cNvSpPr>
            <a:spLocks noGrp="1"/>
          </p:cNvSpPr>
          <p:nvPr>
            <p:ph type="title"/>
          </p:nvPr>
        </p:nvSpPr>
        <p:spPr>
          <a:xfrm>
            <a:off x="709612" y="205817"/>
            <a:ext cx="10772775" cy="1658198"/>
          </a:xfrm>
        </p:spPr>
        <p:txBody>
          <a:bodyPr>
            <a:normAutofit/>
          </a:bodyPr>
          <a:lstStyle/>
          <a:p>
            <a:r>
              <a:rPr lang="en-US" sz="3000" i="1" dirty="0"/>
              <a:t>Look at how each system affects users in the middle and extremes separately, rather than just the overall averages. </a:t>
            </a:r>
          </a:p>
        </p:txBody>
      </p:sp>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210589" y="1945177"/>
            <a:ext cx="11876116" cy="4599709"/>
          </a:xfrm>
        </p:spPr>
        <p:txBody>
          <a:bodyPr>
            <a:normAutofit/>
          </a:bodyPr>
          <a:lstStyle/>
          <a:p>
            <a:pPr>
              <a:buFont typeface="Arial" panose="020B0604020202020204" pitchFamily="34" charset="0"/>
              <a:buChar char="•"/>
            </a:pPr>
            <a:r>
              <a:rPr lang="en-US" dirty="0"/>
              <a:t> Each graph is an x-y scatter plot. Let’s look at just the first part of the first graph, Avg. Extremeness of Videos Watched Per Agent.</a:t>
            </a:r>
          </a:p>
          <a:p>
            <a:r>
              <a:rPr lang="en-US" dirty="0">
                <a:solidFill>
                  <a:schemeClr val="tx1">
                    <a:lumMod val="75000"/>
                    <a:lumOff val="25000"/>
                  </a:schemeClr>
                </a:solidFill>
              </a:rPr>
              <a:t> </a:t>
            </a:r>
            <a:r>
              <a:rPr lang="en-US" b="0" dirty="0">
                <a:solidFill>
                  <a:schemeClr val="tx1">
                    <a:lumMod val="75000"/>
                    <a:lumOff val="25000"/>
                  </a:schemeClr>
                </a:solidFill>
                <a:effectLst/>
                <a:latin typeface="Consolas" panose="020B0609020204030204" pitchFamily="49" charset="0"/>
              </a:rPr>
              <a:t>x = </a:t>
            </a:r>
            <a:r>
              <a:rPr lang="en-US" b="0" dirty="0" err="1">
                <a:solidFill>
                  <a:schemeClr val="tx1">
                    <a:lumMod val="75000"/>
                    <a:lumOff val="25000"/>
                  </a:schemeClr>
                </a:solidFill>
                <a:effectLst/>
                <a:latin typeface="Consolas" panose="020B0609020204030204" pitchFamily="49" charset="0"/>
              </a:rPr>
              <a:t>numpy.arange</a:t>
            </a:r>
            <a:r>
              <a:rPr lang="en-US" b="0" dirty="0">
                <a:solidFill>
                  <a:srgbClr val="ADB8B8"/>
                </a:solidFill>
                <a:effectLst/>
                <a:latin typeface="Consolas" panose="020B0609020204030204" pitchFamily="49" charset="0"/>
              </a:rPr>
              <a:t>(</a:t>
            </a:r>
            <a:r>
              <a:rPr lang="en-US" b="0" dirty="0">
                <a:solidFill>
                  <a:srgbClr val="C9D479"/>
                </a:solidFill>
                <a:effectLst/>
                <a:latin typeface="Consolas" panose="020B0609020204030204" pitchFamily="49" charset="0"/>
              </a:rPr>
              <a:t>0</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BBEB98"/>
                </a:solidFill>
                <a:effectLst/>
                <a:latin typeface="Consolas" panose="020B0609020204030204" pitchFamily="49" charset="0"/>
              </a:rPr>
              <a:t>NUM_AGENTS</a:t>
            </a:r>
            <a:r>
              <a:rPr lang="en-US" b="0" dirty="0">
                <a:solidFill>
                  <a:srgbClr val="ADB8B8"/>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a:p>
            <a:r>
              <a:rPr lang="en-US" b="0" dirty="0">
                <a:solidFill>
                  <a:schemeClr val="tx1">
                    <a:lumMod val="75000"/>
                    <a:lumOff val="25000"/>
                  </a:schemeClr>
                </a:solidFill>
                <a:effectLst/>
                <a:latin typeface="Consolas" panose="020B0609020204030204" pitchFamily="49" charset="0"/>
              </a:rPr>
              <a:t>y = Reverse(extr_of_each_agent_video_all)</a:t>
            </a:r>
          </a:p>
          <a:p>
            <a:r>
              <a:rPr lang="en-US" dirty="0"/>
              <a:t> How does this have to change? For 100 agents (to make my life easier), the range will be from 19 to 74 (so, the middle 56 agents). Thus, </a:t>
            </a:r>
          </a:p>
          <a:p>
            <a:r>
              <a:rPr lang="en-US" dirty="0">
                <a:solidFill>
                  <a:schemeClr val="tx1">
                    <a:lumMod val="75000"/>
                    <a:lumOff val="25000"/>
                  </a:schemeClr>
                </a:solidFill>
                <a:latin typeface="Consolas" panose="020B0609020204030204" pitchFamily="49" charset="0"/>
              </a:rPr>
              <a:t>x = numpy.arange(</a:t>
            </a:r>
            <a:r>
              <a:rPr lang="en-US" dirty="0">
                <a:solidFill>
                  <a:srgbClr val="C9D479"/>
                </a:solidFill>
                <a:latin typeface="Consolas" panose="020B0609020204030204" pitchFamily="49" charset="0"/>
              </a:rPr>
              <a:t>19</a:t>
            </a:r>
            <a:r>
              <a:rPr lang="en-US" dirty="0">
                <a:solidFill>
                  <a:schemeClr val="tx1">
                    <a:lumMod val="75000"/>
                    <a:lumOff val="25000"/>
                  </a:schemeClr>
                </a:solidFill>
                <a:latin typeface="Consolas" panose="020B0609020204030204" pitchFamily="49" charset="0"/>
              </a:rPr>
              <a:t>, </a:t>
            </a:r>
            <a:r>
              <a:rPr lang="en-US" dirty="0">
                <a:solidFill>
                  <a:srgbClr val="BBEB98"/>
                </a:solidFill>
                <a:latin typeface="Consolas" panose="020B0609020204030204" pitchFamily="49" charset="0"/>
              </a:rPr>
              <a:t>74</a:t>
            </a:r>
            <a:r>
              <a:rPr lang="en-US" dirty="0">
                <a:solidFill>
                  <a:schemeClr val="tx1">
                    <a:lumMod val="75000"/>
                    <a:lumOff val="25000"/>
                  </a:schemeClr>
                </a:solidFill>
                <a:latin typeface="Consolas" panose="020B0609020204030204" pitchFamily="49" charset="0"/>
              </a:rPr>
              <a:t>).</a:t>
            </a:r>
          </a:p>
          <a:p>
            <a:pPr>
              <a:buFont typeface="Arial" panose="020B0604020202020204" pitchFamily="34" charset="0"/>
              <a:buChar char="•"/>
            </a:pPr>
            <a:r>
              <a:rPr lang="en-US" dirty="0"/>
              <a:t> For y, extr_of_each_agent_video_all needs to lose values 0-18, and 75-99. We can make a copy of this array that’s just the middle 56 values. So, copy = extr_of_each_agent_video_all [19:74]. Therefore:</a:t>
            </a:r>
          </a:p>
          <a:p>
            <a:pPr marL="0" indent="0">
              <a:buNone/>
            </a:pPr>
            <a:r>
              <a:rPr lang="en-US" dirty="0">
                <a:solidFill>
                  <a:schemeClr val="tx1">
                    <a:lumMod val="75000"/>
                    <a:lumOff val="25000"/>
                  </a:schemeClr>
                </a:solidFill>
                <a:latin typeface="Consolas" panose="020B0609020204030204" pitchFamily="49" charset="0"/>
              </a:rPr>
              <a:t>y = Reverse(extr_of_each_agent_video_all[</a:t>
            </a:r>
            <a:r>
              <a:rPr lang="en-US" dirty="0">
                <a:solidFill>
                  <a:srgbClr val="C9D479"/>
                </a:solidFill>
                <a:latin typeface="Consolas" panose="020B0609020204030204" pitchFamily="49" charset="0"/>
              </a:rPr>
              <a:t>19</a:t>
            </a:r>
            <a:r>
              <a:rPr lang="en-US" dirty="0">
                <a:solidFill>
                  <a:schemeClr val="tx1">
                    <a:lumMod val="75000"/>
                    <a:lumOff val="25000"/>
                  </a:schemeClr>
                </a:solidFill>
                <a:latin typeface="Consolas" panose="020B0609020204030204" pitchFamily="49" charset="0"/>
              </a:rPr>
              <a:t>:</a:t>
            </a:r>
            <a:r>
              <a:rPr lang="en-US" dirty="0">
                <a:solidFill>
                  <a:srgbClr val="BBEB98"/>
                </a:solidFill>
                <a:latin typeface="Consolas" panose="020B0609020204030204" pitchFamily="49" charset="0"/>
              </a:rPr>
              <a:t>74</a:t>
            </a:r>
            <a:r>
              <a:rPr lang="en-US" dirty="0">
                <a:solidFill>
                  <a:schemeClr val="tx1">
                    <a:lumMod val="75000"/>
                    <a:lumOff val="25000"/>
                  </a:schemeClr>
                </a:solidFill>
                <a:latin typeface="Consolas" panose="020B0609020204030204" pitchFamily="49" charset="0"/>
              </a:rPr>
              <a:t>]), </a:t>
            </a:r>
            <a:r>
              <a:rPr lang="en-US" dirty="0"/>
              <a:t>or</a:t>
            </a:r>
            <a:r>
              <a:rPr lang="en-US" dirty="0">
                <a:solidFill>
                  <a:schemeClr val="tx1">
                    <a:lumMod val="75000"/>
                    <a:lumOff val="25000"/>
                  </a:schemeClr>
                </a:solidFill>
                <a:latin typeface="Consolas" panose="020B0609020204030204" pitchFamily="49" charset="0"/>
              </a:rPr>
              <a:t> Reverse(copy).</a:t>
            </a:r>
          </a:p>
        </p:txBody>
      </p:sp>
    </p:spTree>
    <p:extLst>
      <p:ext uri="{BB962C8B-B14F-4D97-AF65-F5344CB8AC3E}">
        <p14:creationId xmlns:p14="http://schemas.microsoft.com/office/powerpoint/2010/main" val="256646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blue dots&#10;&#10;Description automatically generated">
            <a:extLst>
              <a:ext uri="{FF2B5EF4-FFF2-40B4-BE49-F238E27FC236}">
                <a16:creationId xmlns:a16="http://schemas.microsoft.com/office/drawing/2014/main" id="{706DED86-D7DC-6F9F-35BF-454F403E07D4}"/>
              </a:ext>
            </a:extLst>
          </p:cNvPr>
          <p:cNvPicPr>
            <a:picLocks noChangeAspect="1"/>
          </p:cNvPicPr>
          <p:nvPr/>
        </p:nvPicPr>
        <p:blipFill>
          <a:blip r:embed="rId2"/>
          <a:stretch>
            <a:fillRect/>
          </a:stretch>
        </p:blipFill>
        <p:spPr>
          <a:xfrm>
            <a:off x="633999" y="1158163"/>
            <a:ext cx="6278529" cy="4551934"/>
          </a:xfrm>
          <a:prstGeom prst="rect">
            <a:avLst/>
          </a:prstGeom>
        </p:spPr>
      </p:pic>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8173212" y="845897"/>
            <a:ext cx="3401568" cy="3358092"/>
          </a:xfrm>
        </p:spPr>
        <p:txBody>
          <a:bodyPr>
            <a:noAutofit/>
          </a:bodyPr>
          <a:lstStyle/>
          <a:p>
            <a:pPr marL="0" indent="0">
              <a:buNone/>
            </a:pPr>
            <a:r>
              <a:rPr lang="en-US" sz="3600" dirty="0">
                <a:solidFill>
                  <a:srgbClr val="FFFFFF"/>
                </a:solidFill>
              </a:rPr>
              <a:t>The previous slide’s work gives the following graph.</a:t>
            </a:r>
          </a:p>
          <a:p>
            <a:pPr marL="0" indent="0">
              <a:buNone/>
            </a:pPr>
            <a:endParaRPr lang="en-US" sz="3600" dirty="0">
              <a:solidFill>
                <a:srgbClr val="FFFFFF"/>
              </a:solidFill>
            </a:endParaRPr>
          </a:p>
          <a:p>
            <a:pPr marL="0" indent="0">
              <a:buNone/>
            </a:pPr>
            <a:r>
              <a:rPr lang="en-US" sz="3600" dirty="0">
                <a:solidFill>
                  <a:srgbClr val="FFFFFF"/>
                </a:solidFill>
              </a:rPr>
              <a:t>Let’s repeat this for the other systems in this particular graph.</a:t>
            </a:r>
          </a:p>
          <a:p>
            <a:r>
              <a:rPr lang="en-US" sz="3600" dirty="0">
                <a:solidFill>
                  <a:srgbClr val="FFFFFF"/>
                </a:solidFill>
              </a:rPr>
              <a:t> </a:t>
            </a:r>
            <a:endParaRPr lang="en-US" sz="3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2920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5B53BB-076B-BD01-80C4-2DA3EB0542B9}"/>
              </a:ext>
            </a:extLst>
          </p:cNvPr>
          <p:cNvPicPr>
            <a:picLocks noChangeAspect="1"/>
          </p:cNvPicPr>
          <p:nvPr/>
        </p:nvPicPr>
        <p:blipFill>
          <a:blip r:embed="rId2"/>
          <a:stretch>
            <a:fillRect/>
          </a:stretch>
        </p:blipFill>
        <p:spPr>
          <a:xfrm>
            <a:off x="-23214" y="190227"/>
            <a:ext cx="12238427" cy="6477546"/>
          </a:xfrm>
          <a:prstGeom prst="rect">
            <a:avLst/>
          </a:prstGeom>
        </p:spPr>
      </p:pic>
    </p:spTree>
    <p:extLst>
      <p:ext uri="{BB962C8B-B14F-4D97-AF65-F5344CB8AC3E}">
        <p14:creationId xmlns:p14="http://schemas.microsoft.com/office/powerpoint/2010/main" val="83651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3E1FA2-74FC-6F1C-955C-1F708A73EC2F}"/>
              </a:ext>
            </a:extLst>
          </p:cNvPr>
          <p:cNvPicPr>
            <a:picLocks noChangeAspect="1"/>
          </p:cNvPicPr>
          <p:nvPr/>
        </p:nvPicPr>
        <p:blipFill>
          <a:blip r:embed="rId2"/>
          <a:stretch>
            <a:fillRect/>
          </a:stretch>
        </p:blipFill>
        <p:spPr>
          <a:xfrm>
            <a:off x="110810" y="225083"/>
            <a:ext cx="11970379" cy="6563644"/>
          </a:xfrm>
          <a:prstGeom prst="rect">
            <a:avLst/>
          </a:prstGeom>
        </p:spPr>
      </p:pic>
    </p:spTree>
    <p:extLst>
      <p:ext uri="{BB962C8B-B14F-4D97-AF65-F5344CB8AC3E}">
        <p14:creationId xmlns:p14="http://schemas.microsoft.com/office/powerpoint/2010/main" val="206713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6A60AE-7502-EC3F-5847-9EEFFA08D11C}"/>
              </a:ext>
            </a:extLst>
          </p:cNvPr>
          <p:cNvPicPr>
            <a:picLocks noChangeAspect="1"/>
          </p:cNvPicPr>
          <p:nvPr/>
        </p:nvPicPr>
        <p:blipFill>
          <a:blip r:embed="rId2"/>
          <a:stretch>
            <a:fillRect/>
          </a:stretch>
        </p:blipFill>
        <p:spPr>
          <a:xfrm>
            <a:off x="831706" y="181994"/>
            <a:ext cx="10528588" cy="6494011"/>
          </a:xfrm>
          <a:prstGeom prst="rect">
            <a:avLst/>
          </a:prstGeom>
        </p:spPr>
      </p:pic>
    </p:spTree>
    <p:extLst>
      <p:ext uri="{BB962C8B-B14F-4D97-AF65-F5344CB8AC3E}">
        <p14:creationId xmlns:p14="http://schemas.microsoft.com/office/powerpoint/2010/main" val="78704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457720" y="-68288"/>
            <a:ext cx="10772775" cy="1658198"/>
          </a:xfrm>
        </p:spPr>
        <p:txBody>
          <a:bodyPr/>
          <a:lstStyle/>
          <a:p>
            <a:r>
              <a:rPr lang="en-US" dirty="0"/>
              <a:t>The final regression graph looks like this:</a:t>
            </a:r>
          </a:p>
        </p:txBody>
      </p:sp>
      <p:pic>
        <p:nvPicPr>
          <p:cNvPr id="4" name="Picture 3">
            <a:extLst>
              <a:ext uri="{FF2B5EF4-FFF2-40B4-BE49-F238E27FC236}">
                <a16:creationId xmlns:a16="http://schemas.microsoft.com/office/drawing/2014/main" id="{C64BBF72-7D36-D094-F3CC-C7CAB9AD994F}"/>
              </a:ext>
            </a:extLst>
          </p:cNvPr>
          <p:cNvPicPr>
            <a:picLocks noChangeAspect="1"/>
          </p:cNvPicPr>
          <p:nvPr/>
        </p:nvPicPr>
        <p:blipFill>
          <a:blip r:embed="rId2"/>
          <a:stretch>
            <a:fillRect/>
          </a:stretch>
        </p:blipFill>
        <p:spPr>
          <a:xfrm>
            <a:off x="351819" y="1589910"/>
            <a:ext cx="6886009" cy="4926576"/>
          </a:xfrm>
          <a:prstGeom prst="rect">
            <a:avLst/>
          </a:prstGeom>
        </p:spPr>
      </p:pic>
      <p:sp>
        <p:nvSpPr>
          <p:cNvPr id="5" name="TextBox 4">
            <a:extLst>
              <a:ext uri="{FF2B5EF4-FFF2-40B4-BE49-F238E27FC236}">
                <a16:creationId xmlns:a16="http://schemas.microsoft.com/office/drawing/2014/main" id="{1512470A-2ACA-F1EF-BD55-93A0E02D3FDA}"/>
              </a:ext>
            </a:extLst>
          </p:cNvPr>
          <p:cNvSpPr txBox="1"/>
          <p:nvPr/>
        </p:nvSpPr>
        <p:spPr>
          <a:xfrm>
            <a:off x="7288310" y="1304291"/>
            <a:ext cx="4283612" cy="5355312"/>
          </a:xfrm>
          <a:prstGeom prst="rect">
            <a:avLst/>
          </a:prstGeom>
          <a:noFill/>
        </p:spPr>
        <p:txBody>
          <a:bodyPr wrap="square" rtlCol="0">
            <a:spAutoFit/>
          </a:bodyPr>
          <a:lstStyle/>
          <a:p>
            <a:r>
              <a:rPr lang="en-US" dirty="0"/>
              <a:t>This isn’t super helpful without any numbers. But based on my rudimentary look at this, here’s what I can tell:</a:t>
            </a:r>
          </a:p>
          <a:p>
            <a:r>
              <a:rPr lang="en-US" dirty="0"/>
              <a:t>- The placebo pattern (no rec system) has extremeness of videos watched ranging from 0.43 to 0.58 (with those on the ends, aka not in the dead center, watching slightly more extreme videos.</a:t>
            </a:r>
          </a:p>
          <a:p>
            <a:r>
              <a:rPr lang="en-US" dirty="0"/>
              <a:t>- For the filtered list systems (rec and rand), the extremeness goes up for the lower users and down for the edge ones. Thus, the filtered list systems sort of “average out” the extremeness for this subset of users.</a:t>
            </a:r>
          </a:p>
          <a:p>
            <a:r>
              <a:rPr lang="en-US" dirty="0"/>
              <a:t>- For the scoring system, users’ preferences get more extreme! The slightly-left-wing users get recommended more left wing content, and same for the slightly-right-wing users. The middle sort of evens out, but has sharp jumps between users.</a:t>
            </a:r>
          </a:p>
        </p:txBody>
      </p:sp>
    </p:spTree>
    <p:extLst>
      <p:ext uri="{BB962C8B-B14F-4D97-AF65-F5344CB8AC3E}">
        <p14:creationId xmlns:p14="http://schemas.microsoft.com/office/powerpoint/2010/main" val="428782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457720" y="131218"/>
            <a:ext cx="10772775" cy="1658198"/>
          </a:xfrm>
        </p:spPr>
        <p:txBody>
          <a:bodyPr/>
          <a:lstStyle/>
          <a:p>
            <a:r>
              <a:rPr lang="en-US" dirty="0"/>
              <a:t>tl;dr from the last slide</a:t>
            </a:r>
          </a:p>
        </p:txBody>
      </p:sp>
      <p:pic>
        <p:nvPicPr>
          <p:cNvPr id="4" name="Picture 3">
            <a:extLst>
              <a:ext uri="{FF2B5EF4-FFF2-40B4-BE49-F238E27FC236}">
                <a16:creationId xmlns:a16="http://schemas.microsoft.com/office/drawing/2014/main" id="{C64BBF72-7D36-D094-F3CC-C7CAB9AD994F}"/>
              </a:ext>
            </a:extLst>
          </p:cNvPr>
          <p:cNvPicPr>
            <a:picLocks noChangeAspect="1"/>
          </p:cNvPicPr>
          <p:nvPr/>
        </p:nvPicPr>
        <p:blipFill>
          <a:blip r:embed="rId2"/>
          <a:stretch>
            <a:fillRect/>
          </a:stretch>
        </p:blipFill>
        <p:spPr>
          <a:xfrm>
            <a:off x="351819" y="1589910"/>
            <a:ext cx="6886009" cy="4926576"/>
          </a:xfrm>
          <a:prstGeom prst="rect">
            <a:avLst/>
          </a:prstGeom>
        </p:spPr>
      </p:pic>
      <p:sp>
        <p:nvSpPr>
          <p:cNvPr id="5" name="TextBox 4">
            <a:extLst>
              <a:ext uri="{FF2B5EF4-FFF2-40B4-BE49-F238E27FC236}">
                <a16:creationId xmlns:a16="http://schemas.microsoft.com/office/drawing/2014/main" id="{1512470A-2ACA-F1EF-BD55-93A0E02D3FDA}"/>
              </a:ext>
            </a:extLst>
          </p:cNvPr>
          <p:cNvSpPr txBox="1"/>
          <p:nvPr/>
        </p:nvSpPr>
        <p:spPr>
          <a:xfrm>
            <a:off x="7450668" y="1537047"/>
            <a:ext cx="4283612" cy="4801314"/>
          </a:xfrm>
          <a:prstGeom prst="rect">
            <a:avLst/>
          </a:prstGeom>
          <a:noFill/>
        </p:spPr>
        <p:txBody>
          <a:bodyPr wrap="square" rtlCol="0">
            <a:spAutoFit/>
          </a:bodyPr>
          <a:lstStyle/>
          <a:p>
            <a:endParaRPr lang="en-US" dirty="0"/>
          </a:p>
          <a:p>
            <a:r>
              <a:rPr lang="en-US" dirty="0"/>
              <a:t>Again, from what I am observing with my eyes (and not numbers), the filtered list systems (rec/rand) make users watch more middle-of-the-line videos regardless of their own preferences, while the scoring system makes users watch more extreme content. Neat stuff!</a:t>
            </a:r>
          </a:p>
          <a:p>
            <a:endParaRPr lang="en-US" dirty="0"/>
          </a:p>
          <a:p>
            <a:r>
              <a:rPr lang="en-US" dirty="0"/>
              <a:t>Remember that “users” here is just the middle 56% of all the overall users, AKA those who fall into one of the three middle archetypes. </a:t>
            </a:r>
            <a:r>
              <a:rPr lang="en-US" b="1" dirty="0"/>
              <a:t>Thus, this graph shows that these more run of the mill users are watching incredibly average content with the filtered lists, but are pushed to more extreme content with the scoring system</a:t>
            </a:r>
            <a:r>
              <a:rPr lang="en-US" dirty="0"/>
              <a:t>.</a:t>
            </a:r>
          </a:p>
        </p:txBody>
      </p:sp>
    </p:spTree>
    <p:extLst>
      <p:ext uri="{BB962C8B-B14F-4D97-AF65-F5344CB8AC3E}">
        <p14:creationId xmlns:p14="http://schemas.microsoft.com/office/powerpoint/2010/main" val="280754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391218" y="-75608"/>
            <a:ext cx="10772775" cy="1658198"/>
          </a:xfrm>
        </p:spPr>
        <p:txBody>
          <a:bodyPr/>
          <a:lstStyle/>
          <a:p>
            <a:r>
              <a:rPr lang="en-US" dirty="0"/>
              <a:t>Why is this important?</a:t>
            </a:r>
          </a:p>
        </p:txBody>
      </p:sp>
      <p:sp>
        <p:nvSpPr>
          <p:cNvPr id="5" name="TextBox 4">
            <a:extLst>
              <a:ext uri="{FF2B5EF4-FFF2-40B4-BE49-F238E27FC236}">
                <a16:creationId xmlns:a16="http://schemas.microsoft.com/office/drawing/2014/main" id="{1512470A-2ACA-F1EF-BD55-93A0E02D3FDA}"/>
              </a:ext>
            </a:extLst>
          </p:cNvPr>
          <p:cNvSpPr txBox="1"/>
          <p:nvPr/>
        </p:nvSpPr>
        <p:spPr>
          <a:xfrm>
            <a:off x="8440378" y="1642342"/>
            <a:ext cx="3751622" cy="4247317"/>
          </a:xfrm>
          <a:prstGeom prst="rect">
            <a:avLst/>
          </a:prstGeom>
          <a:noFill/>
        </p:spPr>
        <p:txBody>
          <a:bodyPr wrap="square" rtlCol="0">
            <a:spAutoFit/>
          </a:bodyPr>
          <a:lstStyle/>
          <a:p>
            <a:endParaRPr lang="en-US" dirty="0"/>
          </a:p>
          <a:p>
            <a:r>
              <a:rPr lang="en-US" dirty="0"/>
              <a:t>The scoring system was my attempt to get as close to what YouTube does as possible (since I am 99% sure they use a weighted scoring system as well---I have a paper somewhere that confirms this). Thus, the fact that the scoring system (aka more accurate YouTube simulation) makes users watch more extreme content sort of answers our chief research question: do recommendation algorithms push users to watch more extreme content than they normally would? For this case, we can say </a:t>
            </a:r>
            <a:r>
              <a:rPr lang="en-US" b="1" dirty="0"/>
              <a:t>yes!</a:t>
            </a:r>
          </a:p>
        </p:txBody>
      </p:sp>
      <p:pic>
        <p:nvPicPr>
          <p:cNvPr id="3" name="Picture 2">
            <a:extLst>
              <a:ext uri="{FF2B5EF4-FFF2-40B4-BE49-F238E27FC236}">
                <a16:creationId xmlns:a16="http://schemas.microsoft.com/office/drawing/2014/main" id="{840D0E43-8787-2B47-7648-CC4EB39ECCD4}"/>
              </a:ext>
            </a:extLst>
          </p:cNvPr>
          <p:cNvPicPr>
            <a:picLocks noChangeAspect="1"/>
          </p:cNvPicPr>
          <p:nvPr/>
        </p:nvPicPr>
        <p:blipFill>
          <a:blip r:embed="rId2"/>
          <a:stretch>
            <a:fillRect/>
          </a:stretch>
        </p:blipFill>
        <p:spPr>
          <a:xfrm>
            <a:off x="199319" y="1480887"/>
            <a:ext cx="3552305" cy="2541487"/>
          </a:xfrm>
          <a:prstGeom prst="rect">
            <a:avLst/>
          </a:prstGeom>
        </p:spPr>
      </p:pic>
      <p:sp>
        <p:nvSpPr>
          <p:cNvPr id="10" name="Rectangle 9">
            <a:extLst>
              <a:ext uri="{FF2B5EF4-FFF2-40B4-BE49-F238E27FC236}">
                <a16:creationId xmlns:a16="http://schemas.microsoft.com/office/drawing/2014/main" id="{A3110973-D546-CF22-AA24-6E124313FAF4}"/>
              </a:ext>
            </a:extLst>
          </p:cNvPr>
          <p:cNvSpPr/>
          <p:nvPr/>
        </p:nvSpPr>
        <p:spPr>
          <a:xfrm>
            <a:off x="1163595" y="1701338"/>
            <a:ext cx="1540626" cy="2139142"/>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C127E9F-DE1D-8054-90D3-660C29962AE2}"/>
              </a:ext>
            </a:extLst>
          </p:cNvPr>
          <p:cNvPicPr>
            <a:picLocks noChangeAspect="1"/>
          </p:cNvPicPr>
          <p:nvPr/>
        </p:nvPicPr>
        <p:blipFill>
          <a:blip r:embed="rId3"/>
          <a:stretch>
            <a:fillRect/>
          </a:stretch>
        </p:blipFill>
        <p:spPr>
          <a:xfrm>
            <a:off x="3826437" y="2515985"/>
            <a:ext cx="4539128" cy="3247506"/>
          </a:xfrm>
          <a:prstGeom prst="rect">
            <a:avLst/>
          </a:prstGeom>
        </p:spPr>
      </p:pic>
      <p:cxnSp>
        <p:nvCxnSpPr>
          <p:cNvPr id="8" name="Straight Arrow Connector 7">
            <a:extLst>
              <a:ext uri="{FF2B5EF4-FFF2-40B4-BE49-F238E27FC236}">
                <a16:creationId xmlns:a16="http://schemas.microsoft.com/office/drawing/2014/main" id="{11A5ECC5-8D0D-5ABC-41FE-653B2CE77971}"/>
              </a:ext>
            </a:extLst>
          </p:cNvPr>
          <p:cNvCxnSpPr>
            <a:cxnSpLocks/>
          </p:cNvCxnSpPr>
          <p:nvPr/>
        </p:nvCxnSpPr>
        <p:spPr>
          <a:xfrm flipH="1" flipV="1">
            <a:off x="2654531" y="3258589"/>
            <a:ext cx="1535084" cy="5818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F9162C-25A9-B03E-66C1-AF307BFB30CE}"/>
              </a:ext>
            </a:extLst>
          </p:cNvPr>
          <p:cNvSpPr txBox="1"/>
          <p:nvPr/>
        </p:nvSpPr>
        <p:spPr>
          <a:xfrm>
            <a:off x="268684" y="4583084"/>
            <a:ext cx="3413573" cy="1200329"/>
          </a:xfrm>
          <a:prstGeom prst="rect">
            <a:avLst/>
          </a:prstGeom>
          <a:noFill/>
        </p:spPr>
        <p:txBody>
          <a:bodyPr wrap="square" rtlCol="0">
            <a:spAutoFit/>
          </a:bodyPr>
          <a:lstStyle/>
          <a:p>
            <a:r>
              <a:rPr lang="en-US" i="1" dirty="0">
                <a:solidFill>
                  <a:schemeClr val="tx2">
                    <a:lumMod val="90000"/>
                    <a:lumOff val="10000"/>
                  </a:schemeClr>
                </a:solidFill>
              </a:rPr>
              <a:t>The graph on the right is effectively a really zoomed in version of the shaded region of the overall graph on the left.</a:t>
            </a:r>
          </a:p>
        </p:txBody>
      </p:sp>
    </p:spTree>
    <p:extLst>
      <p:ext uri="{BB962C8B-B14F-4D97-AF65-F5344CB8AC3E}">
        <p14:creationId xmlns:p14="http://schemas.microsoft.com/office/powerpoint/2010/main" val="355638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C288-8B94-680E-5789-ED7251F28094}"/>
              </a:ext>
            </a:extLst>
          </p:cNvPr>
          <p:cNvSpPr>
            <a:spLocks noGrp="1"/>
          </p:cNvSpPr>
          <p:nvPr>
            <p:ph type="title"/>
          </p:nvPr>
        </p:nvSpPr>
        <p:spPr/>
        <p:txBody>
          <a:bodyPr/>
          <a:lstStyle/>
          <a:p>
            <a:r>
              <a:rPr lang="en-US" dirty="0"/>
              <a:t>To-Do for Next Time</a:t>
            </a:r>
          </a:p>
        </p:txBody>
      </p:sp>
      <p:sp>
        <p:nvSpPr>
          <p:cNvPr id="3" name="Content Placeholder 2">
            <a:extLst>
              <a:ext uri="{FF2B5EF4-FFF2-40B4-BE49-F238E27FC236}">
                <a16:creationId xmlns:a16="http://schemas.microsoft.com/office/drawing/2014/main" id="{EF964FDC-94BF-64B2-FE50-EDA9C5711D48}"/>
              </a:ext>
            </a:extLst>
          </p:cNvPr>
          <p:cNvSpPr>
            <a:spLocks noGrp="1"/>
          </p:cNvSpPr>
          <p:nvPr>
            <p:ph idx="1"/>
          </p:nvPr>
        </p:nvSpPr>
        <p:spPr/>
        <p:txBody>
          <a:bodyPr/>
          <a:lstStyle/>
          <a:p>
            <a:pPr>
              <a:buFont typeface="Wingdings" panose="05000000000000000000" pitchFamily="2" charset="2"/>
              <a:buChar char="q"/>
            </a:pPr>
            <a:r>
              <a:rPr lang="en-US" dirty="0"/>
              <a:t> Repeat the same process you just did for the three other graphs, and compile the results in the same way.</a:t>
            </a:r>
          </a:p>
        </p:txBody>
      </p:sp>
    </p:spTree>
    <p:extLst>
      <p:ext uri="{BB962C8B-B14F-4D97-AF65-F5344CB8AC3E}">
        <p14:creationId xmlns:p14="http://schemas.microsoft.com/office/powerpoint/2010/main" val="214191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AA23-127D-7890-386A-D5B4F6302F73}"/>
              </a:ext>
            </a:extLst>
          </p:cNvPr>
          <p:cNvSpPr>
            <a:spLocks noGrp="1"/>
          </p:cNvSpPr>
          <p:nvPr>
            <p:ph type="title"/>
          </p:nvPr>
        </p:nvSpPr>
        <p:spPr/>
        <p:txBody>
          <a:bodyPr/>
          <a:lstStyle/>
          <a:p>
            <a:r>
              <a:rPr lang="en-US" dirty="0"/>
              <a:t>What does it do now?</a:t>
            </a:r>
          </a:p>
        </p:txBody>
      </p:sp>
      <p:sp>
        <p:nvSpPr>
          <p:cNvPr id="3" name="Content Placeholder 2">
            <a:extLst>
              <a:ext uri="{FF2B5EF4-FFF2-40B4-BE49-F238E27FC236}">
                <a16:creationId xmlns:a16="http://schemas.microsoft.com/office/drawing/2014/main" id="{C981844F-5A23-01CF-8016-854710CCC8F4}"/>
              </a:ext>
            </a:extLst>
          </p:cNvPr>
          <p:cNvSpPr>
            <a:spLocks noGrp="1"/>
          </p:cNvSpPr>
          <p:nvPr>
            <p:ph idx="1"/>
          </p:nvPr>
        </p:nvSpPr>
        <p:spPr>
          <a:xfrm>
            <a:off x="676656" y="2011680"/>
            <a:ext cx="10753725" cy="4178531"/>
          </a:xfrm>
        </p:spPr>
        <p:txBody>
          <a:bodyPr>
            <a:normAutofit/>
          </a:bodyPr>
          <a:lstStyle/>
          <a:p>
            <a:pPr lvl="1">
              <a:buFont typeface="Arial" panose="020B0604020202020204" pitchFamily="34" charset="0"/>
              <a:buChar char="•"/>
            </a:pPr>
            <a:r>
              <a:rPr lang="en-US" dirty="0"/>
              <a:t>Generates flexible number of agents and videos, in accordance with archetype parameters/distribution.</a:t>
            </a:r>
          </a:p>
          <a:p>
            <a:pPr lvl="1">
              <a:buFont typeface="Arial" panose="020B0604020202020204" pitchFamily="34" charset="0"/>
              <a:buChar char="•"/>
            </a:pPr>
            <a:r>
              <a:rPr lang="en-US" dirty="0"/>
              <a:t>Runs simulation of video-watching for four different recommendation algorithms:</a:t>
            </a:r>
          </a:p>
          <a:p>
            <a:pPr lvl="2">
              <a:buFont typeface="Arial" panose="020B0604020202020204" pitchFamily="34" charset="0"/>
              <a:buChar char="•"/>
            </a:pPr>
            <a:r>
              <a:rPr lang="en-US" i="1" dirty="0"/>
              <a:t>No system</a:t>
            </a:r>
          </a:p>
          <a:p>
            <a:pPr lvl="2">
              <a:buFont typeface="Arial" panose="020B0604020202020204" pitchFamily="34" charset="0"/>
              <a:buChar char="•"/>
            </a:pPr>
            <a:r>
              <a:rPr lang="en-US" i="1" dirty="0"/>
              <a:t>Filtered list</a:t>
            </a:r>
          </a:p>
          <a:p>
            <a:pPr lvl="2">
              <a:buFont typeface="Arial" panose="020B0604020202020204" pitchFamily="34" charset="0"/>
              <a:buChar char="•"/>
            </a:pPr>
            <a:r>
              <a:rPr lang="en-US" i="1" dirty="0"/>
              <a:t>Filtered list with 10% chance of watching an entirely random video</a:t>
            </a:r>
          </a:p>
          <a:p>
            <a:pPr lvl="2">
              <a:buFont typeface="Arial" panose="020B0604020202020204" pitchFamily="34" charset="0"/>
              <a:buChar char="•"/>
            </a:pPr>
            <a:r>
              <a:rPr lang="en-US" dirty="0"/>
              <a:t>Sc</a:t>
            </a:r>
            <a:r>
              <a:rPr lang="en-US" i="1" dirty="0"/>
              <a:t>oring system</a:t>
            </a:r>
            <a:endParaRPr lang="en-US" dirty="0"/>
          </a:p>
          <a:p>
            <a:pPr lvl="1">
              <a:buFont typeface="Arial" panose="020B0604020202020204" pitchFamily="34" charset="0"/>
              <a:buChar char="•"/>
            </a:pPr>
            <a:r>
              <a:rPr lang="en-US" dirty="0"/>
              <a:t>Graphs the following for each system, w/ side-by-side regression curves to compare between systems:</a:t>
            </a:r>
          </a:p>
          <a:p>
            <a:pPr lvl="2">
              <a:buFont typeface="Arial" panose="020B0604020202020204" pitchFamily="34" charset="0"/>
              <a:buChar char="•"/>
            </a:pPr>
            <a:r>
              <a:rPr lang="en-US" dirty="0"/>
              <a:t>Avg. extremeness of videos watched per agent</a:t>
            </a:r>
          </a:p>
          <a:p>
            <a:pPr lvl="2">
              <a:buFont typeface="Arial" panose="020B0604020202020204" pitchFamily="34" charset="0"/>
              <a:buChar char="•"/>
            </a:pPr>
            <a:r>
              <a:rPr lang="en-US" dirty="0"/>
              <a:t>Minutes watched per agent (by both extremeness and agent #, which in this case correlate)</a:t>
            </a:r>
          </a:p>
          <a:p>
            <a:pPr lvl="2">
              <a:buFont typeface="Arial" panose="020B0604020202020204" pitchFamily="34" charset="0"/>
              <a:buChar char="•"/>
            </a:pPr>
            <a:r>
              <a:rPr lang="en-US" dirty="0"/>
              <a:t>Number of videos watched per agent</a:t>
            </a:r>
          </a:p>
        </p:txBody>
      </p:sp>
    </p:spTree>
    <p:extLst>
      <p:ext uri="{BB962C8B-B14F-4D97-AF65-F5344CB8AC3E}">
        <p14:creationId xmlns:p14="http://schemas.microsoft.com/office/powerpoint/2010/main" val="237135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a:t>Avg. Extremeness of Videos Watched Per Agent</a:t>
            </a:r>
            <a:endParaRPr lang="en-US" sz="4000" i="1" dirty="0"/>
          </a:p>
        </p:txBody>
      </p:sp>
      <p:pic>
        <p:nvPicPr>
          <p:cNvPr id="6" name="Picture 5">
            <a:extLst>
              <a:ext uri="{FF2B5EF4-FFF2-40B4-BE49-F238E27FC236}">
                <a16:creationId xmlns:a16="http://schemas.microsoft.com/office/drawing/2014/main" id="{6827B2AA-0A7D-F6AA-A3FC-B469B25EA2DC}"/>
              </a:ext>
            </a:extLst>
          </p:cNvPr>
          <p:cNvPicPr>
            <a:picLocks noChangeAspect="1"/>
          </p:cNvPicPr>
          <p:nvPr/>
        </p:nvPicPr>
        <p:blipFill>
          <a:blip r:embed="rId2"/>
          <a:stretch>
            <a:fillRect/>
          </a:stretch>
        </p:blipFill>
        <p:spPr>
          <a:xfrm>
            <a:off x="2150226" y="1087423"/>
            <a:ext cx="7495396" cy="5362560"/>
          </a:xfrm>
          <a:prstGeom prst="rect">
            <a:avLst/>
          </a:prstGeom>
        </p:spPr>
      </p:pic>
    </p:spTree>
    <p:extLst>
      <p:ext uri="{BB962C8B-B14F-4D97-AF65-F5344CB8AC3E}">
        <p14:creationId xmlns:p14="http://schemas.microsoft.com/office/powerpoint/2010/main" val="67616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Minutes Watched Per Agent, By Extremeness</a:t>
            </a:r>
          </a:p>
        </p:txBody>
      </p:sp>
      <p:pic>
        <p:nvPicPr>
          <p:cNvPr id="4" name="Picture 3">
            <a:extLst>
              <a:ext uri="{FF2B5EF4-FFF2-40B4-BE49-F238E27FC236}">
                <a16:creationId xmlns:a16="http://schemas.microsoft.com/office/drawing/2014/main" id="{2C4CABC1-6771-6321-C053-B8E66EC4C6E7}"/>
              </a:ext>
            </a:extLst>
          </p:cNvPr>
          <p:cNvPicPr>
            <a:picLocks noChangeAspect="1"/>
          </p:cNvPicPr>
          <p:nvPr/>
        </p:nvPicPr>
        <p:blipFill>
          <a:blip r:embed="rId2"/>
          <a:stretch>
            <a:fillRect/>
          </a:stretch>
        </p:blipFill>
        <p:spPr>
          <a:xfrm>
            <a:off x="2585095" y="1152698"/>
            <a:ext cx="7021808" cy="5272347"/>
          </a:xfrm>
          <a:prstGeom prst="rect">
            <a:avLst/>
          </a:prstGeom>
        </p:spPr>
      </p:pic>
    </p:spTree>
    <p:extLst>
      <p:ext uri="{BB962C8B-B14F-4D97-AF65-F5344CB8AC3E}">
        <p14:creationId xmlns:p14="http://schemas.microsoft.com/office/powerpoint/2010/main" val="79193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Minutes Watched Per Agent, By Agent #</a:t>
            </a:r>
          </a:p>
        </p:txBody>
      </p:sp>
      <p:pic>
        <p:nvPicPr>
          <p:cNvPr id="5" name="Picture 4">
            <a:extLst>
              <a:ext uri="{FF2B5EF4-FFF2-40B4-BE49-F238E27FC236}">
                <a16:creationId xmlns:a16="http://schemas.microsoft.com/office/drawing/2014/main" id="{941569F7-4C50-F7D1-F74F-CC8A1FEDC6E6}"/>
              </a:ext>
            </a:extLst>
          </p:cNvPr>
          <p:cNvPicPr>
            <a:picLocks noChangeAspect="1"/>
          </p:cNvPicPr>
          <p:nvPr/>
        </p:nvPicPr>
        <p:blipFill>
          <a:blip r:embed="rId2"/>
          <a:stretch>
            <a:fillRect/>
          </a:stretch>
        </p:blipFill>
        <p:spPr>
          <a:xfrm>
            <a:off x="2715796" y="1152698"/>
            <a:ext cx="6760405" cy="5349961"/>
          </a:xfrm>
          <a:prstGeom prst="rect">
            <a:avLst/>
          </a:prstGeom>
        </p:spPr>
      </p:pic>
    </p:spTree>
    <p:extLst>
      <p:ext uri="{BB962C8B-B14F-4D97-AF65-F5344CB8AC3E}">
        <p14:creationId xmlns:p14="http://schemas.microsoft.com/office/powerpoint/2010/main" val="225844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 of Videos Watched Per Agent</a:t>
            </a:r>
          </a:p>
        </p:txBody>
      </p:sp>
      <p:pic>
        <p:nvPicPr>
          <p:cNvPr id="4" name="Picture 3">
            <a:extLst>
              <a:ext uri="{FF2B5EF4-FFF2-40B4-BE49-F238E27FC236}">
                <a16:creationId xmlns:a16="http://schemas.microsoft.com/office/drawing/2014/main" id="{87757E1A-8F31-CDB6-95DF-71384C50F7B5}"/>
              </a:ext>
            </a:extLst>
          </p:cNvPr>
          <p:cNvPicPr>
            <a:picLocks noChangeAspect="1"/>
          </p:cNvPicPr>
          <p:nvPr/>
        </p:nvPicPr>
        <p:blipFill>
          <a:blip r:embed="rId2"/>
          <a:stretch>
            <a:fillRect/>
          </a:stretch>
        </p:blipFill>
        <p:spPr>
          <a:xfrm>
            <a:off x="2200102" y="1152698"/>
            <a:ext cx="6800243" cy="5470031"/>
          </a:xfrm>
          <a:prstGeom prst="rect">
            <a:avLst/>
          </a:prstGeom>
        </p:spPr>
      </p:pic>
    </p:spTree>
    <p:extLst>
      <p:ext uri="{BB962C8B-B14F-4D97-AF65-F5344CB8AC3E}">
        <p14:creationId xmlns:p14="http://schemas.microsoft.com/office/powerpoint/2010/main" val="119806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6A5-EDEC-3DB8-B082-9135678450F7}"/>
              </a:ext>
            </a:extLst>
          </p:cNvPr>
          <p:cNvSpPr>
            <a:spLocks noGrp="1"/>
          </p:cNvSpPr>
          <p:nvPr>
            <p:ph type="title"/>
          </p:nvPr>
        </p:nvSpPr>
        <p:spPr>
          <a:xfrm>
            <a:off x="657224" y="499533"/>
            <a:ext cx="10772775" cy="1296016"/>
          </a:xfrm>
        </p:spPr>
        <p:txBody>
          <a:bodyPr>
            <a:normAutofit fontScale="90000"/>
          </a:bodyPr>
          <a:lstStyle/>
          <a:p>
            <a:r>
              <a:rPr lang="en-US" dirty="0"/>
              <a:t>What does the simulation currently show?</a:t>
            </a:r>
          </a:p>
        </p:txBody>
      </p:sp>
      <p:sp>
        <p:nvSpPr>
          <p:cNvPr id="3" name="Content Placeholder 2">
            <a:extLst>
              <a:ext uri="{FF2B5EF4-FFF2-40B4-BE49-F238E27FC236}">
                <a16:creationId xmlns:a16="http://schemas.microsoft.com/office/drawing/2014/main" id="{8EA18F4C-E3D3-2419-6438-B4A31819BFCB}"/>
              </a:ext>
            </a:extLst>
          </p:cNvPr>
          <p:cNvSpPr>
            <a:spLocks noGrp="1"/>
          </p:cNvSpPr>
          <p:nvPr>
            <p:ph sz="half" idx="1"/>
          </p:nvPr>
        </p:nvSpPr>
        <p:spPr>
          <a:xfrm>
            <a:off x="657224" y="2208723"/>
            <a:ext cx="9104654" cy="3767328"/>
          </a:xfrm>
        </p:spPr>
        <p:txBody>
          <a:bodyPr/>
          <a:lstStyle/>
          <a:p>
            <a:pPr>
              <a:buFont typeface="Arial" panose="020B0604020202020204" pitchFamily="34" charset="0"/>
              <a:buChar char="•"/>
            </a:pPr>
            <a:r>
              <a:rPr lang="en-US" dirty="0"/>
              <a:t> Average extremeness of videos watched goes up for each of the rec systems. </a:t>
            </a:r>
            <a:r>
              <a:rPr lang="en-US" b="1" dirty="0"/>
              <a:t>This effect is much more pronounced in the scoring system.</a:t>
            </a:r>
          </a:p>
          <a:p>
            <a:pPr>
              <a:buFont typeface="Arial" panose="020B0604020202020204" pitchFamily="34" charset="0"/>
              <a:buChar char="•"/>
            </a:pPr>
            <a:r>
              <a:rPr lang="en-US" dirty="0"/>
              <a:t> Agents on the extremes watch more minutes of content with the rec systems than without. However, agents in the middle watch </a:t>
            </a:r>
            <a:r>
              <a:rPr lang="en-US" i="1" dirty="0"/>
              <a:t>less</a:t>
            </a:r>
            <a:r>
              <a:rPr lang="en-US" dirty="0"/>
              <a:t> minutes of content with the rec systems.</a:t>
            </a:r>
          </a:p>
          <a:p>
            <a:pPr>
              <a:buFont typeface="Arial" panose="020B0604020202020204" pitchFamily="34" charset="0"/>
              <a:buChar char="•"/>
            </a:pPr>
            <a:r>
              <a:rPr lang="en-US" dirty="0"/>
              <a:t> For every rec system, users watch a higher quantity of videos, with those in the middle having the highest increase in number of videos watched.</a:t>
            </a:r>
          </a:p>
          <a:p>
            <a:pPr lvl="1">
              <a:buFont typeface="Arial" panose="020B0604020202020204" pitchFamily="34" charset="0"/>
              <a:buChar char="•"/>
            </a:pPr>
            <a:r>
              <a:rPr lang="en-US" dirty="0"/>
              <a:t>Despite the middle agents watching more videos, they’re watching for less time. This makes sense---the middle agents prefer shorter videos, so they’re likely watching a bunch of really short videos.</a:t>
            </a:r>
          </a:p>
        </p:txBody>
      </p:sp>
    </p:spTree>
    <p:extLst>
      <p:ext uri="{BB962C8B-B14F-4D97-AF65-F5344CB8AC3E}">
        <p14:creationId xmlns:p14="http://schemas.microsoft.com/office/powerpoint/2010/main" val="276552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6A5-EDEC-3DB8-B082-9135678450F7}"/>
              </a:ext>
            </a:extLst>
          </p:cNvPr>
          <p:cNvSpPr>
            <a:spLocks noGrp="1"/>
          </p:cNvSpPr>
          <p:nvPr>
            <p:ph type="title"/>
          </p:nvPr>
        </p:nvSpPr>
        <p:spPr>
          <a:xfrm>
            <a:off x="657224" y="499533"/>
            <a:ext cx="10772775" cy="1296016"/>
          </a:xfrm>
        </p:spPr>
        <p:txBody>
          <a:bodyPr>
            <a:normAutofit fontScale="90000"/>
          </a:bodyPr>
          <a:lstStyle/>
          <a:p>
            <a:r>
              <a:rPr lang="en-US" dirty="0"/>
              <a:t>What are potential next steps/research questions to answer?</a:t>
            </a:r>
          </a:p>
        </p:txBody>
      </p:sp>
      <p:sp>
        <p:nvSpPr>
          <p:cNvPr id="3" name="Content Placeholder 2">
            <a:extLst>
              <a:ext uri="{FF2B5EF4-FFF2-40B4-BE49-F238E27FC236}">
                <a16:creationId xmlns:a16="http://schemas.microsoft.com/office/drawing/2014/main" id="{8EA18F4C-E3D3-2419-6438-B4A31819BFCB}"/>
              </a:ext>
            </a:extLst>
          </p:cNvPr>
          <p:cNvSpPr>
            <a:spLocks noGrp="1"/>
          </p:cNvSpPr>
          <p:nvPr>
            <p:ph sz="half" idx="1"/>
          </p:nvPr>
        </p:nvSpPr>
        <p:spPr>
          <a:xfrm>
            <a:off x="657224" y="2208723"/>
            <a:ext cx="9104654" cy="3767328"/>
          </a:xfrm>
        </p:spPr>
        <p:txBody>
          <a:bodyPr/>
          <a:lstStyle/>
          <a:p>
            <a:pPr>
              <a:buFont typeface="Arial" panose="020B0604020202020204" pitchFamily="34" charset="0"/>
              <a:buChar char="•"/>
            </a:pPr>
            <a:r>
              <a:rPr lang="en-US" dirty="0"/>
              <a:t> Look at how each system affects users in the middle and extremes separately, rather than just the overall averages</a:t>
            </a:r>
          </a:p>
          <a:p>
            <a:pPr lvl="1">
              <a:buFont typeface="Arial" panose="020B0604020202020204" pitchFamily="34" charset="0"/>
              <a:buChar char="•"/>
            </a:pPr>
            <a:r>
              <a:rPr lang="en-US" dirty="0"/>
              <a:t>e.g. Find the averages for each graph for, say, just the middle three categories of agent, and see how what they watch changes for each system.</a:t>
            </a:r>
          </a:p>
          <a:p>
            <a:pPr>
              <a:buFont typeface="Arial" panose="020B0604020202020204" pitchFamily="34" charset="0"/>
              <a:buChar char="•"/>
            </a:pPr>
            <a:r>
              <a:rPr lang="en-US" dirty="0"/>
              <a:t> Mess around with the scoring system. Change around the parameters and the weights and such to see what can happen.</a:t>
            </a:r>
          </a:p>
          <a:p>
            <a:pPr>
              <a:buFont typeface="Arial" panose="020B0604020202020204" pitchFamily="34" charset="0"/>
              <a:buChar char="•"/>
            </a:pPr>
            <a:r>
              <a:rPr lang="en-US" dirty="0"/>
              <a:t>Try making the agents a lot more random</a:t>
            </a:r>
          </a:p>
          <a:p>
            <a:pPr lvl="1">
              <a:buFont typeface="Arial" panose="020B0604020202020204" pitchFamily="34" charset="0"/>
              <a:buChar char="•"/>
            </a:pPr>
            <a:r>
              <a:rPr lang="en-US" dirty="0"/>
              <a:t>e.g. Generate however many agents, but instead of following a distribution for their viewing preferences and habits, all of their attributes are completely random. Disregard the archetypes entirely.</a:t>
            </a:r>
          </a:p>
        </p:txBody>
      </p:sp>
    </p:spTree>
    <p:extLst>
      <p:ext uri="{BB962C8B-B14F-4D97-AF65-F5344CB8AC3E}">
        <p14:creationId xmlns:p14="http://schemas.microsoft.com/office/powerpoint/2010/main" val="366278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8045-6DA7-CD2A-0368-FEB88F8CAAAE}"/>
              </a:ext>
            </a:extLst>
          </p:cNvPr>
          <p:cNvSpPr>
            <a:spLocks noGrp="1"/>
          </p:cNvSpPr>
          <p:nvPr>
            <p:ph type="title"/>
          </p:nvPr>
        </p:nvSpPr>
        <p:spPr/>
        <p:txBody>
          <a:bodyPr>
            <a:normAutofit fontScale="90000"/>
          </a:bodyPr>
          <a:lstStyle/>
          <a:p>
            <a:r>
              <a:rPr lang="en-US" sz="3000" i="1" dirty="0"/>
              <a:t>Look at how each system affects users in the middle and extremes separately, rather than just the overall averages.</a:t>
            </a:r>
            <a:br>
              <a:rPr lang="en-US" sz="3000" i="1" dirty="0"/>
            </a:br>
            <a:r>
              <a:rPr lang="en-US" sz="800" i="1" dirty="0"/>
              <a:t> </a:t>
            </a:r>
            <a:br>
              <a:rPr lang="en-US" sz="3000" i="1" dirty="0"/>
            </a:br>
            <a:r>
              <a:rPr lang="en-US" sz="2400" dirty="0">
                <a:solidFill>
                  <a:schemeClr val="tx2"/>
                </a:solidFill>
              </a:rPr>
              <a:t>Goal: see how more run-of-the-mill, not extreme users are affected by the different rec. systems.</a:t>
            </a:r>
            <a:br>
              <a:rPr lang="en-US" sz="3000" i="1" dirty="0"/>
            </a:br>
            <a:endParaRPr lang="en-US" sz="3000" i="1" dirty="0"/>
          </a:p>
        </p:txBody>
      </p:sp>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676656" y="2011680"/>
            <a:ext cx="11077540" cy="4150822"/>
          </a:xfrm>
        </p:spPr>
        <p:txBody>
          <a:bodyPr>
            <a:normAutofit/>
          </a:bodyPr>
          <a:lstStyle/>
          <a:p>
            <a:pPr marL="0" indent="0">
              <a:buNone/>
            </a:pPr>
            <a:r>
              <a:rPr lang="en-US" dirty="0"/>
              <a:t>Steps to do so:</a:t>
            </a:r>
          </a:p>
          <a:p>
            <a:pPr>
              <a:buFont typeface="Arial" panose="020B0604020202020204" pitchFamily="34" charset="0"/>
              <a:buChar char="•"/>
            </a:pPr>
            <a:r>
              <a:rPr lang="en-US" dirty="0"/>
              <a:t> Run simulation with just the agents in the middle three archetypes, aka the middle 56% of agents. Or, generate only agents in these three archetypes (might be easier).</a:t>
            </a: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a:t>
            </a:r>
            <a:r>
              <a:rPr lang="en-US" sz="1800" b="0" dirty="0" err="1">
                <a:solidFill>
                  <a:srgbClr val="7FC474"/>
                </a:solidFill>
                <a:effectLst/>
                <a:latin typeface="Consolas" panose="020B0609020204030204" pitchFamily="49" charset="0"/>
              </a:rPr>
              <a:t>passive_liberal</a:t>
            </a:r>
            <a:r>
              <a:rPr lang="en-US" sz="1800" b="0" dirty="0">
                <a:solidFill>
                  <a:srgbClr val="7FC474"/>
                </a:solidFill>
                <a:effectLst/>
                <a:latin typeface="Consolas" panose="020B0609020204030204" pitchFamily="49" charset="0"/>
              </a:rPr>
              <a:t>"</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0.15</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a:t>
            </a:r>
            <a:r>
              <a:rPr lang="en-US" sz="1800" b="0" dirty="0" err="1">
                <a:solidFill>
                  <a:srgbClr val="7FC474"/>
                </a:solidFill>
                <a:effectLst/>
                <a:latin typeface="Consolas" panose="020B0609020204030204" pitchFamily="49" charset="0"/>
              </a:rPr>
              <a:t>politically_disengaged</a:t>
            </a:r>
            <a:r>
              <a:rPr lang="en-US" sz="1800" b="0" dirty="0">
                <a:solidFill>
                  <a:srgbClr val="7FC474"/>
                </a:solidFill>
                <a:effectLst/>
                <a:latin typeface="Consolas" panose="020B0609020204030204" pitchFamily="49" charset="0"/>
              </a:rPr>
              <a:t>"</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0.26</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"moderate"</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0.15</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pPr>
              <a:buFont typeface="Arial" panose="020B0604020202020204" pitchFamily="34" charset="0"/>
              <a:buChar char="•"/>
            </a:pPr>
            <a:r>
              <a:rPr lang="en-US" dirty="0"/>
              <a:t> Generate graphs, with averages like usual, for just these agents, instead of everybody.</a:t>
            </a:r>
          </a:p>
          <a:p>
            <a:pPr>
              <a:buFont typeface="Arial" panose="020B0604020202020204" pitchFamily="34" charset="0"/>
              <a:buChar char="•"/>
            </a:pPr>
            <a:r>
              <a:rPr lang="en-US" dirty="0"/>
              <a:t> Compare side-by-side how the numbers change for these middle agents.</a:t>
            </a:r>
          </a:p>
          <a:p>
            <a:pPr>
              <a:buFont typeface="Arial" panose="020B0604020202020204" pitchFamily="34" charset="0"/>
              <a:buChar char="•"/>
            </a:pPr>
            <a:r>
              <a:rPr lang="en-US" dirty="0"/>
              <a:t> If desired, repeat for just the extreme agents.</a:t>
            </a:r>
          </a:p>
        </p:txBody>
      </p:sp>
    </p:spTree>
    <p:extLst>
      <p:ext uri="{BB962C8B-B14F-4D97-AF65-F5344CB8AC3E}">
        <p14:creationId xmlns:p14="http://schemas.microsoft.com/office/powerpoint/2010/main" val="99689348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68</TotalTime>
  <Words>1209</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 Light</vt:lpstr>
      <vt:lpstr>Consolas</vt:lpstr>
      <vt:lpstr>Wingdings</vt:lpstr>
      <vt:lpstr>Metropolitan</vt:lpstr>
      <vt:lpstr>Current Status of YouTube Simulation</vt:lpstr>
      <vt:lpstr>What does it do now?</vt:lpstr>
      <vt:lpstr>Avg. Extremeness of Videos Watched Per Agent</vt:lpstr>
      <vt:lpstr>Minutes Watched Per Agent, By Extremeness</vt:lpstr>
      <vt:lpstr>Minutes Watched Per Agent, By Agent #</vt:lpstr>
      <vt:lpstr># of Videos Watched Per Agent</vt:lpstr>
      <vt:lpstr>What does the simulation currently show?</vt:lpstr>
      <vt:lpstr>What are potential next steps/research questions to answer?</vt:lpstr>
      <vt:lpstr>Look at how each system affects users in the middle and extremes separately, rather than just the overall averages.   Goal: see how more run-of-the-mill, not extreme users are affected by the different rec. systems. </vt:lpstr>
      <vt:lpstr>Look at how each system affects users in the middle and extremes separately, rather than just the overall averages. </vt:lpstr>
      <vt:lpstr>PowerPoint Presentation</vt:lpstr>
      <vt:lpstr>PowerPoint Presentation</vt:lpstr>
      <vt:lpstr>PowerPoint Presentation</vt:lpstr>
      <vt:lpstr>PowerPoint Presentation</vt:lpstr>
      <vt:lpstr>The final regression graph looks like this:</vt:lpstr>
      <vt:lpstr>tl;dr from the last slide</vt:lpstr>
      <vt:lpstr>Why is this important?</vt:lpstr>
      <vt:lpstr>To-Do for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Status of YouTube Simulation</dc:title>
  <dc:creator>Alexandra Rabeno</dc:creator>
  <cp:lastModifiedBy>Alexandra Rabeno</cp:lastModifiedBy>
  <cp:revision>8</cp:revision>
  <dcterms:created xsi:type="dcterms:W3CDTF">2024-01-09T00:22:19Z</dcterms:created>
  <dcterms:modified xsi:type="dcterms:W3CDTF">2024-01-09T01:30:57Z</dcterms:modified>
</cp:coreProperties>
</file>