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24FB8D8-D841-4D36-96BA-185A4D0CBB69}" type="datetimeFigureOut">
              <a:rPr lang="en-US" smtClean="0"/>
              <a:t>6/12/2023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3131884-299D-4F19-8970-A8460BD057CD}" type="slidenum">
              <a:rPr lang="en-US" smtClean="0"/>
              <a:t>‹#›</a:t>
            </a:fld>
            <a:endParaRPr lang="en-US"/>
          </a:p>
        </p:txBody>
      </p:sp>
    </p:spTree>
    <p:extLst>
      <p:ext uri="{BB962C8B-B14F-4D97-AF65-F5344CB8AC3E}">
        <p14:creationId xmlns:p14="http://schemas.microsoft.com/office/powerpoint/2010/main" val="23379586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B8D8-D841-4D36-96BA-185A4D0CBB69}"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291707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B8D8-D841-4D36-96BA-185A4D0CBB69}"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345009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FB8D8-D841-4D36-96BA-185A4D0CBB69}"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411635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24FB8D8-D841-4D36-96BA-185A4D0CBB69}" type="datetimeFigureOut">
              <a:rPr lang="en-US" smtClean="0"/>
              <a:t>6/12/2023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317129666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FB8D8-D841-4D36-96BA-185A4D0CBB69}"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329595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FB8D8-D841-4D36-96BA-185A4D0CBB69}"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18062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FB8D8-D841-4D36-96BA-185A4D0CBB69}"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11303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FB8D8-D841-4D36-96BA-185A4D0CBB69}"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427736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24FB8D8-D841-4D36-96BA-185A4D0CBB69}" type="datetimeFigureOut">
              <a:rPr lang="en-US" smtClean="0"/>
              <a:t>6/12/2023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3131884-299D-4F19-8970-A8460BD057C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224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24FB8D8-D841-4D36-96BA-185A4D0CBB69}" type="datetimeFigureOut">
              <a:rPr lang="en-US" smtClean="0"/>
              <a:t>6/12/2023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3131884-299D-4F19-8970-A8460BD057C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99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559724" y="642594"/>
            <a:ext cx="10565476" cy="1371600"/>
          </a:xfrm>
          <a:prstGeom prst="rect">
            <a:avLst/>
          </a:prstGeom>
        </p:spPr>
        <p:txBody>
          <a:bodyPr vert="horz" lIns="91440" tIns="45720" rIns="91440" bIns="45720" rtlCol="0" anchor="ctr">
            <a:normAutofit/>
          </a:bodyPr>
          <a:lstStyle/>
          <a:p>
            <a:r>
              <a:rPr lang="en-US" dirty="0"/>
              <a:t>Title</a:t>
            </a:r>
          </a:p>
        </p:txBody>
      </p:sp>
      <p:sp>
        <p:nvSpPr>
          <p:cNvPr id="3" name="Text Placeholder 2"/>
          <p:cNvSpPr>
            <a:spLocks noGrp="1"/>
          </p:cNvSpPr>
          <p:nvPr>
            <p:ph type="body" idx="1"/>
          </p:nvPr>
        </p:nvSpPr>
        <p:spPr>
          <a:xfrm>
            <a:off x="559724" y="2103120"/>
            <a:ext cx="10565476" cy="3931920"/>
          </a:xfrm>
          <a:prstGeom prst="rect">
            <a:avLst/>
          </a:prstGeom>
        </p:spPr>
        <p:txBody>
          <a:bodyPr vert="horz" lIns="91440" tIns="45720" rIns="91440" bIns="45720" rtlCol="0">
            <a:normAutofit/>
          </a:bodyPr>
          <a:lstStyle/>
          <a:p>
            <a:pPr lvl="0"/>
            <a:r>
              <a:rPr lang="en-US" dirty="0"/>
              <a:t>Blurb</a:t>
            </a:r>
          </a:p>
          <a:p>
            <a:pPr lvl="0"/>
            <a:r>
              <a:rPr lang="en-US" dirty="0"/>
              <a:t>Relevance to work</a:t>
            </a:r>
          </a:p>
          <a:p>
            <a:pPr lvl="0"/>
            <a:r>
              <a:rPr lang="en-US" dirty="0"/>
              <a:t>Tags</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24FB8D8-D841-4D36-96BA-185A4D0CBB69}" type="datetimeFigureOut">
              <a:rPr lang="en-US" smtClean="0"/>
              <a:t>6/12/2023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3131884-299D-4F19-8970-A8460BD057CD}" type="slidenum">
              <a:rPr lang="en-US" smtClean="0"/>
              <a:t>‹#›</a:t>
            </a:fld>
            <a:endParaRPr lang="en-US"/>
          </a:p>
        </p:txBody>
      </p:sp>
    </p:spTree>
    <p:extLst>
      <p:ext uri="{BB962C8B-B14F-4D97-AF65-F5344CB8AC3E}">
        <p14:creationId xmlns:p14="http://schemas.microsoft.com/office/powerpoint/2010/main" val="37702834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7472-8772-1D67-1423-48E87AE2160D}"/>
              </a:ext>
            </a:extLst>
          </p:cNvPr>
          <p:cNvSpPr>
            <a:spLocks noGrp="1"/>
          </p:cNvSpPr>
          <p:nvPr>
            <p:ph type="ctrTitle"/>
          </p:nvPr>
        </p:nvSpPr>
        <p:spPr/>
        <p:txBody>
          <a:bodyPr/>
          <a:lstStyle/>
          <a:p>
            <a:r>
              <a:rPr lang="en-US" dirty="0"/>
              <a:t>Sasha Research Sources</a:t>
            </a:r>
          </a:p>
        </p:txBody>
      </p:sp>
      <p:sp>
        <p:nvSpPr>
          <p:cNvPr id="3" name="Subtitle 2">
            <a:extLst>
              <a:ext uri="{FF2B5EF4-FFF2-40B4-BE49-F238E27FC236}">
                <a16:creationId xmlns:a16="http://schemas.microsoft.com/office/drawing/2014/main" id="{5D326B83-4130-98EB-4DA2-3C5A41213B5E}"/>
              </a:ext>
            </a:extLst>
          </p:cNvPr>
          <p:cNvSpPr>
            <a:spLocks noGrp="1"/>
          </p:cNvSpPr>
          <p:nvPr>
            <p:ph type="subTitle" idx="1"/>
          </p:nvPr>
        </p:nvSpPr>
        <p:spPr/>
        <p:txBody>
          <a:bodyPr/>
          <a:lstStyle/>
          <a:p>
            <a:r>
              <a:rPr lang="en-US" dirty="0"/>
              <a:t>Summer 2023</a:t>
            </a:r>
          </a:p>
        </p:txBody>
      </p:sp>
    </p:spTree>
    <p:extLst>
      <p:ext uri="{BB962C8B-B14F-4D97-AF65-F5344CB8AC3E}">
        <p14:creationId xmlns:p14="http://schemas.microsoft.com/office/powerpoint/2010/main" val="402881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DCB0-2879-05E1-692A-5ED08DFB1ADD}"/>
              </a:ext>
            </a:extLst>
          </p:cNvPr>
          <p:cNvSpPr>
            <a:spLocks noGrp="1"/>
          </p:cNvSpPr>
          <p:nvPr>
            <p:ph type="title"/>
          </p:nvPr>
        </p:nvSpPr>
        <p:spPr>
          <a:xfrm>
            <a:off x="1560576" y="2135124"/>
            <a:ext cx="9070848" cy="2587752"/>
          </a:xfrm>
        </p:spPr>
        <p:txBody>
          <a:bodyPr/>
          <a:lstStyle/>
          <a:p>
            <a:r>
              <a:rPr lang="en-US" sz="5400" dirty="0"/>
              <a:t>Week of 6/12/23</a:t>
            </a:r>
          </a:p>
        </p:txBody>
      </p:sp>
    </p:spTree>
    <p:extLst>
      <p:ext uri="{BB962C8B-B14F-4D97-AF65-F5344CB8AC3E}">
        <p14:creationId xmlns:p14="http://schemas.microsoft.com/office/powerpoint/2010/main" val="261892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fontScale="90000"/>
          </a:bodyPr>
          <a:lstStyle/>
          <a:p>
            <a:r>
              <a:rPr lang="en-US" dirty="0"/>
              <a:t>The YouTube Algorithm and the Alt-Right Filter Bubble</a:t>
            </a:r>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014194"/>
            <a:ext cx="6471567" cy="4453108"/>
          </a:xfrm>
        </p:spPr>
        <p:txBody>
          <a:bodyPr>
            <a:normAutofit/>
          </a:bodyPr>
          <a:lstStyle/>
          <a:p>
            <a:pPr marL="0" indent="0">
              <a:buNone/>
            </a:pPr>
            <a:r>
              <a:rPr lang="en-US" sz="1100" dirty="0"/>
              <a:t>Lauren Valentino Bryant</a:t>
            </a:r>
            <a:endParaRPr lang="en-US" sz="1100" b="1" i="1" dirty="0"/>
          </a:p>
          <a:p>
            <a:r>
              <a:rPr lang="en-US" sz="1400" b="1" i="1" dirty="0"/>
              <a:t>Summary blurb:</a:t>
            </a:r>
            <a:r>
              <a:rPr lang="en-US" sz="1400" dirty="0"/>
              <a:t> The YouTube algorithm measures relationships between videos and suggested videos, and tracks whether or not users clicked from one to the other. This tracking data feeds a neural network system whose aim is to suggest content that keeps users as engaged as possible. More time watching videos == more opportunities for advertisements. However, more “tightly bound” relationships were found between right-wing extremists videos (meaning it’s easier to get to increasingly polarizing right-wing content) than left-wing videos. This creates a “filter bubble” in which search algorithms only surround users with their own viewpoints, leading to an absence of diversity of thought.</a:t>
            </a:r>
          </a:p>
          <a:p>
            <a:r>
              <a:rPr lang="en-US" sz="1400" b="1" i="1" dirty="0"/>
              <a:t>Relevance to work: </a:t>
            </a:r>
            <a:r>
              <a:rPr lang="en-US" sz="1400" dirty="0"/>
              <a:t>The figure to the right is the first diagram I’ve found so far that actually breaks down the technical components of the algorithm. The article admits that YouTube’s algorithm is very “black box,” even to its own engineers, so we don’t have hard code or anything like that. But this is a good start.</a:t>
            </a:r>
          </a:p>
          <a:p>
            <a:r>
              <a:rPr lang="en-US" sz="1400" b="1" i="1" dirty="0"/>
              <a:t>Tags: </a:t>
            </a:r>
            <a:r>
              <a:rPr lang="en-US" sz="1400" dirty="0"/>
              <a:t>radicalization algorithms</a:t>
            </a:r>
          </a:p>
        </p:txBody>
      </p:sp>
      <p:pic>
        <p:nvPicPr>
          <p:cNvPr id="7" name="Picture 6">
            <a:extLst>
              <a:ext uri="{FF2B5EF4-FFF2-40B4-BE49-F238E27FC236}">
                <a16:creationId xmlns:a16="http://schemas.microsoft.com/office/drawing/2014/main" id="{D29B9C29-CFF3-9158-3A08-00A7285AAE3E}"/>
              </a:ext>
            </a:extLst>
          </p:cNvPr>
          <p:cNvPicPr>
            <a:picLocks noChangeAspect="1"/>
          </p:cNvPicPr>
          <p:nvPr/>
        </p:nvPicPr>
        <p:blipFill>
          <a:blip r:embed="rId2"/>
          <a:stretch>
            <a:fillRect/>
          </a:stretch>
        </p:blipFill>
        <p:spPr>
          <a:xfrm>
            <a:off x="7014665" y="1942406"/>
            <a:ext cx="4804439" cy="4092633"/>
          </a:xfrm>
          <a:prstGeom prst="rect">
            <a:avLst/>
          </a:prstGeom>
        </p:spPr>
      </p:pic>
    </p:spTree>
    <p:extLst>
      <p:ext uri="{BB962C8B-B14F-4D97-AF65-F5344CB8AC3E}">
        <p14:creationId xmlns:p14="http://schemas.microsoft.com/office/powerpoint/2010/main" val="245648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fontScale="90000"/>
          </a:bodyPr>
          <a:lstStyle/>
          <a:p>
            <a:r>
              <a:rPr lang="en-US" dirty="0"/>
              <a:t>Twitter's Algorithm: Amplifying Anger, Animosity, and Affective Polarization</a:t>
            </a:r>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014194"/>
            <a:ext cx="10582102" cy="4153852"/>
          </a:xfrm>
        </p:spPr>
        <p:txBody>
          <a:bodyPr>
            <a:normAutofit lnSpcReduction="10000"/>
          </a:bodyPr>
          <a:lstStyle/>
          <a:p>
            <a:pPr marL="0" indent="0">
              <a:buNone/>
            </a:pPr>
            <a:r>
              <a:rPr lang="en-US" sz="1200" dirty="0"/>
              <a:t>Smitha Milli , Micah Carroll , Sashrika Pandey , Yike Wang , Anca D. Dragan</a:t>
            </a:r>
          </a:p>
          <a:p>
            <a:pPr marL="0" indent="0">
              <a:buNone/>
            </a:pPr>
            <a:endParaRPr lang="en-US" sz="1200" b="1" i="1" dirty="0"/>
          </a:p>
          <a:p>
            <a:r>
              <a:rPr lang="en-US" sz="1800" b="1" i="1" dirty="0"/>
              <a:t>Summary blurb:</a:t>
            </a:r>
            <a:r>
              <a:rPr lang="en-US" sz="1800" dirty="0"/>
              <a:t> This paper claims that th</a:t>
            </a:r>
            <a:r>
              <a:rPr lang="en-US" dirty="0"/>
              <a:t>e Twitter algorithm amplifies tweets that express strong emotions, particularly anger. In regards to political tweets, the Twitter algorithm actually presents tweets from out-groups (somewhat avoiding filter bubbles). However, the out-group tweets selected are those that express these strong emotions, and are therefore more divisive. This demonstrably contributes to negative perceptions of out-groups and more positive perception of the user’s in-groups.</a:t>
            </a:r>
            <a:endParaRPr lang="en-US" sz="1800" dirty="0"/>
          </a:p>
          <a:p>
            <a:r>
              <a:rPr lang="en-US" sz="1800" b="1" i="1" dirty="0"/>
              <a:t>Relevance to work: </a:t>
            </a:r>
            <a:r>
              <a:rPr lang="en-US" sz="1800" dirty="0"/>
              <a:t>This paper </a:t>
            </a:r>
            <a:r>
              <a:rPr lang="en-US" dirty="0"/>
              <a:t>points out the challenges in similar papers on social media algorithms—we don’t have access to these algorithms, so we can only do research by “testing” the algorithm via observational methods. However, like the previous slide, I think that these sorts of observational methods are a good starting point when we don’t have any kind of code access.</a:t>
            </a:r>
            <a:endParaRPr lang="en-US" sz="1800" dirty="0"/>
          </a:p>
          <a:p>
            <a:r>
              <a:rPr lang="en-US" sz="1800" b="1" i="1" dirty="0"/>
              <a:t>Tags: </a:t>
            </a:r>
            <a:r>
              <a:rPr lang="en-US" sz="1800" dirty="0"/>
              <a:t>radicalization algorithms</a:t>
            </a:r>
          </a:p>
        </p:txBody>
      </p:sp>
    </p:spTree>
    <p:extLst>
      <p:ext uri="{BB962C8B-B14F-4D97-AF65-F5344CB8AC3E}">
        <p14:creationId xmlns:p14="http://schemas.microsoft.com/office/powerpoint/2010/main" val="217863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fontScale="90000"/>
          </a:bodyPr>
          <a:lstStyle/>
          <a:p>
            <a:r>
              <a:rPr lang="en-US" dirty="0"/>
              <a:t>A New Approach? Deradicalization Programs and Counterterrorism</a:t>
            </a:r>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103120"/>
            <a:ext cx="10582102" cy="4308764"/>
          </a:xfrm>
        </p:spPr>
        <p:txBody>
          <a:bodyPr>
            <a:normAutofit/>
          </a:bodyPr>
          <a:lstStyle/>
          <a:p>
            <a:pPr marL="0" indent="0">
              <a:buNone/>
            </a:pPr>
            <a:r>
              <a:rPr lang="en-US" sz="1400" dirty="0"/>
              <a:t>International Peace Institute</a:t>
            </a:r>
            <a:endParaRPr lang="en-US" sz="1400" b="1" i="1" dirty="0"/>
          </a:p>
          <a:p>
            <a:r>
              <a:rPr lang="en-US" sz="1800" b="1" i="1" dirty="0"/>
              <a:t>Summary blurb:</a:t>
            </a:r>
            <a:r>
              <a:rPr lang="en-US" sz="1800" dirty="0"/>
              <a:t> This paper documents several case studies of different countries’ efforts to deradicalize Islamic terrorists. Many of th</a:t>
            </a:r>
            <a:r>
              <a:rPr lang="en-US" dirty="0"/>
              <a:t>e eight countries profiled offered resources to the families of those involved with (or imprisoned for) terrorist crimes; focus on family and social ties were believed to help prevent families and social networks from developing hatred and consequent violent radicalization. Some countries aimed to rehabilitate individuals involved in terrorism; methods of doing so included job training, education, and even marriage support. These varied approaches have been subject to much criticism, including “tough on crime” versus “soft on crime” debates, as well as concerns over “rewarding” terrorism by providing resources to involved individuals.</a:t>
            </a:r>
            <a:endParaRPr lang="en-US" sz="1800" dirty="0"/>
          </a:p>
          <a:p>
            <a:r>
              <a:rPr lang="en-US" sz="1800" b="1" i="1" dirty="0"/>
              <a:t>Relevance to work: </a:t>
            </a:r>
            <a:r>
              <a:rPr lang="en-US" sz="1800" dirty="0"/>
              <a:t>I wanted to look a little into “deradicalization” techniques from the social sciences side because I wanted to see what there could possibly be mapped to a digital application.</a:t>
            </a:r>
          </a:p>
          <a:p>
            <a:r>
              <a:rPr lang="en-US" sz="1800" b="1" i="1" dirty="0"/>
              <a:t>Tags: </a:t>
            </a:r>
            <a:r>
              <a:rPr lang="en-US" sz="1800" dirty="0"/>
              <a:t>religious nationalism</a:t>
            </a:r>
          </a:p>
          <a:p>
            <a:endParaRPr lang="en-US" dirty="0"/>
          </a:p>
        </p:txBody>
      </p:sp>
    </p:spTree>
    <p:extLst>
      <p:ext uri="{BB962C8B-B14F-4D97-AF65-F5344CB8AC3E}">
        <p14:creationId xmlns:p14="http://schemas.microsoft.com/office/powerpoint/2010/main" val="103570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a:bodyPr>
          <a:lstStyle/>
          <a:p>
            <a:r>
              <a:rPr lang="en-US" dirty="0"/>
              <a:t>Title</a:t>
            </a:r>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103120"/>
            <a:ext cx="10582102" cy="3931920"/>
          </a:xfrm>
        </p:spPr>
        <p:txBody>
          <a:bodyPr/>
          <a:lstStyle/>
          <a:p>
            <a:r>
              <a:rPr lang="en-US" dirty="0"/>
              <a:t>Summary Blurb</a:t>
            </a:r>
          </a:p>
          <a:p>
            <a:r>
              <a:rPr lang="en-US" dirty="0"/>
              <a:t>Relevance to Work</a:t>
            </a:r>
          </a:p>
          <a:p>
            <a:r>
              <a:rPr lang="en-US" dirty="0"/>
              <a:t>Tags</a:t>
            </a:r>
          </a:p>
        </p:txBody>
      </p:sp>
    </p:spTree>
    <p:extLst>
      <p:ext uri="{BB962C8B-B14F-4D97-AF65-F5344CB8AC3E}">
        <p14:creationId xmlns:p14="http://schemas.microsoft.com/office/powerpoint/2010/main" val="3917602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517</TotalTime>
  <Words>572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Garamond</vt:lpstr>
      <vt:lpstr>Savon</vt:lpstr>
      <vt:lpstr>Sasha Research Sources</vt:lpstr>
      <vt:lpstr>Week of 6/12/23</vt:lpstr>
      <vt:lpstr>The YouTube Algorithm and the Alt-Right Filter Bubble</vt:lpstr>
      <vt:lpstr>Twitter's Algorithm: Amplifying Anger, Animosity, and Affective Polarization</vt:lpstr>
      <vt:lpstr>A New Approach? Deradicalization Programs and Counterterrorism</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Sasha Research Sources</dc:title>
  <dc:creator>Sasha Rabeno</dc:creator>
  <cp:lastModifiedBy>Sasha Rabeno</cp:lastModifiedBy>
  <cp:revision>4</cp:revision>
  <dcterms:created xsi:type="dcterms:W3CDTF">2023-06-12T17:53:21Z</dcterms:created>
  <dcterms:modified xsi:type="dcterms:W3CDTF">2023-06-13T03:03:51Z</dcterms:modified>
</cp:coreProperties>
</file>