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71" r:id="rId9"/>
    <p:sldId id="263" r:id="rId10"/>
    <p:sldId id="264" r:id="rId11"/>
    <p:sldId id="265" r:id="rId12"/>
    <p:sldId id="267" r:id="rId13"/>
    <p:sldId id="268" r:id="rId14"/>
    <p:sldId id="269" r:id="rId15"/>
    <p:sldId id="266" r:id="rId16"/>
    <p:sldId id="270" r:id="rId17"/>
    <p:sldId id="272" r:id="rId18"/>
    <p:sldId id="273" r:id="rId19"/>
    <p:sldId id="276" r:id="rId20"/>
    <p:sldId id="275" r:id="rId21"/>
    <p:sldId id="274" r:id="rId22"/>
    <p:sldId id="277" r:id="rId23"/>
    <p:sldId id="278" r:id="rId24"/>
    <p:sldId id="281" r:id="rId25"/>
    <p:sldId id="279" r:id="rId26"/>
    <p:sldId id="280" r:id="rId27"/>
    <p:sldId id="282" r:id="rId28"/>
    <p:sldId id="283" r:id="rId29"/>
    <p:sldId id="28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6" autoAdjust="0"/>
    <p:restoredTop sz="94660"/>
  </p:normalViewPr>
  <p:slideViewPr>
    <p:cSldViewPr snapToGrid="0">
      <p:cViewPr>
        <p:scale>
          <a:sx n="86" d="100"/>
          <a:sy n="86" d="100"/>
        </p:scale>
        <p:origin x="48" y="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C62310E3-9A57-4749-BE71-4D6AEC267A5D}" type="datetimeFigureOut">
              <a:rPr lang="en-US" smtClean="0"/>
              <a:t>1/28/2024</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5DCF9C8C-6A06-4B44-89A4-0873CE46D867}" type="slidenum">
              <a:rPr lang="en-US" smtClean="0"/>
              <a:t>‹#›</a:t>
            </a:fld>
            <a:endParaRPr lang="en-US"/>
          </a:p>
        </p:txBody>
      </p:sp>
    </p:spTree>
    <p:extLst>
      <p:ext uri="{BB962C8B-B14F-4D97-AF65-F5344CB8AC3E}">
        <p14:creationId xmlns:p14="http://schemas.microsoft.com/office/powerpoint/2010/main" val="883929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2310E3-9A57-4749-BE71-4D6AEC267A5D}"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CF9C8C-6A06-4B44-89A4-0873CE46D867}" type="slidenum">
              <a:rPr lang="en-US" smtClean="0"/>
              <a:t>‹#›</a:t>
            </a:fld>
            <a:endParaRPr lang="en-US"/>
          </a:p>
        </p:txBody>
      </p:sp>
    </p:spTree>
    <p:extLst>
      <p:ext uri="{BB962C8B-B14F-4D97-AF65-F5344CB8AC3E}">
        <p14:creationId xmlns:p14="http://schemas.microsoft.com/office/powerpoint/2010/main" val="696501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2310E3-9A57-4749-BE71-4D6AEC267A5D}"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CF9C8C-6A06-4B44-89A4-0873CE46D867}" type="slidenum">
              <a:rPr lang="en-US" smtClean="0"/>
              <a:t>‹#›</a:t>
            </a:fld>
            <a:endParaRPr lang="en-US"/>
          </a:p>
        </p:txBody>
      </p:sp>
    </p:spTree>
    <p:extLst>
      <p:ext uri="{BB962C8B-B14F-4D97-AF65-F5344CB8AC3E}">
        <p14:creationId xmlns:p14="http://schemas.microsoft.com/office/powerpoint/2010/main" val="3729474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62310E3-9A57-4749-BE71-4D6AEC267A5D}"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CF9C8C-6A06-4B44-89A4-0873CE46D867}" type="slidenum">
              <a:rPr lang="en-US" smtClean="0"/>
              <a:t>‹#›</a:t>
            </a:fld>
            <a:endParaRPr lang="en-US"/>
          </a:p>
        </p:txBody>
      </p:sp>
    </p:spTree>
    <p:extLst>
      <p:ext uri="{BB962C8B-B14F-4D97-AF65-F5344CB8AC3E}">
        <p14:creationId xmlns:p14="http://schemas.microsoft.com/office/powerpoint/2010/main" val="2709041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2310E3-9A57-4749-BE71-4D6AEC267A5D}"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CF9C8C-6A06-4B44-89A4-0873CE46D867}" type="slidenum">
              <a:rPr lang="en-US" smtClean="0"/>
              <a:t>‹#›</a:t>
            </a:fld>
            <a:endParaRPr lang="en-US"/>
          </a:p>
        </p:txBody>
      </p:sp>
    </p:spTree>
    <p:extLst>
      <p:ext uri="{BB962C8B-B14F-4D97-AF65-F5344CB8AC3E}">
        <p14:creationId xmlns:p14="http://schemas.microsoft.com/office/powerpoint/2010/main" val="72699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2310E3-9A57-4749-BE71-4D6AEC267A5D}"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CF9C8C-6A06-4B44-89A4-0873CE46D867}" type="slidenum">
              <a:rPr lang="en-US" smtClean="0"/>
              <a:t>‹#›</a:t>
            </a:fld>
            <a:endParaRPr lang="en-US"/>
          </a:p>
        </p:txBody>
      </p:sp>
    </p:spTree>
    <p:extLst>
      <p:ext uri="{BB962C8B-B14F-4D97-AF65-F5344CB8AC3E}">
        <p14:creationId xmlns:p14="http://schemas.microsoft.com/office/powerpoint/2010/main" val="3415917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2310E3-9A57-4749-BE71-4D6AEC267A5D}" type="datetimeFigureOut">
              <a:rPr lang="en-US" smtClean="0"/>
              <a:t>1/28/2024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CF9C8C-6A06-4B44-89A4-0873CE46D867}" type="slidenum">
              <a:rPr lang="en-US" smtClean="0"/>
              <a:t>‹#›</a:t>
            </a:fld>
            <a:endParaRPr lang="en-US"/>
          </a:p>
        </p:txBody>
      </p:sp>
    </p:spTree>
    <p:extLst>
      <p:ext uri="{BB962C8B-B14F-4D97-AF65-F5344CB8AC3E}">
        <p14:creationId xmlns:p14="http://schemas.microsoft.com/office/powerpoint/2010/main" val="2860660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2310E3-9A57-4749-BE71-4D6AEC267A5D}" type="datetimeFigureOut">
              <a:rPr lang="en-US" smtClean="0"/>
              <a:t>1/28/2024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CF9C8C-6A06-4B44-89A4-0873CE46D867}" type="slidenum">
              <a:rPr lang="en-US" smtClean="0"/>
              <a:t>‹#›</a:t>
            </a:fld>
            <a:endParaRPr lang="en-US"/>
          </a:p>
        </p:txBody>
      </p:sp>
    </p:spTree>
    <p:extLst>
      <p:ext uri="{BB962C8B-B14F-4D97-AF65-F5344CB8AC3E}">
        <p14:creationId xmlns:p14="http://schemas.microsoft.com/office/powerpoint/2010/main" val="2636021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2310E3-9A57-4749-BE71-4D6AEC267A5D}" type="datetimeFigureOut">
              <a:rPr lang="en-US" smtClean="0"/>
              <a:t>1/28/2024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CF9C8C-6A06-4B44-89A4-0873CE46D867}" type="slidenum">
              <a:rPr lang="en-US" smtClean="0"/>
              <a:t>‹#›</a:t>
            </a:fld>
            <a:endParaRPr lang="en-US"/>
          </a:p>
        </p:txBody>
      </p:sp>
    </p:spTree>
    <p:extLst>
      <p:ext uri="{BB962C8B-B14F-4D97-AF65-F5344CB8AC3E}">
        <p14:creationId xmlns:p14="http://schemas.microsoft.com/office/powerpoint/2010/main" val="2475606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C62310E3-9A57-4749-BE71-4D6AEC267A5D}"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5DCF9C8C-6A06-4B44-89A4-0873CE46D867}" type="slidenum">
              <a:rPr lang="en-US" smtClean="0"/>
              <a:t>‹#›</a:t>
            </a:fld>
            <a:endParaRPr lang="en-US"/>
          </a:p>
        </p:txBody>
      </p:sp>
    </p:spTree>
    <p:extLst>
      <p:ext uri="{BB962C8B-B14F-4D97-AF65-F5344CB8AC3E}">
        <p14:creationId xmlns:p14="http://schemas.microsoft.com/office/powerpoint/2010/main" val="1733966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C62310E3-9A57-4749-BE71-4D6AEC267A5D}" type="datetimeFigureOut">
              <a:rPr lang="en-US" smtClean="0"/>
              <a:t>1/28/2024</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5DCF9C8C-6A06-4B44-89A4-0873CE46D867}" type="slidenum">
              <a:rPr lang="en-US" smtClean="0"/>
              <a:t>‹#›</a:t>
            </a:fld>
            <a:endParaRPr lang="en-US"/>
          </a:p>
        </p:txBody>
      </p:sp>
    </p:spTree>
    <p:extLst>
      <p:ext uri="{BB962C8B-B14F-4D97-AF65-F5344CB8AC3E}">
        <p14:creationId xmlns:p14="http://schemas.microsoft.com/office/powerpoint/2010/main" val="216942105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C62310E3-9A57-4749-BE71-4D6AEC267A5D}" type="datetimeFigureOut">
              <a:rPr lang="en-US" smtClean="0"/>
              <a:t>1/28/2024</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5DCF9C8C-6A06-4B44-89A4-0873CE46D867}" type="slidenum">
              <a:rPr lang="en-US" smtClean="0"/>
              <a:t>‹#›</a:t>
            </a:fld>
            <a:endParaRPr lang="en-US"/>
          </a:p>
        </p:txBody>
      </p:sp>
    </p:spTree>
    <p:extLst>
      <p:ext uri="{BB962C8B-B14F-4D97-AF65-F5344CB8AC3E}">
        <p14:creationId xmlns:p14="http://schemas.microsoft.com/office/powerpoint/2010/main" val="4526560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685D6-9167-0C66-1A92-5F89255B4697}"/>
              </a:ext>
            </a:extLst>
          </p:cNvPr>
          <p:cNvSpPr>
            <a:spLocks noGrp="1"/>
          </p:cNvSpPr>
          <p:nvPr>
            <p:ph type="ctrTitle"/>
          </p:nvPr>
        </p:nvSpPr>
        <p:spPr/>
        <p:txBody>
          <a:bodyPr/>
          <a:lstStyle/>
          <a:p>
            <a:r>
              <a:rPr lang="en-US" dirty="0"/>
              <a:t>Current Status of YouTube Simulation</a:t>
            </a:r>
          </a:p>
        </p:txBody>
      </p:sp>
      <p:sp>
        <p:nvSpPr>
          <p:cNvPr id="3" name="Subtitle 2">
            <a:extLst>
              <a:ext uri="{FF2B5EF4-FFF2-40B4-BE49-F238E27FC236}">
                <a16:creationId xmlns:a16="http://schemas.microsoft.com/office/drawing/2014/main" id="{550C80EE-1CDC-1371-DB6F-4BDFF1ACD09B}"/>
              </a:ext>
            </a:extLst>
          </p:cNvPr>
          <p:cNvSpPr>
            <a:spLocks noGrp="1"/>
          </p:cNvSpPr>
          <p:nvPr>
            <p:ph type="subTitle" idx="1"/>
          </p:nvPr>
        </p:nvSpPr>
        <p:spPr/>
        <p:txBody>
          <a:bodyPr/>
          <a:lstStyle/>
          <a:p>
            <a:r>
              <a:rPr lang="en-US" dirty="0"/>
              <a:t>January 9</a:t>
            </a:r>
            <a:r>
              <a:rPr lang="en-US" baseline="30000" dirty="0"/>
              <a:t>th</a:t>
            </a:r>
            <a:r>
              <a:rPr lang="en-US" dirty="0"/>
              <a:t>, 2024</a:t>
            </a:r>
          </a:p>
          <a:p>
            <a:r>
              <a:rPr lang="en-US" dirty="0"/>
              <a:t>Sasha Rabeno</a:t>
            </a:r>
          </a:p>
        </p:txBody>
      </p:sp>
    </p:spTree>
    <p:extLst>
      <p:ext uri="{BB962C8B-B14F-4D97-AF65-F5344CB8AC3E}">
        <p14:creationId xmlns:p14="http://schemas.microsoft.com/office/powerpoint/2010/main" val="2993895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68045-6DA7-CD2A-0368-FEB88F8CAAAE}"/>
              </a:ext>
            </a:extLst>
          </p:cNvPr>
          <p:cNvSpPr>
            <a:spLocks noGrp="1"/>
          </p:cNvSpPr>
          <p:nvPr>
            <p:ph type="title"/>
          </p:nvPr>
        </p:nvSpPr>
        <p:spPr>
          <a:xfrm>
            <a:off x="709612" y="205817"/>
            <a:ext cx="10772775" cy="1658198"/>
          </a:xfrm>
        </p:spPr>
        <p:txBody>
          <a:bodyPr>
            <a:normAutofit/>
          </a:bodyPr>
          <a:lstStyle/>
          <a:p>
            <a:r>
              <a:rPr lang="en-US" sz="3000" i="1" dirty="0"/>
              <a:t>Look at how each system affects users in the middle and extremes separately, rather than just the overall averages. </a:t>
            </a:r>
          </a:p>
        </p:txBody>
      </p:sp>
      <p:sp>
        <p:nvSpPr>
          <p:cNvPr id="3" name="Content Placeholder 2">
            <a:extLst>
              <a:ext uri="{FF2B5EF4-FFF2-40B4-BE49-F238E27FC236}">
                <a16:creationId xmlns:a16="http://schemas.microsoft.com/office/drawing/2014/main" id="{94F48F5A-4100-ACA9-C5FB-B87AED40A9E9}"/>
              </a:ext>
            </a:extLst>
          </p:cNvPr>
          <p:cNvSpPr>
            <a:spLocks noGrp="1"/>
          </p:cNvSpPr>
          <p:nvPr>
            <p:ph idx="1"/>
          </p:nvPr>
        </p:nvSpPr>
        <p:spPr>
          <a:xfrm>
            <a:off x="210589" y="1945177"/>
            <a:ext cx="11876116" cy="4599709"/>
          </a:xfrm>
        </p:spPr>
        <p:txBody>
          <a:bodyPr>
            <a:normAutofit/>
          </a:bodyPr>
          <a:lstStyle/>
          <a:p>
            <a:pPr>
              <a:buFont typeface="Arial" panose="020B0604020202020204" pitchFamily="34" charset="0"/>
              <a:buChar char="•"/>
            </a:pPr>
            <a:r>
              <a:rPr lang="en-US" dirty="0"/>
              <a:t> Each graph is an x-y scatter plot. Let’s look at just the first part of the first graph, Avg. Extremeness of Videos Watched Per Agent.</a:t>
            </a:r>
          </a:p>
          <a:p>
            <a:r>
              <a:rPr lang="en-US" dirty="0">
                <a:solidFill>
                  <a:schemeClr val="tx1">
                    <a:lumMod val="75000"/>
                    <a:lumOff val="25000"/>
                  </a:schemeClr>
                </a:solidFill>
              </a:rPr>
              <a:t> </a:t>
            </a:r>
            <a:r>
              <a:rPr lang="en-US" b="0" dirty="0">
                <a:solidFill>
                  <a:schemeClr val="tx1">
                    <a:lumMod val="75000"/>
                    <a:lumOff val="25000"/>
                  </a:schemeClr>
                </a:solidFill>
                <a:effectLst/>
                <a:latin typeface="Consolas" panose="020B0609020204030204" pitchFamily="49" charset="0"/>
              </a:rPr>
              <a:t>x = </a:t>
            </a:r>
            <a:r>
              <a:rPr lang="en-US" b="0" dirty="0" err="1">
                <a:solidFill>
                  <a:schemeClr val="tx1">
                    <a:lumMod val="75000"/>
                    <a:lumOff val="25000"/>
                  </a:schemeClr>
                </a:solidFill>
                <a:effectLst/>
                <a:latin typeface="Consolas" panose="020B0609020204030204" pitchFamily="49" charset="0"/>
              </a:rPr>
              <a:t>numpy.arange</a:t>
            </a:r>
            <a:r>
              <a:rPr lang="en-US" b="0" dirty="0">
                <a:solidFill>
                  <a:srgbClr val="ADB8B8"/>
                </a:solidFill>
                <a:effectLst/>
                <a:latin typeface="Consolas" panose="020B0609020204030204" pitchFamily="49" charset="0"/>
              </a:rPr>
              <a:t>(</a:t>
            </a:r>
            <a:r>
              <a:rPr lang="en-US" b="0" dirty="0">
                <a:solidFill>
                  <a:srgbClr val="C9D479"/>
                </a:solidFill>
                <a:effectLst/>
                <a:latin typeface="Consolas" panose="020B0609020204030204" pitchFamily="49" charset="0"/>
              </a:rPr>
              <a:t>0</a:t>
            </a:r>
            <a:r>
              <a:rPr lang="en-US" b="0" dirty="0">
                <a:solidFill>
                  <a:srgbClr val="ADB8B8"/>
                </a:solidFill>
                <a:effectLst/>
                <a:latin typeface="Consolas" panose="020B0609020204030204" pitchFamily="49" charset="0"/>
              </a:rPr>
              <a:t>,</a:t>
            </a:r>
            <a:r>
              <a:rPr lang="en-US" b="0" dirty="0">
                <a:solidFill>
                  <a:srgbClr val="DDDCD3"/>
                </a:solidFill>
                <a:effectLst/>
                <a:latin typeface="Consolas" panose="020B0609020204030204" pitchFamily="49" charset="0"/>
              </a:rPr>
              <a:t> </a:t>
            </a:r>
            <a:r>
              <a:rPr lang="en-US" b="0" dirty="0">
                <a:solidFill>
                  <a:srgbClr val="BBEB98"/>
                </a:solidFill>
                <a:effectLst/>
                <a:latin typeface="Consolas" panose="020B0609020204030204" pitchFamily="49" charset="0"/>
              </a:rPr>
              <a:t>NUM_AGENTS</a:t>
            </a:r>
            <a:r>
              <a:rPr lang="en-US" b="0" dirty="0">
                <a:solidFill>
                  <a:srgbClr val="ADB8B8"/>
                </a:solidFill>
                <a:effectLst/>
                <a:latin typeface="Consolas" panose="020B0609020204030204" pitchFamily="49" charset="0"/>
              </a:rPr>
              <a:t>)</a:t>
            </a:r>
            <a:endParaRPr lang="en-US" b="0" dirty="0">
              <a:solidFill>
                <a:srgbClr val="F8F8F2"/>
              </a:solidFill>
              <a:effectLst/>
              <a:latin typeface="Consolas" panose="020B0609020204030204" pitchFamily="49" charset="0"/>
            </a:endParaRPr>
          </a:p>
          <a:p>
            <a:r>
              <a:rPr lang="en-US" b="0" dirty="0">
                <a:solidFill>
                  <a:schemeClr val="tx1">
                    <a:lumMod val="75000"/>
                    <a:lumOff val="25000"/>
                  </a:schemeClr>
                </a:solidFill>
                <a:effectLst/>
                <a:latin typeface="Consolas" panose="020B0609020204030204" pitchFamily="49" charset="0"/>
              </a:rPr>
              <a:t>y = Reverse(extr_of_each_agent_video_all)</a:t>
            </a:r>
          </a:p>
          <a:p>
            <a:r>
              <a:rPr lang="en-US" dirty="0"/>
              <a:t> How does this have to change? For 100 agents (to make my life easier), the range will be from 19 to 74 (so, the middle 56 agents). Thus, </a:t>
            </a:r>
          </a:p>
          <a:p>
            <a:r>
              <a:rPr lang="en-US" dirty="0">
                <a:solidFill>
                  <a:schemeClr val="tx1">
                    <a:lumMod val="75000"/>
                    <a:lumOff val="25000"/>
                  </a:schemeClr>
                </a:solidFill>
                <a:latin typeface="Consolas" panose="020B0609020204030204" pitchFamily="49" charset="0"/>
              </a:rPr>
              <a:t>x = numpy.arange(</a:t>
            </a:r>
            <a:r>
              <a:rPr lang="en-US" dirty="0">
                <a:solidFill>
                  <a:srgbClr val="C9D479"/>
                </a:solidFill>
                <a:latin typeface="Consolas" panose="020B0609020204030204" pitchFamily="49" charset="0"/>
              </a:rPr>
              <a:t>19</a:t>
            </a:r>
            <a:r>
              <a:rPr lang="en-US" dirty="0">
                <a:solidFill>
                  <a:schemeClr val="tx1">
                    <a:lumMod val="75000"/>
                    <a:lumOff val="25000"/>
                  </a:schemeClr>
                </a:solidFill>
                <a:latin typeface="Consolas" panose="020B0609020204030204" pitchFamily="49" charset="0"/>
              </a:rPr>
              <a:t>, </a:t>
            </a:r>
            <a:r>
              <a:rPr lang="en-US" dirty="0">
                <a:solidFill>
                  <a:srgbClr val="BBEB98"/>
                </a:solidFill>
                <a:latin typeface="Consolas" panose="020B0609020204030204" pitchFamily="49" charset="0"/>
              </a:rPr>
              <a:t>74</a:t>
            </a:r>
            <a:r>
              <a:rPr lang="en-US" dirty="0">
                <a:solidFill>
                  <a:schemeClr val="tx1">
                    <a:lumMod val="75000"/>
                    <a:lumOff val="25000"/>
                  </a:schemeClr>
                </a:solidFill>
                <a:latin typeface="Consolas" panose="020B0609020204030204" pitchFamily="49" charset="0"/>
              </a:rPr>
              <a:t>).</a:t>
            </a:r>
          </a:p>
          <a:p>
            <a:pPr>
              <a:buFont typeface="Arial" panose="020B0604020202020204" pitchFamily="34" charset="0"/>
              <a:buChar char="•"/>
            </a:pPr>
            <a:r>
              <a:rPr lang="en-US" dirty="0"/>
              <a:t> For y, extr_of_each_agent_video_all needs to lose values 0-18, and 75-99. We can make a copy of this array that’s just the middle 56 values. So, copy = extr_of_each_agent_video_all [19:74]. Therefore:</a:t>
            </a:r>
          </a:p>
          <a:p>
            <a:pPr marL="0" indent="0">
              <a:buNone/>
            </a:pPr>
            <a:r>
              <a:rPr lang="en-US" dirty="0">
                <a:solidFill>
                  <a:schemeClr val="tx1">
                    <a:lumMod val="75000"/>
                    <a:lumOff val="25000"/>
                  </a:schemeClr>
                </a:solidFill>
                <a:latin typeface="Consolas" panose="020B0609020204030204" pitchFamily="49" charset="0"/>
              </a:rPr>
              <a:t>y = Reverse(extr_of_each_agent_video_all[</a:t>
            </a:r>
            <a:r>
              <a:rPr lang="en-US" dirty="0">
                <a:solidFill>
                  <a:srgbClr val="C9D479"/>
                </a:solidFill>
                <a:latin typeface="Consolas" panose="020B0609020204030204" pitchFamily="49" charset="0"/>
              </a:rPr>
              <a:t>19</a:t>
            </a:r>
            <a:r>
              <a:rPr lang="en-US" dirty="0">
                <a:solidFill>
                  <a:schemeClr val="tx1">
                    <a:lumMod val="75000"/>
                    <a:lumOff val="25000"/>
                  </a:schemeClr>
                </a:solidFill>
                <a:latin typeface="Consolas" panose="020B0609020204030204" pitchFamily="49" charset="0"/>
              </a:rPr>
              <a:t>:</a:t>
            </a:r>
            <a:r>
              <a:rPr lang="en-US" dirty="0">
                <a:solidFill>
                  <a:srgbClr val="BBEB98"/>
                </a:solidFill>
                <a:latin typeface="Consolas" panose="020B0609020204030204" pitchFamily="49" charset="0"/>
              </a:rPr>
              <a:t>74</a:t>
            </a:r>
            <a:r>
              <a:rPr lang="en-US" dirty="0">
                <a:solidFill>
                  <a:schemeClr val="tx1">
                    <a:lumMod val="75000"/>
                    <a:lumOff val="25000"/>
                  </a:schemeClr>
                </a:solidFill>
                <a:latin typeface="Consolas" panose="020B0609020204030204" pitchFamily="49" charset="0"/>
              </a:rPr>
              <a:t>]), </a:t>
            </a:r>
            <a:r>
              <a:rPr lang="en-US" dirty="0"/>
              <a:t>or</a:t>
            </a:r>
            <a:r>
              <a:rPr lang="en-US" dirty="0">
                <a:solidFill>
                  <a:schemeClr val="tx1">
                    <a:lumMod val="75000"/>
                    <a:lumOff val="25000"/>
                  </a:schemeClr>
                </a:solidFill>
                <a:latin typeface="Consolas" panose="020B0609020204030204" pitchFamily="49" charset="0"/>
              </a:rPr>
              <a:t> Reverse(copy).</a:t>
            </a:r>
          </a:p>
        </p:txBody>
      </p:sp>
    </p:spTree>
    <p:extLst>
      <p:ext uri="{BB962C8B-B14F-4D97-AF65-F5344CB8AC3E}">
        <p14:creationId xmlns:p14="http://schemas.microsoft.com/office/powerpoint/2010/main" val="2566461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7CEFFDD-605F-41E2-8017-6484074C5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aph of blue dots&#10;&#10;Description automatically generated">
            <a:extLst>
              <a:ext uri="{FF2B5EF4-FFF2-40B4-BE49-F238E27FC236}">
                <a16:creationId xmlns:a16="http://schemas.microsoft.com/office/drawing/2014/main" id="{706DED86-D7DC-6F9F-35BF-454F403E07D4}"/>
              </a:ext>
            </a:extLst>
          </p:cNvPr>
          <p:cNvPicPr>
            <a:picLocks noChangeAspect="1"/>
          </p:cNvPicPr>
          <p:nvPr/>
        </p:nvPicPr>
        <p:blipFill>
          <a:blip r:embed="rId2"/>
          <a:stretch>
            <a:fillRect/>
          </a:stretch>
        </p:blipFill>
        <p:spPr>
          <a:xfrm>
            <a:off x="633999" y="1158163"/>
            <a:ext cx="6278529" cy="4551934"/>
          </a:xfrm>
          <a:prstGeom prst="rect">
            <a:avLst/>
          </a:prstGeom>
        </p:spPr>
      </p:pic>
      <p:sp>
        <p:nvSpPr>
          <p:cNvPr id="3" name="Content Placeholder 2">
            <a:extLst>
              <a:ext uri="{FF2B5EF4-FFF2-40B4-BE49-F238E27FC236}">
                <a16:creationId xmlns:a16="http://schemas.microsoft.com/office/drawing/2014/main" id="{94F48F5A-4100-ACA9-C5FB-B87AED40A9E9}"/>
              </a:ext>
            </a:extLst>
          </p:cNvPr>
          <p:cNvSpPr>
            <a:spLocks noGrp="1"/>
          </p:cNvSpPr>
          <p:nvPr>
            <p:ph idx="1"/>
          </p:nvPr>
        </p:nvSpPr>
        <p:spPr>
          <a:xfrm>
            <a:off x="8173212" y="845897"/>
            <a:ext cx="3401568" cy="3358092"/>
          </a:xfrm>
        </p:spPr>
        <p:txBody>
          <a:bodyPr>
            <a:noAutofit/>
          </a:bodyPr>
          <a:lstStyle/>
          <a:p>
            <a:pPr marL="0" indent="0">
              <a:buNone/>
            </a:pPr>
            <a:r>
              <a:rPr lang="en-US" sz="3600" dirty="0">
                <a:solidFill>
                  <a:srgbClr val="FFFFFF"/>
                </a:solidFill>
              </a:rPr>
              <a:t>The previous slide’s work gives the following graph.</a:t>
            </a:r>
          </a:p>
          <a:p>
            <a:pPr marL="0" indent="0">
              <a:buNone/>
            </a:pPr>
            <a:endParaRPr lang="en-US" sz="3600" dirty="0">
              <a:solidFill>
                <a:srgbClr val="FFFFFF"/>
              </a:solidFill>
            </a:endParaRPr>
          </a:p>
          <a:p>
            <a:pPr marL="0" indent="0">
              <a:buNone/>
            </a:pPr>
            <a:r>
              <a:rPr lang="en-US" sz="3600" dirty="0">
                <a:solidFill>
                  <a:srgbClr val="FFFFFF"/>
                </a:solidFill>
              </a:rPr>
              <a:t>Let’s repeat this for the other systems in this particular graph.</a:t>
            </a:r>
          </a:p>
          <a:p>
            <a:r>
              <a:rPr lang="en-US" sz="3600" dirty="0">
                <a:solidFill>
                  <a:srgbClr val="FFFFFF"/>
                </a:solidFill>
              </a:rPr>
              <a:t> </a:t>
            </a:r>
            <a:endParaRPr lang="en-US" sz="3600" dirty="0">
              <a:solidFill>
                <a:srgbClr val="FFFFFF"/>
              </a:solidFill>
              <a:latin typeface="Consolas" panose="020B0609020204030204" pitchFamily="49" charset="0"/>
            </a:endParaRPr>
          </a:p>
        </p:txBody>
      </p:sp>
    </p:spTree>
    <p:extLst>
      <p:ext uri="{BB962C8B-B14F-4D97-AF65-F5344CB8AC3E}">
        <p14:creationId xmlns:p14="http://schemas.microsoft.com/office/powerpoint/2010/main" val="29207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05B53BB-076B-BD01-80C4-2DA3EB0542B9}"/>
              </a:ext>
            </a:extLst>
          </p:cNvPr>
          <p:cNvPicPr>
            <a:picLocks noChangeAspect="1"/>
          </p:cNvPicPr>
          <p:nvPr/>
        </p:nvPicPr>
        <p:blipFill>
          <a:blip r:embed="rId2"/>
          <a:stretch>
            <a:fillRect/>
          </a:stretch>
        </p:blipFill>
        <p:spPr>
          <a:xfrm>
            <a:off x="-23214" y="190227"/>
            <a:ext cx="12238427" cy="6477546"/>
          </a:xfrm>
          <a:prstGeom prst="rect">
            <a:avLst/>
          </a:prstGeom>
        </p:spPr>
      </p:pic>
    </p:spTree>
    <p:extLst>
      <p:ext uri="{BB962C8B-B14F-4D97-AF65-F5344CB8AC3E}">
        <p14:creationId xmlns:p14="http://schemas.microsoft.com/office/powerpoint/2010/main" val="836518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03E1FA2-74FC-6F1C-955C-1F708A73EC2F}"/>
              </a:ext>
            </a:extLst>
          </p:cNvPr>
          <p:cNvPicPr>
            <a:picLocks noChangeAspect="1"/>
          </p:cNvPicPr>
          <p:nvPr/>
        </p:nvPicPr>
        <p:blipFill>
          <a:blip r:embed="rId2"/>
          <a:stretch>
            <a:fillRect/>
          </a:stretch>
        </p:blipFill>
        <p:spPr>
          <a:xfrm>
            <a:off x="110810" y="225083"/>
            <a:ext cx="11970379" cy="6563644"/>
          </a:xfrm>
          <a:prstGeom prst="rect">
            <a:avLst/>
          </a:prstGeom>
        </p:spPr>
      </p:pic>
    </p:spTree>
    <p:extLst>
      <p:ext uri="{BB962C8B-B14F-4D97-AF65-F5344CB8AC3E}">
        <p14:creationId xmlns:p14="http://schemas.microsoft.com/office/powerpoint/2010/main" val="20671338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86A60AE-7502-EC3F-5847-9EEFFA08D11C}"/>
              </a:ext>
            </a:extLst>
          </p:cNvPr>
          <p:cNvPicPr>
            <a:picLocks noChangeAspect="1"/>
          </p:cNvPicPr>
          <p:nvPr/>
        </p:nvPicPr>
        <p:blipFill>
          <a:blip r:embed="rId2"/>
          <a:stretch>
            <a:fillRect/>
          </a:stretch>
        </p:blipFill>
        <p:spPr>
          <a:xfrm>
            <a:off x="831706" y="181994"/>
            <a:ext cx="10528588" cy="6494011"/>
          </a:xfrm>
          <a:prstGeom prst="rect">
            <a:avLst/>
          </a:prstGeom>
        </p:spPr>
      </p:pic>
    </p:spTree>
    <p:extLst>
      <p:ext uri="{BB962C8B-B14F-4D97-AF65-F5344CB8AC3E}">
        <p14:creationId xmlns:p14="http://schemas.microsoft.com/office/powerpoint/2010/main" val="787045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94FC2-7DD3-BCDD-F91F-C90DA776BB05}"/>
              </a:ext>
            </a:extLst>
          </p:cNvPr>
          <p:cNvSpPr>
            <a:spLocks noGrp="1"/>
          </p:cNvSpPr>
          <p:nvPr>
            <p:ph type="title"/>
          </p:nvPr>
        </p:nvSpPr>
        <p:spPr>
          <a:xfrm>
            <a:off x="457720" y="-68288"/>
            <a:ext cx="10772775" cy="1658198"/>
          </a:xfrm>
        </p:spPr>
        <p:txBody>
          <a:bodyPr/>
          <a:lstStyle/>
          <a:p>
            <a:r>
              <a:rPr lang="en-US" dirty="0"/>
              <a:t>The final regression graph looks like this:</a:t>
            </a:r>
          </a:p>
        </p:txBody>
      </p:sp>
      <p:pic>
        <p:nvPicPr>
          <p:cNvPr id="4" name="Picture 3">
            <a:extLst>
              <a:ext uri="{FF2B5EF4-FFF2-40B4-BE49-F238E27FC236}">
                <a16:creationId xmlns:a16="http://schemas.microsoft.com/office/drawing/2014/main" id="{C64BBF72-7D36-D094-F3CC-C7CAB9AD994F}"/>
              </a:ext>
            </a:extLst>
          </p:cNvPr>
          <p:cNvPicPr>
            <a:picLocks noChangeAspect="1"/>
          </p:cNvPicPr>
          <p:nvPr/>
        </p:nvPicPr>
        <p:blipFill>
          <a:blip r:embed="rId2"/>
          <a:stretch>
            <a:fillRect/>
          </a:stretch>
        </p:blipFill>
        <p:spPr>
          <a:xfrm>
            <a:off x="351819" y="1589910"/>
            <a:ext cx="6886009" cy="4926576"/>
          </a:xfrm>
          <a:prstGeom prst="rect">
            <a:avLst/>
          </a:prstGeom>
        </p:spPr>
      </p:pic>
      <p:sp>
        <p:nvSpPr>
          <p:cNvPr id="5" name="TextBox 4">
            <a:extLst>
              <a:ext uri="{FF2B5EF4-FFF2-40B4-BE49-F238E27FC236}">
                <a16:creationId xmlns:a16="http://schemas.microsoft.com/office/drawing/2014/main" id="{1512470A-2ACA-F1EF-BD55-93A0E02D3FDA}"/>
              </a:ext>
            </a:extLst>
          </p:cNvPr>
          <p:cNvSpPr txBox="1"/>
          <p:nvPr/>
        </p:nvSpPr>
        <p:spPr>
          <a:xfrm>
            <a:off x="7288310" y="1304291"/>
            <a:ext cx="4283612" cy="5355312"/>
          </a:xfrm>
          <a:prstGeom prst="rect">
            <a:avLst/>
          </a:prstGeom>
          <a:noFill/>
        </p:spPr>
        <p:txBody>
          <a:bodyPr wrap="square" rtlCol="0">
            <a:spAutoFit/>
          </a:bodyPr>
          <a:lstStyle/>
          <a:p>
            <a:r>
              <a:rPr lang="en-US" dirty="0"/>
              <a:t>This isn’t super helpful without any numbers. But based on my rudimentary look at this, here’s what I can tell:</a:t>
            </a:r>
          </a:p>
          <a:p>
            <a:r>
              <a:rPr lang="en-US" dirty="0"/>
              <a:t>- The placebo pattern (no rec system) has extremeness of videos watched ranging from 0.43 to 0.58 (with those on the ends, aka not in the dead center, watching slightly more extreme videos.</a:t>
            </a:r>
          </a:p>
          <a:p>
            <a:r>
              <a:rPr lang="en-US" dirty="0"/>
              <a:t>- For the filtered list systems (rec and rand), the extremeness goes up for the lower users and down for the edge ones. Thus, the filtered list systems sort of “average out” the extremeness for this subset of users.</a:t>
            </a:r>
          </a:p>
          <a:p>
            <a:r>
              <a:rPr lang="en-US" dirty="0"/>
              <a:t>- For the scoring system, users’ preferences get more extreme! The slightly-left-wing users get recommended more left wing content, and same for the slightly-right-wing users. The middle sort of evens out, but has sharp jumps between users.</a:t>
            </a:r>
          </a:p>
        </p:txBody>
      </p:sp>
    </p:spTree>
    <p:extLst>
      <p:ext uri="{BB962C8B-B14F-4D97-AF65-F5344CB8AC3E}">
        <p14:creationId xmlns:p14="http://schemas.microsoft.com/office/powerpoint/2010/main" val="4287821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94FC2-7DD3-BCDD-F91F-C90DA776BB05}"/>
              </a:ext>
            </a:extLst>
          </p:cNvPr>
          <p:cNvSpPr>
            <a:spLocks noGrp="1"/>
          </p:cNvSpPr>
          <p:nvPr>
            <p:ph type="title"/>
          </p:nvPr>
        </p:nvSpPr>
        <p:spPr>
          <a:xfrm>
            <a:off x="457720" y="131218"/>
            <a:ext cx="10772775" cy="1658198"/>
          </a:xfrm>
        </p:spPr>
        <p:txBody>
          <a:bodyPr/>
          <a:lstStyle/>
          <a:p>
            <a:r>
              <a:rPr lang="en-US" dirty="0"/>
              <a:t>tl;dr from the last slide</a:t>
            </a:r>
          </a:p>
        </p:txBody>
      </p:sp>
      <p:pic>
        <p:nvPicPr>
          <p:cNvPr id="4" name="Picture 3">
            <a:extLst>
              <a:ext uri="{FF2B5EF4-FFF2-40B4-BE49-F238E27FC236}">
                <a16:creationId xmlns:a16="http://schemas.microsoft.com/office/drawing/2014/main" id="{C64BBF72-7D36-D094-F3CC-C7CAB9AD994F}"/>
              </a:ext>
            </a:extLst>
          </p:cNvPr>
          <p:cNvPicPr>
            <a:picLocks noChangeAspect="1"/>
          </p:cNvPicPr>
          <p:nvPr/>
        </p:nvPicPr>
        <p:blipFill>
          <a:blip r:embed="rId2"/>
          <a:stretch>
            <a:fillRect/>
          </a:stretch>
        </p:blipFill>
        <p:spPr>
          <a:xfrm>
            <a:off x="351819" y="1589910"/>
            <a:ext cx="6886009" cy="4926576"/>
          </a:xfrm>
          <a:prstGeom prst="rect">
            <a:avLst/>
          </a:prstGeom>
        </p:spPr>
      </p:pic>
      <p:sp>
        <p:nvSpPr>
          <p:cNvPr id="5" name="TextBox 4">
            <a:extLst>
              <a:ext uri="{FF2B5EF4-FFF2-40B4-BE49-F238E27FC236}">
                <a16:creationId xmlns:a16="http://schemas.microsoft.com/office/drawing/2014/main" id="{1512470A-2ACA-F1EF-BD55-93A0E02D3FDA}"/>
              </a:ext>
            </a:extLst>
          </p:cNvPr>
          <p:cNvSpPr txBox="1"/>
          <p:nvPr/>
        </p:nvSpPr>
        <p:spPr>
          <a:xfrm>
            <a:off x="7450668" y="1537047"/>
            <a:ext cx="4283612" cy="4801314"/>
          </a:xfrm>
          <a:prstGeom prst="rect">
            <a:avLst/>
          </a:prstGeom>
          <a:noFill/>
        </p:spPr>
        <p:txBody>
          <a:bodyPr wrap="square" rtlCol="0">
            <a:spAutoFit/>
          </a:bodyPr>
          <a:lstStyle/>
          <a:p>
            <a:endParaRPr lang="en-US" dirty="0"/>
          </a:p>
          <a:p>
            <a:r>
              <a:rPr lang="en-US" dirty="0"/>
              <a:t>Again, from what I am observing with my eyes (and not numbers), the filtered list systems (rec/rand) make users watch more middle-of-the-line videos regardless of their own preferences, while the scoring system makes users watch more extreme content. Neat stuff!</a:t>
            </a:r>
          </a:p>
          <a:p>
            <a:endParaRPr lang="en-US" dirty="0"/>
          </a:p>
          <a:p>
            <a:r>
              <a:rPr lang="en-US" dirty="0"/>
              <a:t>Remember that “users” here is just the middle 56% of all the overall users, AKA those who fall into one of the three middle archetypes. </a:t>
            </a:r>
            <a:r>
              <a:rPr lang="en-US" b="1" dirty="0"/>
              <a:t>Thus, this graph shows that these more run of the mill users are watching incredibly average content with the filtered lists, but are pushed to more extreme content with the scoring system</a:t>
            </a:r>
            <a:r>
              <a:rPr lang="en-US" dirty="0"/>
              <a:t>.</a:t>
            </a:r>
          </a:p>
        </p:txBody>
      </p:sp>
    </p:spTree>
    <p:extLst>
      <p:ext uri="{BB962C8B-B14F-4D97-AF65-F5344CB8AC3E}">
        <p14:creationId xmlns:p14="http://schemas.microsoft.com/office/powerpoint/2010/main" val="28075482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94FC2-7DD3-BCDD-F91F-C90DA776BB05}"/>
              </a:ext>
            </a:extLst>
          </p:cNvPr>
          <p:cNvSpPr>
            <a:spLocks noGrp="1"/>
          </p:cNvSpPr>
          <p:nvPr>
            <p:ph type="title"/>
          </p:nvPr>
        </p:nvSpPr>
        <p:spPr>
          <a:xfrm>
            <a:off x="391218" y="-75608"/>
            <a:ext cx="10772775" cy="1658198"/>
          </a:xfrm>
        </p:spPr>
        <p:txBody>
          <a:bodyPr/>
          <a:lstStyle/>
          <a:p>
            <a:r>
              <a:rPr lang="en-US" dirty="0"/>
              <a:t>Why is this important?</a:t>
            </a:r>
          </a:p>
        </p:txBody>
      </p:sp>
      <p:sp>
        <p:nvSpPr>
          <p:cNvPr id="5" name="TextBox 4">
            <a:extLst>
              <a:ext uri="{FF2B5EF4-FFF2-40B4-BE49-F238E27FC236}">
                <a16:creationId xmlns:a16="http://schemas.microsoft.com/office/drawing/2014/main" id="{1512470A-2ACA-F1EF-BD55-93A0E02D3FDA}"/>
              </a:ext>
            </a:extLst>
          </p:cNvPr>
          <p:cNvSpPr txBox="1"/>
          <p:nvPr/>
        </p:nvSpPr>
        <p:spPr>
          <a:xfrm>
            <a:off x="8440378" y="1642342"/>
            <a:ext cx="3751622" cy="4247317"/>
          </a:xfrm>
          <a:prstGeom prst="rect">
            <a:avLst/>
          </a:prstGeom>
          <a:noFill/>
        </p:spPr>
        <p:txBody>
          <a:bodyPr wrap="square" rtlCol="0">
            <a:spAutoFit/>
          </a:bodyPr>
          <a:lstStyle/>
          <a:p>
            <a:endParaRPr lang="en-US" dirty="0"/>
          </a:p>
          <a:p>
            <a:r>
              <a:rPr lang="en-US" dirty="0"/>
              <a:t>The scoring system was my attempt to get as close to what YouTube does as possible (since I am 99% sure they use a weighted scoring system as well---I have a paper somewhere that confirms this). Thus, the fact that the scoring system (aka more accurate YouTube simulation) makes users watch more extreme content sort of answers our chief research question: do recommendation algorithms push users to watch more extreme content than they normally would? For this case, we can say </a:t>
            </a:r>
            <a:r>
              <a:rPr lang="en-US" b="1" dirty="0"/>
              <a:t>yes!</a:t>
            </a:r>
          </a:p>
        </p:txBody>
      </p:sp>
      <p:pic>
        <p:nvPicPr>
          <p:cNvPr id="3" name="Picture 2">
            <a:extLst>
              <a:ext uri="{FF2B5EF4-FFF2-40B4-BE49-F238E27FC236}">
                <a16:creationId xmlns:a16="http://schemas.microsoft.com/office/drawing/2014/main" id="{840D0E43-8787-2B47-7648-CC4EB39ECCD4}"/>
              </a:ext>
            </a:extLst>
          </p:cNvPr>
          <p:cNvPicPr>
            <a:picLocks noChangeAspect="1"/>
          </p:cNvPicPr>
          <p:nvPr/>
        </p:nvPicPr>
        <p:blipFill>
          <a:blip r:embed="rId2"/>
          <a:stretch>
            <a:fillRect/>
          </a:stretch>
        </p:blipFill>
        <p:spPr>
          <a:xfrm>
            <a:off x="199319" y="1480887"/>
            <a:ext cx="3552305" cy="2541487"/>
          </a:xfrm>
          <a:prstGeom prst="rect">
            <a:avLst/>
          </a:prstGeom>
        </p:spPr>
      </p:pic>
      <p:sp>
        <p:nvSpPr>
          <p:cNvPr id="10" name="Rectangle 9">
            <a:extLst>
              <a:ext uri="{FF2B5EF4-FFF2-40B4-BE49-F238E27FC236}">
                <a16:creationId xmlns:a16="http://schemas.microsoft.com/office/drawing/2014/main" id="{A3110973-D546-CF22-AA24-6E124313FAF4}"/>
              </a:ext>
            </a:extLst>
          </p:cNvPr>
          <p:cNvSpPr/>
          <p:nvPr/>
        </p:nvSpPr>
        <p:spPr>
          <a:xfrm>
            <a:off x="1163595" y="1701338"/>
            <a:ext cx="1540626" cy="2139142"/>
          </a:xfrm>
          <a:prstGeom prst="rect">
            <a:avLst/>
          </a:prstGeom>
          <a:solidFill>
            <a:schemeClr val="accent1">
              <a:alpha val="3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C127E9F-DE1D-8054-90D3-660C29962AE2}"/>
              </a:ext>
            </a:extLst>
          </p:cNvPr>
          <p:cNvPicPr>
            <a:picLocks noChangeAspect="1"/>
          </p:cNvPicPr>
          <p:nvPr/>
        </p:nvPicPr>
        <p:blipFill>
          <a:blip r:embed="rId3"/>
          <a:stretch>
            <a:fillRect/>
          </a:stretch>
        </p:blipFill>
        <p:spPr>
          <a:xfrm>
            <a:off x="3826437" y="2515985"/>
            <a:ext cx="4539128" cy="3247506"/>
          </a:xfrm>
          <a:prstGeom prst="rect">
            <a:avLst/>
          </a:prstGeom>
        </p:spPr>
      </p:pic>
      <p:cxnSp>
        <p:nvCxnSpPr>
          <p:cNvPr id="8" name="Straight Arrow Connector 7">
            <a:extLst>
              <a:ext uri="{FF2B5EF4-FFF2-40B4-BE49-F238E27FC236}">
                <a16:creationId xmlns:a16="http://schemas.microsoft.com/office/drawing/2014/main" id="{11A5ECC5-8D0D-5ABC-41FE-653B2CE77971}"/>
              </a:ext>
            </a:extLst>
          </p:cNvPr>
          <p:cNvCxnSpPr>
            <a:cxnSpLocks/>
          </p:cNvCxnSpPr>
          <p:nvPr/>
        </p:nvCxnSpPr>
        <p:spPr>
          <a:xfrm flipH="1" flipV="1">
            <a:off x="2654531" y="3258589"/>
            <a:ext cx="1535084" cy="58189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EF9162C-25A9-B03E-66C1-AF307BFB30CE}"/>
              </a:ext>
            </a:extLst>
          </p:cNvPr>
          <p:cNvSpPr txBox="1"/>
          <p:nvPr/>
        </p:nvSpPr>
        <p:spPr>
          <a:xfrm>
            <a:off x="268684" y="4583084"/>
            <a:ext cx="3413573" cy="1200329"/>
          </a:xfrm>
          <a:prstGeom prst="rect">
            <a:avLst/>
          </a:prstGeom>
          <a:noFill/>
        </p:spPr>
        <p:txBody>
          <a:bodyPr wrap="square" rtlCol="0">
            <a:spAutoFit/>
          </a:bodyPr>
          <a:lstStyle/>
          <a:p>
            <a:r>
              <a:rPr lang="en-US" i="1" dirty="0">
                <a:solidFill>
                  <a:schemeClr val="tx2">
                    <a:lumMod val="90000"/>
                    <a:lumOff val="10000"/>
                  </a:schemeClr>
                </a:solidFill>
              </a:rPr>
              <a:t>The graph on the right is effectively a really zoomed in version of the shaded region of the overall graph on the left.</a:t>
            </a:r>
          </a:p>
        </p:txBody>
      </p:sp>
    </p:spTree>
    <p:extLst>
      <p:ext uri="{BB962C8B-B14F-4D97-AF65-F5344CB8AC3E}">
        <p14:creationId xmlns:p14="http://schemas.microsoft.com/office/powerpoint/2010/main" val="35563874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8C288-8B94-680E-5789-ED7251F28094}"/>
              </a:ext>
            </a:extLst>
          </p:cNvPr>
          <p:cNvSpPr>
            <a:spLocks noGrp="1"/>
          </p:cNvSpPr>
          <p:nvPr>
            <p:ph type="title"/>
          </p:nvPr>
        </p:nvSpPr>
        <p:spPr>
          <a:xfrm>
            <a:off x="47625" y="-342823"/>
            <a:ext cx="5089641" cy="1456728"/>
          </a:xfrm>
        </p:spPr>
        <p:txBody>
          <a:bodyPr>
            <a:normAutofit/>
          </a:bodyPr>
          <a:lstStyle/>
          <a:p>
            <a:r>
              <a:rPr lang="en-US" sz="3000" dirty="0"/>
              <a:t>Middle Agents Minutes Watched</a:t>
            </a:r>
          </a:p>
        </p:txBody>
      </p:sp>
      <p:pic>
        <p:nvPicPr>
          <p:cNvPr id="7" name="Picture 6">
            <a:extLst>
              <a:ext uri="{FF2B5EF4-FFF2-40B4-BE49-F238E27FC236}">
                <a16:creationId xmlns:a16="http://schemas.microsoft.com/office/drawing/2014/main" id="{A577CFC0-49E9-C2F5-CEFA-6A4D104CF585}"/>
              </a:ext>
            </a:extLst>
          </p:cNvPr>
          <p:cNvPicPr>
            <a:picLocks noChangeAspect="1"/>
          </p:cNvPicPr>
          <p:nvPr/>
        </p:nvPicPr>
        <p:blipFill>
          <a:blip r:embed="rId2"/>
          <a:stretch>
            <a:fillRect/>
          </a:stretch>
        </p:blipFill>
        <p:spPr>
          <a:xfrm>
            <a:off x="180629" y="684155"/>
            <a:ext cx="6000750" cy="3095625"/>
          </a:xfrm>
          <a:prstGeom prst="rect">
            <a:avLst/>
          </a:prstGeom>
        </p:spPr>
      </p:pic>
      <p:pic>
        <p:nvPicPr>
          <p:cNvPr id="9" name="Picture 8">
            <a:extLst>
              <a:ext uri="{FF2B5EF4-FFF2-40B4-BE49-F238E27FC236}">
                <a16:creationId xmlns:a16="http://schemas.microsoft.com/office/drawing/2014/main" id="{FBA39978-308E-50A4-2ADA-A174250B34A2}"/>
              </a:ext>
            </a:extLst>
          </p:cNvPr>
          <p:cNvPicPr>
            <a:picLocks noChangeAspect="1"/>
          </p:cNvPicPr>
          <p:nvPr/>
        </p:nvPicPr>
        <p:blipFill>
          <a:blip r:embed="rId3"/>
          <a:stretch>
            <a:fillRect/>
          </a:stretch>
        </p:blipFill>
        <p:spPr>
          <a:xfrm>
            <a:off x="6532245" y="188423"/>
            <a:ext cx="5242510" cy="3779866"/>
          </a:xfrm>
          <a:prstGeom prst="rect">
            <a:avLst/>
          </a:prstGeom>
        </p:spPr>
      </p:pic>
      <p:pic>
        <p:nvPicPr>
          <p:cNvPr id="11" name="Picture 10">
            <a:extLst>
              <a:ext uri="{FF2B5EF4-FFF2-40B4-BE49-F238E27FC236}">
                <a16:creationId xmlns:a16="http://schemas.microsoft.com/office/drawing/2014/main" id="{725C5CCE-574D-14B8-688C-70217B1DE13A}"/>
              </a:ext>
            </a:extLst>
          </p:cNvPr>
          <p:cNvPicPr>
            <a:picLocks noChangeAspect="1"/>
          </p:cNvPicPr>
          <p:nvPr/>
        </p:nvPicPr>
        <p:blipFill>
          <a:blip r:embed="rId4"/>
          <a:stretch>
            <a:fillRect/>
          </a:stretch>
        </p:blipFill>
        <p:spPr>
          <a:xfrm>
            <a:off x="376842" y="3761516"/>
            <a:ext cx="5746865" cy="3096484"/>
          </a:xfrm>
          <a:prstGeom prst="rect">
            <a:avLst/>
          </a:prstGeom>
        </p:spPr>
      </p:pic>
      <p:pic>
        <p:nvPicPr>
          <p:cNvPr id="13" name="Picture 12">
            <a:extLst>
              <a:ext uri="{FF2B5EF4-FFF2-40B4-BE49-F238E27FC236}">
                <a16:creationId xmlns:a16="http://schemas.microsoft.com/office/drawing/2014/main" id="{CFCDAFD4-B4F3-0B21-4764-F82023FDE895}"/>
              </a:ext>
            </a:extLst>
          </p:cNvPr>
          <p:cNvPicPr>
            <a:picLocks noChangeAspect="1"/>
          </p:cNvPicPr>
          <p:nvPr/>
        </p:nvPicPr>
        <p:blipFill>
          <a:blip r:embed="rId5"/>
          <a:stretch>
            <a:fillRect/>
          </a:stretch>
        </p:blipFill>
        <p:spPr>
          <a:xfrm>
            <a:off x="7313616" y="3893564"/>
            <a:ext cx="3679767" cy="2964436"/>
          </a:xfrm>
          <a:prstGeom prst="rect">
            <a:avLst/>
          </a:prstGeom>
        </p:spPr>
      </p:pic>
    </p:spTree>
    <p:extLst>
      <p:ext uri="{BB962C8B-B14F-4D97-AF65-F5344CB8AC3E}">
        <p14:creationId xmlns:p14="http://schemas.microsoft.com/office/powerpoint/2010/main" val="21419132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0568B-C018-38F5-FA4B-6674C2EDB067}"/>
              </a:ext>
            </a:extLst>
          </p:cNvPr>
          <p:cNvSpPr>
            <a:spLocks noGrp="1"/>
          </p:cNvSpPr>
          <p:nvPr>
            <p:ph type="title"/>
          </p:nvPr>
        </p:nvSpPr>
        <p:spPr>
          <a:xfrm>
            <a:off x="335800" y="166711"/>
            <a:ext cx="10772775" cy="1658198"/>
          </a:xfrm>
        </p:spPr>
        <p:txBody>
          <a:bodyPr/>
          <a:lstStyle/>
          <a:p>
            <a:r>
              <a:rPr lang="en-US" dirty="0"/>
              <a:t>Minutes Watched Cont’d.</a:t>
            </a:r>
          </a:p>
        </p:txBody>
      </p:sp>
      <p:sp>
        <p:nvSpPr>
          <p:cNvPr id="3" name="Content Placeholder 2">
            <a:extLst>
              <a:ext uri="{FF2B5EF4-FFF2-40B4-BE49-F238E27FC236}">
                <a16:creationId xmlns:a16="http://schemas.microsoft.com/office/drawing/2014/main" id="{F9A665A9-716D-7792-D43E-4ED163B076F3}"/>
              </a:ext>
            </a:extLst>
          </p:cNvPr>
          <p:cNvSpPr>
            <a:spLocks noGrp="1"/>
          </p:cNvSpPr>
          <p:nvPr>
            <p:ph idx="1"/>
          </p:nvPr>
        </p:nvSpPr>
        <p:spPr>
          <a:xfrm>
            <a:off x="676657" y="2011680"/>
            <a:ext cx="6450122" cy="3766185"/>
          </a:xfrm>
        </p:spPr>
        <p:txBody>
          <a:bodyPr/>
          <a:lstStyle/>
          <a:p>
            <a:pPr>
              <a:buFont typeface="Arial" panose="020B0604020202020204" pitchFamily="34" charset="0"/>
              <a:buChar char="•"/>
            </a:pPr>
            <a:r>
              <a:rPr lang="en-US" b="1" dirty="0"/>
              <a:t> No system:</a:t>
            </a:r>
            <a:r>
              <a:rPr lang="en-US" dirty="0"/>
              <a:t> 78.072 minutes</a:t>
            </a:r>
          </a:p>
          <a:p>
            <a:pPr>
              <a:buFont typeface="Arial" panose="020B0604020202020204" pitchFamily="34" charset="0"/>
              <a:buChar char="•"/>
            </a:pPr>
            <a:r>
              <a:rPr lang="en-US" b="1" dirty="0"/>
              <a:t> Filtered list system:</a:t>
            </a:r>
            <a:r>
              <a:rPr lang="en-US" dirty="0"/>
              <a:t> 61.018 minutes</a:t>
            </a:r>
          </a:p>
          <a:p>
            <a:pPr>
              <a:buFont typeface="Arial" panose="020B0604020202020204" pitchFamily="34" charset="0"/>
              <a:buChar char="•"/>
            </a:pPr>
            <a:r>
              <a:rPr lang="en-US" b="1" dirty="0"/>
              <a:t> Filtered list w/ random clicking:</a:t>
            </a:r>
            <a:r>
              <a:rPr lang="en-US" dirty="0"/>
              <a:t> 67.709 minutes</a:t>
            </a:r>
          </a:p>
          <a:p>
            <a:pPr>
              <a:buFont typeface="Arial" panose="020B0604020202020204" pitchFamily="34" charset="0"/>
              <a:buChar char="•"/>
            </a:pPr>
            <a:r>
              <a:rPr lang="en-US" b="1" dirty="0"/>
              <a:t> Scoring system:</a:t>
            </a:r>
            <a:r>
              <a:rPr lang="en-US" dirty="0"/>
              <a:t> 61.818 minutes</a:t>
            </a:r>
          </a:p>
          <a:p>
            <a:pPr>
              <a:buFont typeface="Arial" panose="020B0604020202020204" pitchFamily="34" charset="0"/>
              <a:buChar char="•"/>
            </a:pPr>
            <a:endParaRPr lang="en-US" dirty="0"/>
          </a:p>
          <a:p>
            <a:pPr marL="0" indent="0">
              <a:buNone/>
            </a:pPr>
            <a:r>
              <a:rPr lang="en-US" dirty="0"/>
              <a:t>This is the same as what we saw overall; the rec systems are making middle users watch for less time.</a:t>
            </a:r>
          </a:p>
        </p:txBody>
      </p:sp>
      <p:pic>
        <p:nvPicPr>
          <p:cNvPr id="5" name="Picture 4">
            <a:extLst>
              <a:ext uri="{FF2B5EF4-FFF2-40B4-BE49-F238E27FC236}">
                <a16:creationId xmlns:a16="http://schemas.microsoft.com/office/drawing/2014/main" id="{698DC659-E40E-684D-6D8A-F1DCA85A5623}"/>
              </a:ext>
            </a:extLst>
          </p:cNvPr>
          <p:cNvPicPr>
            <a:picLocks noChangeAspect="1"/>
          </p:cNvPicPr>
          <p:nvPr/>
        </p:nvPicPr>
        <p:blipFill>
          <a:blip r:embed="rId2"/>
          <a:stretch>
            <a:fillRect/>
          </a:stretch>
        </p:blipFill>
        <p:spPr>
          <a:xfrm>
            <a:off x="7202859" y="3546764"/>
            <a:ext cx="4432443" cy="3047305"/>
          </a:xfrm>
          <a:prstGeom prst="rect">
            <a:avLst/>
          </a:prstGeom>
        </p:spPr>
      </p:pic>
      <p:pic>
        <p:nvPicPr>
          <p:cNvPr id="6" name="Picture 5">
            <a:extLst>
              <a:ext uri="{FF2B5EF4-FFF2-40B4-BE49-F238E27FC236}">
                <a16:creationId xmlns:a16="http://schemas.microsoft.com/office/drawing/2014/main" id="{482B6E1F-AC1E-285F-64BD-DD3A216A48D1}"/>
              </a:ext>
            </a:extLst>
          </p:cNvPr>
          <p:cNvPicPr>
            <a:picLocks noChangeAspect="1"/>
          </p:cNvPicPr>
          <p:nvPr/>
        </p:nvPicPr>
        <p:blipFill>
          <a:blip r:embed="rId3"/>
          <a:stretch>
            <a:fillRect/>
          </a:stretch>
        </p:blipFill>
        <p:spPr>
          <a:xfrm>
            <a:off x="7367905" y="109791"/>
            <a:ext cx="4166872" cy="3128709"/>
          </a:xfrm>
          <a:prstGeom prst="rect">
            <a:avLst/>
          </a:prstGeom>
        </p:spPr>
      </p:pic>
      <p:sp>
        <p:nvSpPr>
          <p:cNvPr id="7" name="Rectangle 6">
            <a:extLst>
              <a:ext uri="{FF2B5EF4-FFF2-40B4-BE49-F238E27FC236}">
                <a16:creationId xmlns:a16="http://schemas.microsoft.com/office/drawing/2014/main" id="{C0637CA5-31E8-C02F-4450-ECD41F1716BB}"/>
              </a:ext>
            </a:extLst>
          </p:cNvPr>
          <p:cNvSpPr/>
          <p:nvPr/>
        </p:nvSpPr>
        <p:spPr>
          <a:xfrm>
            <a:off x="9105021" y="371302"/>
            <a:ext cx="698455" cy="2625303"/>
          </a:xfrm>
          <a:prstGeom prst="rect">
            <a:avLst/>
          </a:prstGeom>
          <a:solidFill>
            <a:schemeClr val="accent1">
              <a:alpha val="3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DC0E28B8-2654-3685-D81B-6E2F4A49B548}"/>
              </a:ext>
            </a:extLst>
          </p:cNvPr>
          <p:cNvCxnSpPr>
            <a:cxnSpLocks/>
          </p:cNvCxnSpPr>
          <p:nvPr/>
        </p:nvCxnSpPr>
        <p:spPr>
          <a:xfrm>
            <a:off x="9448801" y="2923868"/>
            <a:ext cx="0" cy="62289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0012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BAA23-127D-7890-386A-D5B4F6302F73}"/>
              </a:ext>
            </a:extLst>
          </p:cNvPr>
          <p:cNvSpPr>
            <a:spLocks noGrp="1"/>
          </p:cNvSpPr>
          <p:nvPr>
            <p:ph type="title"/>
          </p:nvPr>
        </p:nvSpPr>
        <p:spPr/>
        <p:txBody>
          <a:bodyPr/>
          <a:lstStyle/>
          <a:p>
            <a:r>
              <a:rPr lang="en-US" dirty="0"/>
              <a:t>What does it do now?</a:t>
            </a:r>
          </a:p>
        </p:txBody>
      </p:sp>
      <p:sp>
        <p:nvSpPr>
          <p:cNvPr id="3" name="Content Placeholder 2">
            <a:extLst>
              <a:ext uri="{FF2B5EF4-FFF2-40B4-BE49-F238E27FC236}">
                <a16:creationId xmlns:a16="http://schemas.microsoft.com/office/drawing/2014/main" id="{C981844F-5A23-01CF-8016-854710CCC8F4}"/>
              </a:ext>
            </a:extLst>
          </p:cNvPr>
          <p:cNvSpPr>
            <a:spLocks noGrp="1"/>
          </p:cNvSpPr>
          <p:nvPr>
            <p:ph idx="1"/>
          </p:nvPr>
        </p:nvSpPr>
        <p:spPr>
          <a:xfrm>
            <a:off x="676656" y="2011680"/>
            <a:ext cx="10753725" cy="4178531"/>
          </a:xfrm>
        </p:spPr>
        <p:txBody>
          <a:bodyPr>
            <a:normAutofit/>
          </a:bodyPr>
          <a:lstStyle/>
          <a:p>
            <a:pPr lvl="1">
              <a:buFont typeface="Arial" panose="020B0604020202020204" pitchFamily="34" charset="0"/>
              <a:buChar char="•"/>
            </a:pPr>
            <a:r>
              <a:rPr lang="en-US" dirty="0"/>
              <a:t>Generates flexible number of agents and videos, in accordance with archetype parameters/distribution.</a:t>
            </a:r>
          </a:p>
          <a:p>
            <a:pPr lvl="1">
              <a:buFont typeface="Arial" panose="020B0604020202020204" pitchFamily="34" charset="0"/>
              <a:buChar char="•"/>
            </a:pPr>
            <a:r>
              <a:rPr lang="en-US" dirty="0"/>
              <a:t>Runs simulation of video-watching for four different recommendation algorithms:</a:t>
            </a:r>
          </a:p>
          <a:p>
            <a:pPr lvl="2">
              <a:buFont typeface="Arial" panose="020B0604020202020204" pitchFamily="34" charset="0"/>
              <a:buChar char="•"/>
            </a:pPr>
            <a:r>
              <a:rPr lang="en-US" i="1" dirty="0"/>
              <a:t>No system</a:t>
            </a:r>
          </a:p>
          <a:p>
            <a:pPr lvl="2">
              <a:buFont typeface="Arial" panose="020B0604020202020204" pitchFamily="34" charset="0"/>
              <a:buChar char="•"/>
            </a:pPr>
            <a:r>
              <a:rPr lang="en-US" i="1" dirty="0"/>
              <a:t>Filtered list</a:t>
            </a:r>
          </a:p>
          <a:p>
            <a:pPr lvl="2">
              <a:buFont typeface="Arial" panose="020B0604020202020204" pitchFamily="34" charset="0"/>
              <a:buChar char="•"/>
            </a:pPr>
            <a:r>
              <a:rPr lang="en-US" i="1" dirty="0"/>
              <a:t>Filtered list with 10% chance of watching an entirely random video</a:t>
            </a:r>
          </a:p>
          <a:p>
            <a:pPr lvl="2">
              <a:buFont typeface="Arial" panose="020B0604020202020204" pitchFamily="34" charset="0"/>
              <a:buChar char="•"/>
            </a:pPr>
            <a:r>
              <a:rPr lang="en-US" dirty="0"/>
              <a:t>Sc</a:t>
            </a:r>
            <a:r>
              <a:rPr lang="en-US" i="1" dirty="0"/>
              <a:t>oring system</a:t>
            </a:r>
            <a:endParaRPr lang="en-US" dirty="0"/>
          </a:p>
          <a:p>
            <a:pPr lvl="1">
              <a:buFont typeface="Arial" panose="020B0604020202020204" pitchFamily="34" charset="0"/>
              <a:buChar char="•"/>
            </a:pPr>
            <a:r>
              <a:rPr lang="en-US" dirty="0"/>
              <a:t>Graphs the following for each system, w/ side-by-side regression curves to compare between systems:</a:t>
            </a:r>
          </a:p>
          <a:p>
            <a:pPr lvl="2">
              <a:buFont typeface="Arial" panose="020B0604020202020204" pitchFamily="34" charset="0"/>
              <a:buChar char="•"/>
            </a:pPr>
            <a:r>
              <a:rPr lang="en-US" dirty="0"/>
              <a:t>Avg. extremeness of videos watched per agent</a:t>
            </a:r>
          </a:p>
          <a:p>
            <a:pPr lvl="2">
              <a:buFont typeface="Arial" panose="020B0604020202020204" pitchFamily="34" charset="0"/>
              <a:buChar char="•"/>
            </a:pPr>
            <a:r>
              <a:rPr lang="en-US" dirty="0"/>
              <a:t>Minutes watched per agent (by both extremeness and agent #, which in this case correlate)</a:t>
            </a:r>
          </a:p>
          <a:p>
            <a:pPr lvl="2">
              <a:buFont typeface="Arial" panose="020B0604020202020204" pitchFamily="34" charset="0"/>
              <a:buChar char="•"/>
            </a:pPr>
            <a:r>
              <a:rPr lang="en-US" dirty="0"/>
              <a:t>Number of videos watched per agent</a:t>
            </a:r>
          </a:p>
        </p:txBody>
      </p:sp>
    </p:spTree>
    <p:extLst>
      <p:ext uri="{BB962C8B-B14F-4D97-AF65-F5344CB8AC3E}">
        <p14:creationId xmlns:p14="http://schemas.microsoft.com/office/powerpoint/2010/main" val="23713595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8C288-8B94-680E-5789-ED7251F28094}"/>
              </a:ext>
            </a:extLst>
          </p:cNvPr>
          <p:cNvSpPr>
            <a:spLocks noGrp="1"/>
          </p:cNvSpPr>
          <p:nvPr>
            <p:ph type="title"/>
          </p:nvPr>
        </p:nvSpPr>
        <p:spPr>
          <a:xfrm>
            <a:off x="47625" y="-342823"/>
            <a:ext cx="5887662" cy="1456728"/>
          </a:xfrm>
        </p:spPr>
        <p:txBody>
          <a:bodyPr>
            <a:normAutofit/>
          </a:bodyPr>
          <a:lstStyle/>
          <a:p>
            <a:r>
              <a:rPr lang="en-US" sz="3000" dirty="0"/>
              <a:t>Middle Agents # of Videos Watched</a:t>
            </a:r>
          </a:p>
        </p:txBody>
      </p:sp>
      <p:pic>
        <p:nvPicPr>
          <p:cNvPr id="4" name="Picture 3">
            <a:extLst>
              <a:ext uri="{FF2B5EF4-FFF2-40B4-BE49-F238E27FC236}">
                <a16:creationId xmlns:a16="http://schemas.microsoft.com/office/drawing/2014/main" id="{220C6514-C17E-40C8-E42F-C37BDE30422B}"/>
              </a:ext>
            </a:extLst>
          </p:cNvPr>
          <p:cNvPicPr>
            <a:picLocks noChangeAspect="1"/>
          </p:cNvPicPr>
          <p:nvPr/>
        </p:nvPicPr>
        <p:blipFill>
          <a:blip r:embed="rId2"/>
          <a:stretch>
            <a:fillRect/>
          </a:stretch>
        </p:blipFill>
        <p:spPr>
          <a:xfrm>
            <a:off x="951980" y="659363"/>
            <a:ext cx="4190827" cy="3151502"/>
          </a:xfrm>
          <a:prstGeom prst="rect">
            <a:avLst/>
          </a:prstGeom>
        </p:spPr>
      </p:pic>
      <p:pic>
        <p:nvPicPr>
          <p:cNvPr id="6" name="Picture 5">
            <a:extLst>
              <a:ext uri="{FF2B5EF4-FFF2-40B4-BE49-F238E27FC236}">
                <a16:creationId xmlns:a16="http://schemas.microsoft.com/office/drawing/2014/main" id="{0FBBE857-BB38-2B12-1E73-7E64DF56F86B}"/>
              </a:ext>
            </a:extLst>
          </p:cNvPr>
          <p:cNvPicPr>
            <a:picLocks noChangeAspect="1"/>
          </p:cNvPicPr>
          <p:nvPr/>
        </p:nvPicPr>
        <p:blipFill>
          <a:blip r:embed="rId3"/>
          <a:stretch>
            <a:fillRect/>
          </a:stretch>
        </p:blipFill>
        <p:spPr>
          <a:xfrm>
            <a:off x="6347093" y="238298"/>
            <a:ext cx="5397232" cy="3503728"/>
          </a:xfrm>
          <a:prstGeom prst="rect">
            <a:avLst/>
          </a:prstGeom>
        </p:spPr>
      </p:pic>
      <p:pic>
        <p:nvPicPr>
          <p:cNvPr id="10" name="Picture 9">
            <a:extLst>
              <a:ext uri="{FF2B5EF4-FFF2-40B4-BE49-F238E27FC236}">
                <a16:creationId xmlns:a16="http://schemas.microsoft.com/office/drawing/2014/main" id="{294386EC-044D-7331-AAF7-545DC05B7DFA}"/>
              </a:ext>
            </a:extLst>
          </p:cNvPr>
          <p:cNvPicPr>
            <a:picLocks noChangeAspect="1"/>
          </p:cNvPicPr>
          <p:nvPr/>
        </p:nvPicPr>
        <p:blipFill>
          <a:blip r:embed="rId4"/>
          <a:stretch>
            <a:fillRect/>
          </a:stretch>
        </p:blipFill>
        <p:spPr>
          <a:xfrm>
            <a:off x="1267432" y="4064307"/>
            <a:ext cx="3669538" cy="2673927"/>
          </a:xfrm>
          <a:prstGeom prst="rect">
            <a:avLst/>
          </a:prstGeom>
        </p:spPr>
      </p:pic>
      <p:pic>
        <p:nvPicPr>
          <p:cNvPr id="16" name="Picture 15">
            <a:extLst>
              <a:ext uri="{FF2B5EF4-FFF2-40B4-BE49-F238E27FC236}">
                <a16:creationId xmlns:a16="http://schemas.microsoft.com/office/drawing/2014/main" id="{BAC2E5BD-11FF-0320-731E-4B341023C04E}"/>
              </a:ext>
            </a:extLst>
          </p:cNvPr>
          <p:cNvPicPr>
            <a:picLocks noChangeAspect="1"/>
          </p:cNvPicPr>
          <p:nvPr/>
        </p:nvPicPr>
        <p:blipFill>
          <a:blip r:embed="rId5"/>
          <a:stretch>
            <a:fillRect/>
          </a:stretch>
        </p:blipFill>
        <p:spPr>
          <a:xfrm>
            <a:off x="7149801" y="3877099"/>
            <a:ext cx="3791816" cy="2793344"/>
          </a:xfrm>
          <a:prstGeom prst="rect">
            <a:avLst/>
          </a:prstGeom>
        </p:spPr>
      </p:pic>
    </p:spTree>
    <p:extLst>
      <p:ext uri="{BB962C8B-B14F-4D97-AF65-F5344CB8AC3E}">
        <p14:creationId xmlns:p14="http://schemas.microsoft.com/office/powerpoint/2010/main" val="8207792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C245E3F-39B8-6632-2FAB-D5061C105ED7}"/>
              </a:ext>
            </a:extLst>
          </p:cNvPr>
          <p:cNvPicPr>
            <a:picLocks noChangeAspect="1"/>
          </p:cNvPicPr>
          <p:nvPr/>
        </p:nvPicPr>
        <p:blipFill>
          <a:blip r:embed="rId2"/>
          <a:stretch>
            <a:fillRect/>
          </a:stretch>
        </p:blipFill>
        <p:spPr>
          <a:xfrm>
            <a:off x="7405111" y="62381"/>
            <a:ext cx="3944534" cy="3172935"/>
          </a:xfrm>
          <a:prstGeom prst="rect">
            <a:avLst/>
          </a:prstGeom>
        </p:spPr>
      </p:pic>
      <p:sp>
        <p:nvSpPr>
          <p:cNvPr id="2" name="Title 1">
            <a:extLst>
              <a:ext uri="{FF2B5EF4-FFF2-40B4-BE49-F238E27FC236}">
                <a16:creationId xmlns:a16="http://schemas.microsoft.com/office/drawing/2014/main" id="{7E60568B-C018-38F5-FA4B-6674C2EDB067}"/>
              </a:ext>
            </a:extLst>
          </p:cNvPr>
          <p:cNvSpPr>
            <a:spLocks noGrp="1"/>
          </p:cNvSpPr>
          <p:nvPr>
            <p:ph type="title"/>
          </p:nvPr>
        </p:nvSpPr>
        <p:spPr>
          <a:xfrm>
            <a:off x="335800" y="166711"/>
            <a:ext cx="10772775" cy="1658198"/>
          </a:xfrm>
        </p:spPr>
        <p:txBody>
          <a:bodyPr/>
          <a:lstStyle/>
          <a:p>
            <a:r>
              <a:rPr lang="en-US" dirty="0"/>
              <a:t>Videos Watched Cont’d.</a:t>
            </a:r>
          </a:p>
        </p:txBody>
      </p:sp>
      <p:sp>
        <p:nvSpPr>
          <p:cNvPr id="3" name="Content Placeholder 2">
            <a:extLst>
              <a:ext uri="{FF2B5EF4-FFF2-40B4-BE49-F238E27FC236}">
                <a16:creationId xmlns:a16="http://schemas.microsoft.com/office/drawing/2014/main" id="{F9A665A9-716D-7792-D43E-4ED163B076F3}"/>
              </a:ext>
            </a:extLst>
          </p:cNvPr>
          <p:cNvSpPr>
            <a:spLocks noGrp="1"/>
          </p:cNvSpPr>
          <p:nvPr>
            <p:ph idx="1"/>
          </p:nvPr>
        </p:nvSpPr>
        <p:spPr>
          <a:xfrm>
            <a:off x="676657" y="2011680"/>
            <a:ext cx="6450122" cy="3766185"/>
          </a:xfrm>
        </p:spPr>
        <p:txBody>
          <a:bodyPr/>
          <a:lstStyle/>
          <a:p>
            <a:pPr>
              <a:buFont typeface="Arial" panose="020B0604020202020204" pitchFamily="34" charset="0"/>
              <a:buChar char="•"/>
            </a:pPr>
            <a:r>
              <a:rPr lang="en-US" b="1" dirty="0"/>
              <a:t> No system:</a:t>
            </a:r>
            <a:r>
              <a:rPr lang="en-US" dirty="0"/>
              <a:t> 1.98 videos</a:t>
            </a:r>
          </a:p>
          <a:p>
            <a:pPr>
              <a:buFont typeface="Arial" panose="020B0604020202020204" pitchFamily="34" charset="0"/>
              <a:buChar char="•"/>
            </a:pPr>
            <a:r>
              <a:rPr lang="en-US" b="1" dirty="0"/>
              <a:t> Filtered list system:</a:t>
            </a:r>
            <a:r>
              <a:rPr lang="en-US" dirty="0"/>
              <a:t> 5.16 videos</a:t>
            </a:r>
          </a:p>
          <a:p>
            <a:pPr>
              <a:buFont typeface="Arial" panose="020B0604020202020204" pitchFamily="34" charset="0"/>
              <a:buChar char="•"/>
            </a:pPr>
            <a:r>
              <a:rPr lang="en-US" b="1" dirty="0"/>
              <a:t> Filtered list w/ random clicking:</a:t>
            </a:r>
            <a:r>
              <a:rPr lang="en-US" dirty="0"/>
              <a:t> 5.49 videos</a:t>
            </a:r>
          </a:p>
          <a:p>
            <a:pPr>
              <a:buFont typeface="Arial" panose="020B0604020202020204" pitchFamily="34" charset="0"/>
              <a:buChar char="•"/>
            </a:pPr>
            <a:r>
              <a:rPr lang="en-US" b="1" dirty="0"/>
              <a:t> Scoring system:</a:t>
            </a:r>
            <a:r>
              <a:rPr lang="en-US" dirty="0"/>
              <a:t> 5.00 videos</a:t>
            </a:r>
          </a:p>
          <a:p>
            <a:pPr>
              <a:buFont typeface="Arial" panose="020B0604020202020204" pitchFamily="34" charset="0"/>
              <a:buChar char="•"/>
            </a:pPr>
            <a:endParaRPr lang="en-US" dirty="0"/>
          </a:p>
          <a:p>
            <a:pPr marL="0" indent="0">
              <a:buNone/>
            </a:pPr>
            <a:r>
              <a:rPr lang="en-US" dirty="0"/>
              <a:t>This also mirrors what we saw before; all the rec systems make users watch a higher quantity of videos, despite the videos being shorter.</a:t>
            </a:r>
          </a:p>
        </p:txBody>
      </p:sp>
      <p:sp>
        <p:nvSpPr>
          <p:cNvPr id="7" name="Rectangle 6">
            <a:extLst>
              <a:ext uri="{FF2B5EF4-FFF2-40B4-BE49-F238E27FC236}">
                <a16:creationId xmlns:a16="http://schemas.microsoft.com/office/drawing/2014/main" id="{C0637CA5-31E8-C02F-4450-ECD41F1716BB}"/>
              </a:ext>
            </a:extLst>
          </p:cNvPr>
          <p:cNvSpPr/>
          <p:nvPr/>
        </p:nvSpPr>
        <p:spPr>
          <a:xfrm>
            <a:off x="9171523" y="343593"/>
            <a:ext cx="698455" cy="2664095"/>
          </a:xfrm>
          <a:prstGeom prst="rect">
            <a:avLst/>
          </a:prstGeom>
          <a:solidFill>
            <a:schemeClr val="accent1">
              <a:alpha val="3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E9F7B822-5395-C84A-077A-B0D034989187}"/>
              </a:ext>
            </a:extLst>
          </p:cNvPr>
          <p:cNvPicPr>
            <a:picLocks noChangeAspect="1"/>
          </p:cNvPicPr>
          <p:nvPr/>
        </p:nvPicPr>
        <p:blipFill>
          <a:blip r:embed="rId3"/>
          <a:stretch>
            <a:fillRect/>
          </a:stretch>
        </p:blipFill>
        <p:spPr>
          <a:xfrm>
            <a:off x="7365364" y="3406211"/>
            <a:ext cx="4166873" cy="3433379"/>
          </a:xfrm>
          <a:prstGeom prst="rect">
            <a:avLst/>
          </a:prstGeom>
        </p:spPr>
      </p:pic>
      <p:cxnSp>
        <p:nvCxnSpPr>
          <p:cNvPr id="8" name="Straight Arrow Connector 7">
            <a:extLst>
              <a:ext uri="{FF2B5EF4-FFF2-40B4-BE49-F238E27FC236}">
                <a16:creationId xmlns:a16="http://schemas.microsoft.com/office/drawing/2014/main" id="{DC0E28B8-2654-3685-D81B-6E2F4A49B548}"/>
              </a:ext>
            </a:extLst>
          </p:cNvPr>
          <p:cNvCxnSpPr>
            <a:cxnSpLocks/>
          </p:cNvCxnSpPr>
          <p:nvPr/>
        </p:nvCxnSpPr>
        <p:spPr>
          <a:xfrm>
            <a:off x="9476510" y="2916319"/>
            <a:ext cx="0" cy="62289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20971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D359F-D9DF-4843-57E1-07D692A09AF5}"/>
              </a:ext>
            </a:extLst>
          </p:cNvPr>
          <p:cNvSpPr>
            <a:spLocks noGrp="1"/>
          </p:cNvSpPr>
          <p:nvPr>
            <p:ph type="ctrTitle"/>
          </p:nvPr>
        </p:nvSpPr>
        <p:spPr/>
        <p:txBody>
          <a:bodyPr/>
          <a:lstStyle/>
          <a:p>
            <a:r>
              <a:rPr lang="en-US" dirty="0"/>
              <a:t>Meeting 1/24/24</a:t>
            </a:r>
          </a:p>
        </p:txBody>
      </p:sp>
      <p:sp>
        <p:nvSpPr>
          <p:cNvPr id="3" name="Subtitle 2">
            <a:extLst>
              <a:ext uri="{FF2B5EF4-FFF2-40B4-BE49-F238E27FC236}">
                <a16:creationId xmlns:a16="http://schemas.microsoft.com/office/drawing/2014/main" id="{D1B62F88-CCE2-4E62-515D-78BE42EA986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883114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98870-EAC0-A311-AA8A-F0F045849AE6}"/>
              </a:ext>
            </a:extLst>
          </p:cNvPr>
          <p:cNvSpPr>
            <a:spLocks noGrp="1"/>
          </p:cNvSpPr>
          <p:nvPr>
            <p:ph type="title"/>
          </p:nvPr>
        </p:nvSpPr>
        <p:spPr/>
        <p:txBody>
          <a:bodyPr/>
          <a:lstStyle/>
          <a:p>
            <a:r>
              <a:rPr lang="en-US" dirty="0"/>
              <a:t>What did I do?</a:t>
            </a:r>
          </a:p>
        </p:txBody>
      </p:sp>
      <p:sp>
        <p:nvSpPr>
          <p:cNvPr id="3" name="Content Placeholder 2">
            <a:extLst>
              <a:ext uri="{FF2B5EF4-FFF2-40B4-BE49-F238E27FC236}">
                <a16:creationId xmlns:a16="http://schemas.microsoft.com/office/drawing/2014/main" id="{167FEF20-E204-8936-A018-290C2A95EAF1}"/>
              </a:ext>
            </a:extLst>
          </p:cNvPr>
          <p:cNvSpPr>
            <a:spLocks noGrp="1"/>
          </p:cNvSpPr>
          <p:nvPr>
            <p:ph sz="half" idx="1"/>
          </p:nvPr>
        </p:nvSpPr>
        <p:spPr/>
        <p:txBody>
          <a:bodyPr/>
          <a:lstStyle/>
          <a:p>
            <a:pPr>
              <a:buFont typeface="Arial" panose="020B0604020202020204" pitchFamily="34" charset="0"/>
              <a:buChar char="•"/>
            </a:pPr>
            <a:r>
              <a:rPr lang="en-US" dirty="0"/>
              <a:t> Generate all agents to have completely random attributes</a:t>
            </a:r>
          </a:p>
          <a:p>
            <a:pPr>
              <a:buFont typeface="Arial" panose="020B0604020202020204" pitchFamily="34" charset="0"/>
              <a:buChar char="•"/>
            </a:pPr>
            <a:r>
              <a:rPr lang="en-US" dirty="0"/>
              <a:t> Run the same graphs as before (plus one more, just sorted by agent extremeness) with random agents for the </a:t>
            </a:r>
            <a:r>
              <a:rPr lang="en-US" b="1" dirty="0"/>
              <a:t>normal</a:t>
            </a:r>
            <a:r>
              <a:rPr lang="en-US" dirty="0"/>
              <a:t> and </a:t>
            </a:r>
            <a:r>
              <a:rPr lang="en-US" b="1" dirty="0"/>
              <a:t>scoring</a:t>
            </a:r>
            <a:r>
              <a:rPr lang="en-US" dirty="0"/>
              <a:t> systems.</a:t>
            </a:r>
          </a:p>
          <a:p>
            <a:pPr lvl="1">
              <a:buFont typeface="Arial" panose="020B0604020202020204" pitchFamily="34" charset="0"/>
              <a:buChar char="•"/>
            </a:pPr>
            <a:r>
              <a:rPr lang="en-US" dirty="0"/>
              <a:t>Unlike before, agent # doesn’t correlate in any way to the agent’s extremeness, so having the x-axis be individual agent # doesn’t tell us anything about trends.</a:t>
            </a:r>
          </a:p>
        </p:txBody>
      </p:sp>
      <p:pic>
        <p:nvPicPr>
          <p:cNvPr id="6" name="Picture 5">
            <a:extLst>
              <a:ext uri="{FF2B5EF4-FFF2-40B4-BE49-F238E27FC236}">
                <a16:creationId xmlns:a16="http://schemas.microsoft.com/office/drawing/2014/main" id="{C64B1047-CC9F-2A90-9643-9EAC03B31724}"/>
              </a:ext>
            </a:extLst>
          </p:cNvPr>
          <p:cNvPicPr>
            <a:picLocks noChangeAspect="1"/>
          </p:cNvPicPr>
          <p:nvPr/>
        </p:nvPicPr>
        <p:blipFill>
          <a:blip r:embed="rId2"/>
          <a:stretch>
            <a:fillRect/>
          </a:stretch>
        </p:blipFill>
        <p:spPr>
          <a:xfrm>
            <a:off x="7245651" y="855497"/>
            <a:ext cx="3302225" cy="5147006"/>
          </a:xfrm>
          <a:prstGeom prst="rect">
            <a:avLst/>
          </a:prstGeom>
        </p:spPr>
      </p:pic>
    </p:spTree>
    <p:extLst>
      <p:ext uri="{BB962C8B-B14F-4D97-AF65-F5344CB8AC3E}">
        <p14:creationId xmlns:p14="http://schemas.microsoft.com/office/powerpoint/2010/main" val="41879361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0BE0DF0-D777-AADA-A73A-CA851247548E}"/>
              </a:ext>
            </a:extLst>
          </p:cNvPr>
          <p:cNvPicPr>
            <a:picLocks noChangeAspect="1"/>
          </p:cNvPicPr>
          <p:nvPr/>
        </p:nvPicPr>
        <p:blipFill>
          <a:blip r:embed="rId2"/>
          <a:stretch>
            <a:fillRect/>
          </a:stretch>
        </p:blipFill>
        <p:spPr>
          <a:xfrm>
            <a:off x="87186" y="147199"/>
            <a:ext cx="5803121" cy="4209054"/>
          </a:xfrm>
          <a:prstGeom prst="rect">
            <a:avLst/>
          </a:prstGeom>
        </p:spPr>
      </p:pic>
      <p:pic>
        <p:nvPicPr>
          <p:cNvPr id="5" name="Picture 4">
            <a:extLst>
              <a:ext uri="{FF2B5EF4-FFF2-40B4-BE49-F238E27FC236}">
                <a16:creationId xmlns:a16="http://schemas.microsoft.com/office/drawing/2014/main" id="{9FF4E7F1-FF57-15C0-D530-1BA70B30D97A}"/>
              </a:ext>
            </a:extLst>
          </p:cNvPr>
          <p:cNvPicPr>
            <a:picLocks noChangeAspect="1"/>
          </p:cNvPicPr>
          <p:nvPr/>
        </p:nvPicPr>
        <p:blipFill>
          <a:blip r:embed="rId3"/>
          <a:stretch>
            <a:fillRect/>
          </a:stretch>
        </p:blipFill>
        <p:spPr>
          <a:xfrm>
            <a:off x="5890307" y="147199"/>
            <a:ext cx="6587195" cy="4062968"/>
          </a:xfrm>
          <a:prstGeom prst="rect">
            <a:avLst/>
          </a:prstGeom>
        </p:spPr>
      </p:pic>
    </p:spTree>
    <p:extLst>
      <p:ext uri="{BB962C8B-B14F-4D97-AF65-F5344CB8AC3E}">
        <p14:creationId xmlns:p14="http://schemas.microsoft.com/office/powerpoint/2010/main" val="38001167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6D4723-652D-F76F-63FB-0150F6A2F16D}"/>
              </a:ext>
            </a:extLst>
          </p:cNvPr>
          <p:cNvPicPr>
            <a:picLocks noChangeAspect="1"/>
          </p:cNvPicPr>
          <p:nvPr/>
        </p:nvPicPr>
        <p:blipFill>
          <a:blip r:embed="rId2"/>
          <a:stretch>
            <a:fillRect/>
          </a:stretch>
        </p:blipFill>
        <p:spPr>
          <a:xfrm>
            <a:off x="0" y="1733432"/>
            <a:ext cx="6004339" cy="3387802"/>
          </a:xfrm>
          <a:prstGeom prst="rect">
            <a:avLst/>
          </a:prstGeom>
        </p:spPr>
      </p:pic>
      <p:pic>
        <p:nvPicPr>
          <p:cNvPr id="6" name="Picture 5">
            <a:extLst>
              <a:ext uri="{FF2B5EF4-FFF2-40B4-BE49-F238E27FC236}">
                <a16:creationId xmlns:a16="http://schemas.microsoft.com/office/drawing/2014/main" id="{BFD57AB6-C611-6D9F-E7B5-1014600D3A0B}"/>
              </a:ext>
            </a:extLst>
          </p:cNvPr>
          <p:cNvPicPr>
            <a:picLocks noChangeAspect="1"/>
          </p:cNvPicPr>
          <p:nvPr/>
        </p:nvPicPr>
        <p:blipFill>
          <a:blip r:embed="rId3"/>
          <a:stretch>
            <a:fillRect/>
          </a:stretch>
        </p:blipFill>
        <p:spPr>
          <a:xfrm>
            <a:off x="5134403" y="1733431"/>
            <a:ext cx="7057597" cy="3381315"/>
          </a:xfrm>
          <a:prstGeom prst="rect">
            <a:avLst/>
          </a:prstGeom>
        </p:spPr>
      </p:pic>
      <p:sp>
        <p:nvSpPr>
          <p:cNvPr id="7" name="TextBox 6">
            <a:extLst>
              <a:ext uri="{FF2B5EF4-FFF2-40B4-BE49-F238E27FC236}">
                <a16:creationId xmlns:a16="http://schemas.microsoft.com/office/drawing/2014/main" id="{F585DDB7-F791-F2FC-1B92-E90832C2DBE8}"/>
              </a:ext>
            </a:extLst>
          </p:cNvPr>
          <p:cNvSpPr txBox="1"/>
          <p:nvPr/>
        </p:nvSpPr>
        <p:spPr>
          <a:xfrm>
            <a:off x="6569094" y="5503229"/>
            <a:ext cx="2305439" cy="369332"/>
          </a:xfrm>
          <a:prstGeom prst="rect">
            <a:avLst/>
          </a:prstGeom>
          <a:noFill/>
        </p:spPr>
        <p:txBody>
          <a:bodyPr wrap="none" rtlCol="0">
            <a:spAutoFit/>
          </a:bodyPr>
          <a:lstStyle/>
          <a:p>
            <a:r>
              <a:rPr lang="en-US" i="1" dirty="0"/>
              <a:t>Look at that trend line!</a:t>
            </a:r>
          </a:p>
        </p:txBody>
      </p:sp>
      <p:sp>
        <p:nvSpPr>
          <p:cNvPr id="2" name="TextBox 1">
            <a:extLst>
              <a:ext uri="{FF2B5EF4-FFF2-40B4-BE49-F238E27FC236}">
                <a16:creationId xmlns:a16="http://schemas.microsoft.com/office/drawing/2014/main" id="{5DD5F7B6-54D5-5131-9F50-622E2C981AEC}"/>
              </a:ext>
            </a:extLst>
          </p:cNvPr>
          <p:cNvSpPr txBox="1"/>
          <p:nvPr/>
        </p:nvSpPr>
        <p:spPr>
          <a:xfrm>
            <a:off x="5370021" y="119786"/>
            <a:ext cx="6350923" cy="1754326"/>
          </a:xfrm>
          <a:prstGeom prst="rect">
            <a:avLst/>
          </a:prstGeom>
          <a:noFill/>
        </p:spPr>
        <p:txBody>
          <a:bodyPr wrap="square" rtlCol="0">
            <a:spAutoFit/>
          </a:bodyPr>
          <a:lstStyle/>
          <a:p>
            <a:r>
              <a:rPr lang="en-US" b="1" i="1" dirty="0"/>
              <a:t>Why the horizontal lines? Why no trend on the left?</a:t>
            </a:r>
          </a:p>
          <a:p>
            <a:r>
              <a:rPr lang="en-US" dirty="0"/>
              <a:t>I think it’s because in the scoring, the first large amount of videos all have the same extremeness, and video extremeness-es are NOT random floats. Rather, they’re all picked from </a:t>
            </a:r>
            <a:r>
              <a:rPr lang="en-US" b="0" dirty="0">
                <a:solidFill>
                  <a:srgbClr val="ADB8B8"/>
                </a:solidFill>
                <a:effectLst/>
                <a:latin typeface="Consolas" panose="020B0609020204030204" pitchFamily="49" charset="0"/>
              </a:rPr>
              <a:t>[</a:t>
            </a:r>
            <a:r>
              <a:rPr lang="en-US" b="0" dirty="0">
                <a:solidFill>
                  <a:srgbClr val="C9D479"/>
                </a:solidFill>
                <a:effectLst/>
                <a:latin typeface="Consolas" panose="020B0609020204030204" pitchFamily="49" charset="0"/>
              </a:rPr>
              <a:t>0.0</a:t>
            </a:r>
            <a:r>
              <a:rPr lang="en-US" b="0" dirty="0">
                <a:solidFill>
                  <a:srgbClr val="ADB8B8"/>
                </a:solidFill>
                <a:effectLst/>
                <a:latin typeface="Consolas" panose="020B0609020204030204" pitchFamily="49" charset="0"/>
              </a:rPr>
              <a:t>,</a:t>
            </a:r>
            <a:r>
              <a:rPr lang="en-US" b="0" dirty="0">
                <a:solidFill>
                  <a:srgbClr val="DDDCD3"/>
                </a:solidFill>
                <a:effectLst/>
                <a:latin typeface="Consolas" panose="020B0609020204030204" pitchFamily="49" charset="0"/>
              </a:rPr>
              <a:t> </a:t>
            </a:r>
            <a:r>
              <a:rPr lang="en-US" b="0" dirty="0">
                <a:solidFill>
                  <a:srgbClr val="C9D479"/>
                </a:solidFill>
                <a:effectLst/>
                <a:latin typeface="Consolas" panose="020B0609020204030204" pitchFamily="49" charset="0"/>
              </a:rPr>
              <a:t>0.1</a:t>
            </a:r>
            <a:r>
              <a:rPr lang="en-US" b="0" dirty="0">
                <a:solidFill>
                  <a:srgbClr val="ADB8B8"/>
                </a:solidFill>
                <a:effectLst/>
                <a:latin typeface="Consolas" panose="020B0609020204030204" pitchFamily="49" charset="0"/>
              </a:rPr>
              <a:t>,</a:t>
            </a:r>
            <a:r>
              <a:rPr lang="en-US" b="0" dirty="0">
                <a:solidFill>
                  <a:srgbClr val="DDDCD3"/>
                </a:solidFill>
                <a:effectLst/>
                <a:latin typeface="Consolas" panose="020B0609020204030204" pitchFamily="49" charset="0"/>
              </a:rPr>
              <a:t> </a:t>
            </a:r>
            <a:r>
              <a:rPr lang="en-US" b="0" dirty="0">
                <a:solidFill>
                  <a:srgbClr val="C9D479"/>
                </a:solidFill>
                <a:effectLst/>
                <a:latin typeface="Consolas" panose="020B0609020204030204" pitchFamily="49" charset="0"/>
              </a:rPr>
              <a:t>0.2</a:t>
            </a:r>
            <a:r>
              <a:rPr lang="en-US" b="0" dirty="0">
                <a:solidFill>
                  <a:srgbClr val="ADB8B8"/>
                </a:solidFill>
                <a:effectLst/>
                <a:latin typeface="Consolas" panose="020B0609020204030204" pitchFamily="49" charset="0"/>
              </a:rPr>
              <a:t>,</a:t>
            </a:r>
            <a:r>
              <a:rPr lang="en-US" b="0" dirty="0">
                <a:solidFill>
                  <a:srgbClr val="DDDCD3"/>
                </a:solidFill>
                <a:effectLst/>
                <a:latin typeface="Consolas" panose="020B0609020204030204" pitchFamily="49" charset="0"/>
              </a:rPr>
              <a:t> </a:t>
            </a:r>
            <a:r>
              <a:rPr lang="en-US" b="0" dirty="0">
                <a:solidFill>
                  <a:srgbClr val="C9D479"/>
                </a:solidFill>
                <a:effectLst/>
                <a:latin typeface="Consolas" panose="020B0609020204030204" pitchFamily="49" charset="0"/>
              </a:rPr>
              <a:t>0.3</a:t>
            </a:r>
            <a:r>
              <a:rPr lang="en-US" b="0" dirty="0">
                <a:solidFill>
                  <a:srgbClr val="ADB8B8"/>
                </a:solidFill>
                <a:effectLst/>
                <a:latin typeface="Consolas" panose="020B0609020204030204" pitchFamily="49" charset="0"/>
              </a:rPr>
              <a:t>,</a:t>
            </a:r>
            <a:r>
              <a:rPr lang="en-US" b="0" dirty="0">
                <a:solidFill>
                  <a:srgbClr val="DDDCD3"/>
                </a:solidFill>
                <a:effectLst/>
                <a:latin typeface="Consolas" panose="020B0609020204030204" pitchFamily="49" charset="0"/>
              </a:rPr>
              <a:t> </a:t>
            </a:r>
            <a:r>
              <a:rPr lang="en-US" b="0" dirty="0">
                <a:solidFill>
                  <a:srgbClr val="C9D479"/>
                </a:solidFill>
                <a:effectLst/>
                <a:latin typeface="Consolas" panose="020B0609020204030204" pitchFamily="49" charset="0"/>
              </a:rPr>
              <a:t>0.4</a:t>
            </a:r>
            <a:r>
              <a:rPr lang="en-US" b="0" dirty="0">
                <a:solidFill>
                  <a:srgbClr val="ADB8B8"/>
                </a:solidFill>
                <a:effectLst/>
                <a:latin typeface="Consolas" panose="020B0609020204030204" pitchFamily="49" charset="0"/>
              </a:rPr>
              <a:t>,</a:t>
            </a:r>
            <a:r>
              <a:rPr lang="en-US" b="0" dirty="0">
                <a:solidFill>
                  <a:srgbClr val="DDDCD3"/>
                </a:solidFill>
                <a:effectLst/>
                <a:latin typeface="Consolas" panose="020B0609020204030204" pitchFamily="49" charset="0"/>
              </a:rPr>
              <a:t> </a:t>
            </a:r>
            <a:r>
              <a:rPr lang="en-US" b="0" dirty="0">
                <a:solidFill>
                  <a:srgbClr val="C9D479"/>
                </a:solidFill>
                <a:effectLst/>
                <a:latin typeface="Consolas" panose="020B0609020204030204" pitchFamily="49" charset="0"/>
              </a:rPr>
              <a:t>0.5</a:t>
            </a:r>
            <a:r>
              <a:rPr lang="en-US" b="0" dirty="0">
                <a:solidFill>
                  <a:srgbClr val="ADB8B8"/>
                </a:solidFill>
                <a:effectLst/>
                <a:latin typeface="Consolas" panose="020B0609020204030204" pitchFamily="49" charset="0"/>
              </a:rPr>
              <a:t>,</a:t>
            </a:r>
            <a:r>
              <a:rPr lang="en-US" b="0" dirty="0">
                <a:solidFill>
                  <a:srgbClr val="DDDCD3"/>
                </a:solidFill>
                <a:effectLst/>
                <a:latin typeface="Consolas" panose="020B0609020204030204" pitchFamily="49" charset="0"/>
              </a:rPr>
              <a:t> </a:t>
            </a:r>
            <a:r>
              <a:rPr lang="en-US" b="0" dirty="0">
                <a:solidFill>
                  <a:srgbClr val="C9D479"/>
                </a:solidFill>
                <a:effectLst/>
                <a:latin typeface="Consolas" panose="020B0609020204030204" pitchFamily="49" charset="0"/>
              </a:rPr>
              <a:t>0.6</a:t>
            </a:r>
            <a:r>
              <a:rPr lang="en-US" b="0" dirty="0">
                <a:solidFill>
                  <a:srgbClr val="ADB8B8"/>
                </a:solidFill>
                <a:effectLst/>
                <a:latin typeface="Consolas" panose="020B0609020204030204" pitchFamily="49" charset="0"/>
              </a:rPr>
              <a:t>,</a:t>
            </a:r>
            <a:r>
              <a:rPr lang="en-US" b="0" dirty="0">
                <a:solidFill>
                  <a:srgbClr val="DDDCD3"/>
                </a:solidFill>
                <a:effectLst/>
                <a:latin typeface="Consolas" panose="020B0609020204030204" pitchFamily="49" charset="0"/>
              </a:rPr>
              <a:t> </a:t>
            </a:r>
            <a:r>
              <a:rPr lang="en-US" b="0" dirty="0">
                <a:solidFill>
                  <a:srgbClr val="C9D479"/>
                </a:solidFill>
                <a:effectLst/>
                <a:latin typeface="Consolas" panose="020B0609020204030204" pitchFamily="49" charset="0"/>
              </a:rPr>
              <a:t>0.7</a:t>
            </a:r>
            <a:r>
              <a:rPr lang="en-US" b="0" dirty="0">
                <a:solidFill>
                  <a:srgbClr val="ADB8B8"/>
                </a:solidFill>
                <a:effectLst/>
                <a:latin typeface="Consolas" panose="020B0609020204030204" pitchFamily="49" charset="0"/>
              </a:rPr>
              <a:t>,</a:t>
            </a:r>
            <a:r>
              <a:rPr lang="en-US" b="0" dirty="0">
                <a:solidFill>
                  <a:srgbClr val="DDDCD3"/>
                </a:solidFill>
                <a:effectLst/>
                <a:latin typeface="Consolas" panose="020B0609020204030204" pitchFamily="49" charset="0"/>
              </a:rPr>
              <a:t> </a:t>
            </a:r>
            <a:r>
              <a:rPr lang="en-US" b="0" dirty="0">
                <a:solidFill>
                  <a:srgbClr val="C9D479"/>
                </a:solidFill>
                <a:effectLst/>
                <a:latin typeface="Consolas" panose="020B0609020204030204" pitchFamily="49" charset="0"/>
              </a:rPr>
              <a:t>0.8</a:t>
            </a:r>
            <a:r>
              <a:rPr lang="en-US" b="0" dirty="0">
                <a:solidFill>
                  <a:srgbClr val="ADB8B8"/>
                </a:solidFill>
                <a:effectLst/>
                <a:latin typeface="Consolas" panose="020B0609020204030204" pitchFamily="49" charset="0"/>
              </a:rPr>
              <a:t>,</a:t>
            </a:r>
            <a:r>
              <a:rPr lang="en-US" b="0" dirty="0">
                <a:solidFill>
                  <a:srgbClr val="DDDCD3"/>
                </a:solidFill>
                <a:effectLst/>
                <a:latin typeface="Consolas" panose="020B0609020204030204" pitchFamily="49" charset="0"/>
              </a:rPr>
              <a:t> </a:t>
            </a:r>
            <a:r>
              <a:rPr lang="en-US" b="0" dirty="0">
                <a:solidFill>
                  <a:srgbClr val="C9D479"/>
                </a:solidFill>
                <a:effectLst/>
                <a:latin typeface="Consolas" panose="020B0609020204030204" pitchFamily="49" charset="0"/>
              </a:rPr>
              <a:t>0.9</a:t>
            </a:r>
            <a:r>
              <a:rPr lang="en-US" b="0" dirty="0">
                <a:solidFill>
                  <a:srgbClr val="ADB8B8"/>
                </a:solidFill>
                <a:effectLst/>
                <a:latin typeface="Consolas" panose="020B0609020204030204" pitchFamily="49" charset="0"/>
              </a:rPr>
              <a:t>,</a:t>
            </a:r>
            <a:r>
              <a:rPr lang="en-US" b="0" dirty="0">
                <a:solidFill>
                  <a:srgbClr val="DDDCD3"/>
                </a:solidFill>
                <a:effectLst/>
                <a:latin typeface="Consolas" panose="020B0609020204030204" pitchFamily="49" charset="0"/>
              </a:rPr>
              <a:t> </a:t>
            </a:r>
            <a:r>
              <a:rPr lang="en-US" b="0" dirty="0">
                <a:solidFill>
                  <a:srgbClr val="C9D479"/>
                </a:solidFill>
                <a:effectLst/>
                <a:latin typeface="Consolas" panose="020B0609020204030204" pitchFamily="49" charset="0"/>
              </a:rPr>
              <a:t>1.0</a:t>
            </a:r>
            <a:r>
              <a:rPr lang="en-US" b="0" dirty="0">
                <a:solidFill>
                  <a:srgbClr val="ADB8B8"/>
                </a:solidFill>
                <a:effectLst/>
                <a:latin typeface="Consolas" panose="020B0609020204030204" pitchFamily="49" charset="0"/>
              </a:rPr>
              <a:t>]</a:t>
            </a:r>
            <a:endParaRPr lang="en-US" b="0" dirty="0">
              <a:solidFill>
                <a:srgbClr val="F8F8F2"/>
              </a:solidFill>
              <a:effectLst/>
              <a:latin typeface="Consolas" panose="020B0609020204030204" pitchFamily="49" charset="0"/>
            </a:endParaRPr>
          </a:p>
          <a:p>
            <a:endParaRPr lang="en-US" dirty="0"/>
          </a:p>
        </p:txBody>
      </p:sp>
      <p:pic>
        <p:nvPicPr>
          <p:cNvPr id="5" name="Picture 4">
            <a:extLst>
              <a:ext uri="{FF2B5EF4-FFF2-40B4-BE49-F238E27FC236}">
                <a16:creationId xmlns:a16="http://schemas.microsoft.com/office/drawing/2014/main" id="{995F32ED-6750-B8CD-13C1-2EB3F3CA1100}"/>
              </a:ext>
            </a:extLst>
          </p:cNvPr>
          <p:cNvPicPr>
            <a:picLocks noChangeAspect="1"/>
          </p:cNvPicPr>
          <p:nvPr/>
        </p:nvPicPr>
        <p:blipFill>
          <a:blip r:embed="rId4"/>
          <a:stretch>
            <a:fillRect/>
          </a:stretch>
        </p:blipFill>
        <p:spPr>
          <a:xfrm>
            <a:off x="829455" y="227215"/>
            <a:ext cx="4179758" cy="2360381"/>
          </a:xfrm>
          <a:prstGeom prst="rect">
            <a:avLst/>
          </a:prstGeom>
        </p:spPr>
      </p:pic>
    </p:spTree>
    <p:extLst>
      <p:ext uri="{BB962C8B-B14F-4D97-AF65-F5344CB8AC3E}">
        <p14:creationId xmlns:p14="http://schemas.microsoft.com/office/powerpoint/2010/main" val="16388928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498ACB1-9D3F-9508-45B4-350D93B16BA2}"/>
              </a:ext>
            </a:extLst>
          </p:cNvPr>
          <p:cNvPicPr>
            <a:picLocks noChangeAspect="1"/>
          </p:cNvPicPr>
          <p:nvPr/>
        </p:nvPicPr>
        <p:blipFill>
          <a:blip r:embed="rId2"/>
          <a:stretch>
            <a:fillRect/>
          </a:stretch>
        </p:blipFill>
        <p:spPr>
          <a:xfrm>
            <a:off x="104775" y="136681"/>
            <a:ext cx="5991225" cy="3790950"/>
          </a:xfrm>
          <a:prstGeom prst="rect">
            <a:avLst/>
          </a:prstGeom>
        </p:spPr>
      </p:pic>
      <p:pic>
        <p:nvPicPr>
          <p:cNvPr id="5" name="Picture 4">
            <a:extLst>
              <a:ext uri="{FF2B5EF4-FFF2-40B4-BE49-F238E27FC236}">
                <a16:creationId xmlns:a16="http://schemas.microsoft.com/office/drawing/2014/main" id="{6664745A-1628-C74B-B0D9-3EF6AE966107}"/>
              </a:ext>
            </a:extLst>
          </p:cNvPr>
          <p:cNvPicPr>
            <a:picLocks noChangeAspect="1"/>
          </p:cNvPicPr>
          <p:nvPr/>
        </p:nvPicPr>
        <p:blipFill>
          <a:blip r:embed="rId3"/>
          <a:stretch>
            <a:fillRect/>
          </a:stretch>
        </p:blipFill>
        <p:spPr>
          <a:xfrm>
            <a:off x="6045540" y="2601318"/>
            <a:ext cx="5991225" cy="4191000"/>
          </a:xfrm>
          <a:prstGeom prst="rect">
            <a:avLst/>
          </a:prstGeom>
        </p:spPr>
      </p:pic>
      <p:pic>
        <p:nvPicPr>
          <p:cNvPr id="9" name="Picture 8">
            <a:extLst>
              <a:ext uri="{FF2B5EF4-FFF2-40B4-BE49-F238E27FC236}">
                <a16:creationId xmlns:a16="http://schemas.microsoft.com/office/drawing/2014/main" id="{BB7737F6-8781-0E99-A287-C4B3EE507480}"/>
              </a:ext>
            </a:extLst>
          </p:cNvPr>
          <p:cNvPicPr>
            <a:picLocks noChangeAspect="1"/>
          </p:cNvPicPr>
          <p:nvPr/>
        </p:nvPicPr>
        <p:blipFill>
          <a:blip r:embed="rId4"/>
          <a:stretch>
            <a:fillRect/>
          </a:stretch>
        </p:blipFill>
        <p:spPr>
          <a:xfrm>
            <a:off x="1282837" y="4099862"/>
            <a:ext cx="3356481" cy="2520225"/>
          </a:xfrm>
          <a:prstGeom prst="rect">
            <a:avLst/>
          </a:prstGeom>
        </p:spPr>
      </p:pic>
      <p:sp>
        <p:nvSpPr>
          <p:cNvPr id="10" name="TextBox 9">
            <a:extLst>
              <a:ext uri="{FF2B5EF4-FFF2-40B4-BE49-F238E27FC236}">
                <a16:creationId xmlns:a16="http://schemas.microsoft.com/office/drawing/2014/main" id="{385E3C6A-5553-C3E4-0643-E314D7749160}"/>
              </a:ext>
            </a:extLst>
          </p:cNvPr>
          <p:cNvSpPr txBox="1"/>
          <p:nvPr/>
        </p:nvSpPr>
        <p:spPr>
          <a:xfrm>
            <a:off x="5043225" y="136681"/>
            <a:ext cx="1645322" cy="369332"/>
          </a:xfrm>
          <a:prstGeom prst="rect">
            <a:avLst/>
          </a:prstGeom>
          <a:noFill/>
        </p:spPr>
        <p:txBody>
          <a:bodyPr wrap="none" rtlCol="0">
            <a:spAutoFit/>
          </a:bodyPr>
          <a:lstStyle/>
          <a:p>
            <a:r>
              <a:rPr lang="en-US" dirty="0"/>
              <a:t>By Extremeness</a:t>
            </a:r>
          </a:p>
        </p:txBody>
      </p:sp>
      <p:sp>
        <p:nvSpPr>
          <p:cNvPr id="2" name="TextBox 1">
            <a:extLst>
              <a:ext uri="{FF2B5EF4-FFF2-40B4-BE49-F238E27FC236}">
                <a16:creationId xmlns:a16="http://schemas.microsoft.com/office/drawing/2014/main" id="{FD930C6E-2ECB-8DC3-47E3-B0FA8E1DA991}"/>
              </a:ext>
            </a:extLst>
          </p:cNvPr>
          <p:cNvSpPr txBox="1"/>
          <p:nvPr/>
        </p:nvSpPr>
        <p:spPr>
          <a:xfrm>
            <a:off x="7126779" y="199505"/>
            <a:ext cx="4909985" cy="2308324"/>
          </a:xfrm>
          <a:prstGeom prst="rect">
            <a:avLst/>
          </a:prstGeom>
          <a:noFill/>
        </p:spPr>
        <p:txBody>
          <a:bodyPr wrap="square" rtlCol="0">
            <a:spAutoFit/>
          </a:bodyPr>
          <a:lstStyle/>
          <a:p>
            <a:r>
              <a:rPr lang="en-US" dirty="0"/>
              <a:t>Why does the average go down? Why is there no stratification on the extremes? i.e. shouldn’t the people on the extremes be watching longer videos, as is their preference? </a:t>
            </a:r>
            <a:r>
              <a:rPr lang="en-US" b="1" i="1" dirty="0"/>
              <a:t>Or does this preference no longer exist, since it was tied to archetypes (where more extreme watching archetype == longer videos will be watched)? The stratification shows up I believe in the graphs w/ archetypes.</a:t>
            </a:r>
          </a:p>
        </p:txBody>
      </p:sp>
    </p:spTree>
    <p:extLst>
      <p:ext uri="{BB962C8B-B14F-4D97-AF65-F5344CB8AC3E}">
        <p14:creationId xmlns:p14="http://schemas.microsoft.com/office/powerpoint/2010/main" val="31419833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58AF0B3-28E6-7638-3489-05C744E7DB44}"/>
              </a:ext>
            </a:extLst>
          </p:cNvPr>
          <p:cNvPicPr>
            <a:picLocks noChangeAspect="1"/>
          </p:cNvPicPr>
          <p:nvPr/>
        </p:nvPicPr>
        <p:blipFill>
          <a:blip r:embed="rId2"/>
          <a:stretch>
            <a:fillRect/>
          </a:stretch>
        </p:blipFill>
        <p:spPr>
          <a:xfrm>
            <a:off x="95250" y="51831"/>
            <a:ext cx="6000750" cy="4476750"/>
          </a:xfrm>
          <a:prstGeom prst="rect">
            <a:avLst/>
          </a:prstGeom>
        </p:spPr>
      </p:pic>
      <p:pic>
        <p:nvPicPr>
          <p:cNvPr id="5" name="Picture 4">
            <a:extLst>
              <a:ext uri="{FF2B5EF4-FFF2-40B4-BE49-F238E27FC236}">
                <a16:creationId xmlns:a16="http://schemas.microsoft.com/office/drawing/2014/main" id="{D8FA7AED-F219-8A89-D67C-D7D1FFFEE391}"/>
              </a:ext>
            </a:extLst>
          </p:cNvPr>
          <p:cNvPicPr>
            <a:picLocks noChangeAspect="1"/>
          </p:cNvPicPr>
          <p:nvPr/>
        </p:nvPicPr>
        <p:blipFill>
          <a:blip r:embed="rId3"/>
          <a:stretch>
            <a:fillRect/>
          </a:stretch>
        </p:blipFill>
        <p:spPr>
          <a:xfrm>
            <a:off x="6191250" y="2245271"/>
            <a:ext cx="6000750" cy="4476750"/>
          </a:xfrm>
          <a:prstGeom prst="rect">
            <a:avLst/>
          </a:prstGeom>
        </p:spPr>
      </p:pic>
      <p:sp>
        <p:nvSpPr>
          <p:cNvPr id="6" name="TextBox 5">
            <a:extLst>
              <a:ext uri="{FF2B5EF4-FFF2-40B4-BE49-F238E27FC236}">
                <a16:creationId xmlns:a16="http://schemas.microsoft.com/office/drawing/2014/main" id="{39DF2AA2-7278-EB1C-1D09-581D3A9ACAE6}"/>
              </a:ext>
            </a:extLst>
          </p:cNvPr>
          <p:cNvSpPr txBox="1"/>
          <p:nvPr/>
        </p:nvSpPr>
        <p:spPr>
          <a:xfrm>
            <a:off x="6412020" y="1099524"/>
            <a:ext cx="5396643" cy="923330"/>
          </a:xfrm>
          <a:prstGeom prst="rect">
            <a:avLst/>
          </a:prstGeom>
          <a:noFill/>
        </p:spPr>
        <p:txBody>
          <a:bodyPr wrap="square" rtlCol="0">
            <a:spAutoFit/>
          </a:bodyPr>
          <a:lstStyle/>
          <a:p>
            <a:r>
              <a:rPr lang="en-US" i="1" dirty="0"/>
              <a:t>(same averages/values as the previous slide, just sorted by agent and not extremeness. which is why it looks more random.)</a:t>
            </a:r>
          </a:p>
        </p:txBody>
      </p:sp>
    </p:spTree>
    <p:extLst>
      <p:ext uri="{BB962C8B-B14F-4D97-AF65-F5344CB8AC3E}">
        <p14:creationId xmlns:p14="http://schemas.microsoft.com/office/powerpoint/2010/main" val="4326905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8DDBA3-BFB1-AD1E-84F7-23640B67AE04}"/>
              </a:ext>
            </a:extLst>
          </p:cNvPr>
          <p:cNvPicPr>
            <a:picLocks noChangeAspect="1"/>
          </p:cNvPicPr>
          <p:nvPr/>
        </p:nvPicPr>
        <p:blipFill>
          <a:blip r:embed="rId2"/>
          <a:stretch>
            <a:fillRect/>
          </a:stretch>
        </p:blipFill>
        <p:spPr>
          <a:xfrm>
            <a:off x="95250" y="0"/>
            <a:ext cx="6000750" cy="4476750"/>
          </a:xfrm>
          <a:prstGeom prst="rect">
            <a:avLst/>
          </a:prstGeom>
        </p:spPr>
      </p:pic>
      <p:pic>
        <p:nvPicPr>
          <p:cNvPr id="5" name="Picture 4">
            <a:extLst>
              <a:ext uri="{FF2B5EF4-FFF2-40B4-BE49-F238E27FC236}">
                <a16:creationId xmlns:a16="http://schemas.microsoft.com/office/drawing/2014/main" id="{C8C3AEF2-38B7-5E96-8608-010930C7600E}"/>
              </a:ext>
            </a:extLst>
          </p:cNvPr>
          <p:cNvPicPr>
            <a:picLocks noChangeAspect="1"/>
          </p:cNvPicPr>
          <p:nvPr/>
        </p:nvPicPr>
        <p:blipFill>
          <a:blip r:embed="rId3"/>
          <a:stretch>
            <a:fillRect/>
          </a:stretch>
        </p:blipFill>
        <p:spPr>
          <a:xfrm>
            <a:off x="6191250" y="2381250"/>
            <a:ext cx="6000750" cy="4476750"/>
          </a:xfrm>
          <a:prstGeom prst="rect">
            <a:avLst/>
          </a:prstGeom>
        </p:spPr>
      </p:pic>
    </p:spTree>
    <p:extLst>
      <p:ext uri="{BB962C8B-B14F-4D97-AF65-F5344CB8AC3E}">
        <p14:creationId xmlns:p14="http://schemas.microsoft.com/office/powerpoint/2010/main" val="29792684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35C18-D37F-5E37-4E62-E0368ADB0133}"/>
              </a:ext>
            </a:extLst>
          </p:cNvPr>
          <p:cNvSpPr>
            <a:spLocks noGrp="1"/>
          </p:cNvSpPr>
          <p:nvPr>
            <p:ph type="title"/>
          </p:nvPr>
        </p:nvSpPr>
        <p:spPr>
          <a:xfrm>
            <a:off x="662782" y="184890"/>
            <a:ext cx="10772775" cy="1658198"/>
          </a:xfrm>
        </p:spPr>
        <p:txBody>
          <a:bodyPr/>
          <a:lstStyle/>
          <a:p>
            <a:r>
              <a:rPr lang="en-US" dirty="0"/>
              <a:t>Comparing across archetypes and scoring/non-scoring</a:t>
            </a:r>
          </a:p>
        </p:txBody>
      </p:sp>
      <p:grpSp>
        <p:nvGrpSpPr>
          <p:cNvPr id="5" name="Group 3">
            <a:extLst>
              <a:ext uri="{FF2B5EF4-FFF2-40B4-BE49-F238E27FC236}">
                <a16:creationId xmlns:a16="http://schemas.microsoft.com/office/drawing/2014/main" id="{C4DE5F73-8D08-FC10-5149-074F14FE3DB9}"/>
              </a:ext>
            </a:extLst>
          </p:cNvPr>
          <p:cNvGrpSpPr>
            <a:grpSpLocks noChangeAspect="1"/>
          </p:cNvGrpSpPr>
          <p:nvPr/>
        </p:nvGrpSpPr>
        <p:grpSpPr bwMode="auto">
          <a:xfrm>
            <a:off x="519113" y="1847850"/>
            <a:ext cx="11153775" cy="2024063"/>
            <a:chOff x="327" y="1164"/>
            <a:chExt cx="7026" cy="1275"/>
          </a:xfrm>
        </p:grpSpPr>
        <p:sp>
          <p:nvSpPr>
            <p:cNvPr id="6" name="AutoShape 2">
              <a:extLst>
                <a:ext uri="{FF2B5EF4-FFF2-40B4-BE49-F238E27FC236}">
                  <a16:creationId xmlns:a16="http://schemas.microsoft.com/office/drawing/2014/main" id="{48B76E3D-D01B-8C61-1AE8-6DF5BB4A43B5}"/>
                </a:ext>
              </a:extLst>
            </p:cNvPr>
            <p:cNvSpPr>
              <a:spLocks noChangeAspect="1" noChangeArrowheads="1" noTextEdit="1"/>
            </p:cNvSpPr>
            <p:nvPr/>
          </p:nvSpPr>
          <p:spPr bwMode="auto">
            <a:xfrm>
              <a:off x="327" y="1164"/>
              <a:ext cx="7026" cy="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4">
              <a:extLst>
                <a:ext uri="{FF2B5EF4-FFF2-40B4-BE49-F238E27FC236}">
                  <a16:creationId xmlns:a16="http://schemas.microsoft.com/office/drawing/2014/main" id="{3F9E3613-8B0E-9E17-6C10-F70702E93042}"/>
                </a:ext>
              </a:extLst>
            </p:cNvPr>
            <p:cNvSpPr>
              <a:spLocks noChangeArrowheads="1"/>
            </p:cNvSpPr>
            <p:nvPr/>
          </p:nvSpPr>
          <p:spPr bwMode="auto">
            <a:xfrm>
              <a:off x="3730" y="1164"/>
              <a:ext cx="1815" cy="260"/>
            </a:xfrm>
            <a:prstGeom prst="rect">
              <a:avLst/>
            </a:prstGeom>
            <a:solidFill>
              <a:srgbClr val="DAE9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5">
              <a:extLst>
                <a:ext uri="{FF2B5EF4-FFF2-40B4-BE49-F238E27FC236}">
                  <a16:creationId xmlns:a16="http://schemas.microsoft.com/office/drawing/2014/main" id="{41B673D6-7AA0-ABB9-59AD-07403D08EACF}"/>
                </a:ext>
              </a:extLst>
            </p:cNvPr>
            <p:cNvSpPr>
              <a:spLocks noChangeArrowheads="1"/>
            </p:cNvSpPr>
            <p:nvPr/>
          </p:nvSpPr>
          <p:spPr bwMode="auto">
            <a:xfrm>
              <a:off x="5538" y="1164"/>
              <a:ext cx="1815" cy="260"/>
            </a:xfrm>
            <a:prstGeom prst="rect">
              <a:avLst/>
            </a:prstGeom>
            <a:solidFill>
              <a:srgbClr val="DAF2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6">
              <a:extLst>
                <a:ext uri="{FF2B5EF4-FFF2-40B4-BE49-F238E27FC236}">
                  <a16:creationId xmlns:a16="http://schemas.microsoft.com/office/drawing/2014/main" id="{C2B869BA-5A70-B6B1-5BB7-D3EF6D845B8B}"/>
                </a:ext>
              </a:extLst>
            </p:cNvPr>
            <p:cNvSpPr>
              <a:spLocks noChangeArrowheads="1"/>
            </p:cNvSpPr>
            <p:nvPr/>
          </p:nvSpPr>
          <p:spPr bwMode="auto">
            <a:xfrm>
              <a:off x="3730" y="1671"/>
              <a:ext cx="1815" cy="768"/>
            </a:xfrm>
            <a:prstGeom prst="rect">
              <a:avLst/>
            </a:prstGeom>
            <a:solidFill>
              <a:srgbClr val="DAE9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7">
              <a:extLst>
                <a:ext uri="{FF2B5EF4-FFF2-40B4-BE49-F238E27FC236}">
                  <a16:creationId xmlns:a16="http://schemas.microsoft.com/office/drawing/2014/main" id="{4ED28D8A-D70A-9FC5-8E99-028158427BE3}"/>
                </a:ext>
              </a:extLst>
            </p:cNvPr>
            <p:cNvSpPr>
              <a:spLocks noChangeArrowheads="1"/>
            </p:cNvSpPr>
            <p:nvPr/>
          </p:nvSpPr>
          <p:spPr bwMode="auto">
            <a:xfrm>
              <a:off x="5538" y="1671"/>
              <a:ext cx="1815" cy="768"/>
            </a:xfrm>
            <a:prstGeom prst="rect">
              <a:avLst/>
            </a:prstGeom>
            <a:solidFill>
              <a:srgbClr val="DAF2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8">
              <a:extLst>
                <a:ext uri="{FF2B5EF4-FFF2-40B4-BE49-F238E27FC236}">
                  <a16:creationId xmlns:a16="http://schemas.microsoft.com/office/drawing/2014/main" id="{9A94F6E5-F2A0-0E18-1951-0A38BF7E140A}"/>
                </a:ext>
              </a:extLst>
            </p:cNvPr>
            <p:cNvSpPr>
              <a:spLocks noChangeArrowheads="1"/>
            </p:cNvSpPr>
            <p:nvPr/>
          </p:nvSpPr>
          <p:spPr bwMode="auto">
            <a:xfrm>
              <a:off x="360" y="1431"/>
              <a:ext cx="1722"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rgbClr val="000000"/>
                  </a:solidFill>
                  <a:effectLst/>
                  <a:latin typeface="Calibri" panose="020F0502020204030204" pitchFamily="34" charset="0"/>
                </a:rPr>
                <a:t>Variable (Averages)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Rectangle 9">
              <a:extLst>
                <a:ext uri="{FF2B5EF4-FFF2-40B4-BE49-F238E27FC236}">
                  <a16:creationId xmlns:a16="http://schemas.microsoft.com/office/drawing/2014/main" id="{CBCDB9C4-5D62-D3C7-3F04-B9C0B6CA1C12}"/>
                </a:ext>
              </a:extLst>
            </p:cNvPr>
            <p:cNvSpPr>
              <a:spLocks noChangeArrowheads="1"/>
            </p:cNvSpPr>
            <p:nvPr/>
          </p:nvSpPr>
          <p:spPr bwMode="auto">
            <a:xfrm>
              <a:off x="3890" y="1431"/>
              <a:ext cx="725"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rgbClr val="000000"/>
                  </a:solidFill>
                  <a:effectLst/>
                  <a:latin typeface="Calibri" panose="020F0502020204030204" pitchFamily="34" charset="0"/>
                </a:rPr>
                <a:t>Normal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Rectangle 10">
              <a:extLst>
                <a:ext uri="{FF2B5EF4-FFF2-40B4-BE49-F238E27FC236}">
                  <a16:creationId xmlns:a16="http://schemas.microsoft.com/office/drawing/2014/main" id="{FC7C032C-51F2-C5C4-2821-AA5A6CBC9CD6}"/>
                </a:ext>
              </a:extLst>
            </p:cNvPr>
            <p:cNvSpPr>
              <a:spLocks noChangeArrowheads="1"/>
            </p:cNvSpPr>
            <p:nvPr/>
          </p:nvSpPr>
          <p:spPr bwMode="auto">
            <a:xfrm>
              <a:off x="4794" y="1431"/>
              <a:ext cx="711"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rgbClr val="000000"/>
                  </a:solidFill>
                  <a:effectLst/>
                  <a:latin typeface="Calibri" panose="020F0502020204030204" pitchFamily="34" charset="0"/>
                </a:rPr>
                <a:t>Scoring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Rectangle 11">
              <a:extLst>
                <a:ext uri="{FF2B5EF4-FFF2-40B4-BE49-F238E27FC236}">
                  <a16:creationId xmlns:a16="http://schemas.microsoft.com/office/drawing/2014/main" id="{B4CCA556-B54E-943C-7E1D-13D17BB4A107}"/>
                </a:ext>
              </a:extLst>
            </p:cNvPr>
            <p:cNvSpPr>
              <a:spLocks noChangeArrowheads="1"/>
            </p:cNvSpPr>
            <p:nvPr/>
          </p:nvSpPr>
          <p:spPr bwMode="auto">
            <a:xfrm>
              <a:off x="5698" y="1431"/>
              <a:ext cx="725"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rgbClr val="000000"/>
                  </a:solidFill>
                  <a:effectLst/>
                  <a:latin typeface="Calibri" panose="020F0502020204030204" pitchFamily="34" charset="0"/>
                </a:rPr>
                <a:t>Normal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 name="Rectangle 12">
              <a:extLst>
                <a:ext uri="{FF2B5EF4-FFF2-40B4-BE49-F238E27FC236}">
                  <a16:creationId xmlns:a16="http://schemas.microsoft.com/office/drawing/2014/main" id="{32668F95-1422-FF6A-4C36-731EECE45890}"/>
                </a:ext>
              </a:extLst>
            </p:cNvPr>
            <p:cNvSpPr>
              <a:spLocks noChangeArrowheads="1"/>
            </p:cNvSpPr>
            <p:nvPr/>
          </p:nvSpPr>
          <p:spPr bwMode="auto">
            <a:xfrm>
              <a:off x="6602" y="1431"/>
              <a:ext cx="711"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rgbClr val="000000"/>
                  </a:solidFill>
                  <a:effectLst/>
                  <a:latin typeface="Calibri" panose="020F0502020204030204" pitchFamily="34" charset="0"/>
                </a:rPr>
                <a:t>Scoring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 name="Rectangle 13">
              <a:extLst>
                <a:ext uri="{FF2B5EF4-FFF2-40B4-BE49-F238E27FC236}">
                  <a16:creationId xmlns:a16="http://schemas.microsoft.com/office/drawing/2014/main" id="{2C7F4EBE-CB94-8568-F28F-AEEBBAB4856B}"/>
                </a:ext>
              </a:extLst>
            </p:cNvPr>
            <p:cNvSpPr>
              <a:spLocks noChangeArrowheads="1"/>
            </p:cNvSpPr>
            <p:nvPr/>
          </p:nvSpPr>
          <p:spPr bwMode="auto">
            <a:xfrm>
              <a:off x="360" y="1685"/>
              <a:ext cx="2466"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Calibri" panose="020F0502020204030204" pitchFamily="34" charset="0"/>
                </a:rPr>
                <a:t>Minutes watched (per agent)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Rectangle 14">
              <a:extLst>
                <a:ext uri="{FF2B5EF4-FFF2-40B4-BE49-F238E27FC236}">
                  <a16:creationId xmlns:a16="http://schemas.microsoft.com/office/drawing/2014/main" id="{3483DF2D-F4E9-8B62-FEDF-B08F335ECA3B}"/>
                </a:ext>
              </a:extLst>
            </p:cNvPr>
            <p:cNvSpPr>
              <a:spLocks noChangeArrowheads="1"/>
            </p:cNvSpPr>
            <p:nvPr/>
          </p:nvSpPr>
          <p:spPr bwMode="auto">
            <a:xfrm>
              <a:off x="4162" y="1685"/>
              <a:ext cx="558"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Calibri" panose="020F0502020204030204" pitchFamily="34" charset="0"/>
                </a:rPr>
                <a:t>92.12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 name="Rectangle 15">
              <a:extLst>
                <a:ext uri="{FF2B5EF4-FFF2-40B4-BE49-F238E27FC236}">
                  <a16:creationId xmlns:a16="http://schemas.microsoft.com/office/drawing/2014/main" id="{E1BE6EC5-F171-F051-EB91-784F0FE36565}"/>
                </a:ext>
              </a:extLst>
            </p:cNvPr>
            <p:cNvSpPr>
              <a:spLocks noChangeArrowheads="1"/>
            </p:cNvSpPr>
            <p:nvPr/>
          </p:nvSpPr>
          <p:spPr bwMode="auto">
            <a:xfrm>
              <a:off x="5066" y="1685"/>
              <a:ext cx="558"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Calibri" panose="020F0502020204030204" pitchFamily="34" charset="0"/>
                </a:rPr>
                <a:t>85.13</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 name="Rectangle 16">
              <a:extLst>
                <a:ext uri="{FF2B5EF4-FFF2-40B4-BE49-F238E27FC236}">
                  <a16:creationId xmlns:a16="http://schemas.microsoft.com/office/drawing/2014/main" id="{580C3F5E-A727-7FEE-185B-F91317D218EC}"/>
                </a:ext>
              </a:extLst>
            </p:cNvPr>
            <p:cNvSpPr>
              <a:spLocks noChangeArrowheads="1"/>
            </p:cNvSpPr>
            <p:nvPr/>
          </p:nvSpPr>
          <p:spPr bwMode="auto">
            <a:xfrm>
              <a:off x="5870" y="1685"/>
              <a:ext cx="658"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Calibri" panose="020F0502020204030204" pitchFamily="34" charset="0"/>
                </a:rPr>
                <a:t>109.23</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 name="Rectangle 17">
              <a:extLst>
                <a:ext uri="{FF2B5EF4-FFF2-40B4-BE49-F238E27FC236}">
                  <a16:creationId xmlns:a16="http://schemas.microsoft.com/office/drawing/2014/main" id="{D5FEF21F-7C9A-6C92-E96E-421DC912D2C5}"/>
                </a:ext>
              </a:extLst>
            </p:cNvPr>
            <p:cNvSpPr>
              <a:spLocks noChangeArrowheads="1"/>
            </p:cNvSpPr>
            <p:nvPr/>
          </p:nvSpPr>
          <p:spPr bwMode="auto">
            <a:xfrm>
              <a:off x="6974" y="1685"/>
              <a:ext cx="459"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Calibri" panose="020F0502020204030204" pitchFamily="34" charset="0"/>
                </a:rPr>
                <a:t>96.2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 name="Rectangle 18">
              <a:extLst>
                <a:ext uri="{FF2B5EF4-FFF2-40B4-BE49-F238E27FC236}">
                  <a16:creationId xmlns:a16="http://schemas.microsoft.com/office/drawing/2014/main" id="{72B71C66-54BE-B088-E1A3-71EF834C3883}"/>
                </a:ext>
              </a:extLst>
            </p:cNvPr>
            <p:cNvSpPr>
              <a:spLocks noChangeArrowheads="1"/>
            </p:cNvSpPr>
            <p:nvPr/>
          </p:nvSpPr>
          <p:spPr bwMode="auto">
            <a:xfrm>
              <a:off x="360" y="1938"/>
              <a:ext cx="234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Calibri" panose="020F0502020204030204" pitchFamily="34" charset="0"/>
                </a:rPr>
                <a:t>Videos watched (per agent)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 name="Rectangle 19">
              <a:extLst>
                <a:ext uri="{FF2B5EF4-FFF2-40B4-BE49-F238E27FC236}">
                  <a16:creationId xmlns:a16="http://schemas.microsoft.com/office/drawing/2014/main" id="{17BCC02C-43B8-2AF4-6784-2477D233D898}"/>
                </a:ext>
              </a:extLst>
            </p:cNvPr>
            <p:cNvSpPr>
              <a:spLocks noChangeArrowheads="1"/>
            </p:cNvSpPr>
            <p:nvPr/>
          </p:nvSpPr>
          <p:spPr bwMode="auto">
            <a:xfrm>
              <a:off x="4262" y="1938"/>
              <a:ext cx="459"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Calibri" panose="020F0502020204030204" pitchFamily="34" charset="0"/>
                </a:rPr>
                <a:t>2.37</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 name="Rectangle 20">
              <a:extLst>
                <a:ext uri="{FF2B5EF4-FFF2-40B4-BE49-F238E27FC236}">
                  <a16:creationId xmlns:a16="http://schemas.microsoft.com/office/drawing/2014/main" id="{67E0158D-729F-B7C3-EB77-0A94A6BB484F}"/>
                </a:ext>
              </a:extLst>
            </p:cNvPr>
            <p:cNvSpPr>
              <a:spLocks noChangeArrowheads="1"/>
            </p:cNvSpPr>
            <p:nvPr/>
          </p:nvSpPr>
          <p:spPr bwMode="auto">
            <a:xfrm>
              <a:off x="5166" y="1938"/>
              <a:ext cx="459"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Calibri" panose="020F0502020204030204" pitchFamily="34" charset="0"/>
                </a:rPr>
                <a:t>4.23</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4" name="Rectangle 21">
              <a:extLst>
                <a:ext uri="{FF2B5EF4-FFF2-40B4-BE49-F238E27FC236}">
                  <a16:creationId xmlns:a16="http://schemas.microsoft.com/office/drawing/2014/main" id="{98EC7EB3-1879-8E95-6FFF-1652D0FBF26F}"/>
                </a:ext>
              </a:extLst>
            </p:cNvPr>
            <p:cNvSpPr>
              <a:spLocks noChangeArrowheads="1"/>
            </p:cNvSpPr>
            <p:nvPr/>
          </p:nvSpPr>
          <p:spPr bwMode="auto">
            <a:xfrm>
              <a:off x="6070" y="1938"/>
              <a:ext cx="459"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Calibri" panose="020F0502020204030204" pitchFamily="34" charset="0"/>
                </a:rPr>
                <a:t>2.83</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5" name="Rectangle 22">
              <a:extLst>
                <a:ext uri="{FF2B5EF4-FFF2-40B4-BE49-F238E27FC236}">
                  <a16:creationId xmlns:a16="http://schemas.microsoft.com/office/drawing/2014/main" id="{4FE85845-7CAD-309F-0D93-5EB376151080}"/>
                </a:ext>
              </a:extLst>
            </p:cNvPr>
            <p:cNvSpPr>
              <a:spLocks noChangeArrowheads="1"/>
            </p:cNvSpPr>
            <p:nvPr/>
          </p:nvSpPr>
          <p:spPr bwMode="auto">
            <a:xfrm>
              <a:off x="6974" y="1938"/>
              <a:ext cx="459"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Calibri" panose="020F0502020204030204" pitchFamily="34" charset="0"/>
                </a:rPr>
                <a:t>4.79</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 name="Rectangle 23">
              <a:extLst>
                <a:ext uri="{FF2B5EF4-FFF2-40B4-BE49-F238E27FC236}">
                  <a16:creationId xmlns:a16="http://schemas.microsoft.com/office/drawing/2014/main" id="{5699EC1D-434D-4AE2-543E-3D3A7FDB45DA}"/>
                </a:ext>
              </a:extLst>
            </p:cNvPr>
            <p:cNvSpPr>
              <a:spLocks noChangeArrowheads="1"/>
            </p:cNvSpPr>
            <p:nvPr/>
          </p:nvSpPr>
          <p:spPr bwMode="auto">
            <a:xfrm>
              <a:off x="360" y="2192"/>
              <a:ext cx="3383"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alibri" panose="020F0502020204030204" pitchFamily="34" charset="0"/>
                </a:rPr>
                <a:t>Extremeness of videos watched (overall)</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24">
              <a:extLst>
                <a:ext uri="{FF2B5EF4-FFF2-40B4-BE49-F238E27FC236}">
                  <a16:creationId xmlns:a16="http://schemas.microsoft.com/office/drawing/2014/main" id="{F3D4FAD8-127F-C098-0682-AA4A93F4F78A}"/>
                </a:ext>
              </a:extLst>
            </p:cNvPr>
            <p:cNvSpPr>
              <a:spLocks noChangeArrowheads="1"/>
            </p:cNvSpPr>
            <p:nvPr/>
          </p:nvSpPr>
          <p:spPr bwMode="auto">
            <a:xfrm>
              <a:off x="4162" y="2192"/>
              <a:ext cx="558"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Calibri" panose="020F0502020204030204" pitchFamily="34" charset="0"/>
                </a:rPr>
                <a:t>0.475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8" name="Rectangle 25">
              <a:extLst>
                <a:ext uri="{FF2B5EF4-FFF2-40B4-BE49-F238E27FC236}">
                  <a16:creationId xmlns:a16="http://schemas.microsoft.com/office/drawing/2014/main" id="{0CF2D183-6F7B-4708-B03A-207482CF3C01}"/>
                </a:ext>
              </a:extLst>
            </p:cNvPr>
            <p:cNvSpPr>
              <a:spLocks noChangeArrowheads="1"/>
            </p:cNvSpPr>
            <p:nvPr/>
          </p:nvSpPr>
          <p:spPr bwMode="auto">
            <a:xfrm>
              <a:off x="5066" y="2192"/>
              <a:ext cx="558"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Calibri" panose="020F0502020204030204" pitchFamily="34" charset="0"/>
                </a:rPr>
                <a:t>0.503</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9" name="Rectangle 26">
              <a:extLst>
                <a:ext uri="{FF2B5EF4-FFF2-40B4-BE49-F238E27FC236}">
                  <a16:creationId xmlns:a16="http://schemas.microsoft.com/office/drawing/2014/main" id="{DCF83449-A857-EE4C-7397-7F6D71AA08CD}"/>
                </a:ext>
              </a:extLst>
            </p:cNvPr>
            <p:cNvSpPr>
              <a:spLocks noChangeArrowheads="1"/>
            </p:cNvSpPr>
            <p:nvPr/>
          </p:nvSpPr>
          <p:spPr bwMode="auto">
            <a:xfrm>
              <a:off x="5970" y="2192"/>
              <a:ext cx="558"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Calibri" panose="020F0502020204030204" pitchFamily="34" charset="0"/>
                </a:rPr>
                <a:t>0.518</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0" name="Rectangle 27">
              <a:extLst>
                <a:ext uri="{FF2B5EF4-FFF2-40B4-BE49-F238E27FC236}">
                  <a16:creationId xmlns:a16="http://schemas.microsoft.com/office/drawing/2014/main" id="{3F0649D5-AF3B-9A9B-D476-367DACAF64E5}"/>
                </a:ext>
              </a:extLst>
            </p:cNvPr>
            <p:cNvSpPr>
              <a:spLocks noChangeArrowheads="1"/>
            </p:cNvSpPr>
            <p:nvPr/>
          </p:nvSpPr>
          <p:spPr bwMode="auto">
            <a:xfrm>
              <a:off x="6774" y="2192"/>
              <a:ext cx="658"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Calibri" panose="020F0502020204030204" pitchFamily="34" charset="0"/>
                </a:rPr>
                <a:t>0.5578</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1" name="Rectangle 28">
              <a:extLst>
                <a:ext uri="{FF2B5EF4-FFF2-40B4-BE49-F238E27FC236}">
                  <a16:creationId xmlns:a16="http://schemas.microsoft.com/office/drawing/2014/main" id="{301F052F-27E9-D003-46E5-7DC83C51EA5F}"/>
                </a:ext>
              </a:extLst>
            </p:cNvPr>
            <p:cNvSpPr>
              <a:spLocks noChangeArrowheads="1"/>
            </p:cNvSpPr>
            <p:nvPr/>
          </p:nvSpPr>
          <p:spPr bwMode="auto">
            <a:xfrm>
              <a:off x="4076" y="1177"/>
              <a:ext cx="1283"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Calibri" panose="020F0502020204030204" pitchFamily="34" charset="0"/>
                </a:rPr>
                <a:t>w/ Archetypes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2" name="Rectangle 29">
              <a:extLst>
                <a:ext uri="{FF2B5EF4-FFF2-40B4-BE49-F238E27FC236}">
                  <a16:creationId xmlns:a16="http://schemas.microsoft.com/office/drawing/2014/main" id="{9CD25830-F184-88AB-A6DA-AAE0B64D55B5}"/>
                </a:ext>
              </a:extLst>
            </p:cNvPr>
            <p:cNvSpPr>
              <a:spLocks noChangeArrowheads="1"/>
            </p:cNvSpPr>
            <p:nvPr/>
          </p:nvSpPr>
          <p:spPr bwMode="auto">
            <a:xfrm>
              <a:off x="5751" y="1177"/>
              <a:ext cx="1562"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Calibri" panose="020F0502020204030204" pitchFamily="34" charset="0"/>
                </a:rPr>
                <a:t>w/out Archetypes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3" name="Rectangle 30">
              <a:extLst>
                <a:ext uri="{FF2B5EF4-FFF2-40B4-BE49-F238E27FC236}">
                  <a16:creationId xmlns:a16="http://schemas.microsoft.com/office/drawing/2014/main" id="{06B81788-7065-0DFC-D918-6B98E20D80D3}"/>
                </a:ext>
              </a:extLst>
            </p:cNvPr>
            <p:cNvSpPr>
              <a:spLocks noChangeArrowheads="1"/>
            </p:cNvSpPr>
            <p:nvPr/>
          </p:nvSpPr>
          <p:spPr bwMode="auto">
            <a:xfrm>
              <a:off x="327" y="1164"/>
              <a:ext cx="7" cy="1"/>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Rectangle 31">
              <a:extLst>
                <a:ext uri="{FF2B5EF4-FFF2-40B4-BE49-F238E27FC236}">
                  <a16:creationId xmlns:a16="http://schemas.microsoft.com/office/drawing/2014/main" id="{2F409147-0325-1A46-EBD8-26566B867B2D}"/>
                </a:ext>
              </a:extLst>
            </p:cNvPr>
            <p:cNvSpPr>
              <a:spLocks noChangeArrowheads="1"/>
            </p:cNvSpPr>
            <p:nvPr/>
          </p:nvSpPr>
          <p:spPr bwMode="auto">
            <a:xfrm>
              <a:off x="3730" y="1164"/>
              <a:ext cx="7" cy="1"/>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Rectangle 32">
              <a:extLst>
                <a:ext uri="{FF2B5EF4-FFF2-40B4-BE49-F238E27FC236}">
                  <a16:creationId xmlns:a16="http://schemas.microsoft.com/office/drawing/2014/main" id="{E9208BF0-C974-6DE7-8037-A2AFC10C7F44}"/>
                </a:ext>
              </a:extLst>
            </p:cNvPr>
            <p:cNvSpPr>
              <a:spLocks noChangeArrowheads="1"/>
            </p:cNvSpPr>
            <p:nvPr/>
          </p:nvSpPr>
          <p:spPr bwMode="auto">
            <a:xfrm>
              <a:off x="5538" y="1164"/>
              <a:ext cx="7" cy="1"/>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Line 33">
              <a:extLst>
                <a:ext uri="{FF2B5EF4-FFF2-40B4-BE49-F238E27FC236}">
                  <a16:creationId xmlns:a16="http://schemas.microsoft.com/office/drawing/2014/main" id="{2C9613F7-E643-AAA8-A0FB-673B5CC5BAF1}"/>
                </a:ext>
              </a:extLst>
            </p:cNvPr>
            <p:cNvSpPr>
              <a:spLocks noChangeShapeType="1"/>
            </p:cNvSpPr>
            <p:nvPr/>
          </p:nvSpPr>
          <p:spPr bwMode="auto">
            <a:xfrm>
              <a:off x="334" y="1164"/>
              <a:ext cx="7019"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Rectangle 34">
              <a:extLst>
                <a:ext uri="{FF2B5EF4-FFF2-40B4-BE49-F238E27FC236}">
                  <a16:creationId xmlns:a16="http://schemas.microsoft.com/office/drawing/2014/main" id="{8149C224-1ADE-A88B-8706-8C81A8F1171D}"/>
                </a:ext>
              </a:extLst>
            </p:cNvPr>
            <p:cNvSpPr>
              <a:spLocks noChangeArrowheads="1"/>
            </p:cNvSpPr>
            <p:nvPr/>
          </p:nvSpPr>
          <p:spPr bwMode="auto">
            <a:xfrm>
              <a:off x="334" y="1164"/>
              <a:ext cx="7019"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Rectangle 35">
              <a:extLst>
                <a:ext uri="{FF2B5EF4-FFF2-40B4-BE49-F238E27FC236}">
                  <a16:creationId xmlns:a16="http://schemas.microsoft.com/office/drawing/2014/main" id="{00A1F850-0505-A874-575A-54F6BB8B8934}"/>
                </a:ext>
              </a:extLst>
            </p:cNvPr>
            <p:cNvSpPr>
              <a:spLocks noChangeArrowheads="1"/>
            </p:cNvSpPr>
            <p:nvPr/>
          </p:nvSpPr>
          <p:spPr bwMode="auto">
            <a:xfrm>
              <a:off x="7346" y="1164"/>
              <a:ext cx="7" cy="1"/>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Line 36">
              <a:extLst>
                <a:ext uri="{FF2B5EF4-FFF2-40B4-BE49-F238E27FC236}">
                  <a16:creationId xmlns:a16="http://schemas.microsoft.com/office/drawing/2014/main" id="{BDAE18AC-58E4-E1D7-45F0-5491A41EEEEE}"/>
                </a:ext>
              </a:extLst>
            </p:cNvPr>
            <p:cNvSpPr>
              <a:spLocks noChangeShapeType="1"/>
            </p:cNvSpPr>
            <p:nvPr/>
          </p:nvSpPr>
          <p:spPr bwMode="auto">
            <a:xfrm>
              <a:off x="334" y="1418"/>
              <a:ext cx="3396" cy="0"/>
            </a:xfrm>
            <a:prstGeom prst="line">
              <a:avLst/>
            </a:prstGeom>
            <a:noFill/>
            <a:ln w="0">
              <a:solidFill>
                <a:srgbClr val="D4D4D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Rectangle 37">
              <a:extLst>
                <a:ext uri="{FF2B5EF4-FFF2-40B4-BE49-F238E27FC236}">
                  <a16:creationId xmlns:a16="http://schemas.microsoft.com/office/drawing/2014/main" id="{0654CE29-A500-E131-B79D-0D686417064E}"/>
                </a:ext>
              </a:extLst>
            </p:cNvPr>
            <p:cNvSpPr>
              <a:spLocks noChangeArrowheads="1"/>
            </p:cNvSpPr>
            <p:nvPr/>
          </p:nvSpPr>
          <p:spPr bwMode="auto">
            <a:xfrm>
              <a:off x="334" y="1418"/>
              <a:ext cx="3396" cy="6"/>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Rectangle 38">
              <a:extLst>
                <a:ext uri="{FF2B5EF4-FFF2-40B4-BE49-F238E27FC236}">
                  <a16:creationId xmlns:a16="http://schemas.microsoft.com/office/drawing/2014/main" id="{7BF5E8DE-E490-31BF-EDE4-EF83D4DF9CCE}"/>
                </a:ext>
              </a:extLst>
            </p:cNvPr>
            <p:cNvSpPr>
              <a:spLocks noChangeArrowheads="1"/>
            </p:cNvSpPr>
            <p:nvPr/>
          </p:nvSpPr>
          <p:spPr bwMode="auto">
            <a:xfrm>
              <a:off x="4634" y="1164"/>
              <a:ext cx="7" cy="1"/>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Rectangle 39">
              <a:extLst>
                <a:ext uri="{FF2B5EF4-FFF2-40B4-BE49-F238E27FC236}">
                  <a16:creationId xmlns:a16="http://schemas.microsoft.com/office/drawing/2014/main" id="{CF205397-103F-A4B5-0AF0-F3D87CC049BC}"/>
                </a:ext>
              </a:extLst>
            </p:cNvPr>
            <p:cNvSpPr>
              <a:spLocks noChangeArrowheads="1"/>
            </p:cNvSpPr>
            <p:nvPr/>
          </p:nvSpPr>
          <p:spPr bwMode="auto">
            <a:xfrm>
              <a:off x="6442" y="1164"/>
              <a:ext cx="7" cy="1"/>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Line 40">
              <a:extLst>
                <a:ext uri="{FF2B5EF4-FFF2-40B4-BE49-F238E27FC236}">
                  <a16:creationId xmlns:a16="http://schemas.microsoft.com/office/drawing/2014/main" id="{108FCDF2-2C01-44F2-718A-F7DF841ABE19}"/>
                </a:ext>
              </a:extLst>
            </p:cNvPr>
            <p:cNvSpPr>
              <a:spLocks noChangeShapeType="1"/>
            </p:cNvSpPr>
            <p:nvPr/>
          </p:nvSpPr>
          <p:spPr bwMode="auto">
            <a:xfrm>
              <a:off x="334" y="1671"/>
              <a:ext cx="3396" cy="0"/>
            </a:xfrm>
            <a:prstGeom prst="line">
              <a:avLst/>
            </a:prstGeom>
            <a:noFill/>
            <a:ln w="0">
              <a:solidFill>
                <a:srgbClr val="D4D4D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Rectangle 41">
              <a:extLst>
                <a:ext uri="{FF2B5EF4-FFF2-40B4-BE49-F238E27FC236}">
                  <a16:creationId xmlns:a16="http://schemas.microsoft.com/office/drawing/2014/main" id="{0C34618B-1CDA-3794-303E-2A8B459483DE}"/>
                </a:ext>
              </a:extLst>
            </p:cNvPr>
            <p:cNvSpPr>
              <a:spLocks noChangeArrowheads="1"/>
            </p:cNvSpPr>
            <p:nvPr/>
          </p:nvSpPr>
          <p:spPr bwMode="auto">
            <a:xfrm>
              <a:off x="334" y="1671"/>
              <a:ext cx="3396" cy="7"/>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Line 42">
              <a:extLst>
                <a:ext uri="{FF2B5EF4-FFF2-40B4-BE49-F238E27FC236}">
                  <a16:creationId xmlns:a16="http://schemas.microsoft.com/office/drawing/2014/main" id="{8FA12D14-4693-AD06-E181-2EFC0E265056}"/>
                </a:ext>
              </a:extLst>
            </p:cNvPr>
            <p:cNvSpPr>
              <a:spLocks noChangeShapeType="1"/>
            </p:cNvSpPr>
            <p:nvPr/>
          </p:nvSpPr>
          <p:spPr bwMode="auto">
            <a:xfrm>
              <a:off x="6442" y="1424"/>
              <a:ext cx="0" cy="247"/>
            </a:xfrm>
            <a:prstGeom prst="line">
              <a:avLst/>
            </a:prstGeom>
            <a:noFill/>
            <a:ln w="0">
              <a:solidFill>
                <a:srgbClr val="D4D4D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Rectangle 43">
              <a:extLst>
                <a:ext uri="{FF2B5EF4-FFF2-40B4-BE49-F238E27FC236}">
                  <a16:creationId xmlns:a16="http://schemas.microsoft.com/office/drawing/2014/main" id="{F51CA70F-BB5F-77BE-96A1-04F1666A9BB1}"/>
                </a:ext>
              </a:extLst>
            </p:cNvPr>
            <p:cNvSpPr>
              <a:spLocks noChangeArrowheads="1"/>
            </p:cNvSpPr>
            <p:nvPr/>
          </p:nvSpPr>
          <p:spPr bwMode="auto">
            <a:xfrm>
              <a:off x="6442" y="1424"/>
              <a:ext cx="7" cy="247"/>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Line 44">
              <a:extLst>
                <a:ext uri="{FF2B5EF4-FFF2-40B4-BE49-F238E27FC236}">
                  <a16:creationId xmlns:a16="http://schemas.microsoft.com/office/drawing/2014/main" id="{12AF72E0-30DD-FF0B-E14E-819EC5F16538}"/>
                </a:ext>
              </a:extLst>
            </p:cNvPr>
            <p:cNvSpPr>
              <a:spLocks noChangeShapeType="1"/>
            </p:cNvSpPr>
            <p:nvPr/>
          </p:nvSpPr>
          <p:spPr bwMode="auto">
            <a:xfrm>
              <a:off x="334" y="1925"/>
              <a:ext cx="3396" cy="0"/>
            </a:xfrm>
            <a:prstGeom prst="line">
              <a:avLst/>
            </a:prstGeom>
            <a:noFill/>
            <a:ln w="0">
              <a:solidFill>
                <a:srgbClr val="D4D4D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Rectangle 45">
              <a:extLst>
                <a:ext uri="{FF2B5EF4-FFF2-40B4-BE49-F238E27FC236}">
                  <a16:creationId xmlns:a16="http://schemas.microsoft.com/office/drawing/2014/main" id="{740270D7-C497-D21B-0557-67805A7A6940}"/>
                </a:ext>
              </a:extLst>
            </p:cNvPr>
            <p:cNvSpPr>
              <a:spLocks noChangeArrowheads="1"/>
            </p:cNvSpPr>
            <p:nvPr/>
          </p:nvSpPr>
          <p:spPr bwMode="auto">
            <a:xfrm>
              <a:off x="334" y="1925"/>
              <a:ext cx="3396" cy="7"/>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Line 46">
              <a:extLst>
                <a:ext uri="{FF2B5EF4-FFF2-40B4-BE49-F238E27FC236}">
                  <a16:creationId xmlns:a16="http://schemas.microsoft.com/office/drawing/2014/main" id="{88ED9D0F-B178-2538-BB62-B1B37DF41C50}"/>
                </a:ext>
              </a:extLst>
            </p:cNvPr>
            <p:cNvSpPr>
              <a:spLocks noChangeShapeType="1"/>
            </p:cNvSpPr>
            <p:nvPr/>
          </p:nvSpPr>
          <p:spPr bwMode="auto">
            <a:xfrm>
              <a:off x="334" y="2178"/>
              <a:ext cx="3396" cy="0"/>
            </a:xfrm>
            <a:prstGeom prst="line">
              <a:avLst/>
            </a:prstGeom>
            <a:noFill/>
            <a:ln w="0">
              <a:solidFill>
                <a:srgbClr val="D4D4D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Rectangle 47">
              <a:extLst>
                <a:ext uri="{FF2B5EF4-FFF2-40B4-BE49-F238E27FC236}">
                  <a16:creationId xmlns:a16="http://schemas.microsoft.com/office/drawing/2014/main" id="{69344C23-61AB-E7E7-D543-A92CCF86D92B}"/>
                </a:ext>
              </a:extLst>
            </p:cNvPr>
            <p:cNvSpPr>
              <a:spLocks noChangeArrowheads="1"/>
            </p:cNvSpPr>
            <p:nvPr/>
          </p:nvSpPr>
          <p:spPr bwMode="auto">
            <a:xfrm>
              <a:off x="334" y="2178"/>
              <a:ext cx="3396" cy="7"/>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Line 48">
              <a:extLst>
                <a:ext uri="{FF2B5EF4-FFF2-40B4-BE49-F238E27FC236}">
                  <a16:creationId xmlns:a16="http://schemas.microsoft.com/office/drawing/2014/main" id="{A4406C9F-714A-2816-3385-D1CB7C896BF7}"/>
                </a:ext>
              </a:extLst>
            </p:cNvPr>
            <p:cNvSpPr>
              <a:spLocks noChangeShapeType="1"/>
            </p:cNvSpPr>
            <p:nvPr/>
          </p:nvSpPr>
          <p:spPr bwMode="auto">
            <a:xfrm>
              <a:off x="327" y="1164"/>
              <a:ext cx="0" cy="1275"/>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Rectangle 49">
              <a:extLst>
                <a:ext uri="{FF2B5EF4-FFF2-40B4-BE49-F238E27FC236}">
                  <a16:creationId xmlns:a16="http://schemas.microsoft.com/office/drawing/2014/main" id="{83B37561-B21A-37B3-07DE-224D621216F5}"/>
                </a:ext>
              </a:extLst>
            </p:cNvPr>
            <p:cNvSpPr>
              <a:spLocks noChangeArrowheads="1"/>
            </p:cNvSpPr>
            <p:nvPr/>
          </p:nvSpPr>
          <p:spPr bwMode="auto">
            <a:xfrm>
              <a:off x="327" y="1164"/>
              <a:ext cx="7" cy="12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Line 50">
              <a:extLst>
                <a:ext uri="{FF2B5EF4-FFF2-40B4-BE49-F238E27FC236}">
                  <a16:creationId xmlns:a16="http://schemas.microsoft.com/office/drawing/2014/main" id="{55B15AB0-2460-345A-B0A1-3CF548117F61}"/>
                </a:ext>
              </a:extLst>
            </p:cNvPr>
            <p:cNvSpPr>
              <a:spLocks noChangeShapeType="1"/>
            </p:cNvSpPr>
            <p:nvPr/>
          </p:nvSpPr>
          <p:spPr bwMode="auto">
            <a:xfrm>
              <a:off x="3730" y="1418"/>
              <a:ext cx="0" cy="1021"/>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Rectangle 51">
              <a:extLst>
                <a:ext uri="{FF2B5EF4-FFF2-40B4-BE49-F238E27FC236}">
                  <a16:creationId xmlns:a16="http://schemas.microsoft.com/office/drawing/2014/main" id="{54F15B8E-3963-5D2A-2B51-CD0CC2C9282A}"/>
                </a:ext>
              </a:extLst>
            </p:cNvPr>
            <p:cNvSpPr>
              <a:spLocks noChangeArrowheads="1"/>
            </p:cNvSpPr>
            <p:nvPr/>
          </p:nvSpPr>
          <p:spPr bwMode="auto">
            <a:xfrm>
              <a:off x="3730" y="1418"/>
              <a:ext cx="7" cy="102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Line 52">
              <a:extLst>
                <a:ext uri="{FF2B5EF4-FFF2-40B4-BE49-F238E27FC236}">
                  <a16:creationId xmlns:a16="http://schemas.microsoft.com/office/drawing/2014/main" id="{F34E073E-B917-2708-3F4E-E1EE3BED3A0D}"/>
                </a:ext>
              </a:extLst>
            </p:cNvPr>
            <p:cNvSpPr>
              <a:spLocks noChangeShapeType="1"/>
            </p:cNvSpPr>
            <p:nvPr/>
          </p:nvSpPr>
          <p:spPr bwMode="auto">
            <a:xfrm>
              <a:off x="4634" y="1418"/>
              <a:ext cx="0" cy="1021"/>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Rectangle 53">
              <a:extLst>
                <a:ext uri="{FF2B5EF4-FFF2-40B4-BE49-F238E27FC236}">
                  <a16:creationId xmlns:a16="http://schemas.microsoft.com/office/drawing/2014/main" id="{ECD70934-DE73-4CBE-0294-0DF86A52C280}"/>
                </a:ext>
              </a:extLst>
            </p:cNvPr>
            <p:cNvSpPr>
              <a:spLocks noChangeArrowheads="1"/>
            </p:cNvSpPr>
            <p:nvPr/>
          </p:nvSpPr>
          <p:spPr bwMode="auto">
            <a:xfrm>
              <a:off x="4634" y="1418"/>
              <a:ext cx="7" cy="102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Line 54">
              <a:extLst>
                <a:ext uri="{FF2B5EF4-FFF2-40B4-BE49-F238E27FC236}">
                  <a16:creationId xmlns:a16="http://schemas.microsoft.com/office/drawing/2014/main" id="{74C9A6A0-6657-CE56-CE5E-83F6D8B5DF0D}"/>
                </a:ext>
              </a:extLst>
            </p:cNvPr>
            <p:cNvSpPr>
              <a:spLocks noChangeShapeType="1"/>
            </p:cNvSpPr>
            <p:nvPr/>
          </p:nvSpPr>
          <p:spPr bwMode="auto">
            <a:xfrm>
              <a:off x="5538" y="1418"/>
              <a:ext cx="0" cy="1021"/>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Rectangle 55">
              <a:extLst>
                <a:ext uri="{FF2B5EF4-FFF2-40B4-BE49-F238E27FC236}">
                  <a16:creationId xmlns:a16="http://schemas.microsoft.com/office/drawing/2014/main" id="{9718E1C8-EB4A-EF4E-2E44-E0A7963A9FB5}"/>
                </a:ext>
              </a:extLst>
            </p:cNvPr>
            <p:cNvSpPr>
              <a:spLocks noChangeArrowheads="1"/>
            </p:cNvSpPr>
            <p:nvPr/>
          </p:nvSpPr>
          <p:spPr bwMode="auto">
            <a:xfrm>
              <a:off x="5538" y="1418"/>
              <a:ext cx="7" cy="102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Line 56">
              <a:extLst>
                <a:ext uri="{FF2B5EF4-FFF2-40B4-BE49-F238E27FC236}">
                  <a16:creationId xmlns:a16="http://schemas.microsoft.com/office/drawing/2014/main" id="{5799545C-B7DA-BC03-3A74-8EA69C4F3E87}"/>
                </a:ext>
              </a:extLst>
            </p:cNvPr>
            <p:cNvSpPr>
              <a:spLocks noChangeShapeType="1"/>
            </p:cNvSpPr>
            <p:nvPr/>
          </p:nvSpPr>
          <p:spPr bwMode="auto">
            <a:xfrm>
              <a:off x="334" y="2432"/>
              <a:ext cx="7019"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Rectangle 57">
              <a:extLst>
                <a:ext uri="{FF2B5EF4-FFF2-40B4-BE49-F238E27FC236}">
                  <a16:creationId xmlns:a16="http://schemas.microsoft.com/office/drawing/2014/main" id="{A25B0EF2-9340-01A0-62CB-B8323A2395A9}"/>
                </a:ext>
              </a:extLst>
            </p:cNvPr>
            <p:cNvSpPr>
              <a:spLocks noChangeArrowheads="1"/>
            </p:cNvSpPr>
            <p:nvPr/>
          </p:nvSpPr>
          <p:spPr bwMode="auto">
            <a:xfrm>
              <a:off x="334" y="2432"/>
              <a:ext cx="7019"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Line 58">
              <a:extLst>
                <a:ext uri="{FF2B5EF4-FFF2-40B4-BE49-F238E27FC236}">
                  <a16:creationId xmlns:a16="http://schemas.microsoft.com/office/drawing/2014/main" id="{068685A0-0399-8621-114B-29973A6ED7AA}"/>
                </a:ext>
              </a:extLst>
            </p:cNvPr>
            <p:cNvSpPr>
              <a:spLocks noChangeShapeType="1"/>
            </p:cNvSpPr>
            <p:nvPr/>
          </p:nvSpPr>
          <p:spPr bwMode="auto">
            <a:xfrm>
              <a:off x="7346" y="1171"/>
              <a:ext cx="0" cy="1268"/>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Rectangle 59">
              <a:extLst>
                <a:ext uri="{FF2B5EF4-FFF2-40B4-BE49-F238E27FC236}">
                  <a16:creationId xmlns:a16="http://schemas.microsoft.com/office/drawing/2014/main" id="{0B269FB0-7EC3-38EC-DA4F-FD58A57ED512}"/>
                </a:ext>
              </a:extLst>
            </p:cNvPr>
            <p:cNvSpPr>
              <a:spLocks noChangeArrowheads="1"/>
            </p:cNvSpPr>
            <p:nvPr/>
          </p:nvSpPr>
          <p:spPr bwMode="auto">
            <a:xfrm>
              <a:off x="7346" y="1171"/>
              <a:ext cx="7" cy="126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Line 60">
              <a:extLst>
                <a:ext uri="{FF2B5EF4-FFF2-40B4-BE49-F238E27FC236}">
                  <a16:creationId xmlns:a16="http://schemas.microsoft.com/office/drawing/2014/main" id="{70133292-DB12-41D1-3052-60FFD1472AD0}"/>
                </a:ext>
              </a:extLst>
            </p:cNvPr>
            <p:cNvSpPr>
              <a:spLocks noChangeShapeType="1"/>
            </p:cNvSpPr>
            <p:nvPr/>
          </p:nvSpPr>
          <p:spPr bwMode="auto">
            <a:xfrm>
              <a:off x="327" y="2439"/>
              <a:ext cx="1" cy="1"/>
            </a:xfrm>
            <a:prstGeom prst="line">
              <a:avLst/>
            </a:prstGeom>
            <a:noFill/>
            <a:ln w="0">
              <a:solidFill>
                <a:srgbClr val="D4D4D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Rectangle 61">
              <a:extLst>
                <a:ext uri="{FF2B5EF4-FFF2-40B4-BE49-F238E27FC236}">
                  <a16:creationId xmlns:a16="http://schemas.microsoft.com/office/drawing/2014/main" id="{1BC55BEF-79B8-6E3A-003A-D429923814D8}"/>
                </a:ext>
              </a:extLst>
            </p:cNvPr>
            <p:cNvSpPr>
              <a:spLocks noChangeArrowheads="1"/>
            </p:cNvSpPr>
            <p:nvPr/>
          </p:nvSpPr>
          <p:spPr bwMode="auto">
            <a:xfrm>
              <a:off x="327" y="2439"/>
              <a:ext cx="7" cy="6"/>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Line 62">
              <a:extLst>
                <a:ext uri="{FF2B5EF4-FFF2-40B4-BE49-F238E27FC236}">
                  <a16:creationId xmlns:a16="http://schemas.microsoft.com/office/drawing/2014/main" id="{A6FB9C9F-785F-8152-FDFE-0F0AB605389A}"/>
                </a:ext>
              </a:extLst>
            </p:cNvPr>
            <p:cNvSpPr>
              <a:spLocks noChangeShapeType="1"/>
            </p:cNvSpPr>
            <p:nvPr/>
          </p:nvSpPr>
          <p:spPr bwMode="auto">
            <a:xfrm>
              <a:off x="3730" y="2439"/>
              <a:ext cx="1" cy="1"/>
            </a:xfrm>
            <a:prstGeom prst="line">
              <a:avLst/>
            </a:prstGeom>
            <a:noFill/>
            <a:ln w="0">
              <a:solidFill>
                <a:srgbClr val="D4D4D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Rectangle 63">
              <a:extLst>
                <a:ext uri="{FF2B5EF4-FFF2-40B4-BE49-F238E27FC236}">
                  <a16:creationId xmlns:a16="http://schemas.microsoft.com/office/drawing/2014/main" id="{F02F0978-BB4D-DE2E-0B52-000AB430C791}"/>
                </a:ext>
              </a:extLst>
            </p:cNvPr>
            <p:cNvSpPr>
              <a:spLocks noChangeArrowheads="1"/>
            </p:cNvSpPr>
            <p:nvPr/>
          </p:nvSpPr>
          <p:spPr bwMode="auto">
            <a:xfrm>
              <a:off x="3730" y="2439"/>
              <a:ext cx="7" cy="6"/>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Line 64">
              <a:extLst>
                <a:ext uri="{FF2B5EF4-FFF2-40B4-BE49-F238E27FC236}">
                  <a16:creationId xmlns:a16="http://schemas.microsoft.com/office/drawing/2014/main" id="{20452B45-A6DE-1BB9-C1F7-2F95E86422C2}"/>
                </a:ext>
              </a:extLst>
            </p:cNvPr>
            <p:cNvSpPr>
              <a:spLocks noChangeShapeType="1"/>
            </p:cNvSpPr>
            <p:nvPr/>
          </p:nvSpPr>
          <p:spPr bwMode="auto">
            <a:xfrm>
              <a:off x="4634" y="2439"/>
              <a:ext cx="1" cy="1"/>
            </a:xfrm>
            <a:prstGeom prst="line">
              <a:avLst/>
            </a:prstGeom>
            <a:noFill/>
            <a:ln w="0">
              <a:solidFill>
                <a:srgbClr val="D4D4D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 name="Rectangle 65">
              <a:extLst>
                <a:ext uri="{FF2B5EF4-FFF2-40B4-BE49-F238E27FC236}">
                  <a16:creationId xmlns:a16="http://schemas.microsoft.com/office/drawing/2014/main" id="{98166C15-BFDE-3C59-323C-8D664A28FECC}"/>
                </a:ext>
              </a:extLst>
            </p:cNvPr>
            <p:cNvSpPr>
              <a:spLocks noChangeArrowheads="1"/>
            </p:cNvSpPr>
            <p:nvPr/>
          </p:nvSpPr>
          <p:spPr bwMode="auto">
            <a:xfrm>
              <a:off x="4634" y="2439"/>
              <a:ext cx="7" cy="6"/>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Line 66">
              <a:extLst>
                <a:ext uri="{FF2B5EF4-FFF2-40B4-BE49-F238E27FC236}">
                  <a16:creationId xmlns:a16="http://schemas.microsoft.com/office/drawing/2014/main" id="{B1CAFED7-ABF6-864A-7EE4-2FE0A64421F3}"/>
                </a:ext>
              </a:extLst>
            </p:cNvPr>
            <p:cNvSpPr>
              <a:spLocks noChangeShapeType="1"/>
            </p:cNvSpPr>
            <p:nvPr/>
          </p:nvSpPr>
          <p:spPr bwMode="auto">
            <a:xfrm>
              <a:off x="5538" y="2439"/>
              <a:ext cx="1" cy="1"/>
            </a:xfrm>
            <a:prstGeom prst="line">
              <a:avLst/>
            </a:prstGeom>
            <a:noFill/>
            <a:ln w="0">
              <a:solidFill>
                <a:srgbClr val="D4D4D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Rectangle 67">
              <a:extLst>
                <a:ext uri="{FF2B5EF4-FFF2-40B4-BE49-F238E27FC236}">
                  <a16:creationId xmlns:a16="http://schemas.microsoft.com/office/drawing/2014/main" id="{02E313A9-8395-855D-D860-0AF9FFC4131F}"/>
                </a:ext>
              </a:extLst>
            </p:cNvPr>
            <p:cNvSpPr>
              <a:spLocks noChangeArrowheads="1"/>
            </p:cNvSpPr>
            <p:nvPr/>
          </p:nvSpPr>
          <p:spPr bwMode="auto">
            <a:xfrm>
              <a:off x="5538" y="2439"/>
              <a:ext cx="7" cy="6"/>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Line 68">
              <a:extLst>
                <a:ext uri="{FF2B5EF4-FFF2-40B4-BE49-F238E27FC236}">
                  <a16:creationId xmlns:a16="http://schemas.microsoft.com/office/drawing/2014/main" id="{697DCAA4-11A9-44B3-0C3C-1E327C0AABEB}"/>
                </a:ext>
              </a:extLst>
            </p:cNvPr>
            <p:cNvSpPr>
              <a:spLocks noChangeShapeType="1"/>
            </p:cNvSpPr>
            <p:nvPr/>
          </p:nvSpPr>
          <p:spPr bwMode="auto">
            <a:xfrm>
              <a:off x="6442" y="2439"/>
              <a:ext cx="1" cy="1"/>
            </a:xfrm>
            <a:prstGeom prst="line">
              <a:avLst/>
            </a:prstGeom>
            <a:noFill/>
            <a:ln w="0">
              <a:solidFill>
                <a:srgbClr val="D4D4D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Rectangle 69">
              <a:extLst>
                <a:ext uri="{FF2B5EF4-FFF2-40B4-BE49-F238E27FC236}">
                  <a16:creationId xmlns:a16="http://schemas.microsoft.com/office/drawing/2014/main" id="{404D7D64-E36B-8F54-48B5-22BCCCAB741E}"/>
                </a:ext>
              </a:extLst>
            </p:cNvPr>
            <p:cNvSpPr>
              <a:spLocks noChangeArrowheads="1"/>
            </p:cNvSpPr>
            <p:nvPr/>
          </p:nvSpPr>
          <p:spPr bwMode="auto">
            <a:xfrm>
              <a:off x="6442" y="2439"/>
              <a:ext cx="7" cy="6"/>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Line 70">
              <a:extLst>
                <a:ext uri="{FF2B5EF4-FFF2-40B4-BE49-F238E27FC236}">
                  <a16:creationId xmlns:a16="http://schemas.microsoft.com/office/drawing/2014/main" id="{CD26F7E9-BBE3-B91A-E2FD-785DF06D94FF}"/>
                </a:ext>
              </a:extLst>
            </p:cNvPr>
            <p:cNvSpPr>
              <a:spLocks noChangeShapeType="1"/>
            </p:cNvSpPr>
            <p:nvPr/>
          </p:nvSpPr>
          <p:spPr bwMode="auto">
            <a:xfrm>
              <a:off x="7346" y="2439"/>
              <a:ext cx="1" cy="1"/>
            </a:xfrm>
            <a:prstGeom prst="line">
              <a:avLst/>
            </a:prstGeom>
            <a:noFill/>
            <a:ln w="0">
              <a:solidFill>
                <a:srgbClr val="D4D4D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Rectangle 71">
              <a:extLst>
                <a:ext uri="{FF2B5EF4-FFF2-40B4-BE49-F238E27FC236}">
                  <a16:creationId xmlns:a16="http://schemas.microsoft.com/office/drawing/2014/main" id="{607A3535-C099-762E-DBA6-89565CAECCE1}"/>
                </a:ext>
              </a:extLst>
            </p:cNvPr>
            <p:cNvSpPr>
              <a:spLocks noChangeArrowheads="1"/>
            </p:cNvSpPr>
            <p:nvPr/>
          </p:nvSpPr>
          <p:spPr bwMode="auto">
            <a:xfrm>
              <a:off x="7346" y="2439"/>
              <a:ext cx="7" cy="6"/>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Line 72">
              <a:extLst>
                <a:ext uri="{FF2B5EF4-FFF2-40B4-BE49-F238E27FC236}">
                  <a16:creationId xmlns:a16="http://schemas.microsoft.com/office/drawing/2014/main" id="{4B029772-DAFF-A091-09A2-C9019302A0D0}"/>
                </a:ext>
              </a:extLst>
            </p:cNvPr>
            <p:cNvSpPr>
              <a:spLocks noChangeShapeType="1"/>
            </p:cNvSpPr>
            <p:nvPr/>
          </p:nvSpPr>
          <p:spPr bwMode="auto">
            <a:xfrm>
              <a:off x="7353" y="1164"/>
              <a:ext cx="1" cy="1"/>
            </a:xfrm>
            <a:prstGeom prst="line">
              <a:avLst/>
            </a:prstGeom>
            <a:noFill/>
            <a:ln w="0">
              <a:solidFill>
                <a:srgbClr val="D4D4D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Rectangle 73">
              <a:extLst>
                <a:ext uri="{FF2B5EF4-FFF2-40B4-BE49-F238E27FC236}">
                  <a16:creationId xmlns:a16="http://schemas.microsoft.com/office/drawing/2014/main" id="{DA40C1AE-F0E0-3E8F-F044-6CB72E68819C}"/>
                </a:ext>
              </a:extLst>
            </p:cNvPr>
            <p:cNvSpPr>
              <a:spLocks noChangeArrowheads="1"/>
            </p:cNvSpPr>
            <p:nvPr/>
          </p:nvSpPr>
          <p:spPr bwMode="auto">
            <a:xfrm>
              <a:off x="7353" y="1164"/>
              <a:ext cx="6" cy="7"/>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Line 74">
              <a:extLst>
                <a:ext uri="{FF2B5EF4-FFF2-40B4-BE49-F238E27FC236}">
                  <a16:creationId xmlns:a16="http://schemas.microsoft.com/office/drawing/2014/main" id="{4C7BBF1C-A6C7-D26A-2316-AAB5A276B567}"/>
                </a:ext>
              </a:extLst>
            </p:cNvPr>
            <p:cNvSpPr>
              <a:spLocks noChangeShapeType="1"/>
            </p:cNvSpPr>
            <p:nvPr/>
          </p:nvSpPr>
          <p:spPr bwMode="auto">
            <a:xfrm>
              <a:off x="7353" y="1418"/>
              <a:ext cx="1" cy="1"/>
            </a:xfrm>
            <a:prstGeom prst="line">
              <a:avLst/>
            </a:prstGeom>
            <a:noFill/>
            <a:ln w="0">
              <a:solidFill>
                <a:srgbClr val="D4D4D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Rectangle 75">
              <a:extLst>
                <a:ext uri="{FF2B5EF4-FFF2-40B4-BE49-F238E27FC236}">
                  <a16:creationId xmlns:a16="http://schemas.microsoft.com/office/drawing/2014/main" id="{C6961EE4-16B2-FB3F-744D-0B164635FDE4}"/>
                </a:ext>
              </a:extLst>
            </p:cNvPr>
            <p:cNvSpPr>
              <a:spLocks noChangeArrowheads="1"/>
            </p:cNvSpPr>
            <p:nvPr/>
          </p:nvSpPr>
          <p:spPr bwMode="auto">
            <a:xfrm>
              <a:off x="7353" y="1418"/>
              <a:ext cx="6" cy="6"/>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Line 76">
              <a:extLst>
                <a:ext uri="{FF2B5EF4-FFF2-40B4-BE49-F238E27FC236}">
                  <a16:creationId xmlns:a16="http://schemas.microsoft.com/office/drawing/2014/main" id="{CCFB71DC-4009-8FF4-B8C9-8CCA37761839}"/>
                </a:ext>
              </a:extLst>
            </p:cNvPr>
            <p:cNvSpPr>
              <a:spLocks noChangeShapeType="1"/>
            </p:cNvSpPr>
            <p:nvPr/>
          </p:nvSpPr>
          <p:spPr bwMode="auto">
            <a:xfrm>
              <a:off x="7353" y="1671"/>
              <a:ext cx="1" cy="1"/>
            </a:xfrm>
            <a:prstGeom prst="line">
              <a:avLst/>
            </a:prstGeom>
            <a:noFill/>
            <a:ln w="0">
              <a:solidFill>
                <a:srgbClr val="D4D4D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Rectangle 77">
              <a:extLst>
                <a:ext uri="{FF2B5EF4-FFF2-40B4-BE49-F238E27FC236}">
                  <a16:creationId xmlns:a16="http://schemas.microsoft.com/office/drawing/2014/main" id="{574B1413-20CD-67C4-4D25-942E4B7E00CB}"/>
                </a:ext>
              </a:extLst>
            </p:cNvPr>
            <p:cNvSpPr>
              <a:spLocks noChangeArrowheads="1"/>
            </p:cNvSpPr>
            <p:nvPr/>
          </p:nvSpPr>
          <p:spPr bwMode="auto">
            <a:xfrm>
              <a:off x="7353" y="1671"/>
              <a:ext cx="6" cy="7"/>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Line 78">
              <a:extLst>
                <a:ext uri="{FF2B5EF4-FFF2-40B4-BE49-F238E27FC236}">
                  <a16:creationId xmlns:a16="http://schemas.microsoft.com/office/drawing/2014/main" id="{0C694C93-158F-253D-FF7A-F6EA77CFE1FC}"/>
                </a:ext>
              </a:extLst>
            </p:cNvPr>
            <p:cNvSpPr>
              <a:spLocks noChangeShapeType="1"/>
            </p:cNvSpPr>
            <p:nvPr/>
          </p:nvSpPr>
          <p:spPr bwMode="auto">
            <a:xfrm>
              <a:off x="7353" y="1925"/>
              <a:ext cx="1" cy="1"/>
            </a:xfrm>
            <a:prstGeom prst="line">
              <a:avLst/>
            </a:prstGeom>
            <a:noFill/>
            <a:ln w="0">
              <a:solidFill>
                <a:srgbClr val="D4D4D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Rectangle 79">
              <a:extLst>
                <a:ext uri="{FF2B5EF4-FFF2-40B4-BE49-F238E27FC236}">
                  <a16:creationId xmlns:a16="http://schemas.microsoft.com/office/drawing/2014/main" id="{936A1CC0-BEE8-8FFB-B4D7-707615B8F1FB}"/>
                </a:ext>
              </a:extLst>
            </p:cNvPr>
            <p:cNvSpPr>
              <a:spLocks noChangeArrowheads="1"/>
            </p:cNvSpPr>
            <p:nvPr/>
          </p:nvSpPr>
          <p:spPr bwMode="auto">
            <a:xfrm>
              <a:off x="7353" y="1925"/>
              <a:ext cx="6" cy="7"/>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Line 80">
              <a:extLst>
                <a:ext uri="{FF2B5EF4-FFF2-40B4-BE49-F238E27FC236}">
                  <a16:creationId xmlns:a16="http://schemas.microsoft.com/office/drawing/2014/main" id="{FA0183AA-AFAB-C5C3-2F99-5476525139BA}"/>
                </a:ext>
              </a:extLst>
            </p:cNvPr>
            <p:cNvSpPr>
              <a:spLocks noChangeShapeType="1"/>
            </p:cNvSpPr>
            <p:nvPr/>
          </p:nvSpPr>
          <p:spPr bwMode="auto">
            <a:xfrm>
              <a:off x="7353" y="2178"/>
              <a:ext cx="1" cy="1"/>
            </a:xfrm>
            <a:prstGeom prst="line">
              <a:avLst/>
            </a:prstGeom>
            <a:noFill/>
            <a:ln w="0">
              <a:solidFill>
                <a:srgbClr val="D4D4D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Rectangle 81">
              <a:extLst>
                <a:ext uri="{FF2B5EF4-FFF2-40B4-BE49-F238E27FC236}">
                  <a16:creationId xmlns:a16="http://schemas.microsoft.com/office/drawing/2014/main" id="{A14130A1-332A-C6D0-EBCE-1A0D4BAE8D66}"/>
                </a:ext>
              </a:extLst>
            </p:cNvPr>
            <p:cNvSpPr>
              <a:spLocks noChangeArrowheads="1"/>
            </p:cNvSpPr>
            <p:nvPr/>
          </p:nvSpPr>
          <p:spPr bwMode="auto">
            <a:xfrm>
              <a:off x="7353" y="2178"/>
              <a:ext cx="6" cy="7"/>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Line 82">
              <a:extLst>
                <a:ext uri="{FF2B5EF4-FFF2-40B4-BE49-F238E27FC236}">
                  <a16:creationId xmlns:a16="http://schemas.microsoft.com/office/drawing/2014/main" id="{8AA46CB9-82A9-89D4-667E-BB2590095E35}"/>
                </a:ext>
              </a:extLst>
            </p:cNvPr>
            <p:cNvSpPr>
              <a:spLocks noChangeShapeType="1"/>
            </p:cNvSpPr>
            <p:nvPr/>
          </p:nvSpPr>
          <p:spPr bwMode="auto">
            <a:xfrm>
              <a:off x="7353" y="2432"/>
              <a:ext cx="1" cy="1"/>
            </a:xfrm>
            <a:prstGeom prst="line">
              <a:avLst/>
            </a:prstGeom>
            <a:noFill/>
            <a:ln w="0">
              <a:solidFill>
                <a:srgbClr val="D4D4D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Rectangle 83">
              <a:extLst>
                <a:ext uri="{FF2B5EF4-FFF2-40B4-BE49-F238E27FC236}">
                  <a16:creationId xmlns:a16="http://schemas.microsoft.com/office/drawing/2014/main" id="{2211A595-3F20-C6CE-6820-1A1E1FBCE8CE}"/>
                </a:ext>
              </a:extLst>
            </p:cNvPr>
            <p:cNvSpPr>
              <a:spLocks noChangeArrowheads="1"/>
            </p:cNvSpPr>
            <p:nvPr/>
          </p:nvSpPr>
          <p:spPr bwMode="auto">
            <a:xfrm>
              <a:off x="7353" y="2432"/>
              <a:ext cx="6" cy="7"/>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88" name="TextBox 87">
            <a:extLst>
              <a:ext uri="{FF2B5EF4-FFF2-40B4-BE49-F238E27FC236}">
                <a16:creationId xmlns:a16="http://schemas.microsoft.com/office/drawing/2014/main" id="{CE3949EF-9D66-FC78-C11C-299E12F932E3}"/>
              </a:ext>
            </a:extLst>
          </p:cNvPr>
          <p:cNvSpPr txBox="1"/>
          <p:nvPr/>
        </p:nvSpPr>
        <p:spPr>
          <a:xfrm>
            <a:off x="519113" y="4274680"/>
            <a:ext cx="11152187" cy="3139321"/>
          </a:xfrm>
          <a:prstGeom prst="rect">
            <a:avLst/>
          </a:prstGeom>
          <a:noFill/>
        </p:spPr>
        <p:txBody>
          <a:bodyPr wrap="square" rtlCol="0">
            <a:spAutoFit/>
          </a:bodyPr>
          <a:lstStyle/>
          <a:p>
            <a:pPr marL="285750" indent="-285750">
              <a:buFont typeface="Arial" panose="020B0604020202020204" pitchFamily="34" charset="0"/>
              <a:buChar char="•"/>
            </a:pPr>
            <a:r>
              <a:rPr lang="en-US" dirty="0"/>
              <a:t>Without archetypes, all the values go up---the amount of minutes watched, # of videos watched, and average extremeness of all the videos watched.</a:t>
            </a:r>
          </a:p>
          <a:p>
            <a:pPr marL="285750" indent="-285750">
              <a:buFont typeface="Arial" panose="020B0604020202020204" pitchFamily="34" charset="0"/>
              <a:buChar char="•"/>
            </a:pPr>
            <a:r>
              <a:rPr lang="en-US" dirty="0"/>
              <a:t>Without archetypes, the average extremeness goes up slightly, the number of videos watched nearly doubles, and the number of minutes watched goes down. The same pattern happens with archetypes.</a:t>
            </a:r>
          </a:p>
          <a:p>
            <a:pPr marL="285750" indent="-285750">
              <a:buFont typeface="Arial" panose="020B0604020202020204" pitchFamily="34" charset="0"/>
              <a:buChar char="•"/>
            </a:pPr>
            <a:r>
              <a:rPr lang="en-US" b="1" dirty="0"/>
              <a:t>TODO: which is happening---is the simulation perfectly modeling </a:t>
            </a:r>
            <a:r>
              <a:rPr lang="en-US" b="1" dirty="0" err="1"/>
              <a:t>irl</a:t>
            </a:r>
            <a:r>
              <a:rPr lang="en-US" b="1" dirty="0"/>
              <a:t>, especially with the decrease in minutes watched? Or are there exclusions and assumptions being made that are leading to this? Figure it out.</a:t>
            </a:r>
          </a:p>
          <a:p>
            <a:pPr marL="742950" lvl="1" indent="-285750">
              <a:buFont typeface="Arial" panose="020B0604020202020204" pitchFamily="34" charset="0"/>
              <a:buChar char="•"/>
            </a:pPr>
            <a:r>
              <a:rPr lang="en-US" b="1" dirty="0"/>
              <a:t>The model said xyz---should I believe it? Is that part of the model I should change? Or am I learning something new?</a:t>
            </a:r>
          </a:p>
          <a:p>
            <a:pPr marL="742950" lvl="1" indent="-285750">
              <a:buFont typeface="Arial" panose="020B0604020202020204" pitchFamily="34" charset="0"/>
              <a:buChar char="•"/>
            </a:pPr>
            <a:r>
              <a:rPr lang="en-US" i="1" dirty="0"/>
              <a:t>I tried looking around a bit for the decrease in minutes watched, and maybe it’s modeling something like YouTube Shorts? Where they’re watching more of them, but they’re shorter videos (therefore it’s possible to watch more of them in a smaller amount of time)? Am I reinventing the YouTube Shorts wheel here?</a:t>
            </a:r>
          </a:p>
        </p:txBody>
      </p:sp>
    </p:spTree>
    <p:extLst>
      <p:ext uri="{BB962C8B-B14F-4D97-AF65-F5344CB8AC3E}">
        <p14:creationId xmlns:p14="http://schemas.microsoft.com/office/powerpoint/2010/main" val="3328772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E5865-DDF5-E4D0-C5FC-E867F94B9FE8}"/>
              </a:ext>
            </a:extLst>
          </p:cNvPr>
          <p:cNvSpPr>
            <a:spLocks noGrp="1"/>
          </p:cNvSpPr>
          <p:nvPr>
            <p:ph type="title"/>
          </p:nvPr>
        </p:nvSpPr>
        <p:spPr>
          <a:xfrm>
            <a:off x="709612" y="128231"/>
            <a:ext cx="10772775" cy="1024467"/>
          </a:xfrm>
        </p:spPr>
        <p:txBody>
          <a:bodyPr>
            <a:normAutofit/>
          </a:bodyPr>
          <a:lstStyle/>
          <a:p>
            <a:r>
              <a:rPr lang="en-US" sz="4000" i="1"/>
              <a:t>Avg. Extremeness of Videos Watched Per Agent</a:t>
            </a:r>
            <a:endParaRPr lang="en-US" sz="4000" i="1" dirty="0"/>
          </a:p>
        </p:txBody>
      </p:sp>
      <p:pic>
        <p:nvPicPr>
          <p:cNvPr id="6" name="Picture 5">
            <a:extLst>
              <a:ext uri="{FF2B5EF4-FFF2-40B4-BE49-F238E27FC236}">
                <a16:creationId xmlns:a16="http://schemas.microsoft.com/office/drawing/2014/main" id="{6827B2AA-0A7D-F6AA-A3FC-B469B25EA2DC}"/>
              </a:ext>
            </a:extLst>
          </p:cNvPr>
          <p:cNvPicPr>
            <a:picLocks noChangeAspect="1"/>
          </p:cNvPicPr>
          <p:nvPr/>
        </p:nvPicPr>
        <p:blipFill>
          <a:blip r:embed="rId2"/>
          <a:stretch>
            <a:fillRect/>
          </a:stretch>
        </p:blipFill>
        <p:spPr>
          <a:xfrm>
            <a:off x="2150226" y="1087423"/>
            <a:ext cx="7495396" cy="5362560"/>
          </a:xfrm>
          <a:prstGeom prst="rect">
            <a:avLst/>
          </a:prstGeom>
        </p:spPr>
      </p:pic>
    </p:spTree>
    <p:extLst>
      <p:ext uri="{BB962C8B-B14F-4D97-AF65-F5344CB8AC3E}">
        <p14:creationId xmlns:p14="http://schemas.microsoft.com/office/powerpoint/2010/main" val="676169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E5865-DDF5-E4D0-C5FC-E867F94B9FE8}"/>
              </a:ext>
            </a:extLst>
          </p:cNvPr>
          <p:cNvSpPr>
            <a:spLocks noGrp="1"/>
          </p:cNvSpPr>
          <p:nvPr>
            <p:ph type="title"/>
          </p:nvPr>
        </p:nvSpPr>
        <p:spPr>
          <a:xfrm>
            <a:off x="709612" y="128231"/>
            <a:ext cx="10772775" cy="1024467"/>
          </a:xfrm>
        </p:spPr>
        <p:txBody>
          <a:bodyPr>
            <a:normAutofit/>
          </a:bodyPr>
          <a:lstStyle/>
          <a:p>
            <a:r>
              <a:rPr lang="en-US" sz="4000" i="1" dirty="0"/>
              <a:t>Minutes Watched Per Agent, By Extremeness</a:t>
            </a:r>
          </a:p>
        </p:txBody>
      </p:sp>
      <p:pic>
        <p:nvPicPr>
          <p:cNvPr id="4" name="Picture 3">
            <a:extLst>
              <a:ext uri="{FF2B5EF4-FFF2-40B4-BE49-F238E27FC236}">
                <a16:creationId xmlns:a16="http://schemas.microsoft.com/office/drawing/2014/main" id="{2C4CABC1-6771-6321-C053-B8E66EC4C6E7}"/>
              </a:ext>
            </a:extLst>
          </p:cNvPr>
          <p:cNvPicPr>
            <a:picLocks noChangeAspect="1"/>
          </p:cNvPicPr>
          <p:nvPr/>
        </p:nvPicPr>
        <p:blipFill>
          <a:blip r:embed="rId2"/>
          <a:stretch>
            <a:fillRect/>
          </a:stretch>
        </p:blipFill>
        <p:spPr>
          <a:xfrm>
            <a:off x="2585095" y="1152698"/>
            <a:ext cx="7021808" cy="5272347"/>
          </a:xfrm>
          <a:prstGeom prst="rect">
            <a:avLst/>
          </a:prstGeom>
        </p:spPr>
      </p:pic>
      <p:sp>
        <p:nvSpPr>
          <p:cNvPr id="3" name="TextBox 2">
            <a:extLst>
              <a:ext uri="{FF2B5EF4-FFF2-40B4-BE49-F238E27FC236}">
                <a16:creationId xmlns:a16="http://schemas.microsoft.com/office/drawing/2014/main" id="{4DB91A74-EA52-217F-67B8-68BE53EF99A1}"/>
              </a:ext>
            </a:extLst>
          </p:cNvPr>
          <p:cNvSpPr txBox="1"/>
          <p:nvPr/>
        </p:nvSpPr>
        <p:spPr>
          <a:xfrm>
            <a:off x="146695" y="1152698"/>
            <a:ext cx="2438400" cy="5078313"/>
          </a:xfrm>
          <a:prstGeom prst="rect">
            <a:avLst/>
          </a:prstGeom>
          <a:noFill/>
        </p:spPr>
        <p:txBody>
          <a:bodyPr wrap="square" rtlCol="0">
            <a:spAutoFit/>
          </a:bodyPr>
          <a:lstStyle/>
          <a:p>
            <a:r>
              <a:rPr lang="en-US" dirty="0"/>
              <a:t>Make y axis extremeness of videos watched</a:t>
            </a:r>
          </a:p>
          <a:p>
            <a:r>
              <a:rPr lang="en-US" dirty="0"/>
              <a:t>Make x axis the longest video threshold, or </a:t>
            </a:r>
            <a:r>
              <a:rPr lang="en-US" dirty="0" err="1"/>
              <a:t>yt</a:t>
            </a:r>
            <a:r>
              <a:rPr lang="en-US" dirty="0"/>
              <a:t> time threshold, or pop threshold</a:t>
            </a:r>
          </a:p>
          <a:p>
            <a:r>
              <a:rPr lang="en-US" dirty="0"/>
              <a:t>- &gt; each of the other parameters, one graph at a time</a:t>
            </a:r>
          </a:p>
          <a:p>
            <a:r>
              <a:rPr lang="en-US" dirty="0"/>
              <a:t>If you’re switching to generate random, non-archetype agents, sort the agents by extremeness on x-axis and see what their watched extremeness is on y-axis. Etc. </a:t>
            </a:r>
          </a:p>
        </p:txBody>
      </p:sp>
    </p:spTree>
    <p:extLst>
      <p:ext uri="{BB962C8B-B14F-4D97-AF65-F5344CB8AC3E}">
        <p14:creationId xmlns:p14="http://schemas.microsoft.com/office/powerpoint/2010/main" val="791931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E5865-DDF5-E4D0-C5FC-E867F94B9FE8}"/>
              </a:ext>
            </a:extLst>
          </p:cNvPr>
          <p:cNvSpPr>
            <a:spLocks noGrp="1"/>
          </p:cNvSpPr>
          <p:nvPr>
            <p:ph type="title"/>
          </p:nvPr>
        </p:nvSpPr>
        <p:spPr>
          <a:xfrm>
            <a:off x="709612" y="128231"/>
            <a:ext cx="10772775" cy="1024467"/>
          </a:xfrm>
        </p:spPr>
        <p:txBody>
          <a:bodyPr>
            <a:normAutofit/>
          </a:bodyPr>
          <a:lstStyle/>
          <a:p>
            <a:r>
              <a:rPr lang="en-US" sz="4000" i="1" dirty="0"/>
              <a:t>Minutes Watched Per Agent, By Agent #</a:t>
            </a:r>
          </a:p>
        </p:txBody>
      </p:sp>
      <p:pic>
        <p:nvPicPr>
          <p:cNvPr id="5" name="Picture 4">
            <a:extLst>
              <a:ext uri="{FF2B5EF4-FFF2-40B4-BE49-F238E27FC236}">
                <a16:creationId xmlns:a16="http://schemas.microsoft.com/office/drawing/2014/main" id="{941569F7-4C50-F7D1-F74F-CC8A1FEDC6E6}"/>
              </a:ext>
            </a:extLst>
          </p:cNvPr>
          <p:cNvPicPr>
            <a:picLocks noChangeAspect="1"/>
          </p:cNvPicPr>
          <p:nvPr/>
        </p:nvPicPr>
        <p:blipFill>
          <a:blip r:embed="rId2"/>
          <a:stretch>
            <a:fillRect/>
          </a:stretch>
        </p:blipFill>
        <p:spPr>
          <a:xfrm>
            <a:off x="2715796" y="1152698"/>
            <a:ext cx="6760405" cy="5349961"/>
          </a:xfrm>
          <a:prstGeom prst="rect">
            <a:avLst/>
          </a:prstGeom>
        </p:spPr>
      </p:pic>
    </p:spTree>
    <p:extLst>
      <p:ext uri="{BB962C8B-B14F-4D97-AF65-F5344CB8AC3E}">
        <p14:creationId xmlns:p14="http://schemas.microsoft.com/office/powerpoint/2010/main" val="2258441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E5865-DDF5-E4D0-C5FC-E867F94B9FE8}"/>
              </a:ext>
            </a:extLst>
          </p:cNvPr>
          <p:cNvSpPr>
            <a:spLocks noGrp="1"/>
          </p:cNvSpPr>
          <p:nvPr>
            <p:ph type="title"/>
          </p:nvPr>
        </p:nvSpPr>
        <p:spPr>
          <a:xfrm>
            <a:off x="709612" y="128231"/>
            <a:ext cx="10772775" cy="1024467"/>
          </a:xfrm>
        </p:spPr>
        <p:txBody>
          <a:bodyPr>
            <a:normAutofit/>
          </a:bodyPr>
          <a:lstStyle/>
          <a:p>
            <a:r>
              <a:rPr lang="en-US" sz="4000" i="1" dirty="0"/>
              <a:t># of Videos Watched Per Agent</a:t>
            </a:r>
          </a:p>
        </p:txBody>
      </p:sp>
      <p:pic>
        <p:nvPicPr>
          <p:cNvPr id="4" name="Picture 3">
            <a:extLst>
              <a:ext uri="{FF2B5EF4-FFF2-40B4-BE49-F238E27FC236}">
                <a16:creationId xmlns:a16="http://schemas.microsoft.com/office/drawing/2014/main" id="{87757E1A-8F31-CDB6-95DF-71384C50F7B5}"/>
              </a:ext>
            </a:extLst>
          </p:cNvPr>
          <p:cNvPicPr>
            <a:picLocks noChangeAspect="1"/>
          </p:cNvPicPr>
          <p:nvPr/>
        </p:nvPicPr>
        <p:blipFill>
          <a:blip r:embed="rId2"/>
          <a:stretch>
            <a:fillRect/>
          </a:stretch>
        </p:blipFill>
        <p:spPr>
          <a:xfrm>
            <a:off x="2200102" y="1152698"/>
            <a:ext cx="6800243" cy="5470031"/>
          </a:xfrm>
          <a:prstGeom prst="rect">
            <a:avLst/>
          </a:prstGeom>
        </p:spPr>
      </p:pic>
    </p:spTree>
    <p:extLst>
      <p:ext uri="{BB962C8B-B14F-4D97-AF65-F5344CB8AC3E}">
        <p14:creationId xmlns:p14="http://schemas.microsoft.com/office/powerpoint/2010/main" val="1198066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056A5-EDEC-3DB8-B082-9135678450F7}"/>
              </a:ext>
            </a:extLst>
          </p:cNvPr>
          <p:cNvSpPr>
            <a:spLocks noGrp="1"/>
          </p:cNvSpPr>
          <p:nvPr>
            <p:ph type="title"/>
          </p:nvPr>
        </p:nvSpPr>
        <p:spPr>
          <a:xfrm>
            <a:off x="657224" y="499533"/>
            <a:ext cx="10772775" cy="1296016"/>
          </a:xfrm>
        </p:spPr>
        <p:txBody>
          <a:bodyPr>
            <a:normAutofit fontScale="90000"/>
          </a:bodyPr>
          <a:lstStyle/>
          <a:p>
            <a:r>
              <a:rPr lang="en-US" dirty="0"/>
              <a:t>What does the simulation currently show?</a:t>
            </a:r>
          </a:p>
        </p:txBody>
      </p:sp>
      <p:sp>
        <p:nvSpPr>
          <p:cNvPr id="3" name="Content Placeholder 2">
            <a:extLst>
              <a:ext uri="{FF2B5EF4-FFF2-40B4-BE49-F238E27FC236}">
                <a16:creationId xmlns:a16="http://schemas.microsoft.com/office/drawing/2014/main" id="{8EA18F4C-E3D3-2419-6438-B4A31819BFCB}"/>
              </a:ext>
            </a:extLst>
          </p:cNvPr>
          <p:cNvSpPr>
            <a:spLocks noGrp="1"/>
          </p:cNvSpPr>
          <p:nvPr>
            <p:ph sz="half" idx="1"/>
          </p:nvPr>
        </p:nvSpPr>
        <p:spPr>
          <a:xfrm>
            <a:off x="657224" y="2208723"/>
            <a:ext cx="9104654" cy="3767328"/>
          </a:xfrm>
        </p:spPr>
        <p:txBody>
          <a:bodyPr/>
          <a:lstStyle/>
          <a:p>
            <a:pPr>
              <a:buFont typeface="Arial" panose="020B0604020202020204" pitchFamily="34" charset="0"/>
              <a:buChar char="•"/>
            </a:pPr>
            <a:r>
              <a:rPr lang="en-US" dirty="0"/>
              <a:t> Average extremeness of videos watched goes up for each of the rec systems. </a:t>
            </a:r>
            <a:r>
              <a:rPr lang="en-US" b="1" dirty="0"/>
              <a:t>This effect is much more pronounced in the scoring system.</a:t>
            </a:r>
          </a:p>
          <a:p>
            <a:pPr>
              <a:buFont typeface="Arial" panose="020B0604020202020204" pitchFamily="34" charset="0"/>
              <a:buChar char="•"/>
            </a:pPr>
            <a:r>
              <a:rPr lang="en-US" dirty="0"/>
              <a:t> Agents on the extremes watch more minutes of content with the rec systems than without. However, agents in the middle watch </a:t>
            </a:r>
            <a:r>
              <a:rPr lang="en-US" i="1" dirty="0"/>
              <a:t>less</a:t>
            </a:r>
            <a:r>
              <a:rPr lang="en-US" dirty="0"/>
              <a:t> minutes of content with the rec systems.</a:t>
            </a:r>
          </a:p>
          <a:p>
            <a:pPr>
              <a:buFont typeface="Arial" panose="020B0604020202020204" pitchFamily="34" charset="0"/>
              <a:buChar char="•"/>
            </a:pPr>
            <a:r>
              <a:rPr lang="en-US" dirty="0"/>
              <a:t> For every rec system, users watch a higher quantity of videos, with those in the middle having the highest increase in number of videos watched.</a:t>
            </a:r>
          </a:p>
          <a:p>
            <a:pPr lvl="1">
              <a:buFont typeface="Arial" panose="020B0604020202020204" pitchFamily="34" charset="0"/>
              <a:buChar char="•"/>
            </a:pPr>
            <a:r>
              <a:rPr lang="en-US" dirty="0"/>
              <a:t>Despite the middle agents watching more videos, they’re watching for less time. This makes sense---the middle agents prefer shorter videos, so they’re likely watching a bunch of really short videos.</a:t>
            </a:r>
          </a:p>
        </p:txBody>
      </p:sp>
    </p:spTree>
    <p:extLst>
      <p:ext uri="{BB962C8B-B14F-4D97-AF65-F5344CB8AC3E}">
        <p14:creationId xmlns:p14="http://schemas.microsoft.com/office/powerpoint/2010/main" val="2765529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056A5-EDEC-3DB8-B082-9135678450F7}"/>
              </a:ext>
            </a:extLst>
          </p:cNvPr>
          <p:cNvSpPr>
            <a:spLocks noGrp="1"/>
          </p:cNvSpPr>
          <p:nvPr>
            <p:ph type="title"/>
          </p:nvPr>
        </p:nvSpPr>
        <p:spPr>
          <a:xfrm>
            <a:off x="657224" y="499533"/>
            <a:ext cx="10772775" cy="1296016"/>
          </a:xfrm>
        </p:spPr>
        <p:txBody>
          <a:bodyPr>
            <a:normAutofit fontScale="90000"/>
          </a:bodyPr>
          <a:lstStyle/>
          <a:p>
            <a:r>
              <a:rPr lang="en-US" dirty="0"/>
              <a:t>What are potential next steps/research questions to answer?</a:t>
            </a:r>
          </a:p>
        </p:txBody>
      </p:sp>
      <p:sp>
        <p:nvSpPr>
          <p:cNvPr id="3" name="Content Placeholder 2">
            <a:extLst>
              <a:ext uri="{FF2B5EF4-FFF2-40B4-BE49-F238E27FC236}">
                <a16:creationId xmlns:a16="http://schemas.microsoft.com/office/drawing/2014/main" id="{8EA18F4C-E3D3-2419-6438-B4A31819BFCB}"/>
              </a:ext>
            </a:extLst>
          </p:cNvPr>
          <p:cNvSpPr>
            <a:spLocks noGrp="1"/>
          </p:cNvSpPr>
          <p:nvPr>
            <p:ph sz="half" idx="1"/>
          </p:nvPr>
        </p:nvSpPr>
        <p:spPr>
          <a:xfrm>
            <a:off x="657224" y="2208723"/>
            <a:ext cx="10986136" cy="4219786"/>
          </a:xfrm>
        </p:spPr>
        <p:txBody>
          <a:bodyPr>
            <a:normAutofit lnSpcReduction="10000"/>
          </a:bodyPr>
          <a:lstStyle/>
          <a:p>
            <a:pPr>
              <a:buFont typeface="Arial" panose="020B0604020202020204" pitchFamily="34" charset="0"/>
              <a:buChar char="•"/>
            </a:pPr>
            <a:r>
              <a:rPr lang="en-US" dirty="0"/>
              <a:t> Look at how each system affects users in the middle and extremes separately, rather than just the overall averages</a:t>
            </a:r>
          </a:p>
          <a:p>
            <a:pPr lvl="1">
              <a:buFont typeface="Arial" panose="020B0604020202020204" pitchFamily="34" charset="0"/>
              <a:buChar char="•"/>
            </a:pPr>
            <a:r>
              <a:rPr lang="en-US" dirty="0"/>
              <a:t>e.g. Find the averages for each graph for, say, just the middle three categories of agent, and see how what they watch changes for each system.</a:t>
            </a:r>
          </a:p>
          <a:p>
            <a:pPr>
              <a:buFont typeface="Arial" panose="020B0604020202020204" pitchFamily="34" charset="0"/>
              <a:buChar char="•"/>
            </a:pPr>
            <a:r>
              <a:rPr lang="en-US" dirty="0"/>
              <a:t> Mess around with the scoring system. Change around the parameters and the weights and such to see what can happen.</a:t>
            </a:r>
          </a:p>
          <a:p>
            <a:pPr lvl="1">
              <a:buFont typeface="Arial" panose="020B0604020202020204" pitchFamily="34" charset="0"/>
              <a:buChar char="•"/>
            </a:pPr>
            <a:r>
              <a:rPr lang="en-US" dirty="0"/>
              <a:t>E.g. how do the results of the scoring system change depending on how the parameters change?</a:t>
            </a:r>
          </a:p>
          <a:p>
            <a:pPr>
              <a:buFont typeface="Arial" panose="020B0604020202020204" pitchFamily="34" charset="0"/>
              <a:buChar char="•"/>
            </a:pPr>
            <a:r>
              <a:rPr lang="en-US" dirty="0"/>
              <a:t> Try making the agents a lot more random</a:t>
            </a:r>
          </a:p>
          <a:p>
            <a:pPr lvl="1">
              <a:buFont typeface="Arial" panose="020B0604020202020204" pitchFamily="34" charset="0"/>
              <a:buChar char="•"/>
            </a:pPr>
            <a:r>
              <a:rPr lang="en-US" dirty="0"/>
              <a:t>e.g. Generate however many agents, but instead of following a distribution for their viewing preferences and habits, all of their attributes are completely random. Disregard the archetypes entirely.</a:t>
            </a:r>
          </a:p>
          <a:p>
            <a:pPr lvl="1">
              <a:buFont typeface="Arial" panose="020B0604020202020204" pitchFamily="34" charset="0"/>
              <a:buChar char="•"/>
            </a:pPr>
            <a:endParaRPr lang="en-US" dirty="0"/>
          </a:p>
          <a:p>
            <a:pPr lvl="1">
              <a:buFont typeface="Arial" panose="020B0604020202020204" pitchFamily="34" charset="0"/>
              <a:buChar char="•"/>
            </a:pPr>
            <a:r>
              <a:rPr lang="en-US" dirty="0"/>
              <a:t>What would a normal person want to know from this work? What questions are we missing here?</a:t>
            </a:r>
          </a:p>
        </p:txBody>
      </p:sp>
    </p:spTree>
    <p:extLst>
      <p:ext uri="{BB962C8B-B14F-4D97-AF65-F5344CB8AC3E}">
        <p14:creationId xmlns:p14="http://schemas.microsoft.com/office/powerpoint/2010/main" val="3662785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68045-6DA7-CD2A-0368-FEB88F8CAAAE}"/>
              </a:ext>
            </a:extLst>
          </p:cNvPr>
          <p:cNvSpPr>
            <a:spLocks noGrp="1"/>
          </p:cNvSpPr>
          <p:nvPr>
            <p:ph type="title"/>
          </p:nvPr>
        </p:nvSpPr>
        <p:spPr/>
        <p:txBody>
          <a:bodyPr>
            <a:normAutofit fontScale="90000"/>
          </a:bodyPr>
          <a:lstStyle/>
          <a:p>
            <a:r>
              <a:rPr lang="en-US" sz="3000" i="1" dirty="0"/>
              <a:t>Look at how each system affects users in the middle and extremes separately, rather than just the overall averages.</a:t>
            </a:r>
            <a:br>
              <a:rPr lang="en-US" sz="3000" i="1" dirty="0"/>
            </a:br>
            <a:r>
              <a:rPr lang="en-US" sz="800" i="1" dirty="0"/>
              <a:t> </a:t>
            </a:r>
            <a:br>
              <a:rPr lang="en-US" sz="3000" i="1" dirty="0"/>
            </a:br>
            <a:r>
              <a:rPr lang="en-US" sz="2400" dirty="0">
                <a:solidFill>
                  <a:schemeClr val="tx2"/>
                </a:solidFill>
              </a:rPr>
              <a:t>Goal: see how more run-of-the-mill, not extreme users are affected by the different rec. systems.</a:t>
            </a:r>
            <a:br>
              <a:rPr lang="en-US" sz="3000" i="1" dirty="0"/>
            </a:br>
            <a:endParaRPr lang="en-US" sz="3000" i="1" dirty="0"/>
          </a:p>
        </p:txBody>
      </p:sp>
      <p:sp>
        <p:nvSpPr>
          <p:cNvPr id="3" name="Content Placeholder 2">
            <a:extLst>
              <a:ext uri="{FF2B5EF4-FFF2-40B4-BE49-F238E27FC236}">
                <a16:creationId xmlns:a16="http://schemas.microsoft.com/office/drawing/2014/main" id="{94F48F5A-4100-ACA9-C5FB-B87AED40A9E9}"/>
              </a:ext>
            </a:extLst>
          </p:cNvPr>
          <p:cNvSpPr>
            <a:spLocks noGrp="1"/>
          </p:cNvSpPr>
          <p:nvPr>
            <p:ph idx="1"/>
          </p:nvPr>
        </p:nvSpPr>
        <p:spPr>
          <a:xfrm>
            <a:off x="676656" y="2011680"/>
            <a:ext cx="11077540" cy="4150822"/>
          </a:xfrm>
        </p:spPr>
        <p:txBody>
          <a:bodyPr>
            <a:normAutofit/>
          </a:bodyPr>
          <a:lstStyle/>
          <a:p>
            <a:pPr marL="0" indent="0">
              <a:buNone/>
            </a:pPr>
            <a:r>
              <a:rPr lang="en-US" dirty="0"/>
              <a:t>Steps to do so:</a:t>
            </a:r>
          </a:p>
          <a:p>
            <a:pPr>
              <a:buFont typeface="Arial" panose="020B0604020202020204" pitchFamily="34" charset="0"/>
              <a:buChar char="•"/>
            </a:pPr>
            <a:r>
              <a:rPr lang="en-US" dirty="0"/>
              <a:t> Run simulation with just the agents in the middle three archetypes, aka the middle 56% of agents. Or, generate only agents in these three archetypes (might be easier).</a:t>
            </a:r>
          </a:p>
          <a:p>
            <a:r>
              <a:rPr lang="en-US" sz="1800" b="0" dirty="0">
                <a:solidFill>
                  <a:srgbClr val="DDDCD3"/>
                </a:solidFill>
                <a:effectLst/>
                <a:latin typeface="Consolas" panose="020B0609020204030204" pitchFamily="49" charset="0"/>
              </a:rPr>
              <a:t> </a:t>
            </a:r>
            <a:r>
              <a:rPr lang="en-US" sz="1800" b="0" dirty="0">
                <a:solidFill>
                  <a:srgbClr val="7FC474"/>
                </a:solidFill>
                <a:effectLst/>
                <a:latin typeface="Consolas" panose="020B0609020204030204" pitchFamily="49" charset="0"/>
              </a:rPr>
              <a:t>"</a:t>
            </a:r>
            <a:r>
              <a:rPr lang="en-US" sz="1800" b="0" dirty="0" err="1">
                <a:solidFill>
                  <a:srgbClr val="7FC474"/>
                </a:solidFill>
                <a:effectLst/>
                <a:latin typeface="Consolas" panose="020B0609020204030204" pitchFamily="49" charset="0"/>
              </a:rPr>
              <a:t>passive_liberal</a:t>
            </a:r>
            <a:r>
              <a:rPr lang="en-US" sz="1800" b="0" dirty="0">
                <a:solidFill>
                  <a:srgbClr val="7FC474"/>
                </a:solidFill>
                <a:effectLst/>
                <a:latin typeface="Consolas" panose="020B0609020204030204" pitchFamily="49" charset="0"/>
              </a:rPr>
              <a:t>"</a:t>
            </a:r>
            <a:r>
              <a:rPr lang="en-US" sz="1800" b="0" dirty="0">
                <a:solidFill>
                  <a:srgbClr val="ADB8B8"/>
                </a:solidFill>
                <a:effectLst/>
                <a:latin typeface="Consolas" panose="020B0609020204030204" pitchFamily="49" charset="0"/>
              </a:rPr>
              <a:t>:</a:t>
            </a:r>
            <a:r>
              <a:rPr lang="en-US" sz="1800" b="0" dirty="0">
                <a:solidFill>
                  <a:srgbClr val="DDDCD3"/>
                </a:solidFill>
                <a:effectLst/>
                <a:latin typeface="Consolas" panose="020B0609020204030204" pitchFamily="49" charset="0"/>
              </a:rPr>
              <a:t> </a:t>
            </a:r>
            <a:r>
              <a:rPr lang="en-US" sz="1800" b="0" dirty="0">
                <a:solidFill>
                  <a:srgbClr val="C9D479"/>
                </a:solidFill>
                <a:effectLst/>
                <a:latin typeface="Consolas" panose="020B0609020204030204" pitchFamily="49" charset="0"/>
              </a:rPr>
              <a:t>0.15</a:t>
            </a:r>
            <a:r>
              <a:rPr lang="en-US" sz="1800" b="0" dirty="0">
                <a:solidFill>
                  <a:srgbClr val="ADB8B8"/>
                </a:solidFill>
                <a:effectLst/>
                <a:latin typeface="Consolas" panose="020B0609020204030204" pitchFamily="49" charset="0"/>
              </a:rPr>
              <a:t>,</a:t>
            </a:r>
            <a:endParaRPr lang="en-US" sz="1800" b="0" dirty="0">
              <a:solidFill>
                <a:srgbClr val="F8F8F2"/>
              </a:solidFill>
              <a:effectLst/>
              <a:latin typeface="Consolas" panose="020B0609020204030204" pitchFamily="49" charset="0"/>
            </a:endParaRPr>
          </a:p>
          <a:p>
            <a:r>
              <a:rPr lang="en-US" sz="1800" b="0" dirty="0">
                <a:solidFill>
                  <a:srgbClr val="DDDCD3"/>
                </a:solidFill>
                <a:effectLst/>
                <a:latin typeface="Consolas" panose="020B0609020204030204" pitchFamily="49" charset="0"/>
              </a:rPr>
              <a:t> </a:t>
            </a:r>
            <a:r>
              <a:rPr lang="en-US" sz="1800" b="0" dirty="0">
                <a:solidFill>
                  <a:srgbClr val="7FC474"/>
                </a:solidFill>
                <a:effectLst/>
                <a:latin typeface="Consolas" panose="020B0609020204030204" pitchFamily="49" charset="0"/>
              </a:rPr>
              <a:t>"</a:t>
            </a:r>
            <a:r>
              <a:rPr lang="en-US" sz="1800" b="0" dirty="0" err="1">
                <a:solidFill>
                  <a:srgbClr val="7FC474"/>
                </a:solidFill>
                <a:effectLst/>
                <a:latin typeface="Consolas" panose="020B0609020204030204" pitchFamily="49" charset="0"/>
              </a:rPr>
              <a:t>politically_disengaged</a:t>
            </a:r>
            <a:r>
              <a:rPr lang="en-US" sz="1800" b="0" dirty="0">
                <a:solidFill>
                  <a:srgbClr val="7FC474"/>
                </a:solidFill>
                <a:effectLst/>
                <a:latin typeface="Consolas" panose="020B0609020204030204" pitchFamily="49" charset="0"/>
              </a:rPr>
              <a:t>"</a:t>
            </a:r>
            <a:r>
              <a:rPr lang="en-US" sz="1800" b="0" dirty="0">
                <a:solidFill>
                  <a:srgbClr val="ADB8B8"/>
                </a:solidFill>
                <a:effectLst/>
                <a:latin typeface="Consolas" panose="020B0609020204030204" pitchFamily="49" charset="0"/>
              </a:rPr>
              <a:t>:</a:t>
            </a:r>
            <a:r>
              <a:rPr lang="en-US" sz="1800" b="0" dirty="0">
                <a:solidFill>
                  <a:srgbClr val="DDDCD3"/>
                </a:solidFill>
                <a:effectLst/>
                <a:latin typeface="Consolas" panose="020B0609020204030204" pitchFamily="49" charset="0"/>
              </a:rPr>
              <a:t> </a:t>
            </a:r>
            <a:r>
              <a:rPr lang="en-US" sz="1800" b="0" dirty="0">
                <a:solidFill>
                  <a:srgbClr val="C9D479"/>
                </a:solidFill>
                <a:effectLst/>
                <a:latin typeface="Consolas" panose="020B0609020204030204" pitchFamily="49" charset="0"/>
              </a:rPr>
              <a:t>0.26</a:t>
            </a:r>
            <a:r>
              <a:rPr lang="en-US" sz="1800" b="0" dirty="0">
                <a:solidFill>
                  <a:srgbClr val="ADB8B8"/>
                </a:solidFill>
                <a:effectLst/>
                <a:latin typeface="Consolas" panose="020B0609020204030204" pitchFamily="49" charset="0"/>
              </a:rPr>
              <a:t>,</a:t>
            </a:r>
            <a:endParaRPr lang="en-US" sz="1800" b="0" dirty="0">
              <a:solidFill>
                <a:srgbClr val="F8F8F2"/>
              </a:solidFill>
              <a:effectLst/>
              <a:latin typeface="Consolas" panose="020B0609020204030204" pitchFamily="49" charset="0"/>
            </a:endParaRPr>
          </a:p>
          <a:p>
            <a:r>
              <a:rPr lang="en-US" sz="1800" b="0" dirty="0">
                <a:solidFill>
                  <a:srgbClr val="DDDCD3"/>
                </a:solidFill>
                <a:effectLst/>
                <a:latin typeface="Consolas" panose="020B0609020204030204" pitchFamily="49" charset="0"/>
              </a:rPr>
              <a:t> </a:t>
            </a:r>
            <a:r>
              <a:rPr lang="en-US" sz="1800" b="0" dirty="0">
                <a:solidFill>
                  <a:srgbClr val="7FC474"/>
                </a:solidFill>
                <a:effectLst/>
                <a:latin typeface="Consolas" panose="020B0609020204030204" pitchFamily="49" charset="0"/>
              </a:rPr>
              <a:t>"moderate"</a:t>
            </a:r>
            <a:r>
              <a:rPr lang="en-US" sz="1800" b="0" dirty="0">
                <a:solidFill>
                  <a:srgbClr val="ADB8B8"/>
                </a:solidFill>
                <a:effectLst/>
                <a:latin typeface="Consolas" panose="020B0609020204030204" pitchFamily="49" charset="0"/>
              </a:rPr>
              <a:t>:</a:t>
            </a:r>
            <a:r>
              <a:rPr lang="en-US" sz="1800" b="0" dirty="0">
                <a:solidFill>
                  <a:srgbClr val="DDDCD3"/>
                </a:solidFill>
                <a:effectLst/>
                <a:latin typeface="Consolas" panose="020B0609020204030204" pitchFamily="49" charset="0"/>
              </a:rPr>
              <a:t> </a:t>
            </a:r>
            <a:r>
              <a:rPr lang="en-US" sz="1800" b="0" dirty="0">
                <a:solidFill>
                  <a:srgbClr val="C9D479"/>
                </a:solidFill>
                <a:effectLst/>
                <a:latin typeface="Consolas" panose="020B0609020204030204" pitchFamily="49" charset="0"/>
              </a:rPr>
              <a:t>0.15</a:t>
            </a:r>
            <a:r>
              <a:rPr lang="en-US" sz="1800" b="0" dirty="0">
                <a:solidFill>
                  <a:srgbClr val="ADB8B8"/>
                </a:solidFill>
                <a:effectLst/>
                <a:latin typeface="Consolas" panose="020B0609020204030204" pitchFamily="49" charset="0"/>
              </a:rPr>
              <a:t>,</a:t>
            </a:r>
            <a:endParaRPr lang="en-US" sz="1800" b="0" dirty="0">
              <a:solidFill>
                <a:srgbClr val="F8F8F2"/>
              </a:solidFill>
              <a:effectLst/>
              <a:latin typeface="Consolas" panose="020B0609020204030204" pitchFamily="49" charset="0"/>
            </a:endParaRPr>
          </a:p>
          <a:p>
            <a:pPr>
              <a:buFont typeface="Arial" panose="020B0604020202020204" pitchFamily="34" charset="0"/>
              <a:buChar char="•"/>
            </a:pPr>
            <a:r>
              <a:rPr lang="en-US" dirty="0"/>
              <a:t> Generate graphs, with averages like usual, for just these agents, instead of everybody.</a:t>
            </a:r>
          </a:p>
          <a:p>
            <a:pPr>
              <a:buFont typeface="Arial" panose="020B0604020202020204" pitchFamily="34" charset="0"/>
              <a:buChar char="•"/>
            </a:pPr>
            <a:r>
              <a:rPr lang="en-US" dirty="0"/>
              <a:t> Compare side-by-side how the numbers change for these middle agents.</a:t>
            </a:r>
          </a:p>
          <a:p>
            <a:pPr>
              <a:buFont typeface="Arial" panose="020B0604020202020204" pitchFamily="34" charset="0"/>
              <a:buChar char="•"/>
            </a:pPr>
            <a:r>
              <a:rPr lang="en-US" dirty="0"/>
              <a:t> If desired, repeat for just the extreme agents.</a:t>
            </a:r>
          </a:p>
        </p:txBody>
      </p:sp>
    </p:spTree>
    <p:extLst>
      <p:ext uri="{BB962C8B-B14F-4D97-AF65-F5344CB8AC3E}">
        <p14:creationId xmlns:p14="http://schemas.microsoft.com/office/powerpoint/2010/main" val="996893488"/>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TM03457491[[fn=Metropolitan]]</Template>
  <TotalTime>248</TotalTime>
  <Words>1905</Words>
  <Application>Microsoft Office PowerPoint</Application>
  <PresentationFormat>Widescreen</PresentationFormat>
  <Paragraphs>126</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Consolas</vt:lpstr>
      <vt:lpstr>Metropolitan</vt:lpstr>
      <vt:lpstr>Current Status of YouTube Simulation</vt:lpstr>
      <vt:lpstr>What does it do now?</vt:lpstr>
      <vt:lpstr>Avg. Extremeness of Videos Watched Per Agent</vt:lpstr>
      <vt:lpstr>Minutes Watched Per Agent, By Extremeness</vt:lpstr>
      <vt:lpstr>Minutes Watched Per Agent, By Agent #</vt:lpstr>
      <vt:lpstr># of Videos Watched Per Agent</vt:lpstr>
      <vt:lpstr>What does the simulation currently show?</vt:lpstr>
      <vt:lpstr>What are potential next steps/research questions to answer?</vt:lpstr>
      <vt:lpstr>Look at how each system affects users in the middle and extremes separately, rather than just the overall averages.   Goal: see how more run-of-the-mill, not extreme users are affected by the different rec. systems. </vt:lpstr>
      <vt:lpstr>Look at how each system affects users in the middle and extremes separately, rather than just the overall averages. </vt:lpstr>
      <vt:lpstr>PowerPoint Presentation</vt:lpstr>
      <vt:lpstr>PowerPoint Presentation</vt:lpstr>
      <vt:lpstr>PowerPoint Presentation</vt:lpstr>
      <vt:lpstr>PowerPoint Presentation</vt:lpstr>
      <vt:lpstr>The final regression graph looks like this:</vt:lpstr>
      <vt:lpstr>tl;dr from the last slide</vt:lpstr>
      <vt:lpstr>Why is this important?</vt:lpstr>
      <vt:lpstr>Middle Agents Minutes Watched</vt:lpstr>
      <vt:lpstr>Minutes Watched Cont’d.</vt:lpstr>
      <vt:lpstr>Middle Agents # of Videos Watched</vt:lpstr>
      <vt:lpstr>Videos Watched Cont’d.</vt:lpstr>
      <vt:lpstr>Meeting 1/24/24</vt:lpstr>
      <vt:lpstr>What did I do?</vt:lpstr>
      <vt:lpstr>PowerPoint Presentation</vt:lpstr>
      <vt:lpstr>PowerPoint Presentation</vt:lpstr>
      <vt:lpstr>PowerPoint Presentation</vt:lpstr>
      <vt:lpstr>PowerPoint Presentation</vt:lpstr>
      <vt:lpstr>PowerPoint Presentation</vt:lpstr>
      <vt:lpstr>Comparing across archetypes and scoring/non-scoring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Current Status of YouTube Simulation</dc:title>
  <dc:creator>Alexandra Rabeno</dc:creator>
  <cp:lastModifiedBy>Alexandra Rabeno</cp:lastModifiedBy>
  <cp:revision>19</cp:revision>
  <dcterms:created xsi:type="dcterms:W3CDTF">2024-01-09T00:22:19Z</dcterms:created>
  <dcterms:modified xsi:type="dcterms:W3CDTF">2024-01-29T03:50:48Z</dcterms:modified>
</cp:coreProperties>
</file>