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eometric Analogi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Geometric Analogies</a:t>
            </a:r>
          </a:p>
        </p:txBody>
      </p:sp>
      <p:sp>
        <p:nvSpPr>
          <p:cNvPr id="120" name="Deirdre Scully and Caitlin Snyde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Deirdre Scully and Caitlin Snyder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ntrospective Observ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Introspective Observations</a:t>
            </a:r>
          </a:p>
        </p:txBody>
      </p:sp>
      <p:sp>
        <p:nvSpPr>
          <p:cNvPr id="123" name="Identification and isolation of different shapes in the image, even if they are overlapping…"/>
          <p:cNvSpPr txBox="1"/>
          <p:nvPr/>
        </p:nvSpPr>
        <p:spPr>
          <a:xfrm>
            <a:off x="1027873" y="2157070"/>
            <a:ext cx="10949054" cy="5248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</a:pPr>
            <a:r>
              <a:t>Identification and isolation of different shapes in the image, even if they are overlapping</a:t>
            </a:r>
          </a:p>
          <a:p>
            <a:pPr algn="l"/>
          </a:p>
          <a:p>
            <a:pPr marL="228600" indent="-228600" algn="l">
              <a:buSzPct val="100000"/>
              <a:buChar char="•"/>
            </a:pPr>
            <a:r>
              <a:t>Creation of generic logical rules such as "the shape inside of the bigger shape is removed”</a:t>
            </a:r>
          </a:p>
          <a:p>
            <a:pPr algn="l"/>
          </a:p>
          <a:p>
            <a:pPr marL="228600" indent="-228600" algn="l">
              <a:buSzPct val="100000"/>
              <a:buChar char="•"/>
            </a:pPr>
            <a:r>
              <a:t>The different operations manipulating the images include: rotation, flipping, adding, and subtracting shapes (moving shapes are considered adding then subtracting)</a:t>
            </a:r>
          </a:p>
          <a:p>
            <a:pPr algn="l"/>
          </a:p>
          <a:p>
            <a:pPr marL="228600" indent="-228600" algn="l">
              <a:buSzPct val="100000"/>
              <a:buChar char="•"/>
            </a:pPr>
            <a:r>
              <a:t>Edge detection must explore every pixel neighboring a non-zero one in order to find the entire boundary of the shape, but will fail when shapes are overlapping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ystem Description"/>
          <p:cNvSpPr txBox="1"/>
          <p:nvPr>
            <p:ph type="title"/>
          </p:nvPr>
        </p:nvSpPr>
        <p:spPr>
          <a:xfrm>
            <a:off x="1028700" y="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System Description</a:t>
            </a:r>
          </a:p>
        </p:txBody>
      </p:sp>
      <p:sp>
        <p:nvSpPr>
          <p:cNvPr id="126" name="Idea: Solve the problems without having to isolate the different shapes…"/>
          <p:cNvSpPr txBox="1"/>
          <p:nvPr/>
        </p:nvSpPr>
        <p:spPr>
          <a:xfrm>
            <a:off x="1027873" y="1915770"/>
            <a:ext cx="10949054" cy="7458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</a:pPr>
            <a:r>
              <a:t>Idea: Solve the problems without having to isolate the different shapes        </a:t>
            </a:r>
          </a:p>
          <a:p>
            <a:pPr algn="l"/>
          </a:p>
          <a:p>
            <a:pPr marL="228600" indent="-228600" algn="l">
              <a:buSzPct val="100000"/>
              <a:buChar char="•"/>
            </a:pPr>
            <a:r>
              <a:t>Algorithm first attempts to find the correct answer if the only change is a simple rotation or flip of the entire image</a:t>
            </a:r>
          </a:p>
          <a:p>
            <a:pPr algn="l"/>
          </a:p>
          <a:p>
            <a:pPr marL="228600" indent="-228600" algn="l">
              <a:buSzPct val="100000"/>
              <a:buChar char="•"/>
            </a:pPr>
            <a:r>
              <a:t>Operates under the theory that whatever changes happen between images A and B, they will be congruent to the changes between C and the correct answer</a:t>
            </a:r>
          </a:p>
          <a:p>
            <a:pPr algn="l"/>
          </a:p>
          <a:p>
            <a:pPr lvl="4" marL="228600" indent="-228600" algn="l">
              <a:buSzPct val="100000"/>
              <a:buChar char="•"/>
            </a:pPr>
            <a:r>
              <a:t>The difference maps between images are created by subtracting B from A and all possible answers from C</a:t>
            </a:r>
          </a:p>
          <a:p>
            <a:pPr algn="l"/>
          </a:p>
          <a:p>
            <a:pPr lvl="5" marL="228600" indent="-228600" algn="l">
              <a:buSzPct val="100000"/>
              <a:buChar char="•"/>
            </a:pPr>
            <a:r>
              <a:t>Added pixels are valued as +1 and removed pixels are valued as -1</a:t>
            </a:r>
          </a:p>
          <a:p>
            <a:pPr algn="l"/>
          </a:p>
          <a:p>
            <a:pPr lvl="5" marL="228600" indent="-228600" algn="l">
              <a:buSzPct val="100000"/>
              <a:buChar char="•"/>
            </a:pPr>
            <a:r>
              <a:t>Pixels changed within each quadrant is compared between the A-B and C-options difference maps</a:t>
            </a:r>
          </a:p>
          <a:p>
            <a:pPr algn="l"/>
          </a:p>
          <a:p>
            <a:pPr lvl="5" marL="228600" indent="-228600" algn="l">
              <a:buSzPct val="100000"/>
              <a:buChar char="•"/>
            </a:pPr>
            <a:r>
              <a:t>Whichever C-option image has the closest number of quadrant differences on average to the A-B quadrants, is chosen as the correct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xample Problem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Problem 1</a:t>
            </a:r>
          </a:p>
        </p:txBody>
      </p:sp>
      <p:pic>
        <p:nvPicPr>
          <p:cNvPr id="12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500" y="2419350"/>
            <a:ext cx="9829800" cy="491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Example Problem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Problem 1</a:t>
            </a:r>
          </a:p>
        </p:txBody>
      </p:sp>
      <p:pic>
        <p:nvPicPr>
          <p:cNvPr id="132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5517" y="2165201"/>
            <a:ext cx="5993766" cy="2996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a-b.png" descr="a-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7053" y="5635609"/>
            <a:ext cx="1450694" cy="1403462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Problem 1"/>
          <p:cNvSpPr txBox="1"/>
          <p:nvPr/>
        </p:nvSpPr>
        <p:spPr>
          <a:xfrm>
            <a:off x="780338" y="3433112"/>
            <a:ext cx="181633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Problem 1</a:t>
            </a:r>
          </a:p>
        </p:txBody>
      </p:sp>
      <p:sp>
        <p:nvSpPr>
          <p:cNvPr id="135" name="(A - B)"/>
          <p:cNvSpPr txBox="1"/>
          <p:nvPr/>
        </p:nvSpPr>
        <p:spPr>
          <a:xfrm>
            <a:off x="780338" y="6106810"/>
            <a:ext cx="181633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(A - B)</a:t>
            </a:r>
          </a:p>
        </p:txBody>
      </p:sp>
      <p:sp>
        <p:nvSpPr>
          <p:cNvPr id="136" name="(C - options)"/>
          <p:cNvSpPr txBox="1"/>
          <p:nvPr/>
        </p:nvSpPr>
        <p:spPr>
          <a:xfrm>
            <a:off x="729042" y="8097291"/>
            <a:ext cx="19189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(C - options)</a:t>
            </a:r>
          </a:p>
        </p:txBody>
      </p:sp>
      <p:pic>
        <p:nvPicPr>
          <p:cNvPr id="137" name="c.png" descr="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30285" y="7497609"/>
            <a:ext cx="6944230" cy="1660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140" name="Part 1:…"/>
          <p:cNvSpPr txBox="1"/>
          <p:nvPr/>
        </p:nvSpPr>
        <p:spPr>
          <a:xfrm>
            <a:off x="1027873" y="2715870"/>
            <a:ext cx="10949054" cy="5248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</a:pPr>
            <a:r>
              <a:t>Part 1:</a:t>
            </a:r>
          </a:p>
          <a:p>
            <a:pPr marL="228600" indent="-228600" algn="l">
              <a:buSzPct val="100000"/>
              <a:buChar char="•"/>
            </a:pPr>
            <a:r>
              <a:t>Solves 8 problems correctly for 53% accuracy: 1, 2, 5, 6, 8, 9, 11 and 12</a:t>
            </a:r>
          </a:p>
          <a:p>
            <a:pPr marL="228600" indent="-228600" algn="l">
              <a:buSzPct val="100000"/>
              <a:buChar char="•"/>
            </a:pPr>
            <a:r>
              <a:t>Solves two additional problems in top two answers for 67% accuracy: 7 and 15 </a:t>
            </a:r>
          </a:p>
          <a:p>
            <a:pPr marL="228600" indent="-228600" algn="l">
              <a:buSzPct val="100000"/>
              <a:buChar char="•"/>
            </a:pPr>
            <a:r>
              <a:t>Solves three additional problems in top three answers for 13/15 problems (87% accuracy): 3, 10 and 14</a:t>
            </a:r>
          </a:p>
          <a:p>
            <a:pPr algn="l"/>
          </a:p>
          <a:p>
            <a:pPr algn="l"/>
            <a:r>
              <a:t>Part 2:</a:t>
            </a:r>
          </a:p>
          <a:p>
            <a:pPr marL="228600" indent="-228600" algn="l">
              <a:buSzPct val="100000"/>
              <a:buChar char="•"/>
            </a:pPr>
            <a:r>
              <a:t>Solves 3 of the 5 additional problems correctly for 60% accuracy rate: 16, 17, and 19</a:t>
            </a:r>
          </a:p>
          <a:p>
            <a:pPr marL="228600" indent="-228600" algn="l">
              <a:buSzPct val="100000"/>
              <a:buChar char="•"/>
            </a:pPr>
            <a:r>
              <a:t>Solves one additional problem in top two answers for 80% accuracy: 13</a:t>
            </a:r>
          </a:p>
          <a:p>
            <a:pPr marL="228600" indent="-228600" algn="l">
              <a:buSzPct val="100000"/>
              <a:buChar char="•"/>
            </a:pPr>
          </a:p>
          <a:p>
            <a:pPr marL="228600" indent="-228600" algn="l">
              <a:buSzPct val="100000"/>
              <a:buChar char="•"/>
            </a:pPr>
            <a:r>
              <a:t>Only problems that our system does not come close to the correct answers are 4, 13 and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43" name="Main idea: What is easy for us to do is not easy to program the computer to do…"/>
          <p:cNvSpPr txBox="1"/>
          <p:nvPr/>
        </p:nvSpPr>
        <p:spPr>
          <a:xfrm>
            <a:off x="1984430" y="3909670"/>
            <a:ext cx="9035940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Main idea: What is easy for us to do is not easy to program the computer to do</a:t>
            </a:r>
          </a:p>
          <a:p>
            <a:pPr/>
          </a:p>
          <a:p>
            <a:pPr marL="333375" indent="-333375" algn="l">
              <a:buSzPct val="145000"/>
              <a:buChar char="•"/>
            </a:pPr>
            <a:r>
              <a:t>We are are versatile while computers are not - we have to consider every possible case when creating a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