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256" r:id="rId2"/>
    <p:sldId id="314" r:id="rId3"/>
    <p:sldId id="353" r:id="rId4"/>
    <p:sldId id="257" r:id="rId5"/>
    <p:sldId id="258" r:id="rId6"/>
    <p:sldId id="354" r:id="rId7"/>
    <p:sldId id="355" r:id="rId8"/>
    <p:sldId id="356" r:id="rId9"/>
    <p:sldId id="264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348" r:id="rId18"/>
    <p:sldId id="276" r:id="rId19"/>
    <p:sldId id="265" r:id="rId20"/>
    <p:sldId id="277" r:id="rId21"/>
    <p:sldId id="279" r:id="rId22"/>
    <p:sldId id="280" r:id="rId23"/>
    <p:sldId id="282" r:id="rId24"/>
    <p:sldId id="321" r:id="rId25"/>
    <p:sldId id="283" r:id="rId26"/>
    <p:sldId id="288" r:id="rId27"/>
    <p:sldId id="285" r:id="rId28"/>
    <p:sldId id="289" r:id="rId29"/>
    <p:sldId id="284" r:id="rId30"/>
    <p:sldId id="290" r:id="rId31"/>
    <p:sldId id="286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9" r:id="rId40"/>
    <p:sldId id="298" r:id="rId41"/>
    <p:sldId id="304" r:id="rId42"/>
    <p:sldId id="303" r:id="rId43"/>
    <p:sldId id="302" r:id="rId44"/>
    <p:sldId id="305" r:id="rId45"/>
    <p:sldId id="301" r:id="rId46"/>
    <p:sldId id="306" r:id="rId47"/>
    <p:sldId id="307" r:id="rId48"/>
    <p:sldId id="308" r:id="rId49"/>
    <p:sldId id="349" r:id="rId50"/>
    <p:sldId id="350" r:id="rId51"/>
    <p:sldId id="352" r:id="rId52"/>
    <p:sldId id="351" r:id="rId53"/>
    <p:sldId id="309" r:id="rId54"/>
    <p:sldId id="316" r:id="rId55"/>
    <p:sldId id="311" r:id="rId56"/>
    <p:sldId id="312" r:id="rId57"/>
    <p:sldId id="313" r:id="rId58"/>
    <p:sldId id="319" r:id="rId59"/>
    <p:sldId id="317" r:id="rId60"/>
    <p:sldId id="318" r:id="rId61"/>
    <p:sldId id="320" r:id="rId62"/>
    <p:sldId id="326" r:id="rId63"/>
    <p:sldId id="324" r:id="rId64"/>
    <p:sldId id="325" r:id="rId65"/>
    <p:sldId id="327" r:id="rId66"/>
    <p:sldId id="322" r:id="rId67"/>
    <p:sldId id="323" r:id="rId68"/>
    <p:sldId id="328" r:id="rId69"/>
    <p:sldId id="329" r:id="rId70"/>
    <p:sldId id="330" r:id="rId71"/>
    <p:sldId id="331" r:id="rId72"/>
    <p:sldId id="357" r:id="rId73"/>
    <p:sldId id="315" r:id="rId74"/>
    <p:sldId id="266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Snyder" initials="JS" lastIdx="6" clrIdx="0">
    <p:extLst>
      <p:ext uri="{19B8F6BF-5375-455C-9EA6-DF929625EA0E}">
        <p15:presenceInfo xmlns:p15="http://schemas.microsoft.com/office/powerpoint/2012/main" userId="S-1-5-21-1409082233-492894223-682003330-46883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21T12:25:34.215" idx="3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F6706-68D4-43E3-BBB5-61B91BFFF605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949DD-C26D-4FBF-B5EE-A3E892A3C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43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"Loss function" might also be called "cost function", and "parameters" might also be called "weights".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949DD-C26D-4FBF-B5EE-A3E892A3CC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17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 the loss to be low, yes?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949DD-C26D-4FBF-B5EE-A3E892A3CC0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11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 the loss to be low, yes?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949DD-C26D-4FBF-B5EE-A3E892A3CC0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77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ideal Y-hat we’re after (for this observation)?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949DD-C26D-4FBF-B5EE-A3E892A3CC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27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have made a point to name the values between the local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949DD-C26D-4FBF-B5EE-A3E892A3CC0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88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Going forward you might notice that green is associated with gradients; whereas red is used for passed values, (often called activations).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949DD-C26D-4FBF-B5EE-A3E892A3CC0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25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lowercase ‘A’ stands for ‘activation’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949DD-C26D-4FBF-B5EE-A3E892A3CC0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26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Previously, we expressed the gradient of the loss with respect to a1 in terms of the gradient of the loss with respect to a2 multiplied by the </a:t>
            </a:r>
            <a:r>
              <a:rPr lang="en-US" dirty="0" err="1"/>
              <a:t>gradent</a:t>
            </a:r>
            <a:r>
              <a:rPr lang="en-US" dirty="0"/>
              <a:t> of a2 with respect to a1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949DD-C26D-4FBF-B5EE-A3E892A3CC0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16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Previously, we expressed the gradient of the loss with respect to a1 in terms of the gradient of the loss with respect to a2 multiplied by the </a:t>
            </a:r>
            <a:r>
              <a:rPr lang="en-US" dirty="0" err="1"/>
              <a:t>gradent</a:t>
            </a:r>
            <a:r>
              <a:rPr lang="en-US" dirty="0"/>
              <a:t> of a2 with respect to a1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949DD-C26D-4FBF-B5EE-A3E892A3CC0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50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learning rate is a hyper parameter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949DD-C26D-4FBF-B5EE-A3E892A3CC0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32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 the loss to be low, yes?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949DD-C26D-4FBF-B5EE-A3E892A3CC0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81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1430-CE5A-4672-87A4-A80896D430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197D-0949-4951-B4A5-E7073F5A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4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1430-CE5A-4672-87A4-A80896D430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197D-0949-4951-B4A5-E7073F5A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1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1430-CE5A-4672-87A4-A80896D430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197D-0949-4951-B4A5-E7073F5A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0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1430-CE5A-4672-87A4-A80896D430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197D-0949-4951-B4A5-E7073F5A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53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1430-CE5A-4672-87A4-A80896D430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197D-0949-4951-B4A5-E7073F5A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51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1430-CE5A-4672-87A4-A80896D430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197D-0949-4951-B4A5-E7073F5A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82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1430-CE5A-4672-87A4-A80896D430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197D-0949-4951-B4A5-E7073F5A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1430-CE5A-4672-87A4-A80896D430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197D-0949-4951-B4A5-E7073F5A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8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1430-CE5A-4672-87A4-A80896D430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197D-0949-4951-B4A5-E7073F5A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7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1430-CE5A-4672-87A4-A80896D430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197D-0949-4951-B4A5-E7073F5A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5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1430-CE5A-4672-87A4-A80896D430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197D-0949-4951-B4A5-E7073F5A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52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E1430-CE5A-4672-87A4-A80896D430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4197D-0949-4951-B4A5-E7073F5A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9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tochastic_gradient_descen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hain_rule" TargetMode="External"/><Relationship Id="rId2" Type="http://schemas.openxmlformats.org/officeDocument/2006/relationships/hyperlink" Target="https://en.wikipedia.org/wiki/Function_composi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Backpropagation" TargetMode="Externa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earning_rat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oss_func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earning_rate" TargetMode="External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Online_machine_learning#Incremental_stochastic_gradient_descent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current_neural_network" TargetMode="External"/><Relationship Id="rId2" Type="http://schemas.openxmlformats.org/officeDocument/2006/relationships/hyperlink" Target="https://en.wikipedia.org/wiki/Convolutional_neural_network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github.io/" TargetMode="External"/><Relationship Id="rId2" Type="http://schemas.openxmlformats.org/officeDocument/2006/relationships/hyperlink" Target="https://www.coursera.org/specializations/deep-learn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playlist?list=PLkt2uSq6rBVctENoVBg1TpCC7OQi31AlC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en.wikipedia.org/wiki/Gradient_descent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58989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Neural Networks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3E0C121-86B4-4716-978A-CF6E3EF20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6589"/>
            <a:ext cx="9144000" cy="1655762"/>
          </a:xfrm>
        </p:spPr>
        <p:txBody>
          <a:bodyPr/>
          <a:lstStyle/>
          <a:p>
            <a:r>
              <a:rPr lang="en-US" dirty="0"/>
              <a:t>Gradient Descent</a:t>
            </a:r>
          </a:p>
          <a:p>
            <a:r>
              <a:rPr lang="en-US" dirty="0"/>
              <a:t>(The Math-y bits)</a:t>
            </a:r>
          </a:p>
        </p:txBody>
      </p:sp>
    </p:spTree>
    <p:extLst>
      <p:ext uri="{BB962C8B-B14F-4D97-AF65-F5344CB8AC3E}">
        <p14:creationId xmlns:p14="http://schemas.microsoft.com/office/powerpoint/2010/main" val="1235325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8246"/>
          </a:xfrm>
        </p:spPr>
        <p:txBody>
          <a:bodyPr/>
          <a:lstStyle/>
          <a:p>
            <a:r>
              <a:rPr lang="en-US" dirty="0"/>
              <a:t>Linear regression example (zoomed 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3372"/>
            <a:ext cx="10515600" cy="478359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Suppose we have an observation where x = 2, and y = 7.</a:t>
            </a:r>
          </a:p>
          <a:p>
            <a:pPr marL="0" indent="0">
              <a:buNone/>
            </a:pPr>
            <a:r>
              <a:rPr lang="en-US" dirty="0"/>
              <a:t>What does the loss function for this single observation look like?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67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8246"/>
          </a:xfrm>
        </p:spPr>
        <p:txBody>
          <a:bodyPr/>
          <a:lstStyle/>
          <a:p>
            <a:r>
              <a:rPr lang="en-US" dirty="0"/>
              <a:t>Linear regression example (x = 2, y = 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3372"/>
            <a:ext cx="10515600" cy="478359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does the loss function for this single observation look like?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99771"/>
            <a:ext cx="5058229" cy="50582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50571" y="2917371"/>
                <a:ext cx="2941062" cy="367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US" dirty="0"/>
                              <m:t> 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US" dirty="0"/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571" y="2917371"/>
                <a:ext cx="2941062" cy="367345"/>
              </a:xfrm>
              <a:prstGeom prst="rect">
                <a:avLst/>
              </a:prstGeom>
              <a:blipFill rotWithShape="0">
                <a:blip r:embed="rId4"/>
                <a:stretch>
                  <a:fillRect l="-2905" r="-415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1471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8246"/>
          </a:xfrm>
        </p:spPr>
        <p:txBody>
          <a:bodyPr/>
          <a:lstStyle/>
          <a:p>
            <a:r>
              <a:rPr lang="en-US" dirty="0"/>
              <a:t>Linear regression example (x = 2, y = 7)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3372"/>
                <a:ext cx="10515600" cy="478359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Consider the parameters initially have initial parameter values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= 3.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will break it down into individual functions.</a:t>
                </a:r>
              </a:p>
              <a:p>
                <a:r>
                  <a:rPr lang="en-US" dirty="0"/>
                  <a:t>f(x, c) = x + c</a:t>
                </a:r>
              </a:p>
              <a:p>
                <a:r>
                  <a:rPr lang="en-US" dirty="0"/>
                  <a:t>g(x, d) = x * d</a:t>
                </a:r>
              </a:p>
              <a:p>
                <a:pPr marL="0" indent="0">
                  <a:buNone/>
                </a:pPr>
                <a:r>
                  <a:rPr lang="en-US" dirty="0"/>
                  <a:t>so we can represent our model as: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Furthermore, let’s name the intermediate values using “a[0-9]”.</a:t>
                </a:r>
              </a:p>
              <a:p>
                <a:pPr marL="0" indent="0">
                  <a:buNone/>
                </a:pPr>
                <a:r>
                  <a:rPr lang="en-US" dirty="0"/>
                  <a:t>Consider a graphical representation (next slide).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3372"/>
                <a:ext cx="10515600" cy="4783591"/>
              </a:xfrm>
              <a:blipFill>
                <a:blip r:embed="rId2"/>
                <a:stretch>
                  <a:fillRect l="-1217" t="-2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8ED011-4053-49CB-A471-5E7BA328611B}"/>
                  </a:ext>
                </a:extLst>
              </p:cNvPr>
              <p:cNvSpPr txBox="1"/>
              <p:nvPr/>
            </p:nvSpPr>
            <p:spPr>
              <a:xfrm>
                <a:off x="838200" y="4553733"/>
                <a:ext cx="9811658" cy="376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8ED011-4053-49CB-A471-5E7BA3286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53733"/>
                <a:ext cx="9811658" cy="376770"/>
              </a:xfrm>
              <a:prstGeom prst="rect">
                <a:avLst/>
              </a:prstGeom>
              <a:blipFill>
                <a:blip r:embed="rId3"/>
                <a:stretch>
                  <a:fillRect t="-1613"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89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2"/>
                <a:stretch>
                  <a:fillRect l="-2087" t="-24260" b="-33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930" y="2152539"/>
            <a:ext cx="8314140" cy="25529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38802D-E393-4E81-BC2E-8292A43F021B}"/>
              </a:ext>
            </a:extLst>
          </p:cNvPr>
          <p:cNvSpPr txBox="1"/>
          <p:nvPr/>
        </p:nvSpPr>
        <p:spPr>
          <a:xfrm>
            <a:off x="4413504" y="479145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g(a0,W) </a:t>
            </a:r>
          </a:p>
        </p:txBody>
      </p:sp>
    </p:spTree>
    <p:extLst>
      <p:ext uri="{BB962C8B-B14F-4D97-AF65-F5344CB8AC3E}">
        <p14:creationId xmlns:p14="http://schemas.microsoft.com/office/powerpoint/2010/main" val="896219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260" b="-33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930" y="2152539"/>
            <a:ext cx="8314140" cy="25529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5A6B38-42ED-42F2-BDE7-B51A93F9C9A7}"/>
              </a:ext>
            </a:extLst>
          </p:cNvPr>
          <p:cNvSpPr txBox="1"/>
          <p:nvPr/>
        </p:nvSpPr>
        <p:spPr>
          <a:xfrm>
            <a:off x="6888480" y="4949952"/>
            <a:ext cx="1011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f(a1,B)</a:t>
            </a:r>
          </a:p>
        </p:txBody>
      </p:sp>
    </p:spTree>
    <p:extLst>
      <p:ext uri="{BB962C8B-B14F-4D97-AF65-F5344CB8AC3E}">
        <p14:creationId xmlns:p14="http://schemas.microsoft.com/office/powerpoint/2010/main" val="2742927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2"/>
                <a:stretch>
                  <a:fillRect l="-2087" t="-24260" b="-33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320800" y="5138057"/>
            <a:ext cx="798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Now, we have a y-hat.  We can pass this to our loss function.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930" y="2152539"/>
            <a:ext cx="8314140" cy="25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265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2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28" y="1393372"/>
            <a:ext cx="4572000" cy="4572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921925" y="2023504"/>
                <a:ext cx="2090380" cy="22194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US" dirty="0"/>
                              <m:t> 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(plugging in y…)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US" dirty="0"/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(plugging 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…)</a:t>
                </a:r>
              </a:p>
              <a:p>
                <a:r>
                  <a:rPr lang="en-US" dirty="0"/>
                  <a:t>	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925" y="2023504"/>
                <a:ext cx="2090380" cy="2219454"/>
              </a:xfrm>
              <a:prstGeom prst="rect">
                <a:avLst/>
              </a:prstGeom>
              <a:blipFill>
                <a:blip r:embed="rId4"/>
                <a:stretch>
                  <a:fillRect l="-2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0791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2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28" y="1393372"/>
            <a:ext cx="4572000" cy="4572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921925" y="2023504"/>
                <a:ext cx="2090380" cy="24964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US" dirty="0"/>
                              <m:t> 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(plugging in y…)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US" dirty="0"/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(plugging 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…)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	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925" y="2023504"/>
                <a:ext cx="2090380" cy="2496453"/>
              </a:xfrm>
              <a:prstGeom prst="rect">
                <a:avLst/>
              </a:prstGeom>
              <a:blipFill>
                <a:blip r:embed="rId4"/>
                <a:stretch>
                  <a:fillRect l="-2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8130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 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2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921925" y="2023504"/>
                <a:ext cx="2090380" cy="24964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US" dirty="0"/>
                              <m:t> 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(plugging in y…)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US" dirty="0"/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(plugging 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…)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925" y="2023504"/>
                <a:ext cx="2090380" cy="2496453"/>
              </a:xfrm>
              <a:prstGeom prst="rect">
                <a:avLst/>
              </a:prstGeom>
              <a:blipFill>
                <a:blip r:embed="rId3"/>
                <a:stretch>
                  <a:fillRect l="-2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3372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927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We’ve gone forwards.  Now, we need to go backwards (BACKPROPOGATION!) to get</a:t>
                </a:r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and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perform gradient descent.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Instead of plugging X into with these numbers, let’s think of this as a composition of individual functions:</a:t>
                </a:r>
              </a:p>
              <a:p>
                <a:r>
                  <a:rPr lang="en-US" dirty="0"/>
                  <a:t>f(x, c) = x + c</a:t>
                </a:r>
              </a:p>
              <a:p>
                <a:r>
                  <a:rPr lang="en-US" dirty="0"/>
                  <a:t>g(x, d) = x * d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US" dirty="0"/>
                              <m:t> 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That is to say: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  <a:blipFill>
                <a:blip r:embed="rId2"/>
                <a:stretch>
                  <a:fillRect l="-1043" t="-3177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0546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11E20-72C5-492B-931F-A4A85586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083CF-F1D8-45CB-90AE-0172522A0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demonstrated that Neural Networks are capable of learning novel transformations that are highly predictive.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they do so?</a:t>
            </a:r>
          </a:p>
          <a:p>
            <a:pPr marL="0" indent="0" algn="ctr">
              <a:buNone/>
            </a:pPr>
            <a:r>
              <a:rPr lang="en-US" dirty="0"/>
              <a:t>A complicated architecture, and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Gradient Descent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630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All together, our loss can be re-written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is a mess--we’re not going to actually use this.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Take-away: you can treat this as a </a:t>
                </a:r>
                <a:r>
                  <a:rPr lang="en-US" dirty="0">
                    <a:hlinkClick r:id="rId2"/>
                  </a:rPr>
                  <a:t>composite function</a:t>
                </a:r>
                <a:r>
                  <a:rPr lang="en-US" dirty="0"/>
                  <a:t>, and break it down into individual (differentiable) functions, and make use of intermediate values/gradients.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Who here can remember the </a:t>
                </a:r>
                <a:r>
                  <a:rPr lang="en-US" dirty="0">
                    <a:hlinkClick r:id="rId3"/>
                  </a:rPr>
                  <a:t>chain rule</a:t>
                </a:r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  <a:blipFill>
                <a:blip r:embed="rId4"/>
                <a:stretch>
                  <a:fillRect l="-1217" t="-2033" b="-1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5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2799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idea behind the chain rule is: you can derive each bit by itself, and then multiply it by the derivative is what is inside of it.  That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Or, if z = f(y), and y = g(x),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Instead of plugging and solving directly, we’re going to do this piece-wise.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outermost function was the loss.  We’ll start there.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  <a:blipFill>
                <a:blip r:embed="rId2"/>
                <a:stretch>
                  <a:fillRect l="-1217" t="-2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7813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Question:</a:t>
                </a:r>
              </a:p>
              <a:p>
                <a:pPr marL="0" indent="0">
                  <a:buNone/>
                </a:pPr>
                <a:r>
                  <a:rPr lang="en-US" dirty="0"/>
                  <a:t>Y is a fixed, but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depends upon the parameters and x.  First thing’s first.</a:t>
                </a:r>
              </a:p>
              <a:p>
                <a:pPr marL="0" indent="0">
                  <a:buNone/>
                </a:pPr>
                <a:r>
                  <a:rPr lang="en-US" dirty="0"/>
                  <a:t>Q: what is the derivative of the loss with respect 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  <m:r>
                                  <m:rPr>
                                    <m:nor/>
                                  </m:rPr>
                                  <a:rPr lang="en-US" dirty="0"/>
                                  <m:t> 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b="0" dirty="0"/>
                  <a:t>= ?</a:t>
                </a:r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  <a:blipFill>
                <a:blip r:embed="rId2"/>
                <a:stretch>
                  <a:fillRect l="-1217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299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Question:</a:t>
                </a:r>
              </a:p>
              <a:p>
                <a:pPr marL="0" indent="0">
                  <a:buNone/>
                </a:pPr>
                <a:r>
                  <a:rPr lang="en-US" dirty="0"/>
                  <a:t>Y is a fixed, but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depends upon the parameters and x. </a:t>
                </a:r>
              </a:p>
              <a:p>
                <a:pPr marL="0" indent="0">
                  <a:buNone/>
                </a:pPr>
                <a:r>
                  <a:rPr lang="en-US" dirty="0"/>
                  <a:t>Q: what is the derivative of the loss with respect 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 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en-US" dirty="0"/>
                                <m:t> 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2 −1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  <a:blipFill>
                <a:blip r:embed="rId2"/>
                <a:stretch>
                  <a:fillRect l="-1217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28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Question:</a:t>
                </a:r>
              </a:p>
              <a:p>
                <a:pPr marL="0" indent="0">
                  <a:buNone/>
                </a:pPr>
                <a:r>
                  <a:rPr lang="en-US" dirty="0"/>
                  <a:t>Y is a fixed, but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depends upon the parameters and x. </a:t>
                </a:r>
              </a:p>
              <a:p>
                <a:pPr marL="0" indent="0">
                  <a:buNone/>
                </a:pPr>
                <a:r>
                  <a:rPr lang="en-US" dirty="0"/>
                  <a:t>Q: what is the derivative of the loss with respect 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 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en-US" dirty="0"/>
                                <m:t> 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2 −1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en-US" dirty="0"/>
                            <m:t> 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r>
                  <a:rPr lang="en-US" dirty="0"/>
                  <a:t>(plugging in our values…)</a:t>
                </a:r>
                <a:endParaRPr lang="en-US" b="0" dirty="0"/>
              </a:p>
              <a:p>
                <a:pPr marL="0" indent="0" algn="ctr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  <a:blipFill rotWithShape="0">
                <a:blip r:embed="rId2"/>
                <a:stretch>
                  <a:fillRect l="-1217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8126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Question:</a:t>
                </a:r>
              </a:p>
              <a:p>
                <a:pPr marL="0" indent="0">
                  <a:buNone/>
                </a:pPr>
                <a:r>
                  <a:rPr lang="en-US" dirty="0"/>
                  <a:t>Y is a fixed, but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depends upon the parameters and x. </a:t>
                </a:r>
              </a:p>
              <a:p>
                <a:pPr marL="0" indent="0">
                  <a:buNone/>
                </a:pPr>
                <a:r>
                  <a:rPr lang="en-US" dirty="0"/>
                  <a:t>Q: what is the derivative of the loss with respect 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 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en-US" dirty="0"/>
                                <m:t> 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2 −1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en-US" dirty="0"/>
                            <m:t> 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r>
                  <a:rPr lang="en-US" dirty="0"/>
                  <a:t>(plugging in our values…)</a:t>
                </a:r>
              </a:p>
              <a:p>
                <a:pPr marL="0" indent="0" algn="ctr">
                  <a:buNone/>
                </a:pPr>
                <a:r>
                  <a:rPr lang="en-US" b="0" dirty="0"/>
                  <a:t>= 2(8 – 7) = 2</a:t>
                </a:r>
              </a:p>
              <a:p>
                <a:pPr marL="0" indent="0">
                  <a:buNone/>
                </a:pPr>
                <a:r>
                  <a:rPr lang="en-US" dirty="0"/>
                  <a:t>Is this actually the tangent (a.k.a. slope) on that spot on the loss curve?</a:t>
                </a:r>
                <a:endParaRPr lang="en-US" b="0" dirty="0"/>
              </a:p>
              <a:p>
                <a:pPr marL="0" indent="0" algn="ctr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  <a:blipFill>
                <a:blip r:embed="rId2"/>
                <a:stretch>
                  <a:fillRect l="-1043" t="-1906" b="-2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0433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8857"/>
            <a:ext cx="10515600" cy="47981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3372"/>
            <a:ext cx="5257800" cy="5257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62270" y="2267946"/>
            <a:ext cx="21626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Yup!</a:t>
            </a:r>
          </a:p>
          <a:p>
            <a:endParaRPr lang="en-US" dirty="0"/>
          </a:p>
          <a:p>
            <a:r>
              <a:rPr lang="en-US" dirty="0"/>
              <a:t>Let’s add this to our graphical flow chart so we can go </a:t>
            </a:r>
            <a:r>
              <a:rPr lang="en-US" dirty="0" err="1">
                <a:hlinkClick r:id="rId5"/>
              </a:rPr>
              <a:t>backpropagate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425853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8857"/>
            <a:ext cx="10515600" cy="47981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2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930" y="1923919"/>
            <a:ext cx="8314140" cy="30101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12686" y="5167086"/>
            <a:ext cx="8540384" cy="75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12686" y="5044897"/>
                <a:ext cx="9231085" cy="499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How might one go about calculating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686" y="5044897"/>
                <a:ext cx="9231085" cy="499560"/>
              </a:xfrm>
              <a:prstGeom prst="rect">
                <a:avLst/>
              </a:prstGeom>
              <a:blipFill>
                <a:blip r:embed="rId4"/>
                <a:stretch>
                  <a:fillRect l="-594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0151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8857"/>
            <a:ext cx="10515600" cy="47981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/>
              <a:t>CHAIN RULE!!!!</a:t>
            </a:r>
          </a:p>
        </p:txBody>
      </p:sp>
    </p:spTree>
    <p:extLst>
      <p:ext uri="{BB962C8B-B14F-4D97-AF65-F5344CB8AC3E}">
        <p14:creationId xmlns:p14="http://schemas.microsoft.com/office/powerpoint/2010/main" val="123104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0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8" presetClass="entr" presetSubtype="0" ac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8857"/>
            <a:ext cx="10515600" cy="47981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930" y="1923919"/>
            <a:ext cx="8314140" cy="30101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12686" y="5167086"/>
            <a:ext cx="8540384" cy="75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12686" y="5167086"/>
                <a:ext cx="9231085" cy="499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What does the Chain Rule say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686" y="5167086"/>
                <a:ext cx="9231085" cy="499560"/>
              </a:xfrm>
              <a:prstGeom prst="rect">
                <a:avLst/>
              </a:prstGeom>
              <a:blipFill rotWithShape="0">
                <a:blip r:embed="rId5"/>
                <a:stretch>
                  <a:fillRect l="-594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E45B483-706B-4C6E-82BB-B89605C2901D}"/>
              </a:ext>
            </a:extLst>
          </p:cNvPr>
          <p:cNvSpPr txBox="1"/>
          <p:nvPr/>
        </p:nvSpPr>
        <p:spPr>
          <a:xfrm>
            <a:off x="6742176" y="4632960"/>
            <a:ext cx="142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f(x, c) = x + c</a:t>
            </a:r>
          </a:p>
          <a:p>
            <a:r>
              <a:rPr lang="en-US" dirty="0"/>
              <a:t>f(a1,B)</a:t>
            </a:r>
          </a:p>
        </p:txBody>
      </p:sp>
    </p:spTree>
    <p:extLst>
      <p:ext uri="{BB962C8B-B14F-4D97-AF65-F5344CB8AC3E}">
        <p14:creationId xmlns:p14="http://schemas.microsoft.com/office/powerpoint/2010/main" val="1082541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0F73C-7114-48D0-9954-8E1A2720E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of hands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2F549-3826-4C07-A63B-2B7C91E24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Who here has taken coursework in:</a:t>
            </a:r>
          </a:p>
          <a:p>
            <a:r>
              <a:rPr lang="en-US" dirty="0"/>
              <a:t>Linear regression</a:t>
            </a:r>
          </a:p>
          <a:p>
            <a:r>
              <a:rPr lang="en-US" dirty="0"/>
              <a:t>Calc I</a:t>
            </a:r>
          </a:p>
        </p:txBody>
      </p:sp>
    </p:spTree>
    <p:extLst>
      <p:ext uri="{BB962C8B-B14F-4D97-AF65-F5344CB8AC3E}">
        <p14:creationId xmlns:p14="http://schemas.microsoft.com/office/powerpoint/2010/main" val="3784315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 We’re after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We can express Loss in terms of Y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/>
              </a:p>
              <a:p>
                <a:pPr marL="0" indent="0" algn="ctr">
                  <a:buNone/>
                </a:pPr>
                <a:r>
                  <a:rPr lang="en-US" dirty="0"/>
                  <a:t>L(Y,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We can express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(a.k.a. a2 in the graph) in terms of a1 and B: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f(a1, B) </a:t>
                </a:r>
              </a:p>
              <a:p>
                <a:pPr marL="0" indent="0">
                  <a:buNone/>
                </a:pPr>
                <a:r>
                  <a:rPr lang="en-US" dirty="0"/>
                  <a:t>Or combined…</a:t>
                </a:r>
              </a:p>
              <a:p>
                <a:pPr marL="0" indent="0" algn="ctr">
                  <a:buNone/>
                </a:pPr>
                <a:r>
                  <a:rPr lang="en-US" dirty="0"/>
                  <a:t>L(</a:t>
                </a:r>
                <a:r>
                  <a:rPr lang="en-US" dirty="0" err="1"/>
                  <a:t>Y,f</a:t>
                </a:r>
                <a:r>
                  <a:rPr lang="en-US" dirty="0"/>
                  <a:t>(a1, B)) </a:t>
                </a:r>
              </a:p>
              <a:p>
                <a:pPr marL="0" indent="0">
                  <a:buNone/>
                </a:pPr>
                <a:r>
                  <a:rPr lang="en-US" dirty="0"/>
                  <a:t>And the chain rule says these derivatives are: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dirty="0"/>
                  <a:t>  and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den>
                    </m:f>
                  </m:oMath>
                </a14:m>
                <a:r>
                  <a:rPr lang="en-US" dirty="0"/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  <a:blipFill>
                <a:blip r:embed="rId2"/>
                <a:stretch>
                  <a:fillRect l="-1217" t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6823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930" y="1552168"/>
            <a:ext cx="8314140" cy="31168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78857" y="4891314"/>
                <a:ext cx="859245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(we’re using a2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interchangeably)</a:t>
                </a:r>
              </a:p>
              <a:p>
                <a:endParaRPr lang="en-US" dirty="0"/>
              </a:p>
              <a:p>
                <a:r>
                  <a:rPr lang="en-US" dirty="0"/>
                  <a:t>Anyone notice anything helpful for our calculations?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857" y="4891314"/>
                <a:ext cx="8592457" cy="923330"/>
              </a:xfrm>
              <a:prstGeom prst="rect">
                <a:avLst/>
              </a:prstGeom>
              <a:blipFill>
                <a:blip r:embed="rId4"/>
                <a:stretch>
                  <a:fillRect l="-567" t="-1974" b="-9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23723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2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78857" y="4891314"/>
                <a:ext cx="8592457" cy="1627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 already calculated one of those!</a:t>
                </a:r>
              </a:p>
              <a:p>
                <a:endParaRPr lang="en-US" dirty="0"/>
              </a:p>
              <a:p>
                <a:r>
                  <a:rPr lang="en-US" dirty="0"/>
                  <a:t>What about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dirty="0"/>
                  <a:t> (also known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dirty="0"/>
                  <a:t>)?  </a:t>
                </a:r>
              </a:p>
              <a:p>
                <a:r>
                  <a:rPr lang="en-US" dirty="0"/>
                  <a:t>Well, what is a2 in terms of a1 and B?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857" y="4891314"/>
                <a:ext cx="8592457" cy="1627112"/>
              </a:xfrm>
              <a:prstGeom prst="rect">
                <a:avLst/>
              </a:prstGeom>
              <a:blipFill rotWithShape="0">
                <a:blip r:embed="rId3"/>
                <a:stretch>
                  <a:fillRect l="-567" t="-1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930" y="1774464"/>
            <a:ext cx="8314140" cy="311685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AB0F4B-B2B0-4311-AFA2-65D1925B5224}"/>
              </a:ext>
            </a:extLst>
          </p:cNvPr>
          <p:cNvSpPr txBox="1"/>
          <p:nvPr/>
        </p:nvSpPr>
        <p:spPr>
          <a:xfrm>
            <a:off x="6742176" y="4632960"/>
            <a:ext cx="142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a2 = f(a1, b) = a1 + c</a:t>
            </a:r>
          </a:p>
        </p:txBody>
      </p:sp>
    </p:spTree>
    <p:extLst>
      <p:ext uri="{BB962C8B-B14F-4D97-AF65-F5344CB8AC3E}">
        <p14:creationId xmlns:p14="http://schemas.microsoft.com/office/powerpoint/2010/main" val="13190419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a2 = a1 + B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70613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a2 = a1 + B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11359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a2 = a1 + B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1+0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=[0+1]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24821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a2 = a1 + B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Let’s plug this into out chart: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18040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930" y="1393372"/>
            <a:ext cx="8314140" cy="31168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4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64343" y="4510222"/>
                <a:ext cx="9579428" cy="1926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SUCCESS!!!</a:t>
                </a:r>
              </a:p>
              <a:p>
                <a:r>
                  <a:rPr lang="en-US" dirty="0"/>
                  <a:t>We have one of the gradients we are after!   That of: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Let’s get the other!</a:t>
                </a:r>
              </a:p>
              <a:p>
                <a:r>
                  <a:rPr lang="en-US" dirty="0"/>
                  <a:t>What might the chain rule say about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343" y="4510222"/>
                <a:ext cx="9579428" cy="1926297"/>
              </a:xfrm>
              <a:prstGeom prst="rect">
                <a:avLst/>
              </a:prstGeom>
              <a:blipFill>
                <a:blip r:embed="rId5"/>
                <a:stretch>
                  <a:fillRect l="-1337" t="-3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6322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5449"/>
                <a:ext cx="10515600" cy="448151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Plug it in….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5449"/>
                <a:ext cx="10515600" cy="4481513"/>
              </a:xfrm>
              <a:blipFill rotWithShape="0">
                <a:blip r:embed="rId2"/>
                <a:stretch>
                  <a:fillRect l="-1217" t="-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21459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611993" y="4771832"/>
            <a:ext cx="9579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Does anyone see anything useful?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930" y="1769292"/>
            <a:ext cx="8314140" cy="3002540"/>
          </a:xfrm>
        </p:spPr>
      </p:pic>
    </p:spTree>
    <p:extLst>
      <p:ext uri="{BB962C8B-B14F-4D97-AF65-F5344CB8AC3E}">
        <p14:creationId xmlns:p14="http://schemas.microsoft.com/office/powerpoint/2010/main" val="2438029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primer</a:t>
            </a:r>
          </a:p>
          <a:p>
            <a:pPr lvl="1"/>
            <a:r>
              <a:rPr lang="en-US" dirty="0"/>
              <a:t>Two of the elements of a machine learning model</a:t>
            </a:r>
          </a:p>
          <a:p>
            <a:r>
              <a:rPr lang="en-US" dirty="0"/>
              <a:t>Linear regression</a:t>
            </a:r>
          </a:p>
          <a:p>
            <a:pPr lvl="1"/>
            <a:r>
              <a:rPr lang="en-US" dirty="0"/>
              <a:t>Zoomed-in, in-depth example</a:t>
            </a:r>
          </a:p>
          <a:p>
            <a:pPr lvl="1"/>
            <a:r>
              <a:rPr lang="en-US" dirty="0"/>
              <a:t>Quick high-level, zoomed out example</a:t>
            </a:r>
          </a:p>
          <a:p>
            <a:r>
              <a:rPr lang="en-US" dirty="0"/>
              <a:t>Neural Network</a:t>
            </a:r>
          </a:p>
          <a:p>
            <a:pPr lvl="1"/>
            <a:r>
              <a:rPr lang="en-US" dirty="0"/>
              <a:t>Zoomed-in, in-depth example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23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2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611993" y="5033442"/>
            <a:ext cx="9579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Can we express a1 in terms of a0 (also known as x) and W? 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930" y="1859452"/>
            <a:ext cx="8314140" cy="3002540"/>
          </a:xfrm>
        </p:spPr>
      </p:pic>
    </p:spTree>
    <p:extLst>
      <p:ext uri="{BB962C8B-B14F-4D97-AF65-F5344CB8AC3E}">
        <p14:creationId xmlns:p14="http://schemas.microsoft.com/office/powerpoint/2010/main" val="17876323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∗ </m:t>
                    </m:r>
                    <m:r>
                      <m:rPr>
                        <m:nor/>
                      </m:rPr>
                      <a:rPr lang="en-US" dirty="0"/>
                      <m:t>W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20711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∗ </m:t>
                    </m:r>
                    <m:r>
                      <m:rPr>
                        <m:nor/>
                      </m:rPr>
                      <a:rPr lang="en-US" dirty="0"/>
                      <m:t>W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∗ </m:t>
                        </m:r>
                        <m:r>
                          <m:rPr>
                            <m:nor/>
                          </m:rPr>
                          <a:rPr lang="en-US" dirty="0"/>
                          <m:t>W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∗ </m:t>
                        </m:r>
                        <m:r>
                          <m:rPr>
                            <m:nor/>
                          </m:rPr>
                          <a:rPr lang="en-US" dirty="0"/>
                          <m:t>W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65549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∗ </m:t>
                    </m:r>
                    <m:r>
                      <m:rPr>
                        <m:nor/>
                      </m:rPr>
                      <a:rPr lang="en-US" dirty="0"/>
                      <m:t>W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∗ </m:t>
                        </m:r>
                        <m:r>
                          <m:rPr>
                            <m:nor/>
                          </m:rPr>
                          <a:rPr lang="en-US" dirty="0"/>
                          <m:t>W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 ∗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∗ </m:t>
                        </m:r>
                        <m:r>
                          <m:rPr>
                            <m:nor/>
                          </m:rPr>
                          <a:rPr lang="en-US" dirty="0"/>
                          <m:t>W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∗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1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23506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∗ </m:t>
                    </m:r>
                    <m:r>
                      <m:rPr>
                        <m:nor/>
                      </m:rPr>
                      <a:rPr lang="en-US" dirty="0"/>
                      <m:t>W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∗ </m:t>
                        </m:r>
                        <m:r>
                          <m:rPr>
                            <m:nor/>
                          </m:rPr>
                          <a:rPr lang="en-US" dirty="0"/>
                          <m:t>W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∗ </m:t>
                        </m:r>
                        <m:r>
                          <m:rPr>
                            <m:nor/>
                          </m:rPr>
                          <a:rPr lang="en-US" dirty="0"/>
                          <m:t>W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∗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the value of W?</a:t>
                </a:r>
              </a:p>
              <a:p>
                <a:pPr marL="0" indent="0">
                  <a:buNone/>
                </a:pPr>
                <a:r>
                  <a:rPr lang="en-US" dirty="0"/>
                  <a:t>What is another name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10055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∗ </m:t>
                    </m:r>
                    <m:r>
                      <m:rPr>
                        <m:nor/>
                      </m:rPr>
                      <a:rPr lang="en-US" dirty="0"/>
                      <m:t>W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∗ </m:t>
                        </m:r>
                        <m:r>
                          <m:rPr>
                            <m:nor/>
                          </m:rPr>
                          <a:rPr lang="en-US" dirty="0"/>
                          <m:t>W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∗ </m:t>
                        </m:r>
                        <m:r>
                          <m:rPr>
                            <m:nor/>
                          </m:rPr>
                          <a:rPr lang="en-US" dirty="0"/>
                          <m:t>W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∗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x = 2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Let’s plug this into out chart: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857"/>
                <a:ext cx="10515600" cy="4798106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3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68396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2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611993" y="5033442"/>
            <a:ext cx="95794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Double success!</a:t>
            </a:r>
          </a:p>
          <a:p>
            <a:r>
              <a:rPr lang="en-US" sz="2800" dirty="0"/>
              <a:t>We have all of the gradients we need.</a:t>
            </a:r>
          </a:p>
          <a:p>
            <a:endParaRPr lang="en-US" sz="2800" dirty="0"/>
          </a:p>
          <a:p>
            <a:r>
              <a:rPr lang="en-US" sz="2800" dirty="0"/>
              <a:t>Now what?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930" y="1712137"/>
            <a:ext cx="8314140" cy="3002540"/>
          </a:xfrm>
        </p:spPr>
      </p:pic>
    </p:spTree>
    <p:extLst>
      <p:ext uri="{BB962C8B-B14F-4D97-AF65-F5344CB8AC3E}">
        <p14:creationId xmlns:p14="http://schemas.microsoft.com/office/powerpoint/2010/main" val="9916488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2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was the ultimate goal for regression again?  What are we looking for?</a:t>
            </a:r>
          </a:p>
        </p:txBody>
      </p:sp>
    </p:spTree>
    <p:extLst>
      <p:ext uri="{BB962C8B-B14F-4D97-AF65-F5344CB8AC3E}">
        <p14:creationId xmlns:p14="http://schemas.microsoft.com/office/powerpoint/2010/main" val="33439680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2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What was the ultimate goal again?  What are we looking for?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to minimize the loss across </a:t>
                </a:r>
                <a:r>
                  <a:rPr lang="en-US" b="1" dirty="0"/>
                  <a:t>all</a:t>
                </a:r>
                <a:r>
                  <a:rPr lang="en-US" dirty="0"/>
                  <a:t> observations.</a:t>
                </a:r>
              </a:p>
              <a:p>
                <a:pPr marL="0" indent="0">
                  <a:buNone/>
                </a:pPr>
                <a:r>
                  <a:rPr lang="en-US" dirty="0"/>
                  <a:t>(here we’ve only considered one observation)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we had further observations, we calculate these same gradients for all observations.</a:t>
                </a:r>
              </a:p>
              <a:p>
                <a:pPr marL="0" indent="0">
                  <a:buNone/>
                </a:pPr>
                <a:r>
                  <a:rPr lang="en-US" dirty="0"/>
                  <a:t>Then pass the gradients for each parameter to an algorithm (we’ll simply average them).</a:t>
                </a:r>
              </a:p>
              <a:p>
                <a:pPr marL="0" indent="0">
                  <a:buNone/>
                </a:pPr>
                <a:r>
                  <a:rPr lang="en-US" dirty="0"/>
                  <a:t>Then, update the parameters as follows: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19954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8246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regression example; Updating parameter values: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(new Parameter value) := (old parameter value) – (</a:t>
                </a:r>
                <a:r>
                  <a:rPr lang="en-US" dirty="0">
                    <a:hlinkClick r:id="rId3"/>
                  </a:rPr>
                  <a:t>learning rate</a:t>
                </a:r>
                <a:r>
                  <a:rPr lang="en-US" dirty="0"/>
                  <a:t>) * (average of gradients)</a:t>
                </a:r>
              </a:p>
              <a:p>
                <a:pPr marL="0" indent="0">
                  <a:buNone/>
                </a:pPr>
                <a:r>
                  <a:rPr lang="en-US" dirty="0"/>
                  <a:t>“:=” meaning “assign as”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en-US" dirty="0"/>
                  <a:t> :=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𝑝𝑟𝑒𝑣𝑖𝑜𝑢𝑠</m:t>
                        </m:r>
                      </m:sub>
                    </m:sSub>
                  </m:oMath>
                </a14:m>
                <a:r>
                  <a:rPr lang="en-US" dirty="0"/>
                  <a:t> - </a:t>
                </a:r>
                <a:r>
                  <a:rPr lang="el-GR" dirty="0">
                    <a:latin typeface="Calibri" panose="020F0502020204030204" pitchFamily="34" charset="0"/>
                  </a:rPr>
                  <a:t>α</a:t>
                </a:r>
                <a:r>
                  <a:rPr lang="en-US" dirty="0">
                    <a:latin typeface="Calibri" panose="020F0502020204030204" pitchFamily="34" charset="0"/>
                  </a:rPr>
                  <a:t> *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𝐿𝑜𝑠𝑠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𝑝𝑟𝑒𝑣𝑖𝑜𝑢𝑠</m:t>
                                </m:r>
                              </m:sub>
                            </m:sSub>
                          </m:den>
                        </m:f>
                      </m:e>
                    </m:acc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en-US" dirty="0"/>
                  <a:t> :=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𝑝𝑟𝑒𝑣𝑖𝑜𝑢𝑠</m:t>
                        </m:r>
                      </m:sub>
                    </m:sSub>
                  </m:oMath>
                </a14:m>
                <a:r>
                  <a:rPr lang="en-US" dirty="0"/>
                  <a:t> - </a:t>
                </a:r>
                <a:r>
                  <a:rPr lang="el-GR" dirty="0">
                    <a:latin typeface="Calibri" panose="020F0502020204030204" pitchFamily="34" charset="0"/>
                  </a:rPr>
                  <a:t>α</a:t>
                </a:r>
                <a:r>
                  <a:rPr lang="en-US" dirty="0">
                    <a:latin typeface="Calibri" panose="020F0502020204030204" pitchFamily="34" charset="0"/>
                  </a:rPr>
                  <a:t> *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𝐿𝑜𝑠𝑠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𝑝𝑟𝑒𝑣𝑖𝑜𝑢𝑠</m:t>
                                </m:r>
                              </m:sub>
                            </m:sSub>
                          </m:den>
                        </m:f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the intuition behind this?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0788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–Supervised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Given a labeled training set; that is, a data set with a known set of explanatory variables X, and known outcome(s) Y; all supervised machine learning algorithms have the following two components:</a:t>
                </a:r>
              </a:p>
              <a:p>
                <a:r>
                  <a:rPr lang="en-US" dirty="0"/>
                  <a:t>A </a:t>
                </a:r>
                <a:r>
                  <a:rPr lang="en-US" b="1" dirty="0"/>
                  <a:t>model</a:t>
                </a:r>
                <a:r>
                  <a:rPr lang="en-US" dirty="0"/>
                  <a:t>, i.e. something that maps explanatory variables, X, to a prediction for Y.  Let’s call this h(X,</a:t>
                </a:r>
                <a:r>
                  <a:rPr lang="el-GR" dirty="0">
                    <a:latin typeface="Calibri" panose="020F0502020204030204" pitchFamily="34" charset="0"/>
                  </a:rPr>
                  <a:t>θ</a:t>
                </a:r>
                <a:r>
                  <a:rPr lang="en-US" dirty="0"/>
                  <a:t>) which produces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; and</a:t>
                </a:r>
              </a:p>
              <a:p>
                <a:r>
                  <a:rPr lang="en-US" dirty="0"/>
                  <a:t>A </a:t>
                </a:r>
                <a:r>
                  <a:rPr lang="en-US" b="1" dirty="0">
                    <a:hlinkClick r:id="rId3"/>
                  </a:rPr>
                  <a:t>loss function</a:t>
                </a:r>
                <a:r>
                  <a:rPr lang="en-US" dirty="0"/>
                  <a:t>, which quantifies the difference between the prediction,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, and the outcome, Y. We’ll call this L(Y,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).</a:t>
                </a:r>
              </a:p>
              <a:p>
                <a:pPr marL="0" indent="0">
                  <a:buNone/>
                </a:pPr>
                <a:r>
                  <a:rPr lang="en-US" dirty="0"/>
                  <a:t>The goal is (usually) to find the parameters, </a:t>
                </a:r>
                <a:r>
                  <a:rPr lang="el-GR" dirty="0">
                    <a:latin typeface="Calibri" panose="020F0502020204030204" pitchFamily="34" charset="0"/>
                  </a:rPr>
                  <a:t>θ</a:t>
                </a:r>
                <a:r>
                  <a:rPr lang="en-US" dirty="0">
                    <a:latin typeface="Calibri" panose="020F0502020204030204" pitchFamily="34" charset="0"/>
                  </a:rPr>
                  <a:t>, which minimize the loss across all observations.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There are a lot of models, and many loss functions.</a:t>
                </a:r>
              </a:p>
              <a:p>
                <a:pPr marL="0" indent="0">
                  <a:buNone/>
                </a:pPr>
                <a:r>
                  <a:rPr lang="en-US" dirty="0"/>
                  <a:t>Let’s consider simple linear regression with exactly one variable.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3501" r="-1449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74432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323F5-07C4-4B26-BE5E-98783C1C6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example; Updating parameter values—What’s the intuition: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85505E-A9FF-47E8-9E5E-E12039191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351338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E147C8-6ABE-43BE-8E91-EA2D0FDD31CC}"/>
              </a:ext>
            </a:extLst>
          </p:cNvPr>
          <p:cNvSpPr txBox="1"/>
          <p:nvPr/>
        </p:nvSpPr>
        <p:spPr>
          <a:xfrm>
            <a:off x="5862918" y="1900518"/>
            <a:ext cx="43513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want the loss to be as low as possible.</a:t>
            </a:r>
          </a:p>
          <a:p>
            <a:r>
              <a:rPr lang="en-US" dirty="0"/>
              <a:t>We get to choose our parameter values.</a:t>
            </a:r>
          </a:p>
          <a:p>
            <a:endParaRPr lang="en-US" dirty="0"/>
          </a:p>
          <a:p>
            <a:r>
              <a:rPr lang="en-US" dirty="0"/>
              <a:t>What direction do we want this particular y-hat to go to minimize the loss for this observation?</a:t>
            </a:r>
          </a:p>
        </p:txBody>
      </p:sp>
    </p:spTree>
    <p:extLst>
      <p:ext uri="{BB962C8B-B14F-4D97-AF65-F5344CB8AC3E}">
        <p14:creationId xmlns:p14="http://schemas.microsoft.com/office/powerpoint/2010/main" val="33105345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323F5-07C4-4B26-BE5E-98783C1C6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example; Updating parameter values--Intuition: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85505E-A9FF-47E8-9E5E-E12039191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351338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E147C8-6ABE-43BE-8E91-EA2D0FDD31CC}"/>
              </a:ext>
            </a:extLst>
          </p:cNvPr>
          <p:cNvSpPr txBox="1"/>
          <p:nvPr/>
        </p:nvSpPr>
        <p:spPr>
          <a:xfrm>
            <a:off x="5862918" y="1900518"/>
            <a:ext cx="43513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want the loss to be as low as possible.</a:t>
            </a:r>
          </a:p>
          <a:p>
            <a:r>
              <a:rPr lang="en-US" dirty="0"/>
              <a:t>We get to choose our parameter values.</a:t>
            </a:r>
          </a:p>
          <a:p>
            <a:endParaRPr lang="en-US" dirty="0"/>
          </a:p>
          <a:p>
            <a:r>
              <a:rPr lang="en-US" dirty="0"/>
              <a:t>What direction do we want this particular y-hat to go to minimize the loss for this observation?</a:t>
            </a:r>
          </a:p>
          <a:p>
            <a:r>
              <a:rPr lang="en-US" dirty="0">
                <a:solidFill>
                  <a:schemeClr val="accent1"/>
                </a:solidFill>
              </a:rPr>
              <a:t>Gradient descent indicates the direction to move parameters to move the y-hat.</a:t>
            </a:r>
          </a:p>
        </p:txBody>
      </p:sp>
    </p:spTree>
    <p:extLst>
      <p:ext uri="{BB962C8B-B14F-4D97-AF65-F5344CB8AC3E}">
        <p14:creationId xmlns:p14="http://schemas.microsoft.com/office/powerpoint/2010/main" val="41709247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323F5-07C4-4B26-BE5E-98783C1C6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example; Updating parameter values--Intuition: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85505E-A9FF-47E8-9E5E-E12039191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351338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E147C8-6ABE-43BE-8E91-EA2D0FDD31CC}"/>
              </a:ext>
            </a:extLst>
          </p:cNvPr>
          <p:cNvSpPr txBox="1"/>
          <p:nvPr/>
        </p:nvSpPr>
        <p:spPr>
          <a:xfrm>
            <a:off x="5862918" y="1900518"/>
            <a:ext cx="43513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want the loss to be as low as possible.</a:t>
            </a:r>
          </a:p>
          <a:p>
            <a:r>
              <a:rPr lang="en-US" dirty="0"/>
              <a:t>We get to choose our parameter values.</a:t>
            </a:r>
          </a:p>
          <a:p>
            <a:endParaRPr lang="en-US" dirty="0"/>
          </a:p>
          <a:p>
            <a:r>
              <a:rPr lang="en-US" dirty="0"/>
              <a:t>What direction do we want this particular   y-hat to go to minimize the loss for this observation?</a:t>
            </a:r>
          </a:p>
          <a:p>
            <a:r>
              <a:rPr lang="en-US" dirty="0">
                <a:solidFill>
                  <a:schemeClr val="accent1"/>
                </a:solidFill>
              </a:rPr>
              <a:t>Gradient descent indicates the direction to move parameters to move the y-hat.</a:t>
            </a:r>
          </a:p>
          <a:p>
            <a:endParaRPr lang="en-US" dirty="0"/>
          </a:p>
          <a:p>
            <a:r>
              <a:rPr lang="en-US" dirty="0"/>
              <a:t>Why do we take the average?</a:t>
            </a:r>
          </a:p>
          <a:p>
            <a:r>
              <a:rPr lang="en-US" dirty="0">
                <a:solidFill>
                  <a:schemeClr val="accent1"/>
                </a:solidFill>
              </a:rPr>
              <a:t>What is good for one observation is not necessarily good for all observations.</a:t>
            </a:r>
          </a:p>
        </p:txBody>
      </p:sp>
    </p:spTree>
    <p:extLst>
      <p:ext uri="{BB962C8B-B14F-4D97-AF65-F5344CB8AC3E}">
        <p14:creationId xmlns:p14="http://schemas.microsoft.com/office/powerpoint/2010/main" val="41105299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= 8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2"/>
                <a:stretch>
                  <a:fillRect l="-2087" t="-24852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In our case, we only have one observation: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(new Parameter value) := (old parameter value) – (</a:t>
                </a:r>
                <a:r>
                  <a:rPr lang="en-US" dirty="0">
                    <a:hlinkClick r:id="rId3"/>
                  </a:rPr>
                  <a:t>learning rate</a:t>
                </a:r>
                <a:r>
                  <a:rPr lang="en-US" dirty="0"/>
                  <a:t>) * (average of gradients)</a:t>
                </a:r>
              </a:p>
              <a:p>
                <a:pPr marL="0" indent="0">
                  <a:buNone/>
                </a:pPr>
                <a:r>
                  <a:rPr lang="en-US" dirty="0"/>
                  <a:t>“:=” meaning “assign as”</a:t>
                </a:r>
              </a:p>
              <a:p>
                <a:pPr marL="0" indent="0">
                  <a:buNone/>
                </a:pPr>
                <a:r>
                  <a:rPr lang="en-US" dirty="0"/>
                  <a:t>In our case, we will 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en-US" dirty="0"/>
                  <a:t> :=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𝑝𝑟𝑒𝑣𝑖𝑜𝑢𝑠</m:t>
                        </m:r>
                      </m:sub>
                    </m:sSub>
                  </m:oMath>
                </a14:m>
                <a:r>
                  <a:rPr lang="en-US" dirty="0"/>
                  <a:t> - </a:t>
                </a:r>
                <a:r>
                  <a:rPr lang="el-GR" dirty="0">
                    <a:latin typeface="Calibri" panose="020F0502020204030204" pitchFamily="34" charset="0"/>
                  </a:rPr>
                  <a:t>α</a:t>
                </a:r>
                <a:r>
                  <a:rPr lang="en-US" dirty="0">
                    <a:latin typeface="Calibri" panose="020F0502020204030204" pitchFamily="34" charset="0"/>
                  </a:rPr>
                  <a:t> *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𝐿𝑜𝑠𝑠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𝑝𝑟𝑒𝑣𝑖𝑜𝑢𝑠</m:t>
                                </m:r>
                              </m:sub>
                            </m:sSub>
                          </m:den>
                        </m:f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=2 − .01 ∗2 =1.98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en-US" dirty="0"/>
                  <a:t> :=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𝑝𝑟𝑒𝑣𝑖𝑜𝑢𝑠</m:t>
                        </m:r>
                      </m:sub>
                    </m:sSub>
                  </m:oMath>
                </a14:m>
                <a:r>
                  <a:rPr lang="en-US" dirty="0"/>
                  <a:t> - </a:t>
                </a:r>
                <a:r>
                  <a:rPr lang="el-GR" dirty="0">
                    <a:latin typeface="Calibri" panose="020F0502020204030204" pitchFamily="34" charset="0"/>
                  </a:rPr>
                  <a:t>α</a:t>
                </a:r>
                <a:r>
                  <a:rPr lang="en-US" dirty="0">
                    <a:latin typeface="Calibri" panose="020F0502020204030204" pitchFamily="34" charset="0"/>
                  </a:rPr>
                  <a:t> *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𝐿𝑜𝑠𝑠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𝑝𝑟𝑒𝑣𝑖𝑜𝑢𝑠</m:t>
                                </m:r>
                              </m:sub>
                            </m:sSub>
                          </m:den>
                        </m:f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− .01 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4=2.96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How do these new parameters perform?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754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71836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Linear regression example; (x = 2, y = 7),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</m:oMath>
                </a14:m>
                <a:r>
                  <a:rPr lang="en-US" dirty="0"/>
                  <a:t>= 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</m:oMath>
                </a14:m>
                <a:r>
                  <a:rPr lang="en-US" dirty="0"/>
                  <a:t> = 8;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en-US" dirty="0"/>
                  <a:t> = 1.98,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en-US" dirty="0"/>
                  <a:t> = 2.96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28246"/>
              </a:xfrm>
              <a:blipFill>
                <a:blip r:embed="rId2"/>
                <a:stretch>
                  <a:fillRect l="-2087" t="-24852" r="-2261" b="-3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en-US" dirty="0"/>
                  <a:t> * X = 1.98 + 2.96 * 2 = 7.9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Closer to the actual Y than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the new loss is lower, too.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13167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 ad nauseum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idea behind gradient descent is to repeat these steps over and over until the decreases in the loss are sufficiently small.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Propagate forward and calculate loss.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Backpropagate</a:t>
            </a:r>
            <a:r>
              <a:rPr lang="en-US" dirty="0"/>
              <a:t> to calculate gradients of loss with respect to all parameters for all observations.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Average gradients across all observations.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all parameter values at the same time.</a:t>
            </a:r>
          </a:p>
          <a:p>
            <a:pPr marL="0" indent="0">
              <a:buNone/>
            </a:pPr>
            <a:r>
              <a:rPr lang="en-US" dirty="0"/>
              <a:t>Each cycle of these is called an </a:t>
            </a:r>
            <a:r>
              <a:rPr lang="en-US" dirty="0">
                <a:hlinkClick r:id="rId2"/>
              </a:rPr>
              <a:t>epoch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What does this look like in practice? </a:t>
            </a:r>
          </a:p>
          <a:p>
            <a:pPr marL="457200" lvl="1" indent="0">
              <a:buNone/>
            </a:pPr>
            <a:r>
              <a:rPr lang="en-US" b="1" i="1" dirty="0"/>
              <a:t>(switch to r)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5651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But where are the neural networks?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We’re almost there.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Also, why would we ever use gradient descent / backpropagation?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Consider the (slightly different) following model.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9146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Model for your consideration </a:t>
            </a:r>
            <a:br>
              <a:rPr lang="en-US" dirty="0"/>
            </a:br>
            <a:r>
              <a:rPr lang="en-US" dirty="0"/>
              <a:t>(X = -1, Y = 7)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48683B-7252-41F9-B1B6-C9901F2AD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0" y="2076333"/>
            <a:ext cx="9449619" cy="27053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62C506-AD20-4418-994B-826DEF0E9A08}"/>
              </a:ext>
            </a:extLst>
          </p:cNvPr>
          <p:cNvSpPr txBox="1"/>
          <p:nvPr/>
        </p:nvSpPr>
        <p:spPr>
          <a:xfrm>
            <a:off x="1109472" y="2353056"/>
            <a:ext cx="1109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Activations in red</a:t>
            </a:r>
          </a:p>
        </p:txBody>
      </p:sp>
    </p:spTree>
    <p:extLst>
      <p:ext uri="{BB962C8B-B14F-4D97-AF65-F5344CB8AC3E}">
        <p14:creationId xmlns:p14="http://schemas.microsoft.com/office/powerpoint/2010/main" val="37124657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Model for your consideration </a:t>
            </a:r>
            <a:br>
              <a:rPr lang="en-US" dirty="0"/>
            </a:br>
            <a:r>
              <a:rPr lang="en-US" dirty="0"/>
              <a:t>(X = -1, Y = 7)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333199-A5F5-44C9-87DA-BA427537E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882" y="1158874"/>
            <a:ext cx="5710517" cy="57105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03194C-283D-400C-89F9-A804AFA4B027}"/>
              </a:ext>
            </a:extLst>
          </p:cNvPr>
          <p:cNvSpPr txBox="1"/>
          <p:nvPr/>
        </p:nvSpPr>
        <p:spPr>
          <a:xfrm>
            <a:off x="1093694" y="2097741"/>
            <a:ext cx="21156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Max(x,0) = </a:t>
            </a:r>
          </a:p>
          <a:p>
            <a:r>
              <a:rPr lang="en-US" sz="3200" dirty="0"/>
              <a:t>0,  if x &lt; 0</a:t>
            </a:r>
          </a:p>
          <a:p>
            <a:r>
              <a:rPr lang="en-US" sz="3200" dirty="0"/>
              <a:t>x, if  x &gt; 0</a:t>
            </a:r>
          </a:p>
        </p:txBody>
      </p:sp>
    </p:spTree>
    <p:extLst>
      <p:ext uri="{BB962C8B-B14F-4D97-AF65-F5344CB8AC3E}">
        <p14:creationId xmlns:p14="http://schemas.microsoft.com/office/powerpoint/2010/main" val="22419496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Model for your consideration </a:t>
            </a:r>
            <a:br>
              <a:rPr lang="en-US" dirty="0"/>
            </a:br>
            <a:r>
              <a:rPr lang="en-US" dirty="0"/>
              <a:t>(X = -1, Y = 7)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26EB4C-8938-4B63-8A07-C6E787254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0" y="2076333"/>
            <a:ext cx="9449619" cy="27053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50653B-F763-4D1D-B9F0-6DBD584A581B}"/>
              </a:ext>
            </a:extLst>
          </p:cNvPr>
          <p:cNvSpPr txBox="1"/>
          <p:nvPr/>
        </p:nvSpPr>
        <p:spPr>
          <a:xfrm>
            <a:off x="1649506" y="5163671"/>
            <a:ext cx="7673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a Y-hat! (it equals 8)</a:t>
            </a:r>
          </a:p>
          <a:p>
            <a:r>
              <a:rPr lang="en-US" dirty="0"/>
              <a:t>We also have a loss of: (8 – 7) ^2 = 1</a:t>
            </a:r>
          </a:p>
          <a:p>
            <a:endParaRPr lang="en-US" dirty="0"/>
          </a:p>
          <a:p>
            <a:r>
              <a:rPr lang="en-US" dirty="0"/>
              <a:t>Does anyone recognize the right half of the model?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2578A-09CC-4352-8D41-BDAEC3CEFCF4}"/>
              </a:ext>
            </a:extLst>
          </p:cNvPr>
          <p:cNvSpPr txBox="1"/>
          <p:nvPr/>
        </p:nvSpPr>
        <p:spPr>
          <a:xfrm>
            <a:off x="1109472" y="2353056"/>
            <a:ext cx="1109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Activations in red</a:t>
            </a:r>
          </a:p>
        </p:txBody>
      </p:sp>
    </p:spTree>
    <p:extLst>
      <p:ext uri="{BB962C8B-B14F-4D97-AF65-F5344CB8AC3E}">
        <p14:creationId xmlns:p14="http://schemas.microsoft.com/office/powerpoint/2010/main" val="440411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0057" y="869808"/>
            <a:ext cx="10551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the form of that model for linear regression, i.e. how do we get our y-hat (for one observation)?</a:t>
            </a:r>
          </a:p>
        </p:txBody>
      </p:sp>
    </p:spTree>
    <p:extLst>
      <p:ext uri="{BB962C8B-B14F-4D97-AF65-F5344CB8AC3E}">
        <p14:creationId xmlns:p14="http://schemas.microsoft.com/office/powerpoint/2010/main" val="9621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Model for your consideration </a:t>
            </a:r>
            <a:br>
              <a:rPr lang="en-US" dirty="0"/>
            </a:br>
            <a:r>
              <a:rPr lang="en-US" dirty="0"/>
              <a:t>(X = -1, Y = 7)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DF129C-A281-499A-8534-3DE922F19044}"/>
                  </a:ext>
                </a:extLst>
              </p:cNvPr>
              <p:cNvSpPr txBox="1"/>
              <p:nvPr/>
            </p:nvSpPr>
            <p:spPr>
              <a:xfrm>
                <a:off x="1685365" y="5174131"/>
                <a:ext cx="9135444" cy="725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/>
                  <a:t>?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DF129C-A281-499A-8534-3DE922F19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365" y="5174131"/>
                <a:ext cx="9135444" cy="725776"/>
              </a:xfrm>
              <a:prstGeom prst="rect">
                <a:avLst/>
              </a:prstGeom>
              <a:blipFill>
                <a:blip r:embed="rId2"/>
                <a:stretch>
                  <a:fillRect l="-1334" b="-10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3AB2105-2180-48A6-B58B-C448AC498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0" y="1683869"/>
            <a:ext cx="9449619" cy="349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1165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Model for your consideration </a:t>
            </a:r>
            <a:br>
              <a:rPr lang="en-US" dirty="0"/>
            </a:br>
            <a:r>
              <a:rPr lang="en-US" dirty="0"/>
              <a:t>(X = -1, Y = 7)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DF129C-A281-499A-8534-3DE922F19044}"/>
                  </a:ext>
                </a:extLst>
              </p:cNvPr>
              <p:cNvSpPr txBox="1"/>
              <p:nvPr/>
            </p:nvSpPr>
            <p:spPr>
              <a:xfrm>
                <a:off x="1528277" y="5174131"/>
                <a:ext cx="9135444" cy="725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/>
                  <a:t>?  Hint: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We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already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know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800" dirty="0"/>
                  <a:t> (it equals 6)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DF129C-A281-499A-8534-3DE922F19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277" y="5174131"/>
                <a:ext cx="9135444" cy="725776"/>
              </a:xfrm>
              <a:prstGeom prst="rect">
                <a:avLst/>
              </a:prstGeom>
              <a:blipFill>
                <a:blip r:embed="rId2"/>
                <a:stretch>
                  <a:fillRect l="-1402" b="-10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1F648CC-EEE4-4E74-920C-E363A717E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0" y="1683869"/>
            <a:ext cx="9449619" cy="34902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133176-F0B5-4F23-8CF9-390735500474}"/>
              </a:ext>
            </a:extLst>
          </p:cNvPr>
          <p:cNvSpPr txBox="1"/>
          <p:nvPr/>
        </p:nvSpPr>
        <p:spPr>
          <a:xfrm>
            <a:off x="1109472" y="2353056"/>
            <a:ext cx="1109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Activations in red</a:t>
            </a:r>
          </a:p>
        </p:txBody>
      </p:sp>
    </p:spTree>
    <p:extLst>
      <p:ext uri="{BB962C8B-B14F-4D97-AF65-F5344CB8AC3E}">
        <p14:creationId xmlns:p14="http://schemas.microsoft.com/office/powerpoint/2010/main" val="4668918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Model for your consideration </a:t>
            </a:r>
            <a:br>
              <a:rPr lang="en-US" dirty="0"/>
            </a:br>
            <a:r>
              <a:rPr lang="en-US" dirty="0"/>
              <a:t>(X = -1, Y = 7)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B494A9-3EAE-4383-9647-DEF237AF6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0" y="1683869"/>
            <a:ext cx="9449619" cy="34902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27A7C3-24FE-47DA-80B5-57B8680053DC}"/>
              </a:ext>
            </a:extLst>
          </p:cNvPr>
          <p:cNvSpPr txBox="1"/>
          <p:nvPr/>
        </p:nvSpPr>
        <p:spPr>
          <a:xfrm>
            <a:off x="1371190" y="5468471"/>
            <a:ext cx="944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Okay, what’s the local gradient?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CCC78F-FEE3-4723-9298-C327904FB476}"/>
              </a:ext>
            </a:extLst>
          </p:cNvPr>
          <p:cNvSpPr txBox="1"/>
          <p:nvPr/>
        </p:nvSpPr>
        <p:spPr>
          <a:xfrm>
            <a:off x="1109472" y="2353056"/>
            <a:ext cx="1109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Activations in red</a:t>
            </a:r>
          </a:p>
        </p:txBody>
      </p:sp>
    </p:spTree>
    <p:extLst>
      <p:ext uri="{BB962C8B-B14F-4D97-AF65-F5344CB8AC3E}">
        <p14:creationId xmlns:p14="http://schemas.microsoft.com/office/powerpoint/2010/main" val="24401496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Model for your consideration </a:t>
            </a:r>
            <a:br>
              <a:rPr lang="en-US" dirty="0"/>
            </a:br>
            <a:r>
              <a:rPr lang="en-US" dirty="0"/>
              <a:t>(X = -1, Y = 7)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333199-A5F5-44C9-87DA-BA427537E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882" y="1158874"/>
            <a:ext cx="5710517" cy="57105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03194C-283D-400C-89F9-A804AFA4B027}"/>
              </a:ext>
            </a:extLst>
          </p:cNvPr>
          <p:cNvSpPr txBox="1"/>
          <p:nvPr/>
        </p:nvSpPr>
        <p:spPr>
          <a:xfrm>
            <a:off x="1075765" y="1690688"/>
            <a:ext cx="211567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Max(x,0) = </a:t>
            </a:r>
          </a:p>
          <a:p>
            <a:r>
              <a:rPr lang="en-US" sz="3200" dirty="0"/>
              <a:t>0,  if x &lt; 0</a:t>
            </a:r>
          </a:p>
          <a:p>
            <a:r>
              <a:rPr lang="en-US" sz="3200" dirty="0"/>
              <a:t>x, if  x &gt; 0</a:t>
            </a:r>
          </a:p>
          <a:p>
            <a:endParaRPr lang="en-US" sz="3200" dirty="0"/>
          </a:p>
          <a:p>
            <a:r>
              <a:rPr lang="en-US" sz="2800" dirty="0"/>
              <a:t>What  is the derivative?</a:t>
            </a:r>
          </a:p>
        </p:txBody>
      </p:sp>
    </p:spTree>
    <p:extLst>
      <p:ext uri="{BB962C8B-B14F-4D97-AF65-F5344CB8AC3E}">
        <p14:creationId xmlns:p14="http://schemas.microsoft.com/office/powerpoint/2010/main" val="39406492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Model for your consideration </a:t>
            </a:r>
            <a:br>
              <a:rPr lang="en-US" dirty="0"/>
            </a:br>
            <a:r>
              <a:rPr lang="en-US" dirty="0"/>
              <a:t>(X = -1, Y = 7)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333199-A5F5-44C9-87DA-BA427537E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882" y="1158874"/>
            <a:ext cx="5710517" cy="57105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03194C-283D-400C-89F9-A804AFA4B027}"/>
                  </a:ext>
                </a:extLst>
              </p:cNvPr>
              <p:cNvSpPr txBox="1"/>
              <p:nvPr/>
            </p:nvSpPr>
            <p:spPr>
              <a:xfrm>
                <a:off x="1075765" y="1690688"/>
                <a:ext cx="3048000" cy="5035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Max(x,0) = </a:t>
                </a:r>
              </a:p>
              <a:p>
                <a:r>
                  <a:rPr lang="en-US" sz="3200" dirty="0"/>
                  <a:t>0,  if x &lt; 0</a:t>
                </a:r>
              </a:p>
              <a:p>
                <a:r>
                  <a:rPr lang="en-US" sz="3200" dirty="0"/>
                  <a:t>x, if  x &gt; 0</a:t>
                </a:r>
              </a:p>
              <a:p>
                <a:endParaRPr lang="en-US" sz="3200" dirty="0"/>
              </a:p>
              <a:p>
                <a:r>
                  <a:rPr lang="en-US" sz="2800" dirty="0"/>
                  <a:t>What  is the derivative?</a:t>
                </a:r>
              </a:p>
              <a:p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0, if x &lt; 0</a:t>
                </a:r>
              </a:p>
              <a:p>
                <a:r>
                  <a:rPr lang="en-US" sz="2800" dirty="0"/>
                  <a:t>1, if x &gt; 0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03194C-283D-400C-89F9-A804AFA4B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765" y="1690688"/>
                <a:ext cx="3048000" cy="5035609"/>
              </a:xfrm>
              <a:prstGeom prst="rect">
                <a:avLst/>
              </a:prstGeom>
              <a:blipFill>
                <a:blip r:embed="rId3"/>
                <a:stretch>
                  <a:fillRect l="-5000" t="-1574" b="-2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2725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Model for your consideration </a:t>
            </a:r>
            <a:br>
              <a:rPr lang="en-US" dirty="0"/>
            </a:br>
            <a:r>
              <a:rPr lang="en-US" dirty="0"/>
              <a:t>(X = -1, Y = 7)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B494A9-3EAE-4383-9647-DEF237AF6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0" y="1683869"/>
            <a:ext cx="9449619" cy="34902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27A7C3-24FE-47DA-80B5-57B8680053DC}"/>
              </a:ext>
            </a:extLst>
          </p:cNvPr>
          <p:cNvSpPr txBox="1"/>
          <p:nvPr/>
        </p:nvSpPr>
        <p:spPr>
          <a:xfrm>
            <a:off x="1371190" y="5174131"/>
            <a:ext cx="8590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the value going into the max function greater or less than zero?</a:t>
            </a:r>
          </a:p>
          <a:p>
            <a:endParaRPr lang="en-US" dirty="0"/>
          </a:p>
          <a:p>
            <a:r>
              <a:rPr lang="en-US" dirty="0"/>
              <a:t>What’s the local gradient?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720838-F074-4042-BC53-207258A83103}"/>
              </a:ext>
            </a:extLst>
          </p:cNvPr>
          <p:cNvSpPr txBox="1"/>
          <p:nvPr/>
        </p:nvSpPr>
        <p:spPr>
          <a:xfrm>
            <a:off x="1109472" y="2353056"/>
            <a:ext cx="1109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Activations in red</a:t>
            </a:r>
          </a:p>
        </p:txBody>
      </p:sp>
    </p:spTree>
    <p:extLst>
      <p:ext uri="{BB962C8B-B14F-4D97-AF65-F5344CB8AC3E}">
        <p14:creationId xmlns:p14="http://schemas.microsoft.com/office/powerpoint/2010/main" val="208256778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Model for your consideration </a:t>
            </a:r>
            <a:br>
              <a:rPr lang="en-US" dirty="0"/>
            </a:br>
            <a:r>
              <a:rPr lang="en-US" dirty="0"/>
              <a:t>(X = -1, Y = 7)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114931-55E9-4B20-819C-47223FE24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0" y="1641955"/>
            <a:ext cx="9449619" cy="35740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BAFA7B-DE22-4EA9-B47C-C50F2EE0C60A}"/>
              </a:ext>
            </a:extLst>
          </p:cNvPr>
          <p:cNvSpPr txBox="1"/>
          <p:nvPr/>
        </p:nvSpPr>
        <p:spPr>
          <a:xfrm>
            <a:off x="1109472" y="2353056"/>
            <a:ext cx="1109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Activations in red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4C2BE3-010F-4ACB-997A-03DD178A3F9C}"/>
              </a:ext>
            </a:extLst>
          </p:cNvPr>
          <p:cNvSpPr txBox="1"/>
          <p:nvPr/>
        </p:nvSpPr>
        <p:spPr>
          <a:xfrm>
            <a:off x="4194048" y="5216045"/>
            <a:ext cx="1633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f(x, c) = x + c</a:t>
            </a:r>
          </a:p>
          <a:p>
            <a:r>
              <a:rPr lang="en-US" dirty="0"/>
              <a:t>f(a1,B) = a1 + B </a:t>
            </a:r>
          </a:p>
        </p:txBody>
      </p:sp>
    </p:spTree>
    <p:extLst>
      <p:ext uri="{BB962C8B-B14F-4D97-AF65-F5344CB8AC3E}">
        <p14:creationId xmlns:p14="http://schemas.microsoft.com/office/powerpoint/2010/main" val="31860155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Model for your consideration </a:t>
            </a:r>
            <a:br>
              <a:rPr lang="en-US" dirty="0"/>
            </a:br>
            <a:r>
              <a:rPr lang="en-US" dirty="0"/>
              <a:t>(X = -1, Y = 7)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CB6C582-FEE3-48ED-94DE-8B86B5D12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0" y="1611472"/>
            <a:ext cx="9449619" cy="36350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B4FCD9-C098-4BF8-AB12-1D675A0CC358}"/>
              </a:ext>
            </a:extLst>
          </p:cNvPr>
          <p:cNvSpPr txBox="1"/>
          <p:nvPr/>
        </p:nvSpPr>
        <p:spPr>
          <a:xfrm>
            <a:off x="1109472" y="2353056"/>
            <a:ext cx="1109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Activations in red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E91B5-3777-44BE-9114-4A6F6E90C513}"/>
              </a:ext>
            </a:extLst>
          </p:cNvPr>
          <p:cNvSpPr txBox="1"/>
          <p:nvPr/>
        </p:nvSpPr>
        <p:spPr>
          <a:xfrm>
            <a:off x="2523744" y="5061861"/>
            <a:ext cx="195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g(</a:t>
            </a:r>
            <a:r>
              <a:rPr lang="en-US" dirty="0" err="1"/>
              <a:t>x,d</a:t>
            </a:r>
            <a:r>
              <a:rPr lang="en-US" dirty="0"/>
              <a:t>) = x * d </a:t>
            </a:r>
          </a:p>
          <a:p>
            <a:r>
              <a:rPr lang="en-US" dirty="0"/>
              <a:t> g(a0,W) = a0 * W</a:t>
            </a:r>
          </a:p>
        </p:txBody>
      </p:sp>
    </p:spTree>
    <p:extLst>
      <p:ext uri="{BB962C8B-B14F-4D97-AF65-F5344CB8AC3E}">
        <p14:creationId xmlns:p14="http://schemas.microsoft.com/office/powerpoint/2010/main" val="337556368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Model for your consideration </a:t>
            </a:r>
            <a:br>
              <a:rPr lang="en-US" dirty="0"/>
            </a:br>
            <a:r>
              <a:rPr lang="en-US" dirty="0"/>
              <a:t>(X = -1, Y = 7)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0233AC-40AD-42E1-A5C2-D9F837C48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0" y="1550507"/>
            <a:ext cx="9449619" cy="37569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B7241E-B935-4520-9667-CBAC494A538E}"/>
              </a:ext>
            </a:extLst>
          </p:cNvPr>
          <p:cNvSpPr txBox="1"/>
          <p:nvPr/>
        </p:nvSpPr>
        <p:spPr>
          <a:xfrm>
            <a:off x="1371190" y="5307493"/>
            <a:ext cx="97450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And we’re done.  We can update the parameter values as we did with linear regression.</a:t>
            </a:r>
          </a:p>
        </p:txBody>
      </p:sp>
    </p:spTree>
    <p:extLst>
      <p:ext uri="{BB962C8B-B14F-4D97-AF65-F5344CB8AC3E}">
        <p14:creationId xmlns:p14="http://schemas.microsoft.com/office/powerpoint/2010/main" val="254912695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Model for your consideration </a:t>
            </a:r>
            <a:br>
              <a:rPr lang="en-US" dirty="0"/>
            </a:br>
            <a:r>
              <a:rPr lang="en-US" dirty="0"/>
              <a:t>(X = -1, Y = 7)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B7241E-B935-4520-9667-CBAC494A538E}"/>
              </a:ext>
            </a:extLst>
          </p:cNvPr>
          <p:cNvSpPr txBox="1"/>
          <p:nvPr/>
        </p:nvSpPr>
        <p:spPr>
          <a:xfrm>
            <a:off x="1371190" y="5307493"/>
            <a:ext cx="9745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Does anyone want to recognize this model?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123871-60E5-4B09-AD8D-B13910FCB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0" y="1641955"/>
            <a:ext cx="9449619" cy="357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173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0057" y="869808"/>
            <a:ext cx="10551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the form of that model for linear regression, i.e. how do we get our y-hat (for one observation)?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921F88-2195-4823-BA8D-76803B17B3AA}"/>
                  </a:ext>
                </a:extLst>
              </p:cNvPr>
              <p:cNvSpPr txBox="1"/>
              <p:nvPr/>
            </p:nvSpPr>
            <p:spPr>
              <a:xfrm>
                <a:off x="1190171" y="1700805"/>
                <a:ext cx="9811658" cy="376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921F88-2195-4823-BA8D-76803B17B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171" y="1700805"/>
                <a:ext cx="9811658" cy="376770"/>
              </a:xfrm>
              <a:prstGeom prst="rect">
                <a:avLst/>
              </a:prstGeom>
              <a:blipFill>
                <a:blip r:embed="rId2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B6541A8-BD13-43D1-BFDF-DC128B006682}"/>
              </a:ext>
            </a:extLst>
          </p:cNvPr>
          <p:cNvSpPr txBox="1"/>
          <p:nvPr/>
        </p:nvSpPr>
        <p:spPr>
          <a:xfrm>
            <a:off x="1030514" y="2446907"/>
            <a:ext cx="10130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the loss function (for one observation)?</a:t>
            </a:r>
          </a:p>
        </p:txBody>
      </p:sp>
    </p:spTree>
    <p:extLst>
      <p:ext uri="{BB962C8B-B14F-4D97-AF65-F5344CB8AC3E}">
        <p14:creationId xmlns:p14="http://schemas.microsoft.com/office/powerpoint/2010/main" val="187093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9126C-402B-4936-B227-B31478030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Model for your consideration </a:t>
            </a:r>
            <a:br>
              <a:rPr lang="en-US" dirty="0"/>
            </a:br>
            <a:r>
              <a:rPr lang="en-US" dirty="0"/>
              <a:t>(X = -1, Y = 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4CBA9-0276-4562-A213-6E92B7690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It’s a very simple fully connected neural network.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C77515-E254-4C31-A2DC-74694CCBB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876" y="2708847"/>
            <a:ext cx="7468247" cy="144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1434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9126C-402B-4936-B227-B31478030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Model for your consideration </a:t>
            </a:r>
            <a:br>
              <a:rPr lang="en-US" dirty="0"/>
            </a:br>
            <a:r>
              <a:rPr lang="en-US" dirty="0"/>
              <a:t>(X = -1, Y = 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4CBA9-0276-4562-A213-6E92B7690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It, also, might appear as follows (the extra nodes represents the intercept(s) a.k.a. bias(es))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D7D702-05AC-4452-B830-DCB25E984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370" y="2962051"/>
            <a:ext cx="7468247" cy="25834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4F7A43-C0A4-40AF-B1A8-D55B5BD73AEE}"/>
              </a:ext>
            </a:extLst>
          </p:cNvPr>
          <p:cNvSpPr txBox="1"/>
          <p:nvPr/>
        </p:nvSpPr>
        <p:spPr>
          <a:xfrm>
            <a:off x="2725270" y="3244334"/>
            <a:ext cx="62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2525BB-79EC-45DE-9098-C51C0A1142B3}"/>
              </a:ext>
            </a:extLst>
          </p:cNvPr>
          <p:cNvSpPr txBox="1"/>
          <p:nvPr/>
        </p:nvSpPr>
        <p:spPr>
          <a:xfrm>
            <a:off x="5558117" y="3244334"/>
            <a:ext cx="43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8586518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EA63C-3E99-42B8-BFD8-9F898B7A4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takeaway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06BFDB-3FB0-44AB-ACA4-8F42DB2147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Neural Networks are nothing more than a series of differentiable composite functions.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last one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2),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06BFDB-3FB0-44AB-ACA4-8F42DB2147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415839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88952-3D1D-4A0A-8C19-EE74F203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things to learn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F8F6B-CDE4-421D-8AE9-3FBCD46D1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066"/>
            <a:ext cx="10515600" cy="475289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This is only touching on Fully Connected Neural Networks</a:t>
            </a:r>
          </a:p>
          <a:p>
            <a:r>
              <a:rPr lang="en-US" dirty="0"/>
              <a:t>Variance/bias trade-off a.k.a. overfit/underfit</a:t>
            </a:r>
          </a:p>
          <a:p>
            <a:r>
              <a:rPr lang="en-US" dirty="0"/>
              <a:t>Regularization</a:t>
            </a:r>
          </a:p>
          <a:p>
            <a:r>
              <a:rPr lang="en-US" dirty="0"/>
              <a:t>Parameter initialization</a:t>
            </a:r>
          </a:p>
          <a:p>
            <a:r>
              <a:rPr lang="en-US" dirty="0"/>
              <a:t>Batch gradient descent</a:t>
            </a:r>
          </a:p>
          <a:p>
            <a:r>
              <a:rPr lang="en-US" dirty="0"/>
              <a:t>Exploding/vanishing gradient</a:t>
            </a:r>
          </a:p>
          <a:p>
            <a:r>
              <a:rPr lang="en-US" dirty="0"/>
              <a:t>Dropout</a:t>
            </a:r>
          </a:p>
          <a:p>
            <a:r>
              <a:rPr lang="en-US" dirty="0"/>
              <a:t>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Other types of NN</a:t>
            </a:r>
          </a:p>
          <a:p>
            <a:r>
              <a:rPr lang="en-US" dirty="0">
                <a:hlinkClick r:id="rId2"/>
              </a:rPr>
              <a:t>Convolutional Neural Networks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Recurrent Neural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1732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Andrew Ng's </a:t>
            </a:r>
            <a:r>
              <a:rPr lang="en-US" dirty="0" err="1">
                <a:hlinkClick r:id="rId2"/>
              </a:rPr>
              <a:t>coursera</a:t>
            </a:r>
            <a:r>
              <a:rPr lang="en-US" dirty="0">
                <a:hlinkClick r:id="rId2"/>
              </a:rPr>
              <a:t> classes on neural networks</a:t>
            </a:r>
            <a:endParaRPr lang="en-US" dirty="0"/>
          </a:p>
          <a:p>
            <a:endParaRPr lang="en-US" dirty="0"/>
          </a:p>
          <a:p>
            <a:r>
              <a:rPr lang="en-US" dirty="0"/>
              <a:t>Andrej </a:t>
            </a:r>
            <a:r>
              <a:rPr lang="en-US" dirty="0" err="1"/>
              <a:t>Karpathy’s</a:t>
            </a:r>
            <a:r>
              <a:rPr lang="en-US" dirty="0"/>
              <a:t> recorded class on Convolutional Neural Networks</a:t>
            </a:r>
          </a:p>
          <a:p>
            <a:pPr lvl="1"/>
            <a:r>
              <a:rPr lang="en-US" dirty="0">
                <a:hlinkClick r:id="rId3"/>
              </a:rPr>
              <a:t>Notes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video lectures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924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0057" y="869808"/>
            <a:ext cx="10551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the form of that model for linear regression, i.e. how do we get our y-hat (for one observation)?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921F88-2195-4823-BA8D-76803B17B3AA}"/>
                  </a:ext>
                </a:extLst>
              </p:cNvPr>
              <p:cNvSpPr txBox="1"/>
              <p:nvPr/>
            </p:nvSpPr>
            <p:spPr>
              <a:xfrm>
                <a:off x="1190171" y="1700805"/>
                <a:ext cx="9811658" cy="376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921F88-2195-4823-BA8D-76803B17B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171" y="1700805"/>
                <a:ext cx="9811658" cy="376770"/>
              </a:xfrm>
              <a:prstGeom prst="rect">
                <a:avLst/>
              </a:prstGeom>
              <a:blipFill>
                <a:blip r:embed="rId2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B6541A8-BD13-43D1-BFDF-DC128B006682}"/>
              </a:ext>
            </a:extLst>
          </p:cNvPr>
          <p:cNvSpPr txBox="1"/>
          <p:nvPr/>
        </p:nvSpPr>
        <p:spPr>
          <a:xfrm>
            <a:off x="1030514" y="2446907"/>
            <a:ext cx="10130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the loss function (for one observation)?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25C11C-C4B7-4194-85C0-609EEEF7854F}"/>
                  </a:ext>
                </a:extLst>
              </p:cNvPr>
              <p:cNvSpPr txBox="1"/>
              <p:nvPr/>
            </p:nvSpPr>
            <p:spPr>
              <a:xfrm>
                <a:off x="3077027" y="3199161"/>
                <a:ext cx="6037943" cy="459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m:rPr>
                                <m:nor/>
                              </m:rPr>
                              <a:rPr lang="en-US" dirty="0" smtClean="0"/>
                              <m:t> − 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 or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US" dirty="0" smtClean="0"/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25C11C-C4B7-4194-85C0-609EEEF78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027" y="3199161"/>
                <a:ext cx="6037943" cy="459678"/>
              </a:xfrm>
              <a:prstGeom prst="rect">
                <a:avLst/>
              </a:prstGeom>
              <a:blipFill>
                <a:blip r:embed="rId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E0532A8-30CE-4A24-85BE-4ED7BE5F6EC4}"/>
                  </a:ext>
                </a:extLst>
              </p:cNvPr>
              <p:cNvSpPr/>
              <p:nvPr/>
            </p:nvSpPr>
            <p:spPr>
              <a:xfrm>
                <a:off x="1030513" y="4291876"/>
                <a:ext cx="10130971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Our goal: choose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/>
                  <a:t>such that the loss is minimized for </a:t>
                </a:r>
                <a:r>
                  <a:rPr lang="en-US" sz="2400" b="1" dirty="0"/>
                  <a:t>all</a:t>
                </a:r>
                <a:r>
                  <a:rPr lang="en-US" sz="2400" dirty="0"/>
                  <a:t> observations in our data set.</a:t>
                </a:r>
              </a:p>
              <a:p>
                <a:r>
                  <a:rPr lang="en-US" sz="2400" dirty="0"/>
                  <a:t>There are many ways to do this. We will consider </a:t>
                </a:r>
                <a:r>
                  <a:rPr lang="en-US" sz="2400" dirty="0">
                    <a:hlinkClick r:id="rId4"/>
                  </a:rPr>
                  <a:t>gradient descent</a:t>
                </a:r>
                <a:r>
                  <a:rPr lang="en-US" sz="2400" dirty="0"/>
                  <a:t>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E0532A8-30CE-4A24-85BE-4ED7BE5F6E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513" y="4291876"/>
                <a:ext cx="10130971" cy="1569660"/>
              </a:xfrm>
              <a:prstGeom prst="rect">
                <a:avLst/>
              </a:prstGeom>
              <a:blipFill>
                <a:blip r:embed="rId5"/>
                <a:stretch>
                  <a:fillRect l="-903" t="-3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158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89964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What we are </a:t>
                </a:r>
                <a:r>
                  <a:rPr lang="en-US" sz="2400" i="1" dirty="0"/>
                  <a:t>really</a:t>
                </a:r>
                <a:r>
                  <a:rPr lang="en-US" sz="2400" dirty="0"/>
                  <a:t> after in gradient descent are the gradients of the Loss function with respect to the parameters,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/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/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  and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899646"/>
              </a:xfrm>
              <a:blipFill>
                <a:blip r:embed="rId2"/>
                <a:stretch>
                  <a:fillRect l="-928" t="-9459" b="-133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146629" y="4325257"/>
            <a:ext cx="9681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could easily plug and perform symbolic calculus. Instead, we’ll take a different tack and </a:t>
            </a:r>
            <a:r>
              <a:rPr lang="en-US" sz="2400" b="1" dirty="0"/>
              <a:t>solve empirically</a:t>
            </a:r>
            <a:r>
              <a:rPr lang="en-US" sz="2400" dirty="0"/>
              <a:t>.</a:t>
            </a:r>
          </a:p>
          <a:p>
            <a:r>
              <a:rPr lang="en-US" sz="2400" dirty="0"/>
              <a:t>Let’s consider an example.</a:t>
            </a:r>
          </a:p>
        </p:txBody>
      </p:sp>
    </p:spTree>
    <p:extLst>
      <p:ext uri="{BB962C8B-B14F-4D97-AF65-F5344CB8AC3E}">
        <p14:creationId xmlns:p14="http://schemas.microsoft.com/office/powerpoint/2010/main" val="3222010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23237</TotalTime>
  <Words>4014</Words>
  <Application>Microsoft Office PowerPoint</Application>
  <PresentationFormat>Widescreen</PresentationFormat>
  <Paragraphs>449</Paragraphs>
  <Slides>74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9" baseType="lpstr">
      <vt:lpstr>Arial</vt:lpstr>
      <vt:lpstr>Calibri</vt:lpstr>
      <vt:lpstr>Calibri Light</vt:lpstr>
      <vt:lpstr>Cambria Math</vt:lpstr>
      <vt:lpstr>Office Theme</vt:lpstr>
      <vt:lpstr>Neural Networks </vt:lpstr>
      <vt:lpstr>Re-Cap</vt:lpstr>
      <vt:lpstr>Show of hands</vt:lpstr>
      <vt:lpstr>Agenda:</vt:lpstr>
      <vt:lpstr>Machine learning –Supervised learning</vt:lpstr>
      <vt:lpstr>PowerPoint Presentation</vt:lpstr>
      <vt:lpstr>PowerPoint Presentation</vt:lpstr>
      <vt:lpstr>PowerPoint Presentation</vt:lpstr>
      <vt:lpstr>Gradient Descent</vt:lpstr>
      <vt:lpstr>Linear regression example (zoomed in)</vt:lpstr>
      <vt:lpstr>Linear regression example (x = 2, y = 7)</vt:lpstr>
      <vt:lpstr>Linear regression example (x = 2, y = 7)</vt:lpstr>
      <vt:lpstr>Linear regression example; (x = 2, y = 7), B=2, and W = 3</vt:lpstr>
      <vt:lpstr>Linear regression example; (x = 2, y = 7), B=2, and W = 3</vt:lpstr>
      <vt:lpstr>Linear regression example; (x = 2, y = 7), B=2, and W = 3</vt:lpstr>
      <vt:lpstr>Linear regression example; (x = 2, y = 7), B=2, and W = 3, Y ̂ = 8</vt:lpstr>
      <vt:lpstr>Linear regression example; (x = 2, y = 7), B=2, and W = 3, Y ̂ = 8</vt:lpstr>
      <vt:lpstr>Linear regression example; (x = 2, y = 7), B=2, and W = 3 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PowerPoint Presentation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(x = 2, y = 7), B=2, and W = 3, Y ̂ = 8</vt:lpstr>
      <vt:lpstr>Linear regression example; Updating parameter values:</vt:lpstr>
      <vt:lpstr>Linear regression example; Updating parameter values—What’s the intuition:</vt:lpstr>
      <vt:lpstr>Linear regression example; Updating parameter values--Intuition:</vt:lpstr>
      <vt:lpstr>Linear regression example; Updating parameter values--Intuition:</vt:lpstr>
      <vt:lpstr>Linear regression example; (x = 2, y = 7),B=2, and W = 3, Y ̂ = 8</vt:lpstr>
      <vt:lpstr>Linear regression example; (x = 2, y = 7), B_old=2, and W_old= 3, Y ̂_old = 8; B_new = 1.98, W_new = 2.96</vt:lpstr>
      <vt:lpstr>Repeat ad nauseum</vt:lpstr>
      <vt:lpstr>PowerPoint Presentation</vt:lpstr>
      <vt:lpstr>Another Model for your consideration  (X = -1, Y = 7)</vt:lpstr>
      <vt:lpstr>Another Model for your consideration  (X = -1, Y = 7)</vt:lpstr>
      <vt:lpstr>Another Model for your consideration  (X = -1, Y = 7)</vt:lpstr>
      <vt:lpstr>Another Model for your consideration  (X = -1, Y = 7)</vt:lpstr>
      <vt:lpstr>Another Model for your consideration  (X = -1, Y = 7)</vt:lpstr>
      <vt:lpstr>Another Model for your consideration  (X = -1, Y = 7)</vt:lpstr>
      <vt:lpstr>Another Model for your consideration  (X = -1, Y = 7)</vt:lpstr>
      <vt:lpstr>Another Model for your consideration  (X = -1, Y = 7)</vt:lpstr>
      <vt:lpstr>Another Model for your consideration  (X = -1, Y = 7)</vt:lpstr>
      <vt:lpstr>Another Model for your consideration  (X = -1, Y = 7)</vt:lpstr>
      <vt:lpstr>Another Model for your consideration  (X = -1, Y = 7)</vt:lpstr>
      <vt:lpstr>Another Model for your consideration  (X = -1, Y = 7)</vt:lpstr>
      <vt:lpstr>Another Model for your consideration  (X = -1, Y = 7)</vt:lpstr>
      <vt:lpstr>Another Model for your consideration  (X = -1, Y = 7)</vt:lpstr>
      <vt:lpstr>Another Model for your consideration  (X = -1, Y = 7)</vt:lpstr>
      <vt:lpstr>Big takeaway</vt:lpstr>
      <vt:lpstr>Other things to learn </vt:lpstr>
      <vt:lpstr>Resources</vt:lpstr>
    </vt:vector>
  </TitlesOfParts>
  <Company>Intermountain Healthcare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</dc:title>
  <dc:creator>John Snyder</dc:creator>
  <cp:lastModifiedBy>John Snyder</cp:lastModifiedBy>
  <cp:revision>166</cp:revision>
  <dcterms:created xsi:type="dcterms:W3CDTF">2019-08-01T18:12:50Z</dcterms:created>
  <dcterms:modified xsi:type="dcterms:W3CDTF">2021-10-26T01:03:57Z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1a4512-8026-4a73-bfb7-8d52c1779a3a_Enabled">
    <vt:lpwstr>True</vt:lpwstr>
  </property>
  <property fmtid="{D5CDD505-2E9C-101B-9397-08002B2CF9AE}" pid="3" name="MSIP_Label_ba1a4512-8026-4a73-bfb7-8d52c1779a3a_SiteId">
    <vt:lpwstr>a79016de-bdd0-4e47-91f4-79416ab912ad</vt:lpwstr>
  </property>
  <property fmtid="{D5CDD505-2E9C-101B-9397-08002B2CF9AE}" pid="4" name="MSIP_Label_ba1a4512-8026-4a73-bfb7-8d52c1779a3a_Owner">
    <vt:lpwstr>John.Snyder@imail.org</vt:lpwstr>
  </property>
  <property fmtid="{D5CDD505-2E9C-101B-9397-08002B2CF9AE}" pid="5" name="MSIP_Label_ba1a4512-8026-4a73-bfb7-8d52c1779a3a_SetDate">
    <vt:lpwstr>2019-08-02T21:20:44.5505754Z</vt:lpwstr>
  </property>
  <property fmtid="{D5CDD505-2E9C-101B-9397-08002B2CF9AE}" pid="6" name="MSIP_Label_ba1a4512-8026-4a73-bfb7-8d52c1779a3a_Name">
    <vt:lpwstr>Sensitive Information</vt:lpwstr>
  </property>
  <property fmtid="{D5CDD505-2E9C-101B-9397-08002B2CF9AE}" pid="7" name="MSIP_Label_ba1a4512-8026-4a73-bfb7-8d52c1779a3a_Application">
    <vt:lpwstr>Microsoft Azure Information Protection</vt:lpwstr>
  </property>
  <property fmtid="{D5CDD505-2E9C-101B-9397-08002B2CF9AE}" pid="8" name="MSIP_Label_ba1a4512-8026-4a73-bfb7-8d52c1779a3a_ActionId">
    <vt:lpwstr>ee7bda9c-ed82-445a-971b-c30dfea16a0f</vt:lpwstr>
  </property>
  <property fmtid="{D5CDD505-2E9C-101B-9397-08002B2CF9AE}" pid="9" name="MSIP_Label_ba1a4512-8026-4a73-bfb7-8d52c1779a3a_Extended_MSFT_Method">
    <vt:lpwstr>Automatic</vt:lpwstr>
  </property>
  <property fmtid="{D5CDD505-2E9C-101B-9397-08002B2CF9AE}" pid="10" name="Sensitivity">
    <vt:lpwstr>Sensitive Information</vt:lpwstr>
  </property>
</Properties>
</file>