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346" r:id="rId6"/>
    <p:sldId id="347" r:id="rId7"/>
    <p:sldId id="356" r:id="rId8"/>
    <p:sldId id="348" r:id="rId9"/>
    <p:sldId id="349" r:id="rId10"/>
    <p:sldId id="332" r:id="rId11"/>
    <p:sldId id="333" r:id="rId12"/>
    <p:sldId id="334" r:id="rId13"/>
    <p:sldId id="337" r:id="rId14"/>
    <p:sldId id="336" r:id="rId15"/>
    <p:sldId id="340" r:id="rId16"/>
    <p:sldId id="350" r:id="rId17"/>
    <p:sldId id="354" r:id="rId18"/>
    <p:sldId id="351" r:id="rId19"/>
    <p:sldId id="357" r:id="rId20"/>
    <p:sldId id="353" r:id="rId21"/>
    <p:sldId id="35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4660"/>
  </p:normalViewPr>
  <p:slideViewPr>
    <p:cSldViewPr snapToGrid="0">
      <p:cViewPr varScale="1">
        <p:scale>
          <a:sx n="79" d="100"/>
          <a:sy n="79" d="100"/>
        </p:scale>
        <p:origin x="84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00255-F9D1-4A85-9CA7-3264ABB3D6FD}" type="datetimeFigureOut">
              <a:rPr lang="en-US" smtClean="0"/>
              <a:t>9/22/2021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7DC57-3374-4791-ABC5-1ABF780636B3}" type="slidenum">
              <a:rPr lang="en-US" smtClean="0"/>
              <a:t>‹#›</a:t>
            </a:fld>
            <a:endParaRPr lang="en-US"/>
          </a:p>
        </p:txBody>
      </p:sp>
    </p:spTree>
    <p:extLst>
      <p:ext uri="{BB962C8B-B14F-4D97-AF65-F5344CB8AC3E}">
        <p14:creationId xmlns:p14="http://schemas.microsoft.com/office/powerpoint/2010/main" val="80153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transformation</a:t>
            </a:r>
          </a:p>
        </p:txBody>
      </p:sp>
      <p:sp>
        <p:nvSpPr>
          <p:cNvPr id="4" name="Slide Number Placeholder 3"/>
          <p:cNvSpPr>
            <a:spLocks noGrp="1"/>
          </p:cNvSpPr>
          <p:nvPr>
            <p:ph type="sldNum" sz="quarter" idx="5"/>
          </p:nvPr>
        </p:nvSpPr>
        <p:spPr/>
        <p:txBody>
          <a:bodyPr/>
          <a:lstStyle/>
          <a:p>
            <a:fld id="{D787DC57-3374-4791-ABC5-1ABF780636B3}" type="slidenum">
              <a:rPr lang="en-US" smtClean="0"/>
              <a:t>3</a:t>
            </a:fld>
            <a:endParaRPr lang="en-US"/>
          </a:p>
        </p:txBody>
      </p:sp>
    </p:spTree>
    <p:extLst>
      <p:ext uri="{BB962C8B-B14F-4D97-AF65-F5344CB8AC3E}">
        <p14:creationId xmlns:p14="http://schemas.microsoft.com/office/powerpoint/2010/main" val="148976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a:t>
            </a:r>
          </a:p>
        </p:txBody>
      </p:sp>
      <p:sp>
        <p:nvSpPr>
          <p:cNvPr id="4" name="Slide Number Placeholder 3"/>
          <p:cNvSpPr>
            <a:spLocks noGrp="1"/>
          </p:cNvSpPr>
          <p:nvPr>
            <p:ph type="sldNum" sz="quarter" idx="5"/>
          </p:nvPr>
        </p:nvSpPr>
        <p:spPr/>
        <p:txBody>
          <a:bodyPr/>
          <a:lstStyle/>
          <a:p>
            <a:fld id="{D787DC57-3374-4791-ABC5-1ABF780636B3}" type="slidenum">
              <a:rPr lang="en-US" smtClean="0"/>
              <a:t>14</a:t>
            </a:fld>
            <a:endParaRPr lang="en-US"/>
          </a:p>
        </p:txBody>
      </p:sp>
    </p:spTree>
    <p:extLst>
      <p:ext uri="{BB962C8B-B14F-4D97-AF65-F5344CB8AC3E}">
        <p14:creationId xmlns:p14="http://schemas.microsoft.com/office/powerpoint/2010/main" val="586778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79E6-3E3E-4389-B7B4-0D3BB26797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F44DC3-F1F3-42E9-B8F5-FAA9BD116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629576-E6B3-4032-BC01-8D8D58F32296}"/>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5" name="Footer Placeholder 4">
            <a:extLst>
              <a:ext uri="{FF2B5EF4-FFF2-40B4-BE49-F238E27FC236}">
                <a16:creationId xmlns:a16="http://schemas.microsoft.com/office/drawing/2014/main" id="{39D78A27-6664-43BC-8F1C-761A706A5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F2E86-EB63-4775-8DB1-7AFA933F6DA3}"/>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36614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279A-E3B8-4EFD-A565-E21895E990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FE5119-6AF2-4FD5-9929-82CB355E6A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BC5D4-CCE7-4286-8F7B-67BA7BE18176}"/>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5" name="Footer Placeholder 4">
            <a:extLst>
              <a:ext uri="{FF2B5EF4-FFF2-40B4-BE49-F238E27FC236}">
                <a16:creationId xmlns:a16="http://schemas.microsoft.com/office/drawing/2014/main" id="{8ED41248-6B7D-4914-9740-116CDCE5F3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4ECCA-75B3-40CA-A368-D47D65D57CD3}"/>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1881121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B143F8-98D3-4F6F-B738-05D9449669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FA0FB5-9821-48A0-A7A4-A6D2904F8E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9CC11-22AC-4066-A4E5-C5201130CC01}"/>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5" name="Footer Placeholder 4">
            <a:extLst>
              <a:ext uri="{FF2B5EF4-FFF2-40B4-BE49-F238E27FC236}">
                <a16:creationId xmlns:a16="http://schemas.microsoft.com/office/drawing/2014/main" id="{10EF49BC-2C4A-4DEA-AA44-2A0FC8368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89414-414C-4465-A8CD-BC92F787710C}"/>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399018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D357-DE4C-48E1-A846-EE399275C1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9A2088-9EE8-465B-B48F-B814CA77CF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B0D4F-2424-43AD-90E5-29C168FED1B9}"/>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5" name="Footer Placeholder 4">
            <a:extLst>
              <a:ext uri="{FF2B5EF4-FFF2-40B4-BE49-F238E27FC236}">
                <a16:creationId xmlns:a16="http://schemas.microsoft.com/office/drawing/2014/main" id="{316CE9C8-9E6A-4256-B1EE-D645F792D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FA184-9674-4AB7-B847-278C4FF0BF9D}"/>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361675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E523-0AC6-4C8D-A6F4-DEFA81E8F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892126-D15B-4C2B-BF3F-DC990C6241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98B866-5F9E-4CFD-8193-80D7ED2DF64B}"/>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5" name="Footer Placeholder 4">
            <a:extLst>
              <a:ext uri="{FF2B5EF4-FFF2-40B4-BE49-F238E27FC236}">
                <a16:creationId xmlns:a16="http://schemas.microsoft.com/office/drawing/2014/main" id="{05E5EDC8-018A-43DF-AAD2-74DB82724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692B1-AAEF-4BE3-BD7C-BA20C5864A78}"/>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11575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3234-03D0-4C60-A2D7-479B7A144E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6C9C9-DB74-446B-AE6F-0715A6C0FC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2F751A-6E0C-4A50-AA91-8876797956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E7CCE5-968E-4AF6-A9A3-8E21BBEA489F}"/>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6" name="Footer Placeholder 5">
            <a:extLst>
              <a:ext uri="{FF2B5EF4-FFF2-40B4-BE49-F238E27FC236}">
                <a16:creationId xmlns:a16="http://schemas.microsoft.com/office/drawing/2014/main" id="{A8B93526-9811-4B56-AFF7-4ECBAFD9A7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189C7-D6B2-4732-B1E0-E3316C4609F3}"/>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4628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5802-63E4-447A-9617-38E2539141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0DCD54-A5BB-4E88-9EC2-D45501EDB3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F1AEE-50A0-4C19-9501-A8E314C022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655DFE-B98B-4038-8AD4-6CC9E24BCB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B376C2-340F-49A4-8DEF-09491FC2B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8760EB-D0A9-40B2-A425-F302C2FADFEB}"/>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8" name="Footer Placeholder 7">
            <a:extLst>
              <a:ext uri="{FF2B5EF4-FFF2-40B4-BE49-F238E27FC236}">
                <a16:creationId xmlns:a16="http://schemas.microsoft.com/office/drawing/2014/main" id="{0DA17D79-D307-4F56-B1E6-4D52BAC1D3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727CCD-688B-4C5C-A36E-2CFE345D178B}"/>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378599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A56E-CE9C-439D-BEC8-1D4026CF15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18C023-4D96-4F52-8D7B-231C96ABAA5C}"/>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4" name="Footer Placeholder 3">
            <a:extLst>
              <a:ext uri="{FF2B5EF4-FFF2-40B4-BE49-F238E27FC236}">
                <a16:creationId xmlns:a16="http://schemas.microsoft.com/office/drawing/2014/main" id="{F2D95420-81A8-4DF7-B3E2-D869F477CC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5F6AFF-7152-4591-8A2D-B6E498B03413}"/>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14202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6ADF80-4B54-4F71-8780-03A3CE83D770}"/>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3" name="Footer Placeholder 2">
            <a:extLst>
              <a:ext uri="{FF2B5EF4-FFF2-40B4-BE49-F238E27FC236}">
                <a16:creationId xmlns:a16="http://schemas.microsoft.com/office/drawing/2014/main" id="{C636966B-8F28-494B-98F5-B0B624E93F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0A81C9-065F-4B6F-87FC-E3BD6E648E88}"/>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238261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39EC-60CC-4EEB-951E-2A1CF5E0C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841CC7-FFD5-4AEC-9843-D034BDDF6C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1924D0-1059-4C9E-B3D9-01348170F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626FB-C1A9-44E3-B6E1-1A6FD8FF6EF4}"/>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6" name="Footer Placeholder 5">
            <a:extLst>
              <a:ext uri="{FF2B5EF4-FFF2-40B4-BE49-F238E27FC236}">
                <a16:creationId xmlns:a16="http://schemas.microsoft.com/office/drawing/2014/main" id="{06A43AB4-1B95-4573-8D58-482C5C8956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69ABC9-2C0E-4A94-9B1B-A0616526463D}"/>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173122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E474-5C52-48CE-A6BB-3E3BC3745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EF6CA2-79CF-48D7-A058-E3E5088D4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388223-A6D2-4FBA-994D-693A544E3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0A113-467F-44C5-B02B-0A587626285E}"/>
              </a:ext>
            </a:extLst>
          </p:cNvPr>
          <p:cNvSpPr>
            <a:spLocks noGrp="1"/>
          </p:cNvSpPr>
          <p:nvPr>
            <p:ph type="dt" sz="half" idx="10"/>
          </p:nvPr>
        </p:nvSpPr>
        <p:spPr/>
        <p:txBody>
          <a:bodyPr/>
          <a:lstStyle/>
          <a:p>
            <a:fld id="{E6A79CE6-6A3C-45BC-B8DD-73F063198CA6}" type="datetimeFigureOut">
              <a:rPr lang="en-US" smtClean="0"/>
              <a:t>9/22/2021</a:t>
            </a:fld>
            <a:endParaRPr lang="en-US"/>
          </a:p>
        </p:txBody>
      </p:sp>
      <p:sp>
        <p:nvSpPr>
          <p:cNvPr id="6" name="Footer Placeholder 5">
            <a:extLst>
              <a:ext uri="{FF2B5EF4-FFF2-40B4-BE49-F238E27FC236}">
                <a16:creationId xmlns:a16="http://schemas.microsoft.com/office/drawing/2014/main" id="{169CB33C-C2DD-40DF-94A6-03AADECDF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8173E7-09F2-4C92-A0CF-5AA08D3F5C33}"/>
              </a:ext>
            </a:extLst>
          </p:cNvPr>
          <p:cNvSpPr>
            <a:spLocks noGrp="1"/>
          </p:cNvSpPr>
          <p:nvPr>
            <p:ph type="sldNum" sz="quarter" idx="12"/>
          </p:nvPr>
        </p:nvSpPr>
        <p:spPr/>
        <p:txBody>
          <a:bodyPr/>
          <a:lstStyle/>
          <a:p>
            <a:fld id="{17F47036-68FA-4020-B35F-4432AE938E0A}" type="slidenum">
              <a:rPr lang="en-US" smtClean="0"/>
              <a:t>‹#›</a:t>
            </a:fld>
            <a:endParaRPr lang="en-US"/>
          </a:p>
        </p:txBody>
      </p:sp>
    </p:spTree>
    <p:extLst>
      <p:ext uri="{BB962C8B-B14F-4D97-AF65-F5344CB8AC3E}">
        <p14:creationId xmlns:p14="http://schemas.microsoft.com/office/powerpoint/2010/main" val="155579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FF1AB7-4270-4ADA-9548-F7F19E106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FB59BF-4179-49AC-841D-5EB84C2AB1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8AC1F-A54B-498D-989D-794F7BC21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79CE6-6A3C-45BC-B8DD-73F063198CA6}" type="datetimeFigureOut">
              <a:rPr lang="en-US" smtClean="0"/>
              <a:t>9/22/2021</a:t>
            </a:fld>
            <a:endParaRPr lang="en-US"/>
          </a:p>
        </p:txBody>
      </p:sp>
      <p:sp>
        <p:nvSpPr>
          <p:cNvPr id="5" name="Footer Placeholder 4">
            <a:extLst>
              <a:ext uri="{FF2B5EF4-FFF2-40B4-BE49-F238E27FC236}">
                <a16:creationId xmlns:a16="http://schemas.microsoft.com/office/drawing/2014/main" id="{46BDD826-9460-46CC-80F7-983A0A7C03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4F0624-8F52-4F32-9E5B-6012470810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47036-68FA-4020-B35F-4432AE938E0A}" type="slidenum">
              <a:rPr lang="en-US" smtClean="0"/>
              <a:t>‹#›</a:t>
            </a:fld>
            <a:endParaRPr lang="en-US"/>
          </a:p>
        </p:txBody>
      </p:sp>
    </p:spTree>
    <p:extLst>
      <p:ext uri="{BB962C8B-B14F-4D97-AF65-F5344CB8AC3E}">
        <p14:creationId xmlns:p14="http://schemas.microsoft.com/office/powerpoint/2010/main" val="2629944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ubmed.ncbi.nlm.nih.gov/?term=bmi" TargetMode="External"/><Relationship Id="rId2" Type="http://schemas.openxmlformats.org/officeDocument/2006/relationships/hyperlink" Target="https://en.wikipedia.org/wiki/Peer_revie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Real_numb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Activation_functio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DA91-630D-47FF-80F4-01F0C6028F78}"/>
              </a:ext>
            </a:extLst>
          </p:cNvPr>
          <p:cNvSpPr>
            <a:spLocks noGrp="1"/>
          </p:cNvSpPr>
          <p:nvPr>
            <p:ph type="ctrTitle"/>
          </p:nvPr>
        </p:nvSpPr>
        <p:spPr/>
        <p:txBody>
          <a:bodyPr/>
          <a:lstStyle/>
          <a:p>
            <a:r>
              <a:rPr lang="en-US" dirty="0"/>
              <a:t>Neural Networks </a:t>
            </a:r>
          </a:p>
        </p:txBody>
      </p:sp>
      <p:sp>
        <p:nvSpPr>
          <p:cNvPr id="3" name="Subtitle 2">
            <a:extLst>
              <a:ext uri="{FF2B5EF4-FFF2-40B4-BE49-F238E27FC236}">
                <a16:creationId xmlns:a16="http://schemas.microsoft.com/office/drawing/2014/main" id="{4443C286-C2E2-44F0-BB12-5FBD5CEC2DCA}"/>
              </a:ext>
            </a:extLst>
          </p:cNvPr>
          <p:cNvSpPr>
            <a:spLocks noGrp="1"/>
          </p:cNvSpPr>
          <p:nvPr>
            <p:ph type="subTitle" idx="1"/>
          </p:nvPr>
        </p:nvSpPr>
        <p:spPr/>
        <p:txBody>
          <a:bodyPr/>
          <a:lstStyle/>
          <a:p>
            <a:r>
              <a:rPr lang="en-US" dirty="0"/>
              <a:t>(the fully connected kind)</a:t>
            </a:r>
          </a:p>
          <a:p>
            <a:r>
              <a:rPr lang="en-US" dirty="0"/>
              <a:t>Why the big deal?</a:t>
            </a:r>
          </a:p>
        </p:txBody>
      </p:sp>
    </p:spTree>
    <p:extLst>
      <p:ext uri="{BB962C8B-B14F-4D97-AF65-F5344CB8AC3E}">
        <p14:creationId xmlns:p14="http://schemas.microsoft.com/office/powerpoint/2010/main" val="1085721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D1F5-FF3E-4A7E-8FD0-2301EFC72146}"/>
              </a:ext>
            </a:extLst>
          </p:cNvPr>
          <p:cNvSpPr>
            <a:spLocks noGrp="1"/>
          </p:cNvSpPr>
          <p:nvPr>
            <p:ph type="title"/>
          </p:nvPr>
        </p:nvSpPr>
        <p:spPr/>
        <p:txBody>
          <a:bodyPr/>
          <a:lstStyle/>
          <a:p>
            <a:r>
              <a:rPr lang="en-US" dirty="0"/>
              <a:t>Hidden Layer Anatomy, continued</a:t>
            </a:r>
          </a:p>
        </p:txBody>
      </p:sp>
      <p:pic>
        <p:nvPicPr>
          <p:cNvPr id="5" name="Content Placeholder 4">
            <a:extLst>
              <a:ext uri="{FF2B5EF4-FFF2-40B4-BE49-F238E27FC236}">
                <a16:creationId xmlns:a16="http://schemas.microsoft.com/office/drawing/2014/main" id="{104C6E1E-EB4C-44EB-9228-565C02B70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09737"/>
            <a:ext cx="3500718" cy="4212531"/>
          </a:xfrm>
        </p:spPr>
      </p:pic>
      <p:sp>
        <p:nvSpPr>
          <p:cNvPr id="6" name="TextBox 5">
            <a:extLst>
              <a:ext uri="{FF2B5EF4-FFF2-40B4-BE49-F238E27FC236}">
                <a16:creationId xmlns:a16="http://schemas.microsoft.com/office/drawing/2014/main" id="{E2B47211-B897-4CEF-853A-E6E11C47FFDC}"/>
              </a:ext>
            </a:extLst>
          </p:cNvPr>
          <p:cNvSpPr txBox="1"/>
          <p:nvPr/>
        </p:nvSpPr>
        <p:spPr>
          <a:xfrm>
            <a:off x="5145741" y="1709737"/>
            <a:ext cx="6208059" cy="1938992"/>
          </a:xfrm>
          <a:prstGeom prst="rect">
            <a:avLst/>
          </a:prstGeom>
          <a:noFill/>
        </p:spPr>
        <p:txBody>
          <a:bodyPr wrap="square" rtlCol="0">
            <a:spAutoFit/>
          </a:bodyPr>
          <a:lstStyle/>
          <a:p>
            <a:r>
              <a:rPr lang="en-US" sz="2400" dirty="0"/>
              <a:t>The most common activation function is the rectified linear unit (RELU):</a:t>
            </a:r>
          </a:p>
          <a:p>
            <a:endParaRPr lang="en-US" sz="2400" dirty="0"/>
          </a:p>
          <a:p>
            <a:r>
              <a:rPr lang="en-US" sz="2400" dirty="0"/>
              <a:t>RELU(x) = </a:t>
            </a:r>
          </a:p>
          <a:p>
            <a:r>
              <a:rPr lang="en-US" sz="2400" dirty="0"/>
              <a:t>Max(0,x)</a:t>
            </a:r>
          </a:p>
        </p:txBody>
      </p:sp>
      <p:pic>
        <p:nvPicPr>
          <p:cNvPr id="7" name="Picture 6">
            <a:extLst>
              <a:ext uri="{FF2B5EF4-FFF2-40B4-BE49-F238E27FC236}">
                <a16:creationId xmlns:a16="http://schemas.microsoft.com/office/drawing/2014/main" id="{717E11FC-1CF9-440E-8244-CF6BA8FE3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3084" y="2454217"/>
            <a:ext cx="4212531" cy="4212531"/>
          </a:xfrm>
          <a:prstGeom prst="rect">
            <a:avLst/>
          </a:prstGeom>
        </p:spPr>
      </p:pic>
    </p:spTree>
    <p:extLst>
      <p:ext uri="{BB962C8B-B14F-4D97-AF65-F5344CB8AC3E}">
        <p14:creationId xmlns:p14="http://schemas.microsoft.com/office/powerpoint/2010/main" val="216413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D1F5-FF3E-4A7E-8FD0-2301EFC72146}"/>
              </a:ext>
            </a:extLst>
          </p:cNvPr>
          <p:cNvSpPr>
            <a:spLocks noGrp="1"/>
          </p:cNvSpPr>
          <p:nvPr>
            <p:ph type="title"/>
          </p:nvPr>
        </p:nvSpPr>
        <p:spPr/>
        <p:txBody>
          <a:bodyPr/>
          <a:lstStyle/>
          <a:p>
            <a:r>
              <a:rPr lang="en-US" dirty="0"/>
              <a:t>Output Layer</a:t>
            </a:r>
          </a:p>
        </p:txBody>
      </p:sp>
      <p:pic>
        <p:nvPicPr>
          <p:cNvPr id="5" name="Content Placeholder 4">
            <a:extLst>
              <a:ext uri="{FF2B5EF4-FFF2-40B4-BE49-F238E27FC236}">
                <a16:creationId xmlns:a16="http://schemas.microsoft.com/office/drawing/2014/main" id="{104C6E1E-EB4C-44EB-9228-565C02B70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09737"/>
            <a:ext cx="3500718" cy="4212531"/>
          </a:xfrm>
        </p:spPr>
      </p:pic>
      <p:sp>
        <p:nvSpPr>
          <p:cNvPr id="6" name="TextBox 5">
            <a:extLst>
              <a:ext uri="{FF2B5EF4-FFF2-40B4-BE49-F238E27FC236}">
                <a16:creationId xmlns:a16="http://schemas.microsoft.com/office/drawing/2014/main" id="{E2B47211-B897-4CEF-853A-E6E11C47FFDC}"/>
              </a:ext>
            </a:extLst>
          </p:cNvPr>
          <p:cNvSpPr txBox="1"/>
          <p:nvPr/>
        </p:nvSpPr>
        <p:spPr>
          <a:xfrm>
            <a:off x="5145741" y="1709737"/>
            <a:ext cx="6208059" cy="3416320"/>
          </a:xfrm>
          <a:prstGeom prst="rect">
            <a:avLst/>
          </a:prstGeom>
          <a:noFill/>
        </p:spPr>
        <p:txBody>
          <a:bodyPr wrap="square" rtlCol="0">
            <a:spAutoFit/>
          </a:bodyPr>
          <a:lstStyle/>
          <a:p>
            <a:r>
              <a:rPr lang="en-US" sz="2400" dirty="0"/>
              <a:t>The number of nodes in the output layer is determined by the number of outputs.  This one has two.</a:t>
            </a:r>
          </a:p>
          <a:p>
            <a:endParaRPr lang="en-US" sz="2400" dirty="0"/>
          </a:p>
          <a:p>
            <a:r>
              <a:rPr lang="en-US" sz="2400" dirty="0"/>
              <a:t>There is a final regression.  The outputs of these regressions are often manipulated into predictions, and are compared to the actual output, i.e. the Y’s.</a:t>
            </a:r>
          </a:p>
          <a:p>
            <a:r>
              <a:rPr lang="en-US" sz="2400" dirty="0"/>
              <a:t>(topic for a future presentation…)</a:t>
            </a:r>
          </a:p>
        </p:txBody>
      </p:sp>
    </p:spTree>
    <p:extLst>
      <p:ext uri="{BB962C8B-B14F-4D97-AF65-F5344CB8AC3E}">
        <p14:creationId xmlns:p14="http://schemas.microsoft.com/office/powerpoint/2010/main" val="244991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D1F5-FF3E-4A7E-8FD0-2301EFC72146}"/>
              </a:ext>
            </a:extLst>
          </p:cNvPr>
          <p:cNvSpPr>
            <a:spLocks noGrp="1"/>
          </p:cNvSpPr>
          <p:nvPr>
            <p:ph type="title"/>
          </p:nvPr>
        </p:nvSpPr>
        <p:spPr/>
        <p:txBody>
          <a:bodyPr/>
          <a:lstStyle/>
          <a:p>
            <a:r>
              <a:rPr lang="en-US" dirty="0"/>
              <a:t>Why on earth would we ever use neural networks?</a:t>
            </a:r>
          </a:p>
        </p:txBody>
      </p:sp>
      <p:sp>
        <p:nvSpPr>
          <p:cNvPr id="7" name="TextBox 6">
            <a:extLst>
              <a:ext uri="{FF2B5EF4-FFF2-40B4-BE49-F238E27FC236}">
                <a16:creationId xmlns:a16="http://schemas.microsoft.com/office/drawing/2014/main" id="{A839B4CB-4C50-4536-8B06-0280D21BCF7C}"/>
              </a:ext>
            </a:extLst>
          </p:cNvPr>
          <p:cNvSpPr txBox="1"/>
          <p:nvPr/>
        </p:nvSpPr>
        <p:spPr>
          <a:xfrm>
            <a:off x="1082488" y="1905017"/>
            <a:ext cx="10027024" cy="4154984"/>
          </a:xfrm>
          <a:prstGeom prst="rect">
            <a:avLst/>
          </a:prstGeom>
          <a:noFill/>
        </p:spPr>
        <p:txBody>
          <a:bodyPr wrap="square" rtlCol="0">
            <a:spAutoFit/>
          </a:bodyPr>
          <a:lstStyle/>
          <a:p>
            <a:r>
              <a:rPr lang="en-US" sz="2400" dirty="0"/>
              <a:t>Why, again, is it a big deal that neural networks can calculate BMI?</a:t>
            </a:r>
          </a:p>
          <a:p>
            <a:r>
              <a:rPr lang="en-US" sz="2400" dirty="0"/>
              <a:t>“We’re capable of calculating it ourselves.”</a:t>
            </a:r>
          </a:p>
          <a:p>
            <a:endParaRPr lang="en-US" sz="2400" dirty="0"/>
          </a:p>
          <a:p>
            <a:endParaRPr lang="en-US" sz="2400" dirty="0"/>
          </a:p>
          <a:p>
            <a:r>
              <a:rPr lang="en-US" sz="2400" dirty="0"/>
              <a:t>Who here is familiar with the concept of </a:t>
            </a:r>
            <a:r>
              <a:rPr lang="en-US" sz="2400" dirty="0">
                <a:hlinkClick r:id="rId2"/>
              </a:rPr>
              <a:t>Peer Review</a:t>
            </a:r>
            <a:r>
              <a:rPr lang="en-US" sz="2400" dirty="0"/>
              <a:t>?</a:t>
            </a:r>
          </a:p>
          <a:p>
            <a:endParaRPr lang="en-US" sz="2400" dirty="0"/>
          </a:p>
          <a:p>
            <a:endParaRPr lang="en-US" sz="2400" dirty="0"/>
          </a:p>
          <a:p>
            <a:r>
              <a:rPr lang="en-US" sz="2400" dirty="0"/>
              <a:t>BMI was originally proposed in the early 19</a:t>
            </a:r>
            <a:r>
              <a:rPr lang="en-US" sz="2400" baseline="30000" dirty="0"/>
              <a:t>th</a:t>
            </a:r>
            <a:r>
              <a:rPr lang="en-US" sz="2400" dirty="0"/>
              <a:t> century.</a:t>
            </a:r>
          </a:p>
          <a:p>
            <a:r>
              <a:rPr lang="en-US" sz="2400" dirty="0"/>
              <a:t>You need only search </a:t>
            </a:r>
            <a:r>
              <a:rPr lang="en-US" sz="2400" dirty="0">
                <a:hlinkClick r:id="rId3"/>
              </a:rPr>
              <a:t>PubMed</a:t>
            </a:r>
            <a:r>
              <a:rPr lang="en-US" sz="2400" dirty="0"/>
              <a:t> to see that BMI has been through that wringer, and there are still people arguing over the validity of BMI.</a:t>
            </a:r>
          </a:p>
          <a:p>
            <a:endParaRPr lang="en-US" sz="2400" dirty="0"/>
          </a:p>
        </p:txBody>
      </p:sp>
    </p:spTree>
    <p:extLst>
      <p:ext uri="{BB962C8B-B14F-4D97-AF65-F5344CB8AC3E}">
        <p14:creationId xmlns:p14="http://schemas.microsoft.com/office/powerpoint/2010/main" val="2506490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EEBF-C05D-4B9E-B970-34F660BAFB1F}"/>
              </a:ext>
            </a:extLst>
          </p:cNvPr>
          <p:cNvSpPr>
            <a:spLocks noGrp="1"/>
          </p:cNvSpPr>
          <p:nvPr>
            <p:ph type="title"/>
          </p:nvPr>
        </p:nvSpPr>
        <p:spPr/>
        <p:txBody>
          <a:bodyPr/>
          <a:lstStyle/>
          <a:p>
            <a:r>
              <a:rPr lang="en-US" dirty="0"/>
              <a:t>Why are we talking about Peer Review?</a:t>
            </a:r>
          </a:p>
        </p:txBody>
      </p:sp>
      <p:sp>
        <p:nvSpPr>
          <p:cNvPr id="3" name="Content Placeholder 2">
            <a:extLst>
              <a:ext uri="{FF2B5EF4-FFF2-40B4-BE49-F238E27FC236}">
                <a16:creationId xmlns:a16="http://schemas.microsoft.com/office/drawing/2014/main" id="{FC520B6A-1B44-4E5E-A95F-D83935E38175}"/>
              </a:ext>
            </a:extLst>
          </p:cNvPr>
          <p:cNvSpPr>
            <a:spLocks noGrp="1"/>
          </p:cNvSpPr>
          <p:nvPr>
            <p:ph idx="1"/>
          </p:nvPr>
        </p:nvSpPr>
        <p:spPr/>
        <p:txBody>
          <a:bodyPr/>
          <a:lstStyle/>
          <a:p>
            <a:pPr marL="0" indent="0">
              <a:buNone/>
            </a:pPr>
            <a:r>
              <a:rPr lang="en-US" dirty="0"/>
              <a:t>Well, for those of you familiar, peer review can be a tedious, time-consuming endeavor.</a:t>
            </a:r>
          </a:p>
          <a:p>
            <a:pPr marL="0" indent="0">
              <a:buNone/>
            </a:pPr>
            <a:endParaRPr lang="en-US" dirty="0"/>
          </a:p>
          <a:p>
            <a:pPr marL="0" indent="0">
              <a:buNone/>
            </a:pPr>
            <a:endParaRPr lang="en-US" dirty="0"/>
          </a:p>
          <a:p>
            <a:pPr marL="0" indent="0">
              <a:buNone/>
            </a:pPr>
            <a:r>
              <a:rPr lang="en-US" dirty="0"/>
              <a:t>Suppose you were to propose an novel/alternative </a:t>
            </a:r>
            <a:r>
              <a:rPr lang="en-US" i="1" dirty="0"/>
              <a:t>transformation</a:t>
            </a:r>
            <a:r>
              <a:rPr lang="en-US" dirty="0"/>
              <a:t> to create a proxy for obesity.</a:t>
            </a:r>
          </a:p>
          <a:p>
            <a:pPr marL="0" indent="0">
              <a:buNone/>
            </a:pPr>
            <a:r>
              <a:rPr lang="en-US" dirty="0"/>
              <a:t>You would have to go through the peer review process all over again.</a:t>
            </a:r>
          </a:p>
        </p:txBody>
      </p:sp>
    </p:spTree>
    <p:extLst>
      <p:ext uri="{BB962C8B-B14F-4D97-AF65-F5344CB8AC3E}">
        <p14:creationId xmlns:p14="http://schemas.microsoft.com/office/powerpoint/2010/main" val="2356770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8D28-4900-438A-9A9E-812A8773F9D6}"/>
              </a:ext>
            </a:extLst>
          </p:cNvPr>
          <p:cNvSpPr>
            <a:spLocks noGrp="1"/>
          </p:cNvSpPr>
          <p:nvPr>
            <p:ph type="title"/>
          </p:nvPr>
        </p:nvSpPr>
        <p:spPr/>
        <p:txBody>
          <a:bodyPr/>
          <a:lstStyle/>
          <a:p>
            <a:r>
              <a:rPr lang="en-US" dirty="0"/>
              <a:t>Why are we talking about Peer Review?</a:t>
            </a:r>
          </a:p>
        </p:txBody>
      </p:sp>
      <p:sp>
        <p:nvSpPr>
          <p:cNvPr id="3" name="Content Placeholder 2">
            <a:extLst>
              <a:ext uri="{FF2B5EF4-FFF2-40B4-BE49-F238E27FC236}">
                <a16:creationId xmlns:a16="http://schemas.microsoft.com/office/drawing/2014/main" id="{82D17E00-4BB7-406D-B509-2FD70F95518F}"/>
              </a:ext>
            </a:extLst>
          </p:cNvPr>
          <p:cNvSpPr>
            <a:spLocks noGrp="1"/>
          </p:cNvSpPr>
          <p:nvPr>
            <p:ph idx="1"/>
          </p:nvPr>
        </p:nvSpPr>
        <p:spPr/>
        <p:txBody>
          <a:bodyPr>
            <a:normAutofit/>
          </a:bodyPr>
          <a:lstStyle/>
          <a:p>
            <a:pPr marL="0" indent="0">
              <a:buNone/>
            </a:pPr>
            <a:r>
              <a:rPr lang="en-US" dirty="0"/>
              <a:t>We fed the neural network a bunch of noise, and it was still able to see through all of that noise to replicate a meaningful transformation…</a:t>
            </a:r>
          </a:p>
          <a:p>
            <a:pPr marL="0" indent="0">
              <a:buNone/>
            </a:pPr>
            <a:endParaRPr lang="en-US" dirty="0"/>
          </a:p>
          <a:p>
            <a:pPr marL="0" indent="0">
              <a:buNone/>
            </a:pPr>
            <a:r>
              <a:rPr lang="en-US" dirty="0"/>
              <a:t>One (should) say:</a:t>
            </a:r>
          </a:p>
          <a:p>
            <a:pPr marL="0" indent="0">
              <a:buNone/>
            </a:pPr>
            <a:r>
              <a:rPr lang="en-US" dirty="0"/>
              <a:t>“But John, this is a deterministic outcome.”</a:t>
            </a:r>
          </a:p>
          <a:p>
            <a:pPr marL="0" indent="0">
              <a:buNone/>
            </a:pPr>
            <a:r>
              <a:rPr lang="en-US" dirty="0"/>
              <a:t>And that’s correct—we can simply calculate it ourselves.  </a:t>
            </a:r>
          </a:p>
          <a:p>
            <a:pPr marL="0" indent="0">
              <a:buNone/>
            </a:pPr>
            <a:endParaRPr lang="en-US" dirty="0"/>
          </a:p>
          <a:p>
            <a:pPr marL="0" indent="0">
              <a:buNone/>
            </a:pPr>
            <a:r>
              <a:rPr lang="en-US" dirty="0"/>
              <a:t>Can someone give me an example of a model that might use BMI?--</a:t>
            </a:r>
          </a:p>
        </p:txBody>
      </p:sp>
    </p:spTree>
    <p:extLst>
      <p:ext uri="{BB962C8B-B14F-4D97-AF65-F5344CB8AC3E}">
        <p14:creationId xmlns:p14="http://schemas.microsoft.com/office/powerpoint/2010/main" val="3292577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B2E4-5BB5-4B15-85ED-BE2D33C53592}"/>
              </a:ext>
            </a:extLst>
          </p:cNvPr>
          <p:cNvSpPr>
            <a:spLocks noGrp="1"/>
          </p:cNvSpPr>
          <p:nvPr>
            <p:ph type="title"/>
          </p:nvPr>
        </p:nvSpPr>
        <p:spPr/>
        <p:txBody>
          <a:bodyPr/>
          <a:lstStyle/>
          <a:p>
            <a:r>
              <a:rPr lang="en-US" dirty="0"/>
              <a:t>Why are we talking about Peer Review?</a:t>
            </a:r>
          </a:p>
        </p:txBody>
      </p:sp>
      <p:sp>
        <p:nvSpPr>
          <p:cNvPr id="3" name="Content Placeholder 2">
            <a:extLst>
              <a:ext uri="{FF2B5EF4-FFF2-40B4-BE49-F238E27FC236}">
                <a16:creationId xmlns:a16="http://schemas.microsoft.com/office/drawing/2014/main" id="{5163704A-5F0C-4BE8-8A13-7DB597909E9A}"/>
              </a:ext>
            </a:extLst>
          </p:cNvPr>
          <p:cNvSpPr>
            <a:spLocks noGrp="1"/>
          </p:cNvSpPr>
          <p:nvPr>
            <p:ph idx="1"/>
          </p:nvPr>
        </p:nvSpPr>
        <p:spPr/>
        <p:txBody>
          <a:bodyPr>
            <a:normAutofit/>
          </a:bodyPr>
          <a:lstStyle/>
          <a:p>
            <a:pPr marL="0" indent="0">
              <a:buNone/>
            </a:pPr>
            <a:r>
              <a:rPr lang="en-US" dirty="0"/>
              <a:t>Our previous neural network had an input layer of 6, and two sequential hidden layers of size 16.  This was sufficient to predict BMI.</a:t>
            </a:r>
          </a:p>
          <a:p>
            <a:pPr marL="0" indent="0">
              <a:buNone/>
            </a:pPr>
            <a:endParaRPr lang="en-US" dirty="0"/>
          </a:p>
          <a:p>
            <a:pPr marL="0" indent="0">
              <a:buNone/>
            </a:pPr>
            <a:r>
              <a:rPr lang="en-US" dirty="0"/>
              <a:t>Suppose instead, we added on another hidden layer, the other 4 variables were patient information (e.g. blood sugar, insulin resistance, lipids, etc.), and tried to predict the likelihood of a patient developing type 2 diabetes.</a:t>
            </a:r>
          </a:p>
          <a:p>
            <a:pPr marL="0" indent="0">
              <a:buNone/>
            </a:pPr>
            <a:r>
              <a:rPr lang="en-US" dirty="0"/>
              <a:t>(we are abandoning determinism)</a:t>
            </a:r>
          </a:p>
        </p:txBody>
      </p:sp>
    </p:spTree>
    <p:extLst>
      <p:ext uri="{BB962C8B-B14F-4D97-AF65-F5344CB8AC3E}">
        <p14:creationId xmlns:p14="http://schemas.microsoft.com/office/powerpoint/2010/main" val="83417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0CF3-55CA-4553-B781-8EC13DA86A68}"/>
              </a:ext>
            </a:extLst>
          </p:cNvPr>
          <p:cNvSpPr>
            <a:spLocks noGrp="1"/>
          </p:cNvSpPr>
          <p:nvPr>
            <p:ph type="title"/>
          </p:nvPr>
        </p:nvSpPr>
        <p:spPr/>
        <p:txBody>
          <a:bodyPr/>
          <a:lstStyle/>
          <a:p>
            <a:r>
              <a:rPr lang="en-US" dirty="0"/>
              <a:t>Why are we talking about Peer Review?</a:t>
            </a:r>
          </a:p>
        </p:txBody>
      </p:sp>
      <p:sp>
        <p:nvSpPr>
          <p:cNvPr id="3" name="Content Placeholder 2">
            <a:extLst>
              <a:ext uri="{FF2B5EF4-FFF2-40B4-BE49-F238E27FC236}">
                <a16:creationId xmlns:a16="http://schemas.microsoft.com/office/drawing/2014/main" id="{4233348B-5CAF-474D-81CD-51BF04E40F50}"/>
              </a:ext>
            </a:extLst>
          </p:cNvPr>
          <p:cNvSpPr>
            <a:spLocks noGrp="1"/>
          </p:cNvSpPr>
          <p:nvPr>
            <p:ph idx="1"/>
          </p:nvPr>
        </p:nvSpPr>
        <p:spPr/>
        <p:txBody>
          <a:bodyPr/>
          <a:lstStyle/>
          <a:p>
            <a:pPr marL="0" indent="0">
              <a:buNone/>
            </a:pPr>
            <a:r>
              <a:rPr lang="en-US" dirty="0"/>
              <a:t>We know our NN is capable of simulating BMI by that point.  This complex architecture </a:t>
            </a:r>
            <a:r>
              <a:rPr lang="en-US" b="1" i="1" dirty="0"/>
              <a:t>enables neural networks to find meaningful, highly-predictive, complex transformations</a:t>
            </a:r>
            <a:r>
              <a:rPr lang="en-US" dirty="0"/>
              <a:t>--skipping peer review entirely.</a:t>
            </a:r>
          </a:p>
          <a:p>
            <a:pPr marL="0" indent="0">
              <a:buNone/>
            </a:pPr>
            <a:endParaRPr lang="en-US" dirty="0"/>
          </a:p>
          <a:p>
            <a:pPr marL="0" indent="0">
              <a:buNone/>
            </a:pPr>
            <a:r>
              <a:rPr lang="en-US" dirty="0"/>
              <a:t>This is why Neural Nets are a big deal.</a:t>
            </a:r>
          </a:p>
          <a:p>
            <a:endParaRPr lang="en-US" dirty="0"/>
          </a:p>
        </p:txBody>
      </p:sp>
    </p:spTree>
    <p:extLst>
      <p:ext uri="{BB962C8B-B14F-4D97-AF65-F5344CB8AC3E}">
        <p14:creationId xmlns:p14="http://schemas.microsoft.com/office/powerpoint/2010/main" val="215708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E049-D66C-471B-836B-199719AD781A}"/>
              </a:ext>
            </a:extLst>
          </p:cNvPr>
          <p:cNvSpPr>
            <a:spLocks noGrp="1"/>
          </p:cNvSpPr>
          <p:nvPr>
            <p:ph type="title"/>
          </p:nvPr>
        </p:nvSpPr>
        <p:spPr/>
        <p:txBody>
          <a:bodyPr/>
          <a:lstStyle/>
          <a:p>
            <a:r>
              <a:rPr lang="en-US" dirty="0"/>
              <a:t>Follow-up Questions</a:t>
            </a:r>
          </a:p>
        </p:txBody>
      </p:sp>
      <p:sp>
        <p:nvSpPr>
          <p:cNvPr id="3" name="Content Placeholder 2">
            <a:extLst>
              <a:ext uri="{FF2B5EF4-FFF2-40B4-BE49-F238E27FC236}">
                <a16:creationId xmlns:a16="http://schemas.microsoft.com/office/drawing/2014/main" id="{47DCB525-920C-46BA-B7B0-002BE268E690}"/>
              </a:ext>
            </a:extLst>
          </p:cNvPr>
          <p:cNvSpPr>
            <a:spLocks noGrp="1"/>
          </p:cNvSpPr>
          <p:nvPr>
            <p:ph idx="1"/>
          </p:nvPr>
        </p:nvSpPr>
        <p:spPr/>
        <p:txBody>
          <a:bodyPr>
            <a:normAutofit fontScale="92500" lnSpcReduction="10000"/>
          </a:bodyPr>
          <a:lstStyle/>
          <a:p>
            <a:pPr marL="0" indent="0">
              <a:buNone/>
            </a:pPr>
            <a:r>
              <a:rPr lang="en-US" dirty="0"/>
              <a:t>Are the final parameter values or transformations interpretable?</a:t>
            </a:r>
          </a:p>
          <a:p>
            <a:r>
              <a:rPr lang="en-US" i="1" dirty="0"/>
              <a:t>Almost uniformly no--black box</a:t>
            </a:r>
          </a:p>
          <a:p>
            <a:pPr marL="0" indent="0">
              <a:buNone/>
            </a:pPr>
            <a:r>
              <a:rPr lang="en-US" dirty="0"/>
              <a:t>Do neural networks provide measures of uncertainty (p-values, confidence intervals, standard errors, etc.)?</a:t>
            </a:r>
          </a:p>
          <a:p>
            <a:r>
              <a:rPr lang="en-US" i="1" dirty="0"/>
              <a:t>No.--black box</a:t>
            </a:r>
          </a:p>
          <a:p>
            <a:pPr marL="0" indent="0">
              <a:buNone/>
            </a:pPr>
            <a:r>
              <a:rPr lang="en-US" dirty="0"/>
              <a:t>Can we perform inference using the parameter estimates in the final neural network?</a:t>
            </a:r>
          </a:p>
          <a:p>
            <a:r>
              <a:rPr lang="en-US" i="1" dirty="0"/>
              <a:t>Nope--black box</a:t>
            </a:r>
          </a:p>
          <a:p>
            <a:pPr marL="0" indent="0">
              <a:buNone/>
            </a:pPr>
            <a:r>
              <a:rPr lang="en-US" dirty="0"/>
              <a:t>Are Neural Networks highly predictive?</a:t>
            </a:r>
          </a:p>
          <a:p>
            <a:r>
              <a:rPr lang="en-US" i="1" dirty="0"/>
              <a:t>Yes!... But they’re a black box.</a:t>
            </a:r>
          </a:p>
        </p:txBody>
      </p:sp>
    </p:spTree>
    <p:extLst>
      <p:ext uri="{BB962C8B-B14F-4D97-AF65-F5344CB8AC3E}">
        <p14:creationId xmlns:p14="http://schemas.microsoft.com/office/powerpoint/2010/main" val="2539727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179D1-CD7B-4006-ACA0-241DA0F4EA7F}"/>
              </a:ext>
            </a:extLst>
          </p:cNvPr>
          <p:cNvSpPr>
            <a:spLocks noGrp="1"/>
          </p:cNvSpPr>
          <p:nvPr>
            <p:ph idx="1"/>
          </p:nvPr>
        </p:nvSpPr>
        <p:spPr>
          <a:xfrm>
            <a:off x="838200" y="743712"/>
            <a:ext cx="10515600" cy="5433251"/>
          </a:xfrm>
        </p:spPr>
        <p:txBody>
          <a:bodyPr>
            <a:normAutofit/>
          </a:bodyPr>
          <a:lstStyle/>
          <a:p>
            <a:pPr marL="0" indent="0" algn="ctr">
              <a:buNone/>
            </a:pPr>
            <a:endParaRPr lang="en-US" sz="6400" dirty="0"/>
          </a:p>
          <a:p>
            <a:pPr marL="0" indent="0" algn="ctr">
              <a:buNone/>
            </a:pPr>
            <a:endParaRPr lang="en-US" sz="6400" dirty="0"/>
          </a:p>
          <a:p>
            <a:pPr marL="0" indent="0" algn="ctr">
              <a:buNone/>
            </a:pPr>
            <a:r>
              <a:rPr lang="en-US" sz="6400" dirty="0"/>
              <a:t>Questions?</a:t>
            </a:r>
          </a:p>
        </p:txBody>
      </p:sp>
    </p:spTree>
    <p:extLst>
      <p:ext uri="{BB962C8B-B14F-4D97-AF65-F5344CB8AC3E}">
        <p14:creationId xmlns:p14="http://schemas.microsoft.com/office/powerpoint/2010/main" val="41695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4271-1049-499A-A1D8-9A129AA77FC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B554CF8-0B50-4EB5-BEE5-CA36EC020D8D}"/>
              </a:ext>
            </a:extLst>
          </p:cNvPr>
          <p:cNvSpPr>
            <a:spLocks noGrp="1"/>
          </p:cNvSpPr>
          <p:nvPr>
            <p:ph idx="1"/>
          </p:nvPr>
        </p:nvSpPr>
        <p:spPr/>
        <p:txBody>
          <a:bodyPr/>
          <a:lstStyle/>
          <a:p>
            <a:r>
              <a:rPr lang="en-US" dirty="0"/>
              <a:t>BMI</a:t>
            </a:r>
          </a:p>
          <a:p>
            <a:pPr lvl="1"/>
            <a:r>
              <a:rPr lang="en-US" dirty="0"/>
              <a:t>Example</a:t>
            </a:r>
          </a:p>
          <a:p>
            <a:r>
              <a:rPr lang="en-US" dirty="0"/>
              <a:t>Neural Network Anatomy</a:t>
            </a:r>
          </a:p>
          <a:p>
            <a:pPr lvl="1"/>
            <a:r>
              <a:rPr lang="en-US" dirty="0"/>
              <a:t>Input layer</a:t>
            </a:r>
          </a:p>
          <a:p>
            <a:pPr lvl="1"/>
            <a:r>
              <a:rPr lang="en-US" dirty="0"/>
              <a:t>Hidden layer</a:t>
            </a:r>
          </a:p>
          <a:p>
            <a:pPr lvl="1"/>
            <a:r>
              <a:rPr lang="en-US" dirty="0"/>
              <a:t>Output layer</a:t>
            </a:r>
          </a:p>
          <a:p>
            <a:r>
              <a:rPr lang="en-US" dirty="0"/>
              <a:t>Slight detour</a:t>
            </a:r>
          </a:p>
          <a:p>
            <a:pPr marL="0" indent="0">
              <a:buNone/>
            </a:pPr>
            <a:endParaRPr lang="en-US" dirty="0"/>
          </a:p>
          <a:p>
            <a:endParaRPr lang="en-US" dirty="0"/>
          </a:p>
        </p:txBody>
      </p:sp>
    </p:spTree>
    <p:extLst>
      <p:ext uri="{BB962C8B-B14F-4D97-AF65-F5344CB8AC3E}">
        <p14:creationId xmlns:p14="http://schemas.microsoft.com/office/powerpoint/2010/main" val="422399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4CB4-A6AA-4DC5-8D7E-DE092DDB9177}"/>
              </a:ext>
            </a:extLst>
          </p:cNvPr>
          <p:cNvSpPr>
            <a:spLocks noGrp="1"/>
          </p:cNvSpPr>
          <p:nvPr>
            <p:ph type="title"/>
          </p:nvPr>
        </p:nvSpPr>
        <p:spPr/>
        <p:txBody>
          <a:bodyPr/>
          <a:lstStyle/>
          <a:p>
            <a:r>
              <a:rPr lang="en-US" dirty="0"/>
              <a:t>What is Body Mass Index (BMI)?</a:t>
            </a:r>
          </a:p>
        </p:txBody>
      </p:sp>
      <p:sp>
        <p:nvSpPr>
          <p:cNvPr id="3" name="Content Placeholder 2">
            <a:extLst>
              <a:ext uri="{FF2B5EF4-FFF2-40B4-BE49-F238E27FC236}">
                <a16:creationId xmlns:a16="http://schemas.microsoft.com/office/drawing/2014/main" id="{502F2DFD-75B5-4572-A2BE-87FAF0C3E0FB}"/>
              </a:ext>
            </a:extLst>
          </p:cNvPr>
          <p:cNvSpPr>
            <a:spLocks noGrp="1"/>
          </p:cNvSpPr>
          <p:nvPr>
            <p:ph idx="1"/>
          </p:nvPr>
        </p:nvSpPr>
        <p:spPr/>
        <p:txBody>
          <a:bodyPr/>
          <a:lstStyle/>
          <a:p>
            <a:pPr marL="0" indent="0">
              <a:buNone/>
            </a:pPr>
            <a:r>
              <a:rPr lang="en-US" dirty="0"/>
              <a:t>Literally:</a:t>
            </a:r>
          </a:p>
          <a:p>
            <a:pPr marL="0" indent="0">
              <a:buNone/>
            </a:pPr>
            <a:endParaRPr lang="en-US" dirty="0"/>
          </a:p>
          <a:p>
            <a:pPr marL="0" indent="0">
              <a:buNone/>
            </a:pPr>
            <a:r>
              <a:rPr lang="en-US" dirty="0"/>
              <a:t>What is it a proxy for?</a:t>
            </a:r>
          </a:p>
          <a:p>
            <a:pPr marL="0" indent="0">
              <a:buNone/>
            </a:pPr>
            <a:endParaRPr lang="en-US" dirty="0"/>
          </a:p>
          <a:p>
            <a:pPr marL="0" indent="0">
              <a:buNone/>
            </a:pPr>
            <a:r>
              <a:rPr lang="en-US" dirty="0"/>
              <a:t>From the high-level perspective of modeling / machine learning?</a:t>
            </a:r>
          </a:p>
          <a:p>
            <a:r>
              <a:rPr lang="en-US" dirty="0"/>
              <a:t>What is it called when you combine two variables in a novel way?</a:t>
            </a:r>
          </a:p>
        </p:txBody>
      </p:sp>
    </p:spTree>
    <p:extLst>
      <p:ext uri="{BB962C8B-B14F-4D97-AF65-F5344CB8AC3E}">
        <p14:creationId xmlns:p14="http://schemas.microsoft.com/office/powerpoint/2010/main" val="332278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EE06-FD40-4F6B-A085-A26A580CEB4A}"/>
              </a:ext>
            </a:extLst>
          </p:cNvPr>
          <p:cNvSpPr>
            <a:spLocks noGrp="1"/>
          </p:cNvSpPr>
          <p:nvPr>
            <p:ph type="title"/>
          </p:nvPr>
        </p:nvSpPr>
        <p:spPr/>
        <p:txBody>
          <a:bodyPr/>
          <a:lstStyle/>
          <a:p>
            <a:r>
              <a:rPr lang="en-US" dirty="0"/>
              <a:t>What is Body Mass Index (BMI)? </a:t>
            </a:r>
            <a:r>
              <a:rPr lang="en-US"/>
              <a:t>(answers)</a:t>
            </a:r>
            <a:endParaRPr lang="en-US" dirty="0"/>
          </a:p>
        </p:txBody>
      </p:sp>
      <p:sp>
        <p:nvSpPr>
          <p:cNvPr id="3" name="Content Placeholder 2">
            <a:extLst>
              <a:ext uri="{FF2B5EF4-FFF2-40B4-BE49-F238E27FC236}">
                <a16:creationId xmlns:a16="http://schemas.microsoft.com/office/drawing/2014/main" id="{0C156000-5A15-4669-8EB1-E299ED923D3A}"/>
              </a:ext>
            </a:extLst>
          </p:cNvPr>
          <p:cNvSpPr>
            <a:spLocks noGrp="1"/>
          </p:cNvSpPr>
          <p:nvPr>
            <p:ph idx="1"/>
          </p:nvPr>
        </p:nvSpPr>
        <p:spPr/>
        <p:txBody>
          <a:bodyPr>
            <a:normAutofit/>
          </a:bodyPr>
          <a:lstStyle/>
          <a:p>
            <a:pPr marL="0" indent="0" algn="ctr">
              <a:buNone/>
            </a:pPr>
            <a:r>
              <a:rPr lang="en-US" sz="3200" dirty="0"/>
              <a:t>Specifically: mass / height</a:t>
            </a:r>
            <a:r>
              <a:rPr lang="en-US" sz="3200" baseline="30000" dirty="0"/>
              <a:t>2</a:t>
            </a:r>
          </a:p>
          <a:p>
            <a:pPr marL="0" indent="0" algn="ctr">
              <a:buNone/>
            </a:pPr>
            <a:endParaRPr lang="en-US" sz="3200" dirty="0"/>
          </a:p>
          <a:p>
            <a:pPr marL="0" indent="0" algn="ctr">
              <a:buNone/>
            </a:pPr>
            <a:r>
              <a:rPr lang="en-US" sz="3200" dirty="0"/>
              <a:t>Proxy for: obesity</a:t>
            </a:r>
          </a:p>
          <a:p>
            <a:pPr marL="0" indent="0" algn="ctr">
              <a:buNone/>
            </a:pPr>
            <a:endParaRPr lang="en-US" sz="3200" dirty="0"/>
          </a:p>
          <a:p>
            <a:pPr marL="0" indent="0" algn="ctr">
              <a:buNone/>
            </a:pPr>
            <a:r>
              <a:rPr lang="en-US" sz="3200" dirty="0"/>
              <a:t>More generally, it’s an example of a: </a:t>
            </a:r>
          </a:p>
          <a:p>
            <a:pPr marL="0" indent="0" algn="ctr">
              <a:buNone/>
            </a:pPr>
            <a:r>
              <a:rPr lang="en-US" sz="6400" b="1" dirty="0"/>
              <a:t>Transformation</a:t>
            </a:r>
            <a:r>
              <a:rPr lang="en-US" sz="6400" dirty="0"/>
              <a:t>.</a:t>
            </a:r>
          </a:p>
        </p:txBody>
      </p:sp>
    </p:spTree>
    <p:extLst>
      <p:ext uri="{BB962C8B-B14F-4D97-AF65-F5344CB8AC3E}">
        <p14:creationId xmlns:p14="http://schemas.microsoft.com/office/powerpoint/2010/main" val="2305860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19D0-0460-49AC-88EA-22E3A6713A36}"/>
              </a:ext>
            </a:extLst>
          </p:cNvPr>
          <p:cNvSpPr>
            <a:spLocks noGrp="1"/>
          </p:cNvSpPr>
          <p:nvPr>
            <p:ph type="title"/>
          </p:nvPr>
        </p:nvSpPr>
        <p:spPr/>
        <p:txBody>
          <a:bodyPr/>
          <a:lstStyle/>
          <a:p>
            <a:r>
              <a:rPr lang="en-US" dirty="0"/>
              <a:t>Question/Challenge</a:t>
            </a:r>
          </a:p>
        </p:txBody>
      </p:sp>
      <p:sp>
        <p:nvSpPr>
          <p:cNvPr id="3" name="Content Placeholder 2">
            <a:extLst>
              <a:ext uri="{FF2B5EF4-FFF2-40B4-BE49-F238E27FC236}">
                <a16:creationId xmlns:a16="http://schemas.microsoft.com/office/drawing/2014/main" id="{1B9C0F56-AE10-49B3-A313-2DD8746D5FD6}"/>
              </a:ext>
            </a:extLst>
          </p:cNvPr>
          <p:cNvSpPr>
            <a:spLocks noGrp="1"/>
          </p:cNvSpPr>
          <p:nvPr>
            <p:ph idx="1"/>
          </p:nvPr>
        </p:nvSpPr>
        <p:spPr/>
        <p:txBody>
          <a:bodyPr/>
          <a:lstStyle/>
          <a:p>
            <a:pPr marL="0" indent="0">
              <a:buNone/>
            </a:pPr>
            <a:r>
              <a:rPr lang="en-US" dirty="0"/>
              <a:t>Can a Neural Network calculate BMI?</a:t>
            </a:r>
          </a:p>
          <a:p>
            <a:pPr marL="0" indent="0">
              <a:buNone/>
            </a:pPr>
            <a:endParaRPr lang="en-US" dirty="0"/>
          </a:p>
          <a:p>
            <a:pPr marL="0" indent="0" algn="ctr">
              <a:buNone/>
            </a:pPr>
            <a:r>
              <a:rPr lang="en-US" i="1" dirty="0"/>
              <a:t>[switch to code]</a:t>
            </a:r>
          </a:p>
          <a:p>
            <a:pPr marL="0" indent="0" algn="ctr">
              <a:buNone/>
            </a:pPr>
            <a:endParaRPr lang="en-US" i="1" dirty="0"/>
          </a:p>
          <a:p>
            <a:pPr marL="0" indent="0">
              <a:buNone/>
            </a:pPr>
            <a:endParaRPr lang="en-US" i="1" dirty="0"/>
          </a:p>
        </p:txBody>
      </p:sp>
    </p:spTree>
    <p:extLst>
      <p:ext uri="{BB962C8B-B14F-4D97-AF65-F5344CB8AC3E}">
        <p14:creationId xmlns:p14="http://schemas.microsoft.com/office/powerpoint/2010/main" val="82829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19D0-0460-49AC-88EA-22E3A6713A36}"/>
              </a:ext>
            </a:extLst>
          </p:cNvPr>
          <p:cNvSpPr>
            <a:spLocks noGrp="1"/>
          </p:cNvSpPr>
          <p:nvPr>
            <p:ph type="title"/>
          </p:nvPr>
        </p:nvSpPr>
        <p:spPr/>
        <p:txBody>
          <a:bodyPr/>
          <a:lstStyle/>
          <a:p>
            <a:r>
              <a:rPr lang="en-US" dirty="0"/>
              <a:t>Question/Challenge</a:t>
            </a:r>
          </a:p>
        </p:txBody>
      </p:sp>
      <p:sp>
        <p:nvSpPr>
          <p:cNvPr id="3" name="Content Placeholder 2">
            <a:extLst>
              <a:ext uri="{FF2B5EF4-FFF2-40B4-BE49-F238E27FC236}">
                <a16:creationId xmlns:a16="http://schemas.microsoft.com/office/drawing/2014/main" id="{1B9C0F56-AE10-49B3-A313-2DD8746D5FD6}"/>
              </a:ext>
            </a:extLst>
          </p:cNvPr>
          <p:cNvSpPr>
            <a:spLocks noGrp="1"/>
          </p:cNvSpPr>
          <p:nvPr>
            <p:ph idx="1"/>
          </p:nvPr>
        </p:nvSpPr>
        <p:spPr/>
        <p:txBody>
          <a:bodyPr>
            <a:normAutofit/>
          </a:bodyPr>
          <a:lstStyle/>
          <a:p>
            <a:pPr marL="0" indent="0">
              <a:buNone/>
            </a:pPr>
            <a:r>
              <a:rPr lang="en-US" dirty="0"/>
              <a:t>Can a Neural Network calculate BMI?</a:t>
            </a:r>
          </a:p>
          <a:p>
            <a:pPr marL="0" indent="0">
              <a:buNone/>
            </a:pPr>
            <a:endParaRPr lang="en-US" dirty="0"/>
          </a:p>
          <a:p>
            <a:pPr marL="0" indent="0" algn="ctr">
              <a:buNone/>
            </a:pPr>
            <a:r>
              <a:rPr lang="en-US" dirty="0"/>
              <a:t>(to a high degree)</a:t>
            </a:r>
          </a:p>
          <a:p>
            <a:pPr marL="0" indent="0" algn="ctr">
              <a:buNone/>
            </a:pPr>
            <a:r>
              <a:rPr lang="en-US" sz="6600" i="1" dirty="0"/>
              <a:t>YES!</a:t>
            </a:r>
          </a:p>
          <a:p>
            <a:pPr marL="0" indent="0" algn="ctr">
              <a:buNone/>
            </a:pPr>
            <a:endParaRPr lang="en-US" dirty="0"/>
          </a:p>
          <a:p>
            <a:pPr marL="0" indent="0">
              <a:buNone/>
            </a:pPr>
            <a:r>
              <a:rPr lang="en-US" dirty="0"/>
              <a:t>I would argue this is a big deal.  Before I get to that, let’s talk about what’s happening happens in a neural network.</a:t>
            </a:r>
          </a:p>
          <a:p>
            <a:pPr marL="0" indent="0">
              <a:buNone/>
            </a:pPr>
            <a:endParaRPr lang="en-US" i="1" dirty="0"/>
          </a:p>
        </p:txBody>
      </p:sp>
    </p:spTree>
    <p:extLst>
      <p:ext uri="{BB962C8B-B14F-4D97-AF65-F5344CB8AC3E}">
        <p14:creationId xmlns:p14="http://schemas.microsoft.com/office/powerpoint/2010/main" val="102819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D1F5-FF3E-4A7E-8FD0-2301EFC72146}"/>
              </a:ext>
            </a:extLst>
          </p:cNvPr>
          <p:cNvSpPr>
            <a:spLocks noGrp="1"/>
          </p:cNvSpPr>
          <p:nvPr>
            <p:ph type="title"/>
          </p:nvPr>
        </p:nvSpPr>
        <p:spPr/>
        <p:txBody>
          <a:bodyPr/>
          <a:lstStyle/>
          <a:p>
            <a:r>
              <a:rPr lang="en-US" dirty="0"/>
              <a:t>Anatomy of a fully connected neural network</a:t>
            </a:r>
          </a:p>
        </p:txBody>
      </p:sp>
      <p:pic>
        <p:nvPicPr>
          <p:cNvPr id="5" name="Content Placeholder 4">
            <a:extLst>
              <a:ext uri="{FF2B5EF4-FFF2-40B4-BE49-F238E27FC236}">
                <a16:creationId xmlns:a16="http://schemas.microsoft.com/office/drawing/2014/main" id="{104C6E1E-EB4C-44EB-9228-565C02B70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09737"/>
            <a:ext cx="3500718" cy="4212531"/>
          </a:xfrm>
        </p:spPr>
      </p:pic>
      <p:sp>
        <p:nvSpPr>
          <p:cNvPr id="6" name="TextBox 5">
            <a:extLst>
              <a:ext uri="{FF2B5EF4-FFF2-40B4-BE49-F238E27FC236}">
                <a16:creationId xmlns:a16="http://schemas.microsoft.com/office/drawing/2014/main" id="{E2B47211-B897-4CEF-853A-E6E11C47FFDC}"/>
              </a:ext>
            </a:extLst>
          </p:cNvPr>
          <p:cNvSpPr txBox="1"/>
          <p:nvPr/>
        </p:nvSpPr>
        <p:spPr>
          <a:xfrm>
            <a:off x="4966447" y="1709737"/>
            <a:ext cx="6387353" cy="4524315"/>
          </a:xfrm>
          <a:prstGeom prst="rect">
            <a:avLst/>
          </a:prstGeom>
          <a:noFill/>
        </p:spPr>
        <p:txBody>
          <a:bodyPr wrap="square" rtlCol="0">
            <a:spAutoFit/>
          </a:bodyPr>
          <a:lstStyle/>
          <a:p>
            <a:r>
              <a:rPr lang="en-US" sz="2400" dirty="0"/>
              <a:t>It is composed of</a:t>
            </a:r>
          </a:p>
          <a:p>
            <a:pPr marL="342900" indent="-342900">
              <a:buFont typeface="Arial" panose="020B0604020202020204" pitchFamily="34" charset="0"/>
              <a:buChar char="•"/>
            </a:pPr>
            <a:r>
              <a:rPr lang="en-US" sz="2400" dirty="0"/>
              <a:t>An input layer,</a:t>
            </a:r>
          </a:p>
          <a:p>
            <a:pPr marL="342900" indent="-342900">
              <a:buFont typeface="Arial" panose="020B0604020202020204" pitchFamily="34" charset="0"/>
              <a:buChar char="•"/>
            </a:pPr>
            <a:r>
              <a:rPr lang="en-US" sz="2400" dirty="0"/>
              <a:t>A number of hidden layers, and</a:t>
            </a:r>
          </a:p>
          <a:p>
            <a:pPr marL="342900" indent="-342900">
              <a:buFont typeface="Arial" panose="020B0604020202020204" pitchFamily="34" charset="0"/>
              <a:buChar char="•"/>
            </a:pPr>
            <a:r>
              <a:rPr lang="en-US" sz="2400" dirty="0"/>
              <a:t>An output layer</a:t>
            </a:r>
          </a:p>
          <a:p>
            <a:endParaRPr lang="en-US" sz="2400" dirty="0"/>
          </a:p>
          <a:p>
            <a:r>
              <a:rPr lang="en-US" sz="2400" dirty="0"/>
              <a:t>A N-layer neural network has N-1 hidden layers.  </a:t>
            </a:r>
          </a:p>
          <a:p>
            <a:r>
              <a:rPr lang="en-US" sz="2400" dirty="0"/>
              <a:t>The image to the left is a 2-layer NN (the input layer is not counted).</a:t>
            </a:r>
          </a:p>
          <a:p>
            <a:r>
              <a:rPr lang="en-US" sz="2400" dirty="0"/>
              <a:t>The “1</a:t>
            </a:r>
            <a:r>
              <a:rPr lang="en-US" sz="2400" baseline="30000" dirty="0"/>
              <a:t>st</a:t>
            </a:r>
            <a:r>
              <a:rPr lang="en-US" sz="2400" dirty="0"/>
              <a:t> layer” is the first non-input layer.</a:t>
            </a:r>
          </a:p>
          <a:p>
            <a:endParaRPr lang="en-US" sz="2400" dirty="0"/>
          </a:p>
          <a:p>
            <a:r>
              <a:rPr lang="en-US" sz="2400" dirty="0"/>
              <a:t>The lines between represent activations—number values in the </a:t>
            </a:r>
            <a:r>
              <a:rPr lang="en-US" sz="2400" dirty="0">
                <a:hlinkClick r:id="rId3"/>
              </a:rPr>
              <a:t>Real Numbers</a:t>
            </a:r>
            <a:r>
              <a:rPr lang="en-US" sz="2400" dirty="0"/>
              <a:t> (-∞,∞)</a:t>
            </a:r>
          </a:p>
        </p:txBody>
      </p:sp>
    </p:spTree>
    <p:extLst>
      <p:ext uri="{BB962C8B-B14F-4D97-AF65-F5344CB8AC3E}">
        <p14:creationId xmlns:p14="http://schemas.microsoft.com/office/powerpoint/2010/main" val="304064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D1F5-FF3E-4A7E-8FD0-2301EFC72146}"/>
              </a:ext>
            </a:extLst>
          </p:cNvPr>
          <p:cNvSpPr>
            <a:spLocks noGrp="1"/>
          </p:cNvSpPr>
          <p:nvPr>
            <p:ph type="title"/>
          </p:nvPr>
        </p:nvSpPr>
        <p:spPr/>
        <p:txBody>
          <a:bodyPr/>
          <a:lstStyle/>
          <a:p>
            <a:r>
              <a:rPr lang="en-US" dirty="0"/>
              <a:t>Input Layer Anatomy</a:t>
            </a:r>
          </a:p>
        </p:txBody>
      </p:sp>
      <p:pic>
        <p:nvPicPr>
          <p:cNvPr id="5" name="Content Placeholder 4">
            <a:extLst>
              <a:ext uri="{FF2B5EF4-FFF2-40B4-BE49-F238E27FC236}">
                <a16:creationId xmlns:a16="http://schemas.microsoft.com/office/drawing/2014/main" id="{104C6E1E-EB4C-44EB-9228-565C02B70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09737"/>
            <a:ext cx="3500718" cy="4212531"/>
          </a:xfrm>
        </p:spPr>
      </p:pic>
      <p:sp>
        <p:nvSpPr>
          <p:cNvPr id="6" name="TextBox 5">
            <a:extLst>
              <a:ext uri="{FF2B5EF4-FFF2-40B4-BE49-F238E27FC236}">
                <a16:creationId xmlns:a16="http://schemas.microsoft.com/office/drawing/2014/main" id="{E2B47211-B897-4CEF-853A-E6E11C47FFDC}"/>
              </a:ext>
            </a:extLst>
          </p:cNvPr>
          <p:cNvSpPr txBox="1"/>
          <p:nvPr/>
        </p:nvSpPr>
        <p:spPr>
          <a:xfrm>
            <a:off x="5791200" y="1709737"/>
            <a:ext cx="5562600" cy="3416320"/>
          </a:xfrm>
          <a:prstGeom prst="rect">
            <a:avLst/>
          </a:prstGeom>
          <a:noFill/>
        </p:spPr>
        <p:txBody>
          <a:bodyPr wrap="square" rtlCol="0">
            <a:spAutoFit/>
          </a:bodyPr>
          <a:lstStyle/>
          <a:p>
            <a:r>
              <a:rPr lang="en-US" sz="2400" dirty="0"/>
              <a:t>The input layer is analogous to the input dataset (for one observation).  That is, there will be as many nodes as there are variables.  This example has three input variables (intercept not pictured).</a:t>
            </a:r>
          </a:p>
          <a:p>
            <a:endParaRPr lang="en-US" sz="2400" dirty="0"/>
          </a:p>
          <a:p>
            <a:r>
              <a:rPr lang="en-US" sz="2400" dirty="0"/>
              <a:t>The values of X (often indexed as the zero-</a:t>
            </a:r>
            <a:r>
              <a:rPr lang="en-US" sz="2400" dirty="0" err="1"/>
              <a:t>th</a:t>
            </a:r>
            <a:r>
              <a:rPr lang="en-US" sz="2400" dirty="0"/>
              <a:t> activation) are passed to the first hidden layer.</a:t>
            </a:r>
          </a:p>
        </p:txBody>
      </p:sp>
    </p:spTree>
    <p:extLst>
      <p:ext uri="{BB962C8B-B14F-4D97-AF65-F5344CB8AC3E}">
        <p14:creationId xmlns:p14="http://schemas.microsoft.com/office/powerpoint/2010/main" val="103217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D1F5-FF3E-4A7E-8FD0-2301EFC72146}"/>
              </a:ext>
            </a:extLst>
          </p:cNvPr>
          <p:cNvSpPr>
            <a:spLocks noGrp="1"/>
          </p:cNvSpPr>
          <p:nvPr>
            <p:ph type="title"/>
          </p:nvPr>
        </p:nvSpPr>
        <p:spPr/>
        <p:txBody>
          <a:bodyPr/>
          <a:lstStyle/>
          <a:p>
            <a:r>
              <a:rPr lang="en-US" dirty="0"/>
              <a:t>Hidden Layer Anatomy—there can be several</a:t>
            </a:r>
          </a:p>
        </p:txBody>
      </p:sp>
      <p:pic>
        <p:nvPicPr>
          <p:cNvPr id="5" name="Content Placeholder 4">
            <a:extLst>
              <a:ext uri="{FF2B5EF4-FFF2-40B4-BE49-F238E27FC236}">
                <a16:creationId xmlns:a16="http://schemas.microsoft.com/office/drawing/2014/main" id="{104C6E1E-EB4C-44EB-9228-565C02B70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09737"/>
            <a:ext cx="3500718" cy="4212531"/>
          </a:xfrm>
        </p:spPr>
      </p:pic>
      <p:sp>
        <p:nvSpPr>
          <p:cNvPr id="6" name="TextBox 5">
            <a:extLst>
              <a:ext uri="{FF2B5EF4-FFF2-40B4-BE49-F238E27FC236}">
                <a16:creationId xmlns:a16="http://schemas.microsoft.com/office/drawing/2014/main" id="{E2B47211-B897-4CEF-853A-E6E11C47FFDC}"/>
              </a:ext>
            </a:extLst>
          </p:cNvPr>
          <p:cNvSpPr txBox="1"/>
          <p:nvPr/>
        </p:nvSpPr>
        <p:spPr>
          <a:xfrm>
            <a:off x="4880611" y="1435417"/>
            <a:ext cx="6473190" cy="5262979"/>
          </a:xfrm>
          <a:prstGeom prst="rect">
            <a:avLst/>
          </a:prstGeom>
          <a:noFill/>
        </p:spPr>
        <p:txBody>
          <a:bodyPr wrap="square" rtlCol="0">
            <a:spAutoFit/>
          </a:bodyPr>
          <a:lstStyle/>
          <a:p>
            <a:r>
              <a:rPr lang="en-US" sz="2400" dirty="0"/>
              <a:t>The number of nodes in a hidden layer(s) is a hyperparameter, i.e. arbitrarily chosen to maximize performance.</a:t>
            </a:r>
          </a:p>
          <a:p>
            <a:endParaRPr lang="en-US" sz="2400" dirty="0"/>
          </a:p>
          <a:p>
            <a:r>
              <a:rPr lang="en-US" sz="2400" dirty="0"/>
              <a:t>Within each node within a hidden layer two things occur (in order):</a:t>
            </a:r>
          </a:p>
          <a:p>
            <a:pPr marL="457200" indent="-457200">
              <a:buFont typeface="+mj-lt"/>
              <a:buAutoNum type="arabicPeriod"/>
            </a:pPr>
            <a:r>
              <a:rPr lang="en-US" sz="2400" dirty="0"/>
              <a:t>Linear regression using the input activation</a:t>
            </a:r>
          </a:p>
          <a:p>
            <a:pPr marL="457200" indent="-457200">
              <a:buFont typeface="+mj-lt"/>
              <a:buAutoNum type="arabicPeriod"/>
            </a:pPr>
            <a:r>
              <a:rPr lang="en-US" sz="2400" dirty="0"/>
              <a:t>Output from that regression passes through an </a:t>
            </a:r>
            <a:r>
              <a:rPr lang="en-US" sz="2400" dirty="0">
                <a:hlinkClick r:id="rId3"/>
              </a:rPr>
              <a:t>activation function</a:t>
            </a:r>
            <a:r>
              <a:rPr lang="en-US" sz="2400" dirty="0"/>
              <a:t>.</a:t>
            </a:r>
          </a:p>
          <a:p>
            <a:r>
              <a:rPr lang="en-US" sz="2400" dirty="0"/>
              <a:t>The output (the new activation) from this is then passed as the next layer’s input activation.</a:t>
            </a:r>
          </a:p>
          <a:p>
            <a:endParaRPr lang="en-US" sz="2400" dirty="0"/>
          </a:p>
          <a:p>
            <a:r>
              <a:rPr lang="en-US" sz="2400" dirty="0"/>
              <a:t>Each node has </a:t>
            </a:r>
            <a:r>
              <a:rPr lang="en-US" sz="2400" b="1" dirty="0"/>
              <a:t>different parameters</a:t>
            </a:r>
            <a:r>
              <a:rPr lang="en-US" sz="2400" dirty="0"/>
              <a:t>, but uses the same </a:t>
            </a:r>
            <a:r>
              <a:rPr lang="en-US" sz="2400" b="1" dirty="0"/>
              <a:t>input activations</a:t>
            </a:r>
            <a:r>
              <a:rPr lang="en-US" sz="2400" dirty="0"/>
              <a:t> within a given layer.</a:t>
            </a:r>
          </a:p>
        </p:txBody>
      </p:sp>
    </p:spTree>
    <p:extLst>
      <p:ext uri="{BB962C8B-B14F-4D97-AF65-F5344CB8AC3E}">
        <p14:creationId xmlns:p14="http://schemas.microsoft.com/office/powerpoint/2010/main" val="3772906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00E3DD3F93644EA801B0D3E9D0101E" ma:contentTypeVersion="9" ma:contentTypeDescription="Create a new document." ma:contentTypeScope="" ma:versionID="77319cd9a5a9d51af0716fbf9cdfe1a5">
  <xsd:schema xmlns:xsd="http://www.w3.org/2001/XMLSchema" xmlns:xs="http://www.w3.org/2001/XMLSchema" xmlns:p="http://schemas.microsoft.com/office/2006/metadata/properties" xmlns:ns3="f63573de-5006-4638-a3a2-ffa06d305a4b" xmlns:ns4="d720fe94-0d1f-4b0c-9639-e9111546946f" targetNamespace="http://schemas.microsoft.com/office/2006/metadata/properties" ma:root="true" ma:fieldsID="d7ad072c77660d250aee64b081f67a57" ns3:_="" ns4:_="">
    <xsd:import namespace="f63573de-5006-4638-a3a2-ffa06d305a4b"/>
    <xsd:import namespace="d720fe94-0d1f-4b0c-9639-e9111546946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3573de-5006-4638-a3a2-ffa06d305a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720fe94-0d1f-4b0c-9639-e911154694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0381B9-E460-421A-A3F9-6EA8DCF6B705}">
  <ds:schemaRefs>
    <ds:schemaRef ds:uri="http://schemas.microsoft.com/sharepoint/v3/contenttype/forms"/>
  </ds:schemaRefs>
</ds:datastoreItem>
</file>

<file path=customXml/itemProps2.xml><?xml version="1.0" encoding="utf-8"?>
<ds:datastoreItem xmlns:ds="http://schemas.openxmlformats.org/officeDocument/2006/customXml" ds:itemID="{744F7D02-41CC-46B7-BCAD-AC64F9BE6FC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720fe94-0d1f-4b0c-9639-e9111546946f"/>
    <ds:schemaRef ds:uri="f63573de-5006-4638-a3a2-ffa06d305a4b"/>
    <ds:schemaRef ds:uri="http://www.w3.org/XML/1998/namespace"/>
    <ds:schemaRef ds:uri="http://purl.org/dc/dcmitype/"/>
  </ds:schemaRefs>
</ds:datastoreItem>
</file>

<file path=customXml/itemProps3.xml><?xml version="1.0" encoding="utf-8"?>
<ds:datastoreItem xmlns:ds="http://schemas.openxmlformats.org/officeDocument/2006/customXml" ds:itemID="{FE5F2F34-9AC6-4989-946A-FA9CE5EA1B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3573de-5006-4638-a3a2-ffa06d305a4b"/>
    <ds:schemaRef ds:uri="d720fe94-0d1f-4b0c-9639-e911154694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388</TotalTime>
  <Words>921</Words>
  <Application>Microsoft Office PowerPoint</Application>
  <PresentationFormat>Widescreen</PresentationFormat>
  <Paragraphs>119</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Neural Networks </vt:lpstr>
      <vt:lpstr>Agenda</vt:lpstr>
      <vt:lpstr>What is Body Mass Index (BMI)?</vt:lpstr>
      <vt:lpstr>What is Body Mass Index (BMI)? (answers)</vt:lpstr>
      <vt:lpstr>Question/Challenge</vt:lpstr>
      <vt:lpstr>Question/Challenge</vt:lpstr>
      <vt:lpstr>Anatomy of a fully connected neural network</vt:lpstr>
      <vt:lpstr>Input Layer Anatomy</vt:lpstr>
      <vt:lpstr>Hidden Layer Anatomy—there can be several</vt:lpstr>
      <vt:lpstr>Hidden Layer Anatomy, continued</vt:lpstr>
      <vt:lpstr>Output Layer</vt:lpstr>
      <vt:lpstr>Why on earth would we ever use neural networks?</vt:lpstr>
      <vt:lpstr>Why are we talking about Peer Review?</vt:lpstr>
      <vt:lpstr>Why are we talking about Peer Review?</vt:lpstr>
      <vt:lpstr>Why are we talking about Peer Review?</vt:lpstr>
      <vt:lpstr>Why are we talking about Peer Review?</vt:lpstr>
      <vt:lpstr>Follow-up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Snyder</dc:creator>
  <cp:lastModifiedBy>John Snyder</cp:lastModifiedBy>
  <cp:revision>31</cp:revision>
  <dcterms:created xsi:type="dcterms:W3CDTF">2021-09-14T20:13:06Z</dcterms:created>
  <dcterms:modified xsi:type="dcterms:W3CDTF">2021-09-22T19:43:20Z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0x010100CE00E3DD3F93644EA801B0D3E9D0101E</vt:lpwstr>
  </property>
</Properties>
</file>