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346" r:id="rId6"/>
    <p:sldId id="347" r:id="rId7"/>
    <p:sldId id="348" r:id="rId8"/>
    <p:sldId id="349" r:id="rId9"/>
    <p:sldId id="332" r:id="rId10"/>
    <p:sldId id="333" r:id="rId11"/>
    <p:sldId id="334" r:id="rId12"/>
    <p:sldId id="337" r:id="rId13"/>
    <p:sldId id="336" r:id="rId14"/>
    <p:sldId id="340" r:id="rId15"/>
    <p:sldId id="350" r:id="rId16"/>
    <p:sldId id="351" r:id="rId17"/>
    <p:sldId id="352" r:id="rId18"/>
    <p:sldId id="3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00255-F9D1-4A85-9CA7-3264ABB3D6F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DC57-3374-4791-ABC5-1ABF7806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79E6-3E3E-4389-B7B4-0D3BB267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44DC3-F1F3-42E9-B8F5-FAA9BD116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9576-E6B3-4032-BC01-8D8D58F3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78A27-6664-43BC-8F1C-761A706A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2E86-EB63-4775-8DB1-7AFA933F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279A-E3B8-4EFD-A565-E21895E9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5119-6AF2-4FD5-9929-82CB355E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C5D4-CCE7-4286-8F7B-67BA7BE1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1248-6B7D-4914-9740-116CDCE5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ECCA-75B3-40CA-A368-D47D65D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143F8-98D3-4F6F-B738-05D944966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A0FB5-9821-48A0-A7A4-A6D2904F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CC11-22AC-4066-A4E5-C5201130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49BC-2C4A-4DEA-AA44-2A0FC836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9414-414C-4465-A8CD-BC92F787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D357-DE4C-48E1-A846-EE399275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2088-9EE8-465B-B48F-B814CA77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0D4F-2424-43AD-90E5-29C168FE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E9C8-9E6A-4256-B1EE-D645F792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A184-9674-4AB7-B847-278C4FF0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E523-0AC6-4C8D-A6F4-DEFA81E8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2126-D15B-4C2B-BF3F-DC990C62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B866-5F9E-4CFD-8193-80D7ED2D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EDC8-018A-43DF-AAD2-74DB8272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92B1-AAEF-4BE3-BD7C-BA20C58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3234-03D0-4C60-A2D7-479B7A1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C9C9-DB74-446B-AE6F-0715A6C0F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751A-6E0C-4A50-AA91-88767979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CCE5-968E-4AF6-A9A3-8E21BBEA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93526-9811-4B56-AFF7-4ECBAFD9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189C7-D6B2-4732-B1E0-E3316C46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802-63E4-447A-9617-38E25391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CD54-A5BB-4E88-9EC2-D45501EDB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1AEE-50A0-4C19-9501-A8E314C0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5DFE-B98B-4038-8AD4-6CC9E24B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76C2-340F-49A4-8DEF-09491FC2B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760EB-D0A9-40B2-A425-F302C2FA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17D79-D307-4F56-B1E6-4D52BAC1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27CCD-688B-4C5C-A36E-2CFE345D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A56E-CE9C-439D-BEC8-1D4026CF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8C023-4D96-4F52-8D7B-231C96AB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95420-81A8-4DF7-B3E2-D869F477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6AFF-7152-4591-8A2D-B6E498B0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ADF80-4B54-4F71-8780-03A3CE83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6966B-8F28-494B-98F5-B0B624E9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81C9-065F-4B6F-87FC-E3BD6E64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39EC-60CC-4EEB-951E-2A1CF5E0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1CC7-FFD5-4AEC-9843-D034BDDF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924D0-1059-4C9E-B3D9-01348170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626FB-C1A9-44E3-B6E1-1A6FD8FF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3AB4-1B95-4573-8D58-482C5C89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9ABC9-2C0E-4A94-9B1B-A0616526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E474-5C52-48CE-A6BB-3E3BC37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F6CA2-79CF-48D7-A058-E3E5088D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88223-A6D2-4FBA-994D-693A544E3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0A113-467F-44C5-B02B-0A587626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33C-C2DD-40DF-94A6-03AADECD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73E7-09F2-4C92-A0CF-5AA08D3F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F1AB7-4270-4ADA-9548-F7F19E10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59BF-4179-49AC-841D-5EB84C2AB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AC1F-A54B-498D-989D-794F7BC21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9CE6-6A3C-45BC-B8DD-73F063198CA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D826-9460-46CC-80F7-983A0A7C0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F0624-8F52-4F32-9E5B-601247081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036-68FA-4020-B35F-4432AE93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term=bmi" TargetMode="External"/><Relationship Id="rId2" Type="http://schemas.openxmlformats.org/officeDocument/2006/relationships/hyperlink" Target="https://en.wikipedia.org/wiki/Peer_revie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_numb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DA91-630D-47FF-80F4-01F0C602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3C286-C2E2-44F0-BB12-5FBD5CEC2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so powerful?</a:t>
            </a:r>
          </a:p>
        </p:txBody>
      </p:sp>
    </p:spTree>
    <p:extLst>
      <p:ext uri="{BB962C8B-B14F-4D97-AF65-F5344CB8AC3E}">
        <p14:creationId xmlns:p14="http://schemas.microsoft.com/office/powerpoint/2010/main" val="108572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145741" y="1709737"/>
            <a:ext cx="6208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 the output layer is determined by the number of outputs.  This one has two.</a:t>
            </a:r>
          </a:p>
          <a:p>
            <a:endParaRPr lang="en-US" sz="2400" dirty="0"/>
          </a:p>
          <a:p>
            <a:r>
              <a:rPr lang="en-US" sz="2400" dirty="0"/>
              <a:t>The output activations are manipulated into predictions, and are compared to the actual output, i.e. Y’s</a:t>
            </a:r>
          </a:p>
        </p:txBody>
      </p:sp>
    </p:spTree>
    <p:extLst>
      <p:ext uri="{BB962C8B-B14F-4D97-AF65-F5344CB8AC3E}">
        <p14:creationId xmlns:p14="http://schemas.microsoft.com/office/powerpoint/2010/main" val="244991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 earth would we ever use neural networks?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9B4CB-4C50-4536-8B06-0280D21BCF7C}"/>
              </a:ext>
            </a:extLst>
          </p:cNvPr>
          <p:cNvSpPr txBox="1"/>
          <p:nvPr/>
        </p:nvSpPr>
        <p:spPr>
          <a:xfrm>
            <a:off x="1082488" y="1905017"/>
            <a:ext cx="10027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Why, again, is it a big deal that neural networks can calculate BMI?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Who here is familiar with the concept of </a:t>
            </a:r>
            <a:r>
              <a:rPr lang="en-US" sz="2400" dirty="0">
                <a:hlinkClick r:id="rId2"/>
              </a:rPr>
              <a:t>Peer Review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need only search </a:t>
            </a:r>
            <a:r>
              <a:rPr lang="en-US" sz="2400" dirty="0">
                <a:hlinkClick r:id="rId3"/>
              </a:rPr>
              <a:t>PubMed</a:t>
            </a:r>
            <a:r>
              <a:rPr lang="en-US" sz="2400" dirty="0"/>
              <a:t> to see that BMI has been through that wringer.  There are still people arguing over the validity of BMI.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49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EEBF-C05D-4B9E-B970-34F660BA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talking about Peer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0B6A-1B44-4E5E-A95F-D83935E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Well, for those of you familiar, peer review can be a tedious, time-consuming endeavor.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 slightly different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[switch to code]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B2E4-5BB5-4B15-85ED-BE2D33C5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talking about Peer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704A-5F0C-4BE8-8A13-7DB59790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previous neural network had an input layer of 6, and two sequential hidden layers of size 16.  This was sufficient to predict BMI.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instead, we added on another hidden layer, and tried to predict the likelihood of a patient developing type 2 diabetes—we know our NN is capable of simulating BMI by that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why Neural Nets are a big deal.</a:t>
            </a:r>
          </a:p>
        </p:txBody>
      </p:sp>
    </p:spTree>
    <p:extLst>
      <p:ext uri="{BB962C8B-B14F-4D97-AF65-F5344CB8AC3E}">
        <p14:creationId xmlns:p14="http://schemas.microsoft.com/office/powerpoint/2010/main" val="83417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6F7-63F1-42B7-A92B-B2B3376E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 earth would we ever use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F9B7-F222-46DC-A499-3DAD8C4B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being able to recreate BMI a </a:t>
            </a:r>
            <a:r>
              <a:rPr lang="en-US"/>
              <a:t>big deal?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means that Neural Networks are capable of creating complex transformations of raw variables that are useful for predicting outcomes.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skips the peer review process entirely!</a:t>
            </a:r>
          </a:p>
        </p:txBody>
      </p:sp>
    </p:spTree>
    <p:extLst>
      <p:ext uri="{BB962C8B-B14F-4D97-AF65-F5344CB8AC3E}">
        <p14:creationId xmlns:p14="http://schemas.microsoft.com/office/powerpoint/2010/main" val="404949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E049-D66C-471B-836B-199719AD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B525-920C-46BA-B7B0-002BE268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Are the final parameter values or transformations interpretable?</a:t>
            </a:r>
          </a:p>
          <a:p>
            <a:r>
              <a:rPr lang="en-US" i="1" dirty="0"/>
              <a:t>Almost uniformly no</a:t>
            </a:r>
          </a:p>
          <a:p>
            <a:pPr marL="0" indent="0">
              <a:buNone/>
            </a:pPr>
            <a:r>
              <a:rPr lang="en-US" dirty="0"/>
              <a:t>Do neural networks provide measures of uncertainty (p-values, confidence intervals, standard errors, etc.)?</a:t>
            </a:r>
          </a:p>
          <a:p>
            <a:r>
              <a:rPr lang="en-US" i="1" dirty="0"/>
              <a:t>No</a:t>
            </a:r>
          </a:p>
          <a:p>
            <a:pPr marL="0" indent="0">
              <a:buNone/>
            </a:pPr>
            <a:r>
              <a:rPr lang="en-US" dirty="0"/>
              <a:t>Can we perform inference using the parameter estimates in the final neural network?</a:t>
            </a:r>
          </a:p>
          <a:p>
            <a:r>
              <a:rPr lang="en-US" i="1" dirty="0"/>
              <a:t>Nope</a:t>
            </a:r>
          </a:p>
          <a:p>
            <a:pPr marL="0" indent="0">
              <a:buNone/>
            </a:pPr>
            <a:r>
              <a:rPr lang="en-US" dirty="0"/>
              <a:t>Are Neural Networks highly predictive?</a:t>
            </a:r>
          </a:p>
          <a:p>
            <a:r>
              <a:rPr lang="en-US" i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3972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4271-1049-499A-A1D8-9A129AA7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4CF8-0B50-4EB5-BEE5-CA36EC02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BMI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Neural Network Anatomy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Hidden layer</a:t>
            </a:r>
          </a:p>
          <a:p>
            <a:pPr lvl="1"/>
            <a:r>
              <a:rPr lang="en-US" dirty="0"/>
              <a:t>Output layer</a:t>
            </a:r>
          </a:p>
          <a:p>
            <a:r>
              <a:rPr lang="en-US" dirty="0"/>
              <a:t>Return to BMI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4CB4-A6AA-4DC5-8D7E-DE092D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Body Mass Index (BMI)?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2DFD-75B5-4572-A2BE-87FAF0C3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Literally: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it a proxy for?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high-level perspective of modeling / machine learning?</a:t>
            </a:r>
          </a:p>
          <a:p>
            <a:r>
              <a:rPr lang="en-US" dirty="0"/>
              <a:t>What is it called when you combine two variables in a novel way?</a:t>
            </a:r>
          </a:p>
        </p:txBody>
      </p:sp>
    </p:spTree>
    <p:extLst>
      <p:ext uri="{BB962C8B-B14F-4D97-AF65-F5344CB8AC3E}">
        <p14:creationId xmlns:p14="http://schemas.microsoft.com/office/powerpoint/2010/main" val="33227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9D0-0460-49AC-88EA-22E3A671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0F56-AE10-49B3-A313-2DD8746D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a Neural Network calculate BMI?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[switch to code]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829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9D0-0460-49AC-88EA-22E3A671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0F56-AE10-49B3-A313-2DD8746D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a Neural Network calculate BMI?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i="1" dirty="0"/>
              <a:t>YES!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would argue this is a big deal.  Before I get to that, let’s talk about what’s happening happens in a neural network.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81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4966447" y="1709737"/>
            <a:ext cx="63873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composed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input layer,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number of hidden layers,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output layer</a:t>
            </a:r>
          </a:p>
          <a:p>
            <a:endParaRPr lang="en-US" sz="2400" dirty="0"/>
          </a:p>
          <a:p>
            <a:r>
              <a:rPr lang="en-US" sz="2400" dirty="0"/>
              <a:t>The lines between represent activations—number values in the </a:t>
            </a:r>
            <a:r>
              <a:rPr lang="en-US" sz="2400" dirty="0">
                <a:hlinkClick r:id="rId3"/>
              </a:rPr>
              <a:t>Real Numbers</a:t>
            </a:r>
            <a:r>
              <a:rPr lang="en-US" sz="2400" dirty="0"/>
              <a:t> (-∞,∞)</a:t>
            </a:r>
          </a:p>
          <a:p>
            <a:endParaRPr lang="en-US" sz="2400" dirty="0"/>
          </a:p>
          <a:p>
            <a:r>
              <a:rPr lang="en-US" sz="2400" dirty="0"/>
              <a:t>A N-layer neural network has N-1 hidden layers.  </a:t>
            </a:r>
          </a:p>
          <a:p>
            <a:r>
              <a:rPr lang="en-US" sz="2400" dirty="0"/>
              <a:t>The image to the left is a 2-layer NN.</a:t>
            </a:r>
          </a:p>
          <a:p>
            <a:r>
              <a:rPr lang="en-US" sz="2400" dirty="0"/>
              <a:t>The “1</a:t>
            </a:r>
            <a:r>
              <a:rPr lang="en-US" sz="2400" baseline="30000" dirty="0"/>
              <a:t>st</a:t>
            </a:r>
            <a:r>
              <a:rPr lang="en-US" sz="2400" dirty="0"/>
              <a:t> layer” is the first non-input layer.</a:t>
            </a:r>
          </a:p>
        </p:txBody>
      </p:sp>
    </p:spTree>
    <p:extLst>
      <p:ext uri="{BB962C8B-B14F-4D97-AF65-F5344CB8AC3E}">
        <p14:creationId xmlns:p14="http://schemas.microsoft.com/office/powerpoint/2010/main" val="304064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 Anatomy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791200" y="1709737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input layer is analogous to the input dataset.  That is, there will be as many nodes as there are variables for a given observation.  This example has three input variables (intercept not pictured) .</a:t>
            </a:r>
          </a:p>
          <a:p>
            <a:endParaRPr lang="en-US" sz="2400" dirty="0"/>
          </a:p>
          <a:p>
            <a:r>
              <a:rPr lang="en-US" sz="2400" dirty="0"/>
              <a:t>The values of X (often indexed as the zero-</a:t>
            </a:r>
            <a:r>
              <a:rPr lang="en-US" sz="2400" dirty="0" err="1"/>
              <a:t>th</a:t>
            </a:r>
            <a:r>
              <a:rPr lang="en-US" sz="2400" dirty="0"/>
              <a:t> activation) are passed to the first hidden layer.</a:t>
            </a:r>
          </a:p>
        </p:txBody>
      </p:sp>
    </p:spTree>
    <p:extLst>
      <p:ext uri="{BB962C8B-B14F-4D97-AF65-F5344CB8AC3E}">
        <p14:creationId xmlns:p14="http://schemas.microsoft.com/office/powerpoint/2010/main" val="103217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 Anatomy—there can be several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4880611" y="1435417"/>
            <a:ext cx="64731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 a hidden layer(s) is a hyperparameter, i.e. arbitrarily chosen to maximize performance.</a:t>
            </a:r>
          </a:p>
          <a:p>
            <a:endParaRPr lang="en-US" sz="2400" dirty="0"/>
          </a:p>
          <a:p>
            <a:r>
              <a:rPr lang="en-US" sz="2400" dirty="0"/>
              <a:t>Within each node within a hidden layer two things occur (in order):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 regression using the input activation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 from that regression passes through an </a:t>
            </a:r>
            <a:r>
              <a:rPr lang="en-US" sz="2400" dirty="0">
                <a:hlinkClick r:id="rId3"/>
              </a:rPr>
              <a:t>activation function</a:t>
            </a:r>
            <a:r>
              <a:rPr lang="en-US" sz="2400" dirty="0"/>
              <a:t>.</a:t>
            </a:r>
          </a:p>
          <a:p>
            <a:r>
              <a:rPr lang="en-US" sz="2400" dirty="0"/>
              <a:t>The output (the new activation) from this is then passed as the next layer’s input activation.</a:t>
            </a:r>
          </a:p>
          <a:p>
            <a:endParaRPr lang="en-US" sz="2400" dirty="0"/>
          </a:p>
          <a:p>
            <a:r>
              <a:rPr lang="en-US" sz="2400" dirty="0"/>
              <a:t>Each node has </a:t>
            </a:r>
            <a:r>
              <a:rPr lang="en-US" sz="2400" b="1" dirty="0"/>
              <a:t>different parameters</a:t>
            </a:r>
            <a:r>
              <a:rPr lang="en-US" sz="2400" dirty="0"/>
              <a:t>, but uses the same </a:t>
            </a:r>
            <a:r>
              <a:rPr lang="en-US" sz="2400" b="1" dirty="0"/>
              <a:t>input activations</a:t>
            </a:r>
            <a:r>
              <a:rPr lang="en-US" sz="2400" dirty="0"/>
              <a:t> within a given layer.</a:t>
            </a:r>
          </a:p>
        </p:txBody>
      </p:sp>
    </p:spTree>
    <p:extLst>
      <p:ext uri="{BB962C8B-B14F-4D97-AF65-F5344CB8AC3E}">
        <p14:creationId xmlns:p14="http://schemas.microsoft.com/office/powerpoint/2010/main" val="37729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 Anatomy,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145741" y="1709737"/>
            <a:ext cx="6208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common activation function is the rectified linear unit (RELU):</a:t>
            </a:r>
          </a:p>
          <a:p>
            <a:endParaRPr lang="en-US" sz="2400" dirty="0"/>
          </a:p>
          <a:p>
            <a:r>
              <a:rPr lang="en-US" sz="2400" dirty="0"/>
              <a:t>RELU(x) = </a:t>
            </a:r>
          </a:p>
          <a:p>
            <a:r>
              <a:rPr lang="en-US" sz="2400" dirty="0"/>
              <a:t>Max(0,x)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E11FC-1CF9-440E-8244-CF6BA8FE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4" y="2454217"/>
            <a:ext cx="4212531" cy="42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3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00E3DD3F93644EA801B0D3E9D0101E" ma:contentTypeVersion="9" ma:contentTypeDescription="Create a new document." ma:contentTypeScope="" ma:versionID="77319cd9a5a9d51af0716fbf9cdfe1a5">
  <xsd:schema xmlns:xsd="http://www.w3.org/2001/XMLSchema" xmlns:xs="http://www.w3.org/2001/XMLSchema" xmlns:p="http://schemas.microsoft.com/office/2006/metadata/properties" xmlns:ns3="f63573de-5006-4638-a3a2-ffa06d305a4b" xmlns:ns4="d720fe94-0d1f-4b0c-9639-e9111546946f" targetNamespace="http://schemas.microsoft.com/office/2006/metadata/properties" ma:root="true" ma:fieldsID="d7ad072c77660d250aee64b081f67a57" ns3:_="" ns4:_="">
    <xsd:import namespace="f63573de-5006-4638-a3a2-ffa06d305a4b"/>
    <xsd:import namespace="d720fe94-0d1f-4b0c-9639-e911154694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573de-5006-4638-a3a2-ffa06d305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0fe94-0d1f-4b0c-9639-e91115469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5F2F34-9AC6-4989-946A-FA9CE5EA1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3573de-5006-4638-a3a2-ffa06d305a4b"/>
    <ds:schemaRef ds:uri="d720fe94-0d1f-4b0c-9639-e911154694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F7D02-41CC-46B7-BCAD-AC64F9BE6FC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720fe94-0d1f-4b0c-9639-e9111546946f"/>
    <ds:schemaRef ds:uri="f63573de-5006-4638-a3a2-ffa06d305a4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0381B9-E460-421A-A3F9-6EA8DCF6B7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713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Neural Networks </vt:lpstr>
      <vt:lpstr>Agenda</vt:lpstr>
      <vt:lpstr>What is Body Mass Index (BMI)?</vt:lpstr>
      <vt:lpstr>Question/Challenge</vt:lpstr>
      <vt:lpstr>Question/Challenge</vt:lpstr>
      <vt:lpstr>Anatomy of a fully connected neural network</vt:lpstr>
      <vt:lpstr>Input Layer Anatomy</vt:lpstr>
      <vt:lpstr>Hidden Layer Anatomy—there can be several</vt:lpstr>
      <vt:lpstr>Hidden Layer Anatomy, continued</vt:lpstr>
      <vt:lpstr>Anatomy of a fully connected neural network</vt:lpstr>
      <vt:lpstr>Why on earth would we ever use neural networks?</vt:lpstr>
      <vt:lpstr>Why are we talking about Peer Review?</vt:lpstr>
      <vt:lpstr>Why are we talking about Peer Review?</vt:lpstr>
      <vt:lpstr>Why on earth would we ever use neural networks?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Snyder</dc:creator>
  <cp:lastModifiedBy>John Snyder</cp:lastModifiedBy>
  <cp:revision>11</cp:revision>
  <dcterms:created xsi:type="dcterms:W3CDTF">2021-09-14T20:13:06Z</dcterms:created>
  <dcterms:modified xsi:type="dcterms:W3CDTF">2021-09-14T22:56:06Z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0x010100CE00E3DD3F93644EA801B0D3E9D0101E</vt:lpwstr>
  </property>
</Properties>
</file>