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14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48" r:id="rId18"/>
    <p:sldId id="276" r:id="rId19"/>
    <p:sldId id="265" r:id="rId20"/>
    <p:sldId id="277" r:id="rId21"/>
    <p:sldId id="279" r:id="rId22"/>
    <p:sldId id="280" r:id="rId23"/>
    <p:sldId id="282" r:id="rId24"/>
    <p:sldId id="321" r:id="rId25"/>
    <p:sldId id="283" r:id="rId26"/>
    <p:sldId id="288" r:id="rId27"/>
    <p:sldId id="285" r:id="rId28"/>
    <p:sldId id="289" r:id="rId29"/>
    <p:sldId id="284" r:id="rId30"/>
    <p:sldId id="290" r:id="rId31"/>
    <p:sldId id="286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298" r:id="rId41"/>
    <p:sldId id="304" r:id="rId42"/>
    <p:sldId id="303" r:id="rId43"/>
    <p:sldId id="302" r:id="rId44"/>
    <p:sldId id="305" r:id="rId45"/>
    <p:sldId id="301" r:id="rId46"/>
    <p:sldId id="306" r:id="rId47"/>
    <p:sldId id="307" r:id="rId48"/>
    <p:sldId id="308" r:id="rId49"/>
    <p:sldId id="349" r:id="rId50"/>
    <p:sldId id="350" r:id="rId51"/>
    <p:sldId id="352" r:id="rId52"/>
    <p:sldId id="351" r:id="rId53"/>
    <p:sldId id="309" r:id="rId54"/>
    <p:sldId id="316" r:id="rId55"/>
    <p:sldId id="311" r:id="rId56"/>
    <p:sldId id="312" r:id="rId57"/>
    <p:sldId id="313" r:id="rId58"/>
    <p:sldId id="319" r:id="rId59"/>
    <p:sldId id="317" r:id="rId60"/>
    <p:sldId id="318" r:id="rId61"/>
    <p:sldId id="320" r:id="rId62"/>
    <p:sldId id="326" r:id="rId63"/>
    <p:sldId id="324" r:id="rId64"/>
    <p:sldId id="325" r:id="rId65"/>
    <p:sldId id="327" r:id="rId66"/>
    <p:sldId id="322" r:id="rId67"/>
    <p:sldId id="323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7" r:id="rId76"/>
    <p:sldId id="336" r:id="rId77"/>
    <p:sldId id="339" r:id="rId78"/>
    <p:sldId id="340" r:id="rId79"/>
    <p:sldId id="345" r:id="rId80"/>
    <p:sldId id="342" r:id="rId81"/>
    <p:sldId id="344" r:id="rId82"/>
    <p:sldId id="346" r:id="rId83"/>
    <p:sldId id="315" r:id="rId84"/>
    <p:sldId id="266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nyder" initials="JS" lastIdx="6" clrIdx="0">
    <p:extLst>
      <p:ext uri="{19B8F6BF-5375-455C-9EA6-DF929625EA0E}">
        <p15:presenceInfo xmlns:p15="http://schemas.microsoft.com/office/powerpoint/2012/main" userId="S-1-5-21-1409082233-492894223-682003330-4688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3" autoAdjust="0"/>
    <p:restoredTop sz="94660"/>
  </p:normalViewPr>
  <p:slideViewPr>
    <p:cSldViewPr snapToGrid="0">
      <p:cViewPr>
        <p:scale>
          <a:sx n="50" d="100"/>
          <a:sy n="50" d="100"/>
        </p:scale>
        <p:origin x="9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1T12:25:34.215" idx="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F6706-68D4-43E3-BBB5-61B91BFFF60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949DD-C26D-4FBF-B5EE-A3E892A3C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"Loss function" might also be called "cost function", and "parameters" might also be called "weights".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7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Mass (in kilograms) divided by height (in 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A proxy for obesity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A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ideal Y-hat we’re after (for this observation)?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a point to name the values between the local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forward you might notice that green is associated with gradients; whereas red is used for passed values, (often called activations).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lowercase ‘A’ stands for ‘activation’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learning rate is a hyper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1430-CE5A-4672-87A4-A80896D430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NIST_databa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in_rule" TargetMode="External"/><Relationship Id="rId2" Type="http://schemas.openxmlformats.org/officeDocument/2006/relationships/hyperlink" Target="https://en.wikipedia.org/wiki/Function_compos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_fun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line_machine_learning#Incremental_stochastic_gradient_descen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max_function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gistic_function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ient_desce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kt2uSq6rBVctENoVBg1TpCC7OQi31Al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68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64956"/>
            <a:ext cx="9144000" cy="741362"/>
          </a:xfrm>
        </p:spPr>
        <p:txBody>
          <a:bodyPr/>
          <a:lstStyle/>
          <a:p>
            <a:r>
              <a:rPr lang="en-US" dirty="0"/>
              <a:t>A quick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32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have an observation where x = 2, and y = 7.</a:t>
            </a:r>
          </a:p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9771"/>
            <a:ext cx="5058229" cy="5058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blipFill rotWithShape="0">
                <a:blip r:embed="rId4"/>
                <a:stretch>
                  <a:fillRect l="-2905" r="-4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7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parameters initially have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= 3.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break it down into individual functions (there’s a reason).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 a graphical representation (next slide).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  <a:blipFill>
                <a:blip r:embed="rId2"/>
                <a:stretch>
                  <a:fillRect l="-1217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1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20800" y="5138057"/>
            <a:ext cx="798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we have a y-hat.  We can pass this to our loss function.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9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13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3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We’ve gone forwards.  Now, we need to go backwards to get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perform gradient descent.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X into with these numbers, let’s think of this as a composition of individual functions:</a:t>
                </a:r>
              </a:p>
              <a:p>
                <a:r>
                  <a:rPr lang="en-US" dirty="0"/>
                  <a:t>f(x, c) = x + c</a:t>
                </a:r>
              </a:p>
              <a:p>
                <a:r>
                  <a:rPr lang="en-US" dirty="0"/>
                  <a:t>g(x, d) = x * 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 to say: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54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E20-72C5-492B-931F-A4A85586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3CF-F1D8-45CB-90AE-0172522A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MNIST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Anyone familiar with this acronym/data set?</a:t>
            </a:r>
          </a:p>
        </p:txBody>
      </p:sp>
    </p:spTree>
    <p:extLst>
      <p:ext uri="{BB962C8B-B14F-4D97-AF65-F5344CB8AC3E}">
        <p14:creationId xmlns:p14="http://schemas.microsoft.com/office/powerpoint/2010/main" val="291563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All together, our loss can be re-written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real busy.  We’re not going to actually use this.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Take-away: you can treat this as a </a:t>
                </a:r>
                <a:r>
                  <a:rPr lang="en-US" dirty="0">
                    <a:hlinkClick r:id="rId2"/>
                  </a:rPr>
                  <a:t>composite function</a:t>
                </a:r>
                <a:r>
                  <a:rPr lang="en-US" dirty="0"/>
                  <a:t>, and break it down into individual functions.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Who here can remember the </a:t>
                </a:r>
                <a:r>
                  <a:rPr lang="en-US" dirty="0">
                    <a:hlinkClick r:id="rId3"/>
                  </a:rPr>
                  <a:t>chain rule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4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5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79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idea behind the chain rule is: you can derive each bit by itself, and then multiply it by the derivative is what is inside of it.  That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if z = f(y), and y = g(x),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and solving directly, we’re going to do this piece-wise.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outermost function was the loss.  We’ll start there.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1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 First thing’s first.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dirty="0"/>
                                  <m:t> 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= ?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 rotWithShape="0"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126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= 2(8 – 7) = 2</a:t>
                </a:r>
              </a:p>
              <a:p>
                <a:pPr marL="0" indent="0">
                  <a:buNone/>
                </a:pPr>
                <a:r>
                  <a:rPr lang="en-US" dirty="0"/>
                  <a:t>Is this actually the tangent (a.k.a. slope) on that spot on the loss curve?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1906" b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3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52578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2270" y="2267946"/>
            <a:ext cx="2162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Yup!</a:t>
            </a:r>
          </a:p>
          <a:p>
            <a:endParaRPr lang="en-US" dirty="0"/>
          </a:p>
          <a:p>
            <a:r>
              <a:rPr lang="en-US" dirty="0"/>
              <a:t>Let’s add this to our graphical flow chart so we can go </a:t>
            </a:r>
            <a:r>
              <a:rPr lang="en-US" dirty="0" err="1">
                <a:hlinkClick r:id="rId5"/>
              </a:rPr>
              <a:t>backpropagate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2585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might one go about calculating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blipFill rotWithShape="0">
                <a:blip r:embed="rId4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15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CHAIN RULE!!!!</a:t>
            </a:r>
          </a:p>
        </p:txBody>
      </p:sp>
    </p:spTree>
    <p:extLst>
      <p:ext uri="{BB962C8B-B14F-4D97-AF65-F5344CB8AC3E}">
        <p14:creationId xmlns:p14="http://schemas.microsoft.com/office/powerpoint/2010/main" val="12310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does the Chain Rule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blipFill rotWithShape="0">
                <a:blip r:embed="rId5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5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MNIST example</a:t>
            </a:r>
          </a:p>
          <a:p>
            <a:r>
              <a:rPr lang="en-US" dirty="0"/>
              <a:t>Understand the math behind Neural Networks</a:t>
            </a:r>
          </a:p>
          <a:p>
            <a:pPr lvl="1"/>
            <a:r>
              <a:rPr lang="en-US" dirty="0"/>
              <a:t>Two of the elements of a machine learning model</a:t>
            </a:r>
          </a:p>
          <a:p>
            <a:pPr lvl="1"/>
            <a:r>
              <a:rPr lang="en-US" dirty="0"/>
              <a:t>Gradient descent primer</a:t>
            </a:r>
          </a:p>
          <a:p>
            <a:pPr lvl="1"/>
            <a:r>
              <a:rPr lang="en-US" dirty="0"/>
              <a:t>Neural network form</a:t>
            </a:r>
          </a:p>
          <a:p>
            <a:r>
              <a:rPr lang="en-US" dirty="0"/>
              <a:t>Develop an intuition of why Neural Networks work so well</a:t>
            </a:r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We’re after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Loss in terms of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(also known as a2 in the graph) in terms of a1 and B: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a1 + B</a:t>
                </a:r>
              </a:p>
              <a:p>
                <a:pPr marL="0" indent="0">
                  <a:buNone/>
                </a:pPr>
                <a:r>
                  <a:rPr lang="en-US" dirty="0"/>
                  <a:t>And the chain rule says these derivatives 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682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552168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(I am guilty of using a2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interchangeably)</a:t>
                </a:r>
              </a:p>
              <a:p>
                <a:endParaRPr lang="en-US" dirty="0"/>
              </a:p>
              <a:p>
                <a:r>
                  <a:rPr lang="en-US" dirty="0"/>
                  <a:t>Anyone notice anything helpful for our calculations?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567" t="-1974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7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already calculated one of those!</a:t>
                </a:r>
              </a:p>
              <a:p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(also known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)?  </a:t>
                </a:r>
              </a:p>
              <a:p>
                <a:r>
                  <a:rPr lang="en-US" dirty="0"/>
                  <a:t>Well, what is a2 in terms of a1 and B?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blipFill rotWithShape="0">
                <a:blip r:embed="rId3"/>
                <a:stretch>
                  <a:fillRect l="-56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74464"/>
            <a:ext cx="8314140" cy="3116850"/>
          </a:xfrm>
        </p:spPr>
      </p:pic>
    </p:spTree>
    <p:extLst>
      <p:ext uri="{BB962C8B-B14F-4D97-AF65-F5344CB8AC3E}">
        <p14:creationId xmlns:p14="http://schemas.microsoft.com/office/powerpoint/2010/main" val="131904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061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13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=[0+1]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82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04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393372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4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SUCCESS!!!</a:t>
                </a:r>
              </a:p>
              <a:p>
                <a:r>
                  <a:rPr lang="en-US" dirty="0"/>
                  <a:t>We have one of the gradients we are after!   That of: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get the other!</a:t>
                </a:r>
              </a:p>
              <a:p>
                <a:r>
                  <a:rPr lang="en-US" dirty="0"/>
                  <a:t>What might the chain rule say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blipFill>
                <a:blip r:embed="rId5"/>
                <a:stretch>
                  <a:fillRect l="-1337" t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32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Plug it in….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  <a:blipFill rotWithShape="0">
                <a:blip r:embed="rId2"/>
                <a:stretch>
                  <a:fillRect l="-1217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45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477183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see anything useful?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6929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243802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labeled training set; that is, a data set with a known set of explanatory variables X, and known outcome(s) Y; all supervised machine learning algorithms have the following two components: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model</a:t>
                </a:r>
                <a:r>
                  <a:rPr lang="en-US" dirty="0"/>
                  <a:t>, i.e. something that maps explanatory variables, X, to a prediction for Y.  Let’s call this h(X,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/>
                  <a:t>) which produces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; and</a:t>
                </a:r>
              </a:p>
              <a:p>
                <a:r>
                  <a:rPr lang="en-US" dirty="0"/>
                  <a:t>A </a:t>
                </a:r>
                <a:r>
                  <a:rPr lang="en-US" b="1" dirty="0">
                    <a:hlinkClick r:id="rId3"/>
                  </a:rPr>
                  <a:t>loss function</a:t>
                </a:r>
                <a:r>
                  <a:rPr lang="en-US" dirty="0"/>
                  <a:t>, which quantifies the difference between the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, and the outcome, Y. We’ll call this L(Y,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The goal is (usually) to find the parameters, 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</a:rPr>
                  <a:t>, which minimize the loss across all observations.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are a lot of models, and many loss functions.</a:t>
                </a:r>
              </a:p>
              <a:p>
                <a:pPr marL="0" indent="0">
                  <a:buNone/>
                </a:pPr>
                <a:r>
                  <a:rPr lang="en-US" dirty="0"/>
                  <a:t>Let’s consider one example.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 r="-1449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43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we express a1 in terms of a0 (also known as x) and W?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85945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1787632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71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54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50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value of W?</a:t>
                </a:r>
              </a:p>
              <a:p>
                <a:pPr marL="0" indent="0">
                  <a:buNone/>
                </a:pPr>
                <a:r>
                  <a:rPr lang="en-US" dirty="0"/>
                  <a:t>What is another name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05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x =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39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Double success!</a:t>
            </a:r>
          </a:p>
          <a:p>
            <a:r>
              <a:rPr lang="en-US" sz="2800" dirty="0"/>
              <a:t>We have all of the gradients we need.</a:t>
            </a:r>
          </a:p>
          <a:p>
            <a:endParaRPr lang="en-US" sz="2800" dirty="0"/>
          </a:p>
          <a:p>
            <a:r>
              <a:rPr lang="en-US" sz="2800" dirty="0"/>
              <a:t>Now what?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12137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991648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was the ultimate goal for regression again?  </a:t>
            </a:r>
          </a:p>
          <a:p>
            <a:pPr marL="0" indent="0">
              <a:buNone/>
            </a:pPr>
            <a:r>
              <a:rPr lang="en-US" dirty="0"/>
              <a:t>What are we looking for?</a:t>
            </a:r>
          </a:p>
        </p:txBody>
      </p:sp>
    </p:spTree>
    <p:extLst>
      <p:ext uri="{BB962C8B-B14F-4D97-AF65-F5344CB8AC3E}">
        <p14:creationId xmlns:p14="http://schemas.microsoft.com/office/powerpoint/2010/main" val="3343968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was the ultimate goal again?  What are we looking for?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minimize the loss across </a:t>
                </a:r>
                <a:r>
                  <a:rPr lang="en-US" b="1" dirty="0"/>
                  <a:t>all</a:t>
                </a:r>
                <a:r>
                  <a:rPr lang="en-US" dirty="0"/>
                  <a:t> observations.</a:t>
                </a:r>
              </a:p>
              <a:p>
                <a:pPr marL="0" indent="0">
                  <a:buNone/>
                </a:pPr>
                <a:r>
                  <a:rPr lang="en-US" dirty="0"/>
                  <a:t>(here we’ve only considered one observation)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had further observations, we calculate these same gradients for all observations.</a:t>
                </a:r>
              </a:p>
              <a:p>
                <a:pPr marL="0" indent="0">
                  <a:buNone/>
                </a:pPr>
                <a:r>
                  <a:rPr lang="en-US" dirty="0"/>
                  <a:t>Then take the average of these gradients for each parameter.</a:t>
                </a:r>
              </a:p>
              <a:p>
                <a:pPr marL="0" indent="0">
                  <a:buNone/>
                </a:pPr>
                <a:r>
                  <a:rPr lang="en-US" dirty="0"/>
                  <a:t>Then, update the parameters as follows: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995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example; Updating parameter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intuition behind this?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78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595086"/>
            <a:ext cx="1100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given a continuous Y, and a single continuous explanatory variable X, what is a common model?</a:t>
            </a:r>
          </a:p>
        </p:txBody>
      </p:sp>
    </p:spTree>
    <p:extLst>
      <p:ext uri="{BB962C8B-B14F-4D97-AF65-F5344CB8AC3E}">
        <p14:creationId xmlns:p14="http://schemas.microsoft.com/office/powerpoint/2010/main" val="257944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</p:txBody>
      </p:sp>
    </p:spTree>
    <p:extLst>
      <p:ext uri="{BB962C8B-B14F-4D97-AF65-F5344CB8AC3E}">
        <p14:creationId xmlns:p14="http://schemas.microsoft.com/office/powerpoint/2010/main" val="3310534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</p:txBody>
      </p:sp>
    </p:spTree>
    <p:extLst>
      <p:ext uri="{BB962C8B-B14F-4D97-AF65-F5344CB8AC3E}">
        <p14:creationId xmlns:p14="http://schemas.microsoft.com/office/powerpoint/2010/main" val="4170924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  <a:p>
            <a:endParaRPr lang="en-US" dirty="0"/>
          </a:p>
          <a:p>
            <a:r>
              <a:rPr lang="en-US" dirty="0"/>
              <a:t>Why do we take the average?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good for one observation is not necessarily good for all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110529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our case, we only have one observation: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r>
                  <a:rPr lang="en-US" dirty="0"/>
                  <a:t>In our case, we will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=2 − .01 ∗2 =1.98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.01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4=2.96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these new parameters perform?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83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= 8;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1.98,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2.96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r="-2261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* X = 1.98 + 2.96 * 2 = 7.9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Closer to the actual Y than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new loss is lower, too.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6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ad nauseum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idea behind gradient descent is to repeat these steps over and over until the decreases in the loss are sufficiently small.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Propagate forward and calculate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Backpropagate</a:t>
            </a:r>
            <a:r>
              <a:rPr lang="en-US" dirty="0"/>
              <a:t> to calculate gradients of loss with respect to all parameters for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gradients across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all parameter values at the same time.</a:t>
            </a:r>
          </a:p>
          <a:p>
            <a:pPr marL="0" indent="0">
              <a:buNone/>
            </a:pPr>
            <a:r>
              <a:rPr lang="en-US" dirty="0"/>
              <a:t>Each cycle of these is called an </a:t>
            </a:r>
            <a:r>
              <a:rPr lang="en-US" dirty="0">
                <a:hlinkClick r:id="rId2"/>
              </a:rPr>
              <a:t>epoch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this look like in practice?  (switch to R (if there’s time))</a:t>
            </a:r>
          </a:p>
        </p:txBody>
      </p:sp>
    </p:spTree>
    <p:extLst>
      <p:ext uri="{BB962C8B-B14F-4D97-AF65-F5344CB8AC3E}">
        <p14:creationId xmlns:p14="http://schemas.microsoft.com/office/powerpoint/2010/main" val="768565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where are the neural networks?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We’re almost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why would we ever use gradient descent / backpropagation?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(slightly different) following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4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8683B-7252-41F9-B1B6-C9901F2A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5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93694" y="2097741"/>
            <a:ext cx="2115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</p:txBody>
      </p:sp>
    </p:spTree>
    <p:extLst>
      <p:ext uri="{BB962C8B-B14F-4D97-AF65-F5344CB8AC3E}">
        <p14:creationId xmlns:p14="http://schemas.microsoft.com/office/powerpoint/2010/main" val="22419496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6EB4C-8938-4B63-8A07-C6E78725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0653B-F763-4D1D-B9F0-6DBD584A581B}"/>
              </a:ext>
            </a:extLst>
          </p:cNvPr>
          <p:cNvSpPr txBox="1"/>
          <p:nvPr/>
        </p:nvSpPr>
        <p:spPr>
          <a:xfrm>
            <a:off x="1649506" y="5163671"/>
            <a:ext cx="76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Y-hat! (it equals 8)</a:t>
            </a:r>
          </a:p>
          <a:p>
            <a:r>
              <a:rPr lang="en-US" dirty="0"/>
              <a:t>We also have a loss of: (8 – 7) ^2 = 1</a:t>
            </a:r>
          </a:p>
          <a:p>
            <a:endParaRPr lang="en-US" dirty="0"/>
          </a:p>
          <a:p>
            <a:r>
              <a:rPr lang="en-US" dirty="0"/>
              <a:t>Does anyone recognize the right half of the model?</a:t>
            </a:r>
          </a:p>
        </p:txBody>
      </p:sp>
    </p:spTree>
    <p:extLst>
      <p:ext uri="{BB962C8B-B14F-4D97-AF65-F5344CB8AC3E}">
        <p14:creationId xmlns:p14="http://schemas.microsoft.com/office/powerpoint/2010/main" val="44041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595086"/>
            <a:ext cx="1100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given a continuous Y, and a single continuous explanatory variable X, what is a common model?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714" y="1538514"/>
            <a:ext cx="107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457" y="2174352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model, that is, how do we get our y-hat (for one observation)?</a:t>
            </a:r>
          </a:p>
        </p:txBody>
      </p:sp>
    </p:spTree>
    <p:extLst>
      <p:ext uri="{BB962C8B-B14F-4D97-AF65-F5344CB8AC3E}">
        <p14:creationId xmlns:p14="http://schemas.microsoft.com/office/powerpoint/2010/main" val="28835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334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3AB2105-2180-48A6-B58B-C448AC49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6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 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already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know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(it equals 6)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402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F648CC-EEE4-4E74-920C-E363A717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1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468471"/>
            <a:ext cx="944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Okay, what’s the local gradient?</a:t>
            </a:r>
          </a:p>
        </p:txBody>
      </p:sp>
    </p:spTree>
    <p:extLst>
      <p:ext uri="{BB962C8B-B14F-4D97-AF65-F5344CB8AC3E}">
        <p14:creationId xmlns:p14="http://schemas.microsoft.com/office/powerpoint/2010/main" val="24401496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75765" y="1690688"/>
            <a:ext cx="21156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  <a:p>
            <a:endParaRPr lang="en-US" sz="3200" dirty="0"/>
          </a:p>
          <a:p>
            <a:r>
              <a:rPr lang="en-US" sz="2800" dirty="0"/>
              <a:t>What  is the derivative?</a:t>
            </a:r>
          </a:p>
        </p:txBody>
      </p:sp>
    </p:spTree>
    <p:extLst>
      <p:ext uri="{BB962C8B-B14F-4D97-AF65-F5344CB8AC3E}">
        <p14:creationId xmlns:p14="http://schemas.microsoft.com/office/powerpoint/2010/main" val="3940649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/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Max(x,0) = </a:t>
                </a:r>
              </a:p>
              <a:p>
                <a:r>
                  <a:rPr lang="en-US" sz="3200" dirty="0"/>
                  <a:t>0,  if x &lt; 0</a:t>
                </a:r>
              </a:p>
              <a:p>
                <a:r>
                  <a:rPr lang="en-US" sz="3200" dirty="0"/>
                  <a:t>x, if  x &gt; 0</a:t>
                </a:r>
              </a:p>
              <a:p>
                <a:endParaRPr lang="en-US" sz="3200" dirty="0"/>
              </a:p>
              <a:p>
                <a:r>
                  <a:rPr lang="en-US" sz="2800" dirty="0"/>
                  <a:t>What  is the derivative?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0, if x &lt; 0</a:t>
                </a:r>
              </a:p>
              <a:p>
                <a:r>
                  <a:rPr lang="en-US" sz="2800" dirty="0"/>
                  <a:t>1, if x &gt;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blipFill>
                <a:blip r:embed="rId3"/>
                <a:stretch>
                  <a:fillRect l="-5000" t="-1574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72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174131"/>
            <a:ext cx="859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value going into the max function greater or less than zero?</a:t>
            </a:r>
          </a:p>
          <a:p>
            <a:endParaRPr lang="en-US" dirty="0"/>
          </a:p>
          <a:p>
            <a:r>
              <a:rPr lang="en-US" dirty="0"/>
              <a:t>What’s the local gradient?</a:t>
            </a:r>
          </a:p>
        </p:txBody>
      </p:sp>
    </p:spTree>
    <p:extLst>
      <p:ext uri="{BB962C8B-B14F-4D97-AF65-F5344CB8AC3E}">
        <p14:creationId xmlns:p14="http://schemas.microsoft.com/office/powerpoint/2010/main" val="2082567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14931-55E9-4B20-819C-47223FE2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32590-0C3E-482D-BD43-2F36F7844CCA}"/>
              </a:ext>
            </a:extLst>
          </p:cNvPr>
          <p:cNvSpPr txBox="1"/>
          <p:nvPr/>
        </p:nvSpPr>
        <p:spPr>
          <a:xfrm>
            <a:off x="1371190" y="5216045"/>
            <a:ext cx="91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going to speed through the rest.</a:t>
            </a:r>
          </a:p>
        </p:txBody>
      </p:sp>
    </p:spTree>
    <p:extLst>
      <p:ext uri="{BB962C8B-B14F-4D97-AF65-F5344CB8AC3E}">
        <p14:creationId xmlns:p14="http://schemas.microsoft.com/office/powerpoint/2010/main" val="31860155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B6C582-FEE3-48ED-94DE-8B86B5D1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11472"/>
            <a:ext cx="9449619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63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233AC-40AD-42E1-A5C2-D9F837C4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550507"/>
            <a:ext cx="9449619" cy="3756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we’re done.  We can update the parameter values as we did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49126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want to guess what this 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23871-60E5-4B09-AD8D-B13910FC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595086"/>
            <a:ext cx="1100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given a continuous Y, and a single continuous explanatory variable X, what is a common model?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714" y="1538514"/>
            <a:ext cx="107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457" y="2174352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model, that is, how do we get our y-hat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8571" y="321127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321127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8457" y="3933371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function?</a:t>
            </a:r>
          </a:p>
        </p:txBody>
      </p:sp>
    </p:spTree>
    <p:extLst>
      <p:ext uri="{BB962C8B-B14F-4D97-AF65-F5344CB8AC3E}">
        <p14:creationId xmlns:p14="http://schemas.microsoft.com/office/powerpoint/2010/main" val="8933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very simple fully connected neural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77515-E254-4C31-A2DC-74694CCB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76" y="2708847"/>
            <a:ext cx="7468247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4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It, also, might appear as follows (the extra nodes represents the intercept(s) a.k.a. bias(es))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7D702-05AC-4452-B830-DCB25E98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70" y="2962051"/>
            <a:ext cx="7468247" cy="2583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F7A43-C0A4-40AF-B1A8-D55B5BD73AEE}"/>
              </a:ext>
            </a:extLst>
          </p:cNvPr>
          <p:cNvSpPr txBox="1"/>
          <p:nvPr/>
        </p:nvSpPr>
        <p:spPr>
          <a:xfrm>
            <a:off x="2725270" y="3244334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25BB-79EC-45DE-9098-C51C0A1142B3}"/>
              </a:ext>
            </a:extLst>
          </p:cNvPr>
          <p:cNvSpPr txBox="1"/>
          <p:nvPr/>
        </p:nvSpPr>
        <p:spPr>
          <a:xfrm>
            <a:off x="5558117" y="324433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5865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fully connected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4966447" y="1709737"/>
            <a:ext cx="63873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composed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input layer,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number of hidden layers,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output layer</a:t>
            </a:r>
          </a:p>
          <a:p>
            <a:endParaRPr lang="en-US" sz="2400" dirty="0"/>
          </a:p>
          <a:p>
            <a:r>
              <a:rPr lang="en-US" sz="2400" dirty="0"/>
              <a:t>The lines between represent activations.</a:t>
            </a:r>
          </a:p>
          <a:p>
            <a:endParaRPr lang="en-US" sz="2400" dirty="0"/>
          </a:p>
          <a:p>
            <a:r>
              <a:rPr lang="en-US" sz="2400" dirty="0"/>
              <a:t>The number of hidden layers is a hyperparameter, i.e. it’s arbitrary and chosen to maximize performance.</a:t>
            </a:r>
          </a:p>
          <a:p>
            <a:endParaRPr lang="en-US" sz="2400" dirty="0"/>
          </a:p>
          <a:p>
            <a:r>
              <a:rPr lang="en-US" sz="2400" dirty="0"/>
              <a:t>A N-layer neural network has N-1 hidden layers.  </a:t>
            </a:r>
          </a:p>
          <a:p>
            <a:r>
              <a:rPr lang="en-US" sz="2400" dirty="0"/>
              <a:t>The image to the left is a 2-layer NN.</a:t>
            </a:r>
          </a:p>
          <a:p>
            <a:r>
              <a:rPr lang="en-US" sz="2400" dirty="0"/>
              <a:t>The “1</a:t>
            </a:r>
            <a:r>
              <a:rPr lang="en-US" sz="2400" baseline="30000" dirty="0"/>
              <a:t>st</a:t>
            </a:r>
            <a:r>
              <a:rPr lang="en-US" sz="2400" dirty="0"/>
              <a:t> layer” is the first non-input layer.</a:t>
            </a:r>
          </a:p>
        </p:txBody>
      </p:sp>
    </p:spTree>
    <p:extLst>
      <p:ext uri="{BB962C8B-B14F-4D97-AF65-F5344CB8AC3E}">
        <p14:creationId xmlns:p14="http://schemas.microsoft.com/office/powerpoint/2010/main" val="3040642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fully connected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5791200" y="1709737"/>
            <a:ext cx="5562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input layer is analogous to the input dataset.  That is, there will be as many nodes as there are variables for a given observation.</a:t>
            </a:r>
          </a:p>
          <a:p>
            <a:endParaRPr lang="en-US" sz="2400" dirty="0"/>
          </a:p>
          <a:p>
            <a:r>
              <a:rPr lang="en-US" sz="2400" dirty="0"/>
              <a:t>This model’s input data set has three variables.</a:t>
            </a:r>
          </a:p>
          <a:p>
            <a:r>
              <a:rPr lang="en-US" sz="2400" dirty="0"/>
              <a:t>Our MNIST input data set has 784 (28 * 28) variables.</a:t>
            </a:r>
          </a:p>
          <a:p>
            <a:endParaRPr lang="en-US" sz="2400" dirty="0"/>
          </a:p>
          <a:p>
            <a:r>
              <a:rPr lang="en-US" sz="2400" dirty="0"/>
              <a:t>The values of x (often called the zeroth activation) are passed to the first hidden layer.</a:t>
            </a:r>
          </a:p>
        </p:txBody>
      </p:sp>
    </p:spTree>
    <p:extLst>
      <p:ext uri="{BB962C8B-B14F-4D97-AF65-F5344CB8AC3E}">
        <p14:creationId xmlns:p14="http://schemas.microsoft.com/office/powerpoint/2010/main" val="103217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fully connected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5145741" y="1709737"/>
            <a:ext cx="6208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nodes in a hidden layer is a hyperparameter, i.e. it’s arbitrary.</a:t>
            </a:r>
          </a:p>
          <a:p>
            <a:endParaRPr lang="en-US" sz="2400" dirty="0"/>
          </a:p>
          <a:p>
            <a:r>
              <a:rPr lang="en-US" sz="2400" dirty="0"/>
              <a:t>Within each node within a hidden layer two things occur (in sequential order):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Linear regression using the input activation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Output from that regression passes through an </a:t>
            </a:r>
            <a:r>
              <a:rPr lang="en-US" sz="2400" dirty="0">
                <a:hlinkClick r:id="rId3"/>
              </a:rPr>
              <a:t>activation function</a:t>
            </a:r>
            <a:r>
              <a:rPr lang="en-US" sz="2400" dirty="0"/>
              <a:t>.</a:t>
            </a:r>
          </a:p>
          <a:p>
            <a:r>
              <a:rPr lang="en-US" sz="2400" dirty="0"/>
              <a:t>The output (the new activation) from this is then passed as the next layer’s input activation.</a:t>
            </a:r>
          </a:p>
          <a:p>
            <a:endParaRPr lang="en-US" sz="2400" dirty="0"/>
          </a:p>
          <a:p>
            <a:r>
              <a:rPr lang="en-US" sz="2400" dirty="0"/>
              <a:t>Within a hidden layer, each node has </a:t>
            </a:r>
            <a:r>
              <a:rPr lang="en-US" sz="2400" b="1" dirty="0"/>
              <a:t>different parameters</a:t>
            </a:r>
            <a:r>
              <a:rPr lang="en-US" sz="2400" dirty="0"/>
              <a:t>, but uses the same </a:t>
            </a:r>
            <a:r>
              <a:rPr lang="en-US" sz="2400" b="1" dirty="0"/>
              <a:t>input activations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9068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fully connected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5145741" y="1709737"/>
            <a:ext cx="6208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most common activation function is the rectified linear unit (RELU), which we have already seen:</a:t>
            </a:r>
          </a:p>
          <a:p>
            <a:endParaRPr lang="en-US" sz="2400" dirty="0"/>
          </a:p>
          <a:p>
            <a:r>
              <a:rPr lang="en-US" sz="2400" dirty="0"/>
              <a:t>RELU(x) = </a:t>
            </a:r>
          </a:p>
          <a:p>
            <a:r>
              <a:rPr lang="en-US" sz="2400" dirty="0"/>
              <a:t>Max(0,x)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E11FC-1CF9-440E-8244-CF6BA8FE3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84" y="2454217"/>
            <a:ext cx="4212531" cy="42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357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fully connected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5145741" y="1709737"/>
            <a:ext cx="6208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nodes in the output layer is determined by the number of outputs.</a:t>
            </a:r>
          </a:p>
          <a:p>
            <a:endParaRPr lang="en-US" sz="2400" dirty="0"/>
          </a:p>
          <a:p>
            <a:r>
              <a:rPr lang="en-US" sz="2400" dirty="0"/>
              <a:t>In our simple example, we had a single continuous output; hence, one output node.</a:t>
            </a:r>
          </a:p>
          <a:p>
            <a:endParaRPr lang="en-US" sz="2400" dirty="0"/>
          </a:p>
          <a:p>
            <a:r>
              <a:rPr lang="en-US" sz="2400" dirty="0"/>
              <a:t>The MNIST model is creating a prediction for each possible digit: 0 – 9; hence, ten output nodes.</a:t>
            </a:r>
          </a:p>
          <a:p>
            <a:endParaRPr lang="en-US" sz="2400" dirty="0"/>
          </a:p>
          <a:p>
            <a:r>
              <a:rPr lang="en-US" sz="2400" dirty="0"/>
              <a:t>The output activations (not shown) from the output layer are often passed to a function to make them interpretable, e.g. </a:t>
            </a:r>
            <a:r>
              <a:rPr lang="en-US" sz="2400" dirty="0" err="1">
                <a:hlinkClick r:id="rId3"/>
              </a:rPr>
              <a:t>softmax</a:t>
            </a:r>
            <a:r>
              <a:rPr lang="en-US" sz="2400" dirty="0"/>
              <a:t>, or </a:t>
            </a:r>
            <a:r>
              <a:rPr lang="en-US" sz="2400" dirty="0">
                <a:hlinkClick r:id="rId4"/>
              </a:rPr>
              <a:t>logistic</a:t>
            </a:r>
            <a:r>
              <a:rPr lang="en-US" sz="2400" dirty="0"/>
              <a:t> functions.</a:t>
            </a:r>
          </a:p>
        </p:txBody>
      </p:sp>
    </p:spTree>
    <p:extLst>
      <p:ext uri="{BB962C8B-B14F-4D97-AF65-F5344CB8AC3E}">
        <p14:creationId xmlns:p14="http://schemas.microsoft.com/office/powerpoint/2010/main" val="2449914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fully connected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C6E1E-EB4C-44EB-9228-565C02B7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9737"/>
            <a:ext cx="3500718" cy="4212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7211-B897-4CEF-853A-E6E11C47FFDC}"/>
              </a:ext>
            </a:extLst>
          </p:cNvPr>
          <p:cNvSpPr txBox="1"/>
          <p:nvPr/>
        </p:nvSpPr>
        <p:spPr>
          <a:xfrm>
            <a:off x="5145741" y="1709737"/>
            <a:ext cx="62080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one estimate the parameters in all of these nodes?</a:t>
            </a:r>
          </a:p>
          <a:p>
            <a:endParaRPr lang="en-US" sz="2400" dirty="0"/>
          </a:p>
          <a:p>
            <a:r>
              <a:rPr lang="en-US" sz="2400" dirty="0"/>
              <a:t>Same way we did before:</a:t>
            </a:r>
          </a:p>
          <a:p>
            <a:r>
              <a:rPr lang="en-US" sz="2400" dirty="0"/>
              <a:t>Start with initial parameter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Push the data through to get estimates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Calculate the loss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Calculate the gradient of the loss </a:t>
            </a:r>
            <a:r>
              <a:rPr lang="en-US" sz="2400" dirty="0" err="1"/>
              <a:t>w.r.t.</a:t>
            </a:r>
            <a:r>
              <a:rPr lang="en-US" sz="2400" dirty="0"/>
              <a:t> parameters using </a:t>
            </a:r>
            <a:r>
              <a:rPr lang="en-US" sz="2400" dirty="0" err="1"/>
              <a:t>backpropogation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Update all parameters simultaneously</a:t>
            </a:r>
          </a:p>
          <a:p>
            <a:endParaRPr lang="en-US" sz="2400" dirty="0"/>
          </a:p>
          <a:p>
            <a:r>
              <a:rPr lang="en-US" sz="2400" dirty="0"/>
              <a:t>Repeat the above as needed.</a:t>
            </a:r>
          </a:p>
        </p:txBody>
      </p:sp>
    </p:spTree>
    <p:extLst>
      <p:ext uri="{BB962C8B-B14F-4D97-AF65-F5344CB8AC3E}">
        <p14:creationId xmlns:p14="http://schemas.microsoft.com/office/powerpoint/2010/main" val="4236669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 earth would we ever use neural networks?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9B4CB-4C50-4536-8B06-0280D21BCF7C}"/>
              </a:ext>
            </a:extLst>
          </p:cNvPr>
          <p:cNvSpPr txBox="1"/>
          <p:nvPr/>
        </p:nvSpPr>
        <p:spPr>
          <a:xfrm>
            <a:off x="1082488" y="1905017"/>
            <a:ext cx="1002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BMI—Body Mass Index?</a:t>
            </a:r>
          </a:p>
        </p:txBody>
      </p:sp>
    </p:spTree>
    <p:extLst>
      <p:ext uri="{BB962C8B-B14F-4D97-AF65-F5344CB8AC3E}">
        <p14:creationId xmlns:p14="http://schemas.microsoft.com/office/powerpoint/2010/main" val="25064901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 earth would we ever use neural networks?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9B4CB-4C50-4536-8B06-0280D21BCF7C}"/>
              </a:ext>
            </a:extLst>
          </p:cNvPr>
          <p:cNvSpPr txBox="1"/>
          <p:nvPr/>
        </p:nvSpPr>
        <p:spPr>
          <a:xfrm>
            <a:off x="1082488" y="1905017"/>
            <a:ext cx="1002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BMI—Body Mass Index?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Mass (in kilograms) divided by height (in 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proxy for obesity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(at a </a:t>
            </a:r>
            <a:r>
              <a:rPr lang="en-US" sz="2400" dirty="0"/>
              <a:t>higher level) An example of 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2501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4" y="595086"/>
            <a:ext cx="1100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given a continuous Y, and a single continuous explanatory variable X, what is a common model?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714" y="1538514"/>
            <a:ext cx="107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114" y="21911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model, that is, how do we get our y-hat (for one observation)?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114" y="3685953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06056" y="4407876"/>
                <a:ext cx="6037943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or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 smtClean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056" y="4407876"/>
                <a:ext cx="6037943" cy="459678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5714" y="5127812"/>
                <a:ext cx="100293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goal: 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such that the loss is minimized for </a:t>
                </a:r>
                <a:r>
                  <a:rPr lang="en-US" sz="2400" b="1" dirty="0"/>
                  <a:t>all</a:t>
                </a:r>
                <a:r>
                  <a:rPr lang="en-US" sz="2400" dirty="0"/>
                  <a:t> observations in our data set.</a:t>
                </a:r>
              </a:p>
              <a:p>
                <a:r>
                  <a:rPr lang="en-US" sz="2400" dirty="0"/>
                  <a:t>There are many ways to do this. We will consider </a:t>
                </a:r>
                <a:r>
                  <a:rPr lang="en-US" sz="2400" dirty="0">
                    <a:hlinkClick r:id="rId3"/>
                  </a:rPr>
                  <a:t>gradient descent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4" y="5127812"/>
                <a:ext cx="10029371" cy="1200329"/>
              </a:xfrm>
              <a:prstGeom prst="rect">
                <a:avLst/>
              </a:prstGeom>
              <a:blipFill>
                <a:blip r:embed="rId5"/>
                <a:stretch>
                  <a:fillRect l="-912" t="-4061" r="-103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BEBE1D-51B7-4175-8FE9-0B24E4A8C0FA}"/>
                  </a:ext>
                </a:extLst>
              </p:cNvPr>
              <p:cNvSpPr txBox="1"/>
              <p:nvPr/>
            </p:nvSpPr>
            <p:spPr>
              <a:xfrm>
                <a:off x="1088571" y="321127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BEBE1D-51B7-4175-8FE9-0B24E4A8C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3211275"/>
                <a:ext cx="9811658" cy="376770"/>
              </a:xfrm>
              <a:prstGeom prst="rect">
                <a:avLst/>
              </a:prstGeom>
              <a:blipFill>
                <a:blip r:embed="rId6"/>
                <a:stretch>
                  <a:fillRect t="-161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 earth would we ever use neural networks?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9B4CB-4C50-4536-8B06-0280D21BCF7C}"/>
              </a:ext>
            </a:extLst>
          </p:cNvPr>
          <p:cNvSpPr txBox="1"/>
          <p:nvPr/>
        </p:nvSpPr>
        <p:spPr>
          <a:xfrm>
            <a:off x="1082488" y="1905017"/>
            <a:ext cx="10027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BMI—Body Mass Index?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Mass (in kilograms) divided by height (in 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proxy for obesity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transformation</a:t>
            </a:r>
          </a:p>
          <a:p>
            <a:endParaRPr lang="en-US" sz="2400" dirty="0"/>
          </a:p>
          <a:p>
            <a:r>
              <a:rPr lang="en-US" sz="2400" dirty="0"/>
              <a:t>What are some examples in which you might use BMI as a predictor?</a:t>
            </a:r>
          </a:p>
          <a:p>
            <a:endParaRPr lang="en-US" sz="2400" dirty="0"/>
          </a:p>
          <a:p>
            <a:r>
              <a:rPr lang="en-US" sz="2400" dirty="0"/>
              <a:t>Can a neural network recreate BMI using nothing but mass and height as inputs?</a:t>
            </a:r>
          </a:p>
          <a:p>
            <a:endParaRPr lang="en-US" sz="2400" dirty="0"/>
          </a:p>
          <a:p>
            <a:r>
              <a:rPr lang="en-US" sz="2400" dirty="0"/>
              <a:t>Switch to python.</a:t>
            </a:r>
          </a:p>
        </p:txBody>
      </p:sp>
    </p:spTree>
    <p:extLst>
      <p:ext uri="{BB962C8B-B14F-4D97-AF65-F5344CB8AC3E}">
        <p14:creationId xmlns:p14="http://schemas.microsoft.com/office/powerpoint/2010/main" val="2805244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1F5-FF3E-4A7E-8FD0-2301EFC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 earth would we ever use neural networks?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9B4CB-4C50-4536-8B06-0280D21BCF7C}"/>
              </a:ext>
            </a:extLst>
          </p:cNvPr>
          <p:cNvSpPr txBox="1"/>
          <p:nvPr/>
        </p:nvSpPr>
        <p:spPr>
          <a:xfrm>
            <a:off x="1082488" y="1905017"/>
            <a:ext cx="10027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 neural network recreate BMI using nothing but mass and height as inputs?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To a large degree, yes.</a:t>
            </a:r>
          </a:p>
          <a:p>
            <a:endParaRPr lang="en-US" sz="2400" dirty="0"/>
          </a:p>
          <a:p>
            <a:r>
              <a:rPr lang="en-US" sz="2400" dirty="0"/>
              <a:t>Why is this important?</a:t>
            </a:r>
          </a:p>
          <a:p>
            <a:r>
              <a:rPr lang="en-US" sz="2400" dirty="0"/>
              <a:t>It demonstrates that neural networks are capable of learning meaningful transformations, which are predictive of our eventual outcome.</a:t>
            </a:r>
          </a:p>
        </p:txBody>
      </p:sp>
    </p:spTree>
    <p:extLst>
      <p:ext uri="{BB962C8B-B14F-4D97-AF65-F5344CB8AC3E}">
        <p14:creationId xmlns:p14="http://schemas.microsoft.com/office/powerpoint/2010/main" val="16280771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EB17-3B55-487D-BE43-36F9FFBB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NN don’t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9ED3-B47D-492D-948E-A9590905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not interpretable</a:t>
            </a:r>
          </a:p>
          <a:p>
            <a:r>
              <a:rPr lang="en-US" dirty="0"/>
              <a:t>Provide no measures of uncertainty</a:t>
            </a:r>
          </a:p>
          <a:p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4251324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952-3D1D-4A0A-8C19-EE74F203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8F6B-CDE4-421D-8AE9-3FBCD46D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47528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is only touching on Fully Connected Neural Networks</a:t>
            </a:r>
          </a:p>
          <a:p>
            <a:r>
              <a:rPr lang="en-US" dirty="0"/>
              <a:t>Variance/bias trade-off a.k.a. overfit/underfit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Parameter initialization</a:t>
            </a:r>
          </a:p>
          <a:p>
            <a:r>
              <a:rPr lang="en-US" dirty="0"/>
              <a:t>Batch gradient descent</a:t>
            </a:r>
          </a:p>
          <a:p>
            <a:r>
              <a:rPr lang="en-US" dirty="0"/>
              <a:t>Exploding/vanishing gradient</a:t>
            </a:r>
          </a:p>
          <a:p>
            <a:r>
              <a:rPr lang="en-US" dirty="0"/>
              <a:t>Dropout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types of NN</a:t>
            </a:r>
          </a:p>
          <a:p>
            <a:r>
              <a:rPr lang="en-US" dirty="0">
                <a:hlinkClick r:id="rId2"/>
              </a:rPr>
              <a:t>Convolutional Neural Networks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73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Andrew Ng's </a:t>
            </a:r>
            <a:r>
              <a:rPr lang="en-US" dirty="0" err="1">
                <a:hlinkClick r:id="rId2"/>
              </a:rPr>
              <a:t>coursera</a:t>
            </a:r>
            <a:r>
              <a:rPr lang="en-US" dirty="0">
                <a:hlinkClick r:id="rId2"/>
              </a:rPr>
              <a:t> classes on neural 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Andrej </a:t>
            </a:r>
            <a:r>
              <a:rPr lang="en-US" dirty="0" err="1"/>
              <a:t>Karpathy’s</a:t>
            </a:r>
            <a:r>
              <a:rPr lang="en-US" dirty="0"/>
              <a:t> recorded class on Convolutional Neural Networks</a:t>
            </a:r>
          </a:p>
          <a:p>
            <a:pPr lvl="1"/>
            <a:r>
              <a:rPr lang="en-US" dirty="0">
                <a:hlinkClick r:id="rId3"/>
              </a:rPr>
              <a:t>Notes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video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2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we are really after in gradient descent are the gradients of the Loss function, relative to the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  <a:blipFill>
                <a:blip r:embed="rId2"/>
                <a:stretch>
                  <a:fillRect l="-928" t="-9459" r="-58" b="-133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46629" y="4325257"/>
            <a:ext cx="9681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could easily plug and do calculus. Instead, let’s take a different tack.</a:t>
            </a:r>
          </a:p>
          <a:p>
            <a:r>
              <a:rPr lang="en-US" sz="2400" dirty="0"/>
              <a:t>Let’s consider an example.</a:t>
            </a:r>
          </a:p>
        </p:txBody>
      </p:sp>
    </p:spTree>
    <p:extLst>
      <p:ext uri="{BB962C8B-B14F-4D97-AF65-F5344CB8AC3E}">
        <p14:creationId xmlns:p14="http://schemas.microsoft.com/office/powerpoint/2010/main" val="322201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18306</TotalTime>
  <Words>4523</Words>
  <Application>Microsoft Office PowerPoint</Application>
  <PresentationFormat>Widescreen</PresentationFormat>
  <Paragraphs>509</Paragraphs>
  <Slides>84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Calibri Light</vt:lpstr>
      <vt:lpstr>Cambria Math</vt:lpstr>
      <vt:lpstr>Office Theme</vt:lpstr>
      <vt:lpstr>Gradient Descent  &amp; Neural Networks</vt:lpstr>
      <vt:lpstr>Switch to python</vt:lpstr>
      <vt:lpstr>Agenda:</vt:lpstr>
      <vt:lpstr>Machine learning components</vt:lpstr>
      <vt:lpstr>PowerPoint Presentation</vt:lpstr>
      <vt:lpstr>PowerPoint Presentation</vt:lpstr>
      <vt:lpstr>PowerPoint Presentation</vt:lpstr>
      <vt:lpstr>PowerPoint Presentation</vt:lpstr>
      <vt:lpstr>Gradient Descent</vt:lpstr>
      <vt:lpstr>Linear regression example</vt:lpstr>
      <vt:lpstr>Linear regression example (x = 2, y = 7)</vt:lpstr>
      <vt:lpstr>Linear regression example (x = 2, y = 7)</vt:lpstr>
      <vt:lpstr>Linear regression example; (x = 2, y = 7), B=2, and W = 3</vt:lpstr>
      <vt:lpstr>Linear regression example; (x = 2, y = 7), B=2, and W = 3</vt:lpstr>
      <vt:lpstr>Linear regression example; (x = 2, y = 7), B=2, and W = 3</vt:lpstr>
      <vt:lpstr>Linear regression example; (x = 2, y = 7), B=2, and W = 3, Y ̂ = 8</vt:lpstr>
      <vt:lpstr>Linear regression example; (x = 2, y = 7), B=2, and W = 3, Y ̂ = 8</vt:lpstr>
      <vt:lpstr>Linear regression example; (x = 2, y = 7), B=2, and W = 3 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PowerPoint Presentation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Updating parameter values:</vt:lpstr>
      <vt:lpstr>Linear regression example; Updating parameter values--Intuition:</vt:lpstr>
      <vt:lpstr>Linear regression example; Updating parameter values--Intuition:</vt:lpstr>
      <vt:lpstr>Linear regression example; Updating parameter values--Intuition:</vt:lpstr>
      <vt:lpstr>Linear regression example; (x = 2, y = 7),B=2, and W = 3, Y ̂ = 8</vt:lpstr>
      <vt:lpstr>Linear regression example; (x = 2, y = 7), B_old=2, and W_old= 3, Y ̂_old = 8; B_new = 1.98, W_new = 2.96</vt:lpstr>
      <vt:lpstr>Repeat ad nauseum</vt:lpstr>
      <vt:lpstr>PowerPoint Presentation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Anatomy of a fully connected neural network</vt:lpstr>
      <vt:lpstr>Anatomy of a fully connected neural network</vt:lpstr>
      <vt:lpstr>Anatomy of a fully connected neural network</vt:lpstr>
      <vt:lpstr>Anatomy of a fully connected neural network</vt:lpstr>
      <vt:lpstr>Anatomy of a fully connected neural network</vt:lpstr>
      <vt:lpstr>Anatomy of a fully connected neural network</vt:lpstr>
      <vt:lpstr>Why on earth would we ever use neural networks?</vt:lpstr>
      <vt:lpstr>Why on earth would we ever use neural networks?</vt:lpstr>
      <vt:lpstr>Why on earth would we ever use neural networks?</vt:lpstr>
      <vt:lpstr>Why on earth would we ever use neural networks?</vt:lpstr>
      <vt:lpstr>What NN don’t do:</vt:lpstr>
      <vt:lpstr>Other things to learn </vt:lpstr>
      <vt:lpstr>Resources</vt:lpstr>
    </vt:vector>
  </TitlesOfParts>
  <Company>Intermountain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John Snyder</dc:creator>
  <cp:lastModifiedBy>John Snyder</cp:lastModifiedBy>
  <cp:revision>136</cp:revision>
  <dcterms:created xsi:type="dcterms:W3CDTF">2019-08-01T18:12:50Z</dcterms:created>
  <dcterms:modified xsi:type="dcterms:W3CDTF">2020-11-25T21:24:12Z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Owner">
    <vt:lpwstr>John.Snyder@imail.org</vt:lpwstr>
  </property>
  <property fmtid="{D5CDD505-2E9C-101B-9397-08002B2CF9AE}" pid="5" name="MSIP_Label_ba1a4512-8026-4a73-bfb7-8d52c1779a3a_SetDate">
    <vt:lpwstr>2019-08-02T21:20:44.5505754Z</vt:lpwstr>
  </property>
  <property fmtid="{D5CDD505-2E9C-101B-9397-08002B2CF9AE}" pid="6" name="MSIP_Label_ba1a4512-8026-4a73-bfb7-8d52c1779a3a_Name">
    <vt:lpwstr>Sensitive Information</vt:lpwstr>
  </property>
  <property fmtid="{D5CDD505-2E9C-101B-9397-08002B2CF9AE}" pid="7" name="MSIP_Label_ba1a4512-8026-4a73-bfb7-8d52c1779a3a_Application">
    <vt:lpwstr>Microsoft Azure Information Protection</vt:lpwstr>
  </property>
  <property fmtid="{D5CDD505-2E9C-101B-9397-08002B2CF9AE}" pid="8" name="MSIP_Label_ba1a4512-8026-4a73-bfb7-8d52c1779a3a_ActionId">
    <vt:lpwstr>ee7bda9c-ed82-445a-971b-c30dfea16a0f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