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14" r:id="rId3"/>
    <p:sldId id="353" r:id="rId4"/>
    <p:sldId id="257" r:id="rId5"/>
    <p:sldId id="258" r:id="rId6"/>
    <p:sldId id="261" r:id="rId7"/>
    <p:sldId id="354" r:id="rId8"/>
    <p:sldId id="355" r:id="rId9"/>
    <p:sldId id="356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48" r:id="rId19"/>
    <p:sldId id="276" r:id="rId20"/>
    <p:sldId id="265" r:id="rId21"/>
    <p:sldId id="277" r:id="rId22"/>
    <p:sldId id="279" r:id="rId23"/>
    <p:sldId id="280" r:id="rId24"/>
    <p:sldId id="282" r:id="rId25"/>
    <p:sldId id="321" r:id="rId26"/>
    <p:sldId id="283" r:id="rId27"/>
    <p:sldId id="288" r:id="rId28"/>
    <p:sldId id="285" r:id="rId29"/>
    <p:sldId id="289" r:id="rId30"/>
    <p:sldId id="284" r:id="rId31"/>
    <p:sldId id="290" r:id="rId32"/>
    <p:sldId id="28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304" r:id="rId43"/>
    <p:sldId id="303" r:id="rId44"/>
    <p:sldId id="302" r:id="rId45"/>
    <p:sldId id="305" r:id="rId46"/>
    <p:sldId id="301" r:id="rId47"/>
    <p:sldId id="306" r:id="rId48"/>
    <p:sldId id="307" r:id="rId49"/>
    <p:sldId id="308" r:id="rId50"/>
    <p:sldId id="349" r:id="rId51"/>
    <p:sldId id="350" r:id="rId52"/>
    <p:sldId id="352" r:id="rId53"/>
    <p:sldId id="351" r:id="rId54"/>
    <p:sldId id="309" r:id="rId55"/>
    <p:sldId id="316" r:id="rId56"/>
    <p:sldId id="311" r:id="rId57"/>
    <p:sldId id="312" r:id="rId58"/>
    <p:sldId id="313" r:id="rId59"/>
    <p:sldId id="319" r:id="rId60"/>
    <p:sldId id="317" r:id="rId61"/>
    <p:sldId id="318" r:id="rId62"/>
    <p:sldId id="320" r:id="rId63"/>
    <p:sldId id="326" r:id="rId64"/>
    <p:sldId id="324" r:id="rId65"/>
    <p:sldId id="325" r:id="rId66"/>
    <p:sldId id="327" r:id="rId67"/>
    <p:sldId id="322" r:id="rId68"/>
    <p:sldId id="323" r:id="rId69"/>
    <p:sldId id="328" r:id="rId70"/>
    <p:sldId id="329" r:id="rId71"/>
    <p:sldId id="330" r:id="rId72"/>
    <p:sldId id="331" r:id="rId73"/>
    <p:sldId id="357" r:id="rId74"/>
    <p:sldId id="315" r:id="rId75"/>
    <p:sldId id="26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nyder" initials="JS" lastIdx="6" clrIdx="0">
    <p:extLst>
      <p:ext uri="{19B8F6BF-5375-455C-9EA6-DF929625EA0E}">
        <p15:presenceInfo xmlns:p15="http://schemas.microsoft.com/office/powerpoint/2012/main" userId="S-1-5-21-1409082233-492894223-682003330-4688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1T12:25:34.215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F6706-68D4-43E3-BBB5-61B91BFFF6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949DD-C26D-4FBF-B5EE-A3E892A3C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"Loss function" might also be called "cost function", and "parameters" might also be called "weights".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ideal Y-hat we’re after (for this observation)?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a point to name the values between the local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 you might notice that green is associated with gradients; whereas red is used for passed values, (often called activations).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lowercase ‘A’ stands for ‘activation’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rate is a hyper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1430-CE5A-4672-87A4-A80896D430D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_rule" TargetMode="External"/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line_machine_learning#Incremental_stochastic_gradient_descen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Gradient_descent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kt2uSq6rBVctENoVBg1TpCC7OQi31Al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Gradient_desc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89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E0C121-86B4-4716-978A-CF6E3EF20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6589"/>
            <a:ext cx="9144000" cy="1655762"/>
          </a:xfrm>
        </p:spPr>
        <p:txBody>
          <a:bodyPr/>
          <a:lstStyle/>
          <a:p>
            <a:r>
              <a:rPr lang="en-US" dirty="0"/>
              <a:t>Gradient Descent</a:t>
            </a:r>
          </a:p>
          <a:p>
            <a:r>
              <a:rPr lang="en-US" dirty="0"/>
              <a:t>(The Math-y bits)</a:t>
            </a:r>
          </a:p>
        </p:txBody>
      </p:sp>
    </p:spTree>
    <p:extLst>
      <p:ext uri="{BB962C8B-B14F-4D97-AF65-F5344CB8AC3E}">
        <p14:creationId xmlns:p14="http://schemas.microsoft.com/office/powerpoint/2010/main" val="12353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we are </a:t>
                </a:r>
                <a:r>
                  <a:rPr lang="en-US" sz="2400" i="1" dirty="0"/>
                  <a:t>really</a:t>
                </a:r>
                <a:r>
                  <a:rPr lang="en-US" sz="2400" dirty="0"/>
                  <a:t> after in gradient descent are the gradients of the Loss function with respect to the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  <a:blipFill>
                <a:blip r:embed="rId2"/>
                <a:stretch>
                  <a:fillRect l="-928" t="-9459" b="-133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6629" y="4325257"/>
            <a:ext cx="968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could easily plug and perform symbolic calculus. Instead, we’ll take a different tack and </a:t>
            </a:r>
            <a:r>
              <a:rPr lang="en-US" sz="2400" b="1" dirty="0"/>
              <a:t>solve empirically</a:t>
            </a:r>
            <a:r>
              <a:rPr lang="en-US" sz="2400" dirty="0"/>
              <a:t>.</a:t>
            </a:r>
          </a:p>
          <a:p>
            <a:r>
              <a:rPr lang="en-US" sz="2400" dirty="0"/>
              <a:t>Let’s consider an example.</a:t>
            </a:r>
          </a:p>
        </p:txBody>
      </p:sp>
    </p:spTree>
    <p:extLst>
      <p:ext uri="{BB962C8B-B14F-4D97-AF65-F5344CB8AC3E}">
        <p14:creationId xmlns:p14="http://schemas.microsoft.com/office/powerpoint/2010/main" val="322201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(zoomed 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an observation where x = 2, and y = 7.</a:t>
            </a:r>
          </a:p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771"/>
            <a:ext cx="5058229" cy="5058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blipFill rotWithShape="0">
                <a:blip r:embed="rId4"/>
                <a:stretch>
                  <a:fillRect l="-2905" r="-4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7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parameters initially have initial parameter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= 3.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break it down into individual functions.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:pPr marL="0" indent="0">
                  <a:buNone/>
                </a:pPr>
                <a:r>
                  <a:rPr lang="en-US" dirty="0"/>
                  <a:t>so we can represent our model as: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Furthermore, let’s name the intermediate values using “a[0-9]”.</a:t>
                </a:r>
              </a:p>
              <a:p>
                <a:pPr marL="0" indent="0">
                  <a:buNone/>
                </a:pPr>
                <a:r>
                  <a:rPr lang="en-US" dirty="0"/>
                  <a:t>Consider a graphical representation (next slide).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  <a:blipFill>
                <a:blip r:embed="rId2"/>
                <a:stretch>
                  <a:fillRect l="-1217" t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/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8802D-E393-4E81-BC2E-8292A43F021B}"/>
              </a:ext>
            </a:extLst>
          </p:cNvPr>
          <p:cNvSpPr txBox="1"/>
          <p:nvPr/>
        </p:nvSpPr>
        <p:spPr>
          <a:xfrm>
            <a:off x="4413504" y="47914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g(a0,W) </a:t>
            </a:r>
          </a:p>
        </p:txBody>
      </p:sp>
    </p:spTree>
    <p:extLst>
      <p:ext uri="{BB962C8B-B14F-4D97-AF65-F5344CB8AC3E}">
        <p14:creationId xmlns:p14="http://schemas.microsoft.com/office/powerpoint/2010/main" val="89621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5A6B38-42ED-42F2-BDE7-B51A93F9C9A7}"/>
              </a:ext>
            </a:extLst>
          </p:cNvPr>
          <p:cNvSpPr txBox="1"/>
          <p:nvPr/>
        </p:nvSpPr>
        <p:spPr>
          <a:xfrm>
            <a:off x="6888480" y="4949952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f(a1,B)</a:t>
            </a:r>
          </a:p>
        </p:txBody>
      </p:sp>
    </p:spTree>
    <p:extLst>
      <p:ext uri="{BB962C8B-B14F-4D97-AF65-F5344CB8AC3E}">
        <p14:creationId xmlns:p14="http://schemas.microsoft.com/office/powerpoint/2010/main" val="274292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20800" y="5138057"/>
            <a:ext cx="798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we have a y-hat.  We can pass this to our loss function.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9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3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3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E20-72C5-492B-931F-A4A85586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3CF-F1D8-45CB-90AE-0172522A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demonstrated that Neural Networks are capable of learning novel transformations that are highly predictive.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they do so?</a:t>
            </a:r>
          </a:p>
          <a:p>
            <a:pPr marL="0" indent="0" algn="ctr">
              <a:buNone/>
            </a:pPr>
            <a:r>
              <a:rPr lang="en-US" dirty="0"/>
              <a:t>A complicated architecture, and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3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We’ve gone forwards.  Now, we need to go backwards to get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perform gradient descent.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X into with these numbers, let’s think of this as a composition of individual functions: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 to say: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54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All together, our loss can be re-written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really busy.  We’re not going to actually use this.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Take-away: you can treat this as a </a:t>
                </a:r>
                <a:r>
                  <a:rPr lang="en-US" dirty="0">
                    <a:hlinkClick r:id="rId2"/>
                  </a:rPr>
                  <a:t>composite function</a:t>
                </a:r>
                <a:r>
                  <a:rPr lang="en-US" dirty="0"/>
                  <a:t>, and break it down into individual functions.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Who here can remember the </a:t>
                </a:r>
                <a:r>
                  <a:rPr lang="en-US" dirty="0">
                    <a:hlinkClick r:id="rId3"/>
                  </a:rPr>
                  <a:t>chain rule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4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5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79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idea behind the chain rule is: you can derive each bit by itself, and then multiply it by the derivative is what is inside of it. 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if z = f(y), and y = g(x),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and solving directly, we’re going to do this piece-wise.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outermost function was the loss.  We’ll start there.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13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 First thing’s first.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dirty="0"/>
                                  <m:t> 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= ?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 rotWithShape="0"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26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= 2(8 – 7) = 2</a:t>
                </a:r>
              </a:p>
              <a:p>
                <a:pPr marL="0" indent="0">
                  <a:buNone/>
                </a:pPr>
                <a:r>
                  <a:rPr lang="en-US" dirty="0"/>
                  <a:t>Is this actually the tangent (a.k.a. slope) on that spot on the loss curve?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1906" b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3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52578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2270" y="2267946"/>
            <a:ext cx="2162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Yup!</a:t>
            </a:r>
          </a:p>
          <a:p>
            <a:endParaRPr lang="en-US" dirty="0"/>
          </a:p>
          <a:p>
            <a:r>
              <a:rPr lang="en-US" dirty="0"/>
              <a:t>Let’s add this to our graphical flow chart so we can go </a:t>
            </a:r>
            <a:r>
              <a:rPr lang="en-US" dirty="0" err="1">
                <a:hlinkClick r:id="rId5"/>
              </a:rPr>
              <a:t>backpropagate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585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12686" y="5044897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might one go about calculating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044897"/>
                <a:ext cx="9231085" cy="499560"/>
              </a:xfrm>
              <a:prstGeom prst="rect">
                <a:avLst/>
              </a:prstGeom>
              <a:blipFill>
                <a:blip r:embed="rId4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1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CHAIN RULE!!!!</a:t>
            </a:r>
          </a:p>
        </p:txBody>
      </p:sp>
    </p:spTree>
    <p:extLst>
      <p:ext uri="{BB962C8B-B14F-4D97-AF65-F5344CB8AC3E}">
        <p14:creationId xmlns:p14="http://schemas.microsoft.com/office/powerpoint/2010/main" val="12310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F73C-7114-48D0-9954-8E1A272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F549-3826-4C07-A63B-2B7C91E2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here has taken coursework in: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Calc I</a:t>
            </a:r>
          </a:p>
        </p:txBody>
      </p:sp>
    </p:spTree>
    <p:extLst>
      <p:ext uri="{BB962C8B-B14F-4D97-AF65-F5344CB8AC3E}">
        <p14:creationId xmlns:p14="http://schemas.microsoft.com/office/powerpoint/2010/main" val="378431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does the Chain Rule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blipFill rotWithShape="0">
                <a:blip r:embed="rId5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45B483-706B-4C6E-82BB-B89605C2901D}"/>
              </a:ext>
            </a:extLst>
          </p:cNvPr>
          <p:cNvSpPr txBox="1"/>
          <p:nvPr/>
        </p:nvSpPr>
        <p:spPr>
          <a:xfrm>
            <a:off x="6742176" y="4632960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 c) = x + c</a:t>
            </a:r>
          </a:p>
          <a:p>
            <a:r>
              <a:rPr lang="en-US" dirty="0"/>
              <a:t>f(a1,B)</a:t>
            </a:r>
          </a:p>
        </p:txBody>
      </p:sp>
    </p:spTree>
    <p:extLst>
      <p:ext uri="{BB962C8B-B14F-4D97-AF65-F5344CB8AC3E}">
        <p14:creationId xmlns:p14="http://schemas.microsoft.com/office/powerpoint/2010/main" val="1082541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We’re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Loss in terms of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(a.k.a. a2 in the graph) in terms of a1 and B: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a1 + B</a:t>
                </a:r>
              </a:p>
              <a:p>
                <a:pPr marL="0" indent="0">
                  <a:buNone/>
                </a:pPr>
                <a:r>
                  <a:rPr lang="en-US" dirty="0"/>
                  <a:t>And the chain rule says these derivatives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68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552168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(I am guilty of using a2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interchangeably)</a:t>
                </a:r>
              </a:p>
              <a:p>
                <a:endParaRPr lang="en-US" dirty="0"/>
              </a:p>
              <a:p>
                <a:r>
                  <a:rPr lang="en-US" dirty="0"/>
                  <a:t>Anyone notice anything helpful for our calculations?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567" t="-1974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7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already calculated one of those!</a:t>
                </a:r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(also known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)?  </a:t>
                </a:r>
              </a:p>
              <a:p>
                <a:r>
                  <a:rPr lang="en-US" dirty="0"/>
                  <a:t>Well, what is a2 in terms of a1 and B?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blipFill rotWithShape="0">
                <a:blip r:embed="rId3"/>
                <a:stretch>
                  <a:fillRect l="-56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74464"/>
            <a:ext cx="8314140" cy="3116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B0F4B-B2B0-4311-AFA2-65D1925B5224}"/>
              </a:ext>
            </a:extLst>
          </p:cNvPr>
          <p:cNvSpPr txBox="1"/>
          <p:nvPr/>
        </p:nvSpPr>
        <p:spPr>
          <a:xfrm>
            <a:off x="6742176" y="4632960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 = f(a1, b) = a1 + c</a:t>
            </a:r>
          </a:p>
        </p:txBody>
      </p:sp>
    </p:spTree>
    <p:extLst>
      <p:ext uri="{BB962C8B-B14F-4D97-AF65-F5344CB8AC3E}">
        <p14:creationId xmlns:p14="http://schemas.microsoft.com/office/powerpoint/2010/main" val="131904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061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35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=[0+1]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8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04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393372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4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SUCCESS!!!</a:t>
                </a:r>
              </a:p>
              <a:p>
                <a:r>
                  <a:rPr lang="en-US" dirty="0"/>
                  <a:t>We have one of the gradients we are after!   That of: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get the other!</a:t>
                </a:r>
              </a:p>
              <a:p>
                <a:r>
                  <a:rPr lang="en-US" dirty="0"/>
                  <a:t>What might the chain rule say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blipFill>
                <a:blip r:embed="rId5"/>
                <a:stretch>
                  <a:fillRect l="-1337" t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32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Plug it in….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  <a:blipFill rotWithShape="0">
                <a:blip r:embed="rId2"/>
                <a:stretch>
                  <a:fillRect l="-1217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4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primer</a:t>
            </a:r>
          </a:p>
          <a:p>
            <a:pPr lvl="1"/>
            <a:r>
              <a:rPr lang="en-US" dirty="0"/>
              <a:t>Two of the elements of a machine learning model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Zoomed-in, in-depth example</a:t>
            </a:r>
          </a:p>
          <a:p>
            <a:pPr lvl="1"/>
            <a:r>
              <a:rPr lang="en-US" dirty="0"/>
              <a:t>Quick high-level, zoomed out example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Zoomed-in, in-depth example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477183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see anything useful?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6929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2438029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express a1 in terms of a0 (also known as x) and W?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85945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1787632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71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54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50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value of W?</a:t>
                </a:r>
              </a:p>
              <a:p>
                <a:pPr marL="0" indent="0">
                  <a:buNone/>
                </a:pPr>
                <a:r>
                  <a:rPr lang="en-US" dirty="0"/>
                  <a:t>What is another name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0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x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39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Double success!</a:t>
            </a:r>
          </a:p>
          <a:p>
            <a:r>
              <a:rPr lang="en-US" sz="2800" dirty="0"/>
              <a:t>We have all of the gradients we need.</a:t>
            </a:r>
          </a:p>
          <a:p>
            <a:endParaRPr lang="en-US" sz="2800" dirty="0"/>
          </a:p>
          <a:p>
            <a:r>
              <a:rPr lang="en-US" sz="2800" dirty="0"/>
              <a:t>Now what?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12137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991648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ultimate goal for regression again?  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34396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was the ultimate goal again?  What are we looking for?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minimize the loss across </a:t>
                </a:r>
                <a:r>
                  <a:rPr lang="en-US" b="1" dirty="0"/>
                  <a:t>all</a:t>
                </a:r>
                <a:r>
                  <a:rPr lang="en-US" dirty="0"/>
                  <a:t> observations.</a:t>
                </a:r>
              </a:p>
              <a:p>
                <a:pPr marL="0" indent="0">
                  <a:buNone/>
                </a:pPr>
                <a:r>
                  <a:rPr lang="en-US" dirty="0"/>
                  <a:t>(here we’ve only considered one observation)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had further observations, we calculate these same gradients for all observations.</a:t>
                </a:r>
              </a:p>
              <a:p>
                <a:pPr marL="0" indent="0">
                  <a:buNone/>
                </a:pPr>
                <a:r>
                  <a:rPr lang="en-US" dirty="0"/>
                  <a:t>Then pass the gradients for each parameter to an algorithm (we’ll simply average them).</a:t>
                </a:r>
              </a:p>
              <a:p>
                <a:pPr marL="0" indent="0">
                  <a:buNone/>
                </a:pPr>
                <a:r>
                  <a:rPr lang="en-US" dirty="0"/>
                  <a:t>Then, update the parameters as follows: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labeled training set; that is, a data set with a known set of explanatory variables X, and known outcome(s) Y; all supervised machine learning algorithms have the following two components: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model</a:t>
                </a:r>
                <a:r>
                  <a:rPr lang="en-US" dirty="0"/>
                  <a:t>, i.e. something that maps explanatory variables, X, to a prediction for Y.  Let’s call this h(X,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/>
                  <a:t>) which produces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; and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hlinkClick r:id="rId3"/>
                  </a:rPr>
                  <a:t>loss function</a:t>
                </a:r>
                <a:r>
                  <a:rPr lang="en-US" dirty="0"/>
                  <a:t>, which quantifies the difference between the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, and the outcome, Y. We’ll call this L(Y,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The goal is (usually) to find the parameters, 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</a:rPr>
                  <a:t>, which minimize the loss across all observations.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a lot of models, and many loss functions.</a:t>
                </a:r>
              </a:p>
              <a:p>
                <a:pPr marL="0" indent="0">
                  <a:buNone/>
                </a:pPr>
                <a:r>
                  <a:rPr lang="en-US" dirty="0"/>
                  <a:t>Let’s consider simple linear regression with exactly one variable.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44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43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example; Updating parameter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intuition behind this?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88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values—What’s the 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</p:txBody>
      </p:sp>
    </p:spTree>
    <p:extLst>
      <p:ext uri="{BB962C8B-B14F-4D97-AF65-F5344CB8AC3E}">
        <p14:creationId xmlns:p14="http://schemas.microsoft.com/office/powerpoint/2010/main" val="3310534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</p:txBody>
      </p:sp>
    </p:spTree>
    <p:extLst>
      <p:ext uri="{BB962C8B-B14F-4D97-AF65-F5344CB8AC3E}">
        <p14:creationId xmlns:p14="http://schemas.microsoft.com/office/powerpoint/2010/main" val="4170924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 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  <a:p>
            <a:endParaRPr lang="en-US" dirty="0"/>
          </a:p>
          <a:p>
            <a:r>
              <a:rPr lang="en-US" dirty="0"/>
              <a:t>Why do we take the average?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good for one observation is not necessarily good for all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110529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our case, we only have one observation: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r>
                  <a:rPr lang="en-US" dirty="0"/>
                  <a:t>In our case, we will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=2 − .01 ∗2 =1.98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.01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4=2.96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these new parameters perform?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8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= 8;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1.98,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2.96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r="-2261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* X = 1.98 + 2.96 * 2 = 7.9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Closer to the actual Y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new loss is lower, too.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6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ad nauseum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idea behind gradient descent is to repeat these steps over and over until the decreases in the loss are sufficiently small.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Propagate forward and calculate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Backpropagate</a:t>
            </a:r>
            <a:r>
              <a:rPr lang="en-US" dirty="0"/>
              <a:t> to calculate gradients of loss with respect to all parameters for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gradients across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all parameter values at the same time.</a:t>
            </a:r>
          </a:p>
          <a:p>
            <a:pPr marL="0" indent="0">
              <a:buNone/>
            </a:pPr>
            <a:r>
              <a:rPr lang="en-US" dirty="0"/>
              <a:t>Each cycle of these is called an </a:t>
            </a:r>
            <a:r>
              <a:rPr lang="en-US" dirty="0">
                <a:hlinkClick r:id="rId2"/>
              </a:rPr>
              <a:t>epoch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What does this look like in practice? </a:t>
            </a:r>
          </a:p>
          <a:p>
            <a:pPr marL="457200" lvl="1" indent="0">
              <a:buNone/>
            </a:pPr>
            <a:r>
              <a:rPr lang="en-US" b="1" i="1" dirty="0"/>
              <a:t>(switch to 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5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where are the neural networks?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We’re almost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why would we ever use gradient descent / backpropagation?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(slightly different) following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4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8683B-7252-41F9-B1B6-C9901F2A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2C506-AD20-4418-994B-826DEF0E9A08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3712465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93694" y="2097741"/>
            <a:ext cx="2115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</p:txBody>
      </p:sp>
    </p:spTree>
    <p:extLst>
      <p:ext uri="{BB962C8B-B14F-4D97-AF65-F5344CB8AC3E}">
        <p14:creationId xmlns:p14="http://schemas.microsoft.com/office/powerpoint/2010/main" val="224194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/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 smtClean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/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goal: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such that the loss is minimized for </a:t>
                </a:r>
                <a:r>
                  <a:rPr lang="en-US" sz="2400" b="1" dirty="0"/>
                  <a:t>all</a:t>
                </a:r>
                <a:r>
                  <a:rPr lang="en-US" sz="2400" dirty="0"/>
                  <a:t> observations in our data set.</a:t>
                </a:r>
              </a:p>
              <a:p>
                <a:r>
                  <a:rPr lang="en-US" sz="2400" dirty="0"/>
                  <a:t>There are many ways to do this. We will consider </a:t>
                </a:r>
                <a:r>
                  <a:rPr lang="en-US" sz="2400" dirty="0">
                    <a:hlinkClick r:id="rId4"/>
                  </a:rPr>
                  <a:t>gradient descent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  <a:blipFill>
                <a:blip r:embed="rId5"/>
                <a:stretch>
                  <a:fillRect l="-903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5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EB4C-8938-4B63-8A07-C6E78725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0653B-F763-4D1D-B9F0-6DBD584A581B}"/>
              </a:ext>
            </a:extLst>
          </p:cNvPr>
          <p:cNvSpPr txBox="1"/>
          <p:nvPr/>
        </p:nvSpPr>
        <p:spPr>
          <a:xfrm>
            <a:off x="1649506" y="5163671"/>
            <a:ext cx="76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Y-hat! (it equals 8)</a:t>
            </a:r>
          </a:p>
          <a:p>
            <a:r>
              <a:rPr lang="en-US" dirty="0"/>
              <a:t>We also have a loss of: (8 – 7) ^2 = 1</a:t>
            </a:r>
          </a:p>
          <a:p>
            <a:endParaRPr lang="en-US" dirty="0"/>
          </a:p>
          <a:p>
            <a:r>
              <a:rPr lang="en-US" dirty="0"/>
              <a:t>Does anyone recognize the right half of the model?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2578A-09CC-4352-8D41-BDAEC3CEFCF4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440411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334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3AB2105-2180-48A6-B58B-C448AC49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6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 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already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know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(it equals 6)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40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F648CC-EEE4-4E74-920C-E363A717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33176-F0B5-4F23-8CF9-390735500474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466891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468471"/>
            <a:ext cx="94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Okay, what’s the local gradient?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CC78F-FEE3-4723-9298-C327904FB476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24401496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75765" y="1690688"/>
            <a:ext cx="21156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  <a:p>
            <a:endParaRPr lang="en-US" sz="3200" dirty="0"/>
          </a:p>
          <a:p>
            <a:r>
              <a:rPr lang="en-US" sz="2800" dirty="0"/>
              <a:t>What  is the derivative?</a:t>
            </a:r>
          </a:p>
        </p:txBody>
      </p:sp>
    </p:spTree>
    <p:extLst>
      <p:ext uri="{BB962C8B-B14F-4D97-AF65-F5344CB8AC3E}">
        <p14:creationId xmlns:p14="http://schemas.microsoft.com/office/powerpoint/2010/main" val="3940649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/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Max(x,0) = </a:t>
                </a:r>
              </a:p>
              <a:p>
                <a:r>
                  <a:rPr lang="en-US" sz="3200" dirty="0"/>
                  <a:t>0,  if x &lt; 0</a:t>
                </a:r>
              </a:p>
              <a:p>
                <a:r>
                  <a:rPr lang="en-US" sz="3200" dirty="0"/>
                  <a:t>x, if  x &gt; 0</a:t>
                </a:r>
              </a:p>
              <a:p>
                <a:endParaRPr lang="en-US" sz="3200" dirty="0"/>
              </a:p>
              <a:p>
                <a:r>
                  <a:rPr lang="en-US" sz="2800" dirty="0"/>
                  <a:t>What  is the derivative?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0, if x &lt; 0</a:t>
                </a:r>
              </a:p>
              <a:p>
                <a:r>
                  <a:rPr lang="en-US" sz="2800" dirty="0"/>
                  <a:t>1, if x &gt;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blipFill>
                <a:blip r:embed="rId3"/>
                <a:stretch>
                  <a:fillRect l="-5000" t="-1574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72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174131"/>
            <a:ext cx="859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value going into the max function greater or less than zero?</a:t>
            </a:r>
          </a:p>
          <a:p>
            <a:endParaRPr lang="en-US" dirty="0"/>
          </a:p>
          <a:p>
            <a:r>
              <a:rPr lang="en-US" dirty="0"/>
              <a:t>What’s the local gradient?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20838-F074-4042-BC53-207258A83103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2082567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14931-55E9-4B20-819C-47223FE2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AFA7B-DE22-4EA9-B47C-C50F2EE0C60A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C2BE3-010F-4ACB-997A-03DD178A3F9C}"/>
              </a:ext>
            </a:extLst>
          </p:cNvPr>
          <p:cNvSpPr txBox="1"/>
          <p:nvPr/>
        </p:nvSpPr>
        <p:spPr>
          <a:xfrm>
            <a:off x="4194048" y="5216045"/>
            <a:ext cx="163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 c) = x + c</a:t>
            </a:r>
          </a:p>
          <a:p>
            <a:r>
              <a:rPr lang="en-US" dirty="0"/>
              <a:t>f(a1,B) = a1 + B </a:t>
            </a:r>
          </a:p>
        </p:txBody>
      </p:sp>
    </p:spTree>
    <p:extLst>
      <p:ext uri="{BB962C8B-B14F-4D97-AF65-F5344CB8AC3E}">
        <p14:creationId xmlns:p14="http://schemas.microsoft.com/office/powerpoint/2010/main" val="3186015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6C582-FEE3-48ED-94DE-8B86B5D1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11472"/>
            <a:ext cx="9449619" cy="3635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4FCD9-C098-4BF8-AB12-1D675A0CC358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E91B5-3777-44BE-9114-4A6F6E90C513}"/>
              </a:ext>
            </a:extLst>
          </p:cNvPr>
          <p:cNvSpPr txBox="1"/>
          <p:nvPr/>
        </p:nvSpPr>
        <p:spPr>
          <a:xfrm>
            <a:off x="2523744" y="5061861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x,d</a:t>
            </a:r>
            <a:r>
              <a:rPr lang="en-US" dirty="0"/>
              <a:t>) = x * d </a:t>
            </a:r>
          </a:p>
          <a:p>
            <a:r>
              <a:rPr lang="en-US" dirty="0"/>
              <a:t> g(a0,W) = a0 * W</a:t>
            </a:r>
          </a:p>
        </p:txBody>
      </p:sp>
    </p:spTree>
    <p:extLst>
      <p:ext uri="{BB962C8B-B14F-4D97-AF65-F5344CB8AC3E}">
        <p14:creationId xmlns:p14="http://schemas.microsoft.com/office/powerpoint/2010/main" val="3375563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233AC-40AD-42E1-A5C2-D9F837C4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550507"/>
            <a:ext cx="9449619" cy="375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we’re done.  We can update the parameter values as we did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491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9621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want to recognize this model?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23871-60E5-4B09-AD8D-B13910FC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37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very simple fully connected neural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77515-E254-4C31-A2DC-74694CCB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6" y="2708847"/>
            <a:ext cx="746824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4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It, also, might appear as follows (the extra nodes represents the intercept(s) a.k.a. bias(es))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7D702-05AC-4452-B830-DCB25E98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70" y="2962051"/>
            <a:ext cx="7468247" cy="2583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F7A43-C0A4-40AF-B1A8-D55B5BD73AEE}"/>
              </a:ext>
            </a:extLst>
          </p:cNvPr>
          <p:cNvSpPr txBox="1"/>
          <p:nvPr/>
        </p:nvSpPr>
        <p:spPr>
          <a:xfrm>
            <a:off x="2725270" y="324433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25BB-79EC-45DE-9098-C51C0A1142B3}"/>
              </a:ext>
            </a:extLst>
          </p:cNvPr>
          <p:cNvSpPr txBox="1"/>
          <p:nvPr/>
        </p:nvSpPr>
        <p:spPr>
          <a:xfrm>
            <a:off x="5558117" y="324433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8651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A63C-3E99-42B8-BFD8-9F898B7A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takeaway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6BFDB-3FB0-44AB-ACA4-8F42DB214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Neural Networks are nothing more than a series of differentiable composite functions.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last one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6BFDB-3FB0-44AB-ACA4-8F42DB214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1583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952-3D1D-4A0A-8C19-EE74F203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8F6B-CDE4-421D-8AE9-3FBCD46D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is only touching on Fully Connected Neural Networks</a:t>
            </a:r>
          </a:p>
          <a:p>
            <a:r>
              <a:rPr lang="en-US" dirty="0"/>
              <a:t>Variance/bias trade-off a.k.a. overfit/underfit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Parameter initialization</a:t>
            </a:r>
          </a:p>
          <a:p>
            <a:r>
              <a:rPr lang="en-US" dirty="0"/>
              <a:t>Batch gradient descent</a:t>
            </a:r>
          </a:p>
          <a:p>
            <a:r>
              <a:rPr lang="en-US" dirty="0"/>
              <a:t>Exploding/vanishing gradient</a:t>
            </a:r>
          </a:p>
          <a:p>
            <a:r>
              <a:rPr lang="en-US" dirty="0"/>
              <a:t>Dropout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types of NN</a:t>
            </a:r>
          </a:p>
          <a:p>
            <a:r>
              <a:rPr lang="en-US" dirty="0">
                <a:hlinkClick r:id="rId2"/>
              </a:rPr>
              <a:t>Convolutional Neural Networks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3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Andrew Ng's </a:t>
            </a:r>
            <a:r>
              <a:rPr lang="en-US" dirty="0" err="1">
                <a:hlinkClick r:id="rId2"/>
              </a:rPr>
              <a:t>coursera</a:t>
            </a:r>
            <a:r>
              <a:rPr lang="en-US" dirty="0">
                <a:hlinkClick r:id="rId2"/>
              </a:rPr>
              <a:t> classes on neural 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Andrej </a:t>
            </a:r>
            <a:r>
              <a:rPr lang="en-US" dirty="0" err="1"/>
              <a:t>Karpathy’s</a:t>
            </a:r>
            <a:r>
              <a:rPr lang="en-US" dirty="0"/>
              <a:t> recorded class on Convolutional Neural Networks</a:t>
            </a:r>
          </a:p>
          <a:p>
            <a:pPr lvl="1"/>
            <a:r>
              <a:rPr lang="en-US" dirty="0">
                <a:hlinkClick r:id="rId3"/>
              </a:rPr>
              <a:t>Notes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video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18709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/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 smtClean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/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goal: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such that the loss is minimized for </a:t>
                </a:r>
                <a:r>
                  <a:rPr lang="en-US" sz="2400" b="1" dirty="0"/>
                  <a:t>all</a:t>
                </a:r>
                <a:r>
                  <a:rPr lang="en-US" sz="2400" dirty="0"/>
                  <a:t> observations in our data set.</a:t>
                </a:r>
              </a:p>
              <a:p>
                <a:r>
                  <a:rPr lang="en-US" sz="2400" dirty="0"/>
                  <a:t>There are many ways to do this. We will consider </a:t>
                </a:r>
                <a:r>
                  <a:rPr lang="en-US" sz="2400" dirty="0">
                    <a:hlinkClick r:id="rId4"/>
                  </a:rPr>
                  <a:t>gradient descent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  <a:blipFill>
                <a:blip r:embed="rId5"/>
                <a:stretch>
                  <a:fillRect l="-903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23082</TotalTime>
  <Words>4061</Words>
  <Application>Microsoft Office PowerPoint</Application>
  <PresentationFormat>Widescreen</PresentationFormat>
  <Paragraphs>452</Paragraphs>
  <Slides>75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Office Theme</vt:lpstr>
      <vt:lpstr>Neural Networks </vt:lpstr>
      <vt:lpstr>Re-Cap</vt:lpstr>
      <vt:lpstr>Show of hands</vt:lpstr>
      <vt:lpstr>Agenda:</vt:lpstr>
      <vt:lpstr>Machine learning –Supervised learning</vt:lpstr>
      <vt:lpstr>PowerPoint Presentation</vt:lpstr>
      <vt:lpstr>PowerPoint Presentation</vt:lpstr>
      <vt:lpstr>PowerPoint Presentation</vt:lpstr>
      <vt:lpstr>PowerPoint Presentation</vt:lpstr>
      <vt:lpstr>Gradient Descent</vt:lpstr>
      <vt:lpstr>Linear regression example (zoomed in)</vt:lpstr>
      <vt:lpstr>Linear regression example (x = 2, y = 7)</vt:lpstr>
      <vt:lpstr>Linear regression example (x = 2, y = 7)</vt:lpstr>
      <vt:lpstr>Linear regression example; (x = 2, y = 7), B=2, and W = 3</vt:lpstr>
      <vt:lpstr>Linear regression example; (x = 2, y = 7), B=2, and W = 3</vt:lpstr>
      <vt:lpstr>Linear regression example; (x = 2, y = 7), B=2, and W = 3</vt:lpstr>
      <vt:lpstr>Linear regression example; (x = 2, y = 7), B=2, and W = 3, Y ̂ = 8</vt:lpstr>
      <vt:lpstr>Linear regression example; (x = 2, y = 7), B=2, and W = 3, Y ̂ = 8</vt:lpstr>
      <vt:lpstr>Linear regression example; (x = 2, y = 7), B=2, and W = 3 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PowerPoint Presentation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Updating parameter values:</vt:lpstr>
      <vt:lpstr>Linear regression example; Updating parameter values—What’s the intuition:</vt:lpstr>
      <vt:lpstr>Linear regression example; Updating parameter values--Intuition:</vt:lpstr>
      <vt:lpstr>Linear regression example; Updating parameter values--Intuition:</vt:lpstr>
      <vt:lpstr>Linear regression example; (x = 2, y = 7),B=2, and W = 3, Y ̂ = 8</vt:lpstr>
      <vt:lpstr>Linear regression example; (x = 2, y = 7), B_old=2, and W_old= 3, Y ̂_old = 8; B_new = 1.98, W_new = 2.96</vt:lpstr>
      <vt:lpstr>Repeat ad nauseum</vt:lpstr>
      <vt:lpstr>PowerPoint Presentation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Big takeaway</vt:lpstr>
      <vt:lpstr>Other things to learn </vt:lpstr>
      <vt:lpstr>Resources</vt:lpstr>
    </vt:vector>
  </TitlesOfParts>
  <Company>Intermountain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John Snyder</dc:creator>
  <cp:lastModifiedBy>John Snyder</cp:lastModifiedBy>
  <cp:revision>155</cp:revision>
  <dcterms:created xsi:type="dcterms:W3CDTF">2019-08-01T18:12:50Z</dcterms:created>
  <dcterms:modified xsi:type="dcterms:W3CDTF">2021-10-25T22:26:06Z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John.Snyder@imail.org</vt:lpwstr>
  </property>
  <property fmtid="{D5CDD505-2E9C-101B-9397-08002B2CF9AE}" pid="5" name="MSIP_Label_ba1a4512-8026-4a73-bfb7-8d52c1779a3a_SetDate">
    <vt:lpwstr>2019-08-02T21:20:44.5505754Z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ee7bda9c-ed82-445a-971b-c30dfea16a0f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