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6" r:id="rId8"/>
    <p:sldId id="262"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298103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36539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318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16308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9481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387526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64848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22468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61008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17042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53653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228147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42615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22557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56509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007DD-448B-480B-8A41-DC5AA5183559}" type="datetimeFigureOut">
              <a:rPr lang="LID4096" smtClean="0"/>
              <a:t>09/19/2022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3DC5D039-2565-4B64-BEBB-4B44FECC91E4}" type="slidenum">
              <a:rPr lang="LID4096" smtClean="0"/>
              <a:t>‹#›</a:t>
            </a:fld>
            <a:endParaRPr lang="LID4096"/>
          </a:p>
        </p:txBody>
      </p:sp>
    </p:spTree>
    <p:extLst>
      <p:ext uri="{BB962C8B-B14F-4D97-AF65-F5344CB8AC3E}">
        <p14:creationId xmlns:p14="http://schemas.microsoft.com/office/powerpoint/2010/main" val="174473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007DD-448B-480B-8A41-DC5AA5183559}" type="datetimeFigureOut">
              <a:rPr lang="LID4096" smtClean="0"/>
              <a:t>09/19/2022</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C5D039-2565-4B64-BEBB-4B44FECC91E4}" type="slidenum">
              <a:rPr lang="LID4096" smtClean="0"/>
              <a:t>‹#›</a:t>
            </a:fld>
            <a:endParaRPr lang="LID4096"/>
          </a:p>
        </p:txBody>
      </p:sp>
    </p:spTree>
    <p:extLst>
      <p:ext uri="{BB962C8B-B14F-4D97-AF65-F5344CB8AC3E}">
        <p14:creationId xmlns:p14="http://schemas.microsoft.com/office/powerpoint/2010/main" val="167931351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B7A5-3EFF-B8C5-2D2A-E9BD5CFCBA68}"/>
              </a:ext>
            </a:extLst>
          </p:cNvPr>
          <p:cNvSpPr>
            <a:spLocks noGrp="1"/>
          </p:cNvSpPr>
          <p:nvPr>
            <p:ph type="ctrTitle"/>
          </p:nvPr>
        </p:nvSpPr>
        <p:spPr>
          <a:xfrm>
            <a:off x="3721894" y="574675"/>
            <a:ext cx="4748212" cy="1519237"/>
          </a:xfrm>
        </p:spPr>
        <p:txBody>
          <a:bodyPr>
            <a:normAutofit/>
          </a:bodyPr>
          <a:lstStyle/>
          <a:p>
            <a:r>
              <a:rPr lang="en-US" sz="6600" b="1" u="sng" dirty="0">
                <a:solidFill>
                  <a:srgbClr val="FF0000"/>
                </a:solidFill>
                <a:latin typeface="Arial" panose="020B0604020202020204" pitchFamily="34" charset="0"/>
                <a:cs typeface="Arial" panose="020B0604020202020204" pitchFamily="34" charset="0"/>
              </a:rPr>
              <a:t>Group 11</a:t>
            </a:r>
            <a:endParaRPr lang="LID4096" sz="6600" b="1" u="sng"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5852745-9081-8C8A-6779-829A5C449608}"/>
              </a:ext>
            </a:extLst>
          </p:cNvPr>
          <p:cNvSpPr>
            <a:spLocks noGrp="1"/>
          </p:cNvSpPr>
          <p:nvPr>
            <p:ph type="subTitle" idx="1"/>
          </p:nvPr>
        </p:nvSpPr>
        <p:spPr>
          <a:xfrm>
            <a:off x="2495550" y="2316955"/>
            <a:ext cx="7200900" cy="3017837"/>
          </a:xfrm>
        </p:spPr>
        <p:txBody>
          <a:bodyPr>
            <a:normAutofit/>
          </a:bodyPr>
          <a:lstStyle/>
          <a:p>
            <a:pPr algn="ctr"/>
            <a:r>
              <a:rPr lang="en-US" sz="40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W</a:t>
            </a:r>
            <a:r>
              <a:rPr lang="en-US" sz="4000" b="1"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hich systems can manage free and open storage without the help of any centralized party?</a:t>
            </a:r>
            <a:endParaRPr lang="en-US" sz="4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86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File downloading process</a:t>
            </a:r>
            <a:endParaRPr lang="LID4096" dirty="0"/>
          </a:p>
        </p:txBody>
      </p:sp>
      <p:pic>
        <p:nvPicPr>
          <p:cNvPr id="5" name="Picture 4">
            <a:extLst>
              <a:ext uri="{FF2B5EF4-FFF2-40B4-BE49-F238E27FC236}">
                <a16:creationId xmlns:a16="http://schemas.microsoft.com/office/drawing/2014/main" id="{4A8AD4A2-4E36-0052-9EEE-969766A6F7BA}"/>
              </a:ext>
            </a:extLst>
          </p:cNvPr>
          <p:cNvPicPr>
            <a:picLocks noChangeAspect="1"/>
          </p:cNvPicPr>
          <p:nvPr/>
        </p:nvPicPr>
        <p:blipFill>
          <a:blip r:embed="rId2"/>
          <a:stretch>
            <a:fillRect/>
          </a:stretch>
        </p:blipFill>
        <p:spPr>
          <a:xfrm>
            <a:off x="1140949" y="1427129"/>
            <a:ext cx="6130005" cy="5401375"/>
          </a:xfrm>
          <a:prstGeom prst="rect">
            <a:avLst/>
          </a:prstGeom>
        </p:spPr>
      </p:pic>
    </p:spTree>
    <p:extLst>
      <p:ext uri="{BB962C8B-B14F-4D97-AF65-F5344CB8AC3E}">
        <p14:creationId xmlns:p14="http://schemas.microsoft.com/office/powerpoint/2010/main" val="163016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 References</a:t>
            </a:r>
            <a:endParaRPr lang="LID4096" dirty="0"/>
          </a:p>
        </p:txBody>
      </p:sp>
      <p:sp>
        <p:nvSpPr>
          <p:cNvPr id="3" name="Content Placeholder 2">
            <a:extLst>
              <a:ext uri="{FF2B5EF4-FFF2-40B4-BE49-F238E27FC236}">
                <a16:creationId xmlns:a16="http://schemas.microsoft.com/office/drawing/2014/main" id="{30BE0BA6-DFB1-3EC3-3608-771E6750D349}"/>
              </a:ext>
            </a:extLst>
          </p:cNvPr>
          <p:cNvSpPr>
            <a:spLocks noGrp="1"/>
          </p:cNvSpPr>
          <p:nvPr>
            <p:ph idx="1"/>
          </p:nvPr>
        </p:nvSpPr>
        <p:spPr>
          <a:xfrm>
            <a:off x="677334" y="1718138"/>
            <a:ext cx="8596668" cy="3880773"/>
          </a:xfrm>
        </p:spPr>
        <p:txBody>
          <a:bodyPr/>
          <a:lstStyle/>
          <a:p>
            <a:pPr algn="just"/>
            <a:r>
              <a:rPr lang="en-GB" dirty="0"/>
              <a:t>Huang, H.S., Chang, T.S. and Wu, J.Y., 2020, July. A secure file sharing system based on IPFS and blockchain. In Proceedings of the 2020 2nd International Electronics Communication Conference (pp. 96-100).</a:t>
            </a:r>
          </a:p>
          <a:p>
            <a:pPr algn="just"/>
            <a:r>
              <a:rPr lang="en-GB" dirty="0"/>
              <a:t>Ford, B., </a:t>
            </a:r>
            <a:r>
              <a:rPr lang="en-GB" dirty="0" err="1"/>
              <a:t>Srisuresh</a:t>
            </a:r>
            <a:r>
              <a:rPr lang="en-GB" dirty="0"/>
              <a:t>, P. and Kegel, D., 2005, April. Peer-to-Peer Communication Across Network Address Translators. In USENIX Annual Technical Conference, General Track (pp. 179-192).</a:t>
            </a:r>
          </a:p>
          <a:p>
            <a:pPr algn="just"/>
            <a:r>
              <a:rPr lang="en-US" dirty="0" err="1"/>
              <a:t>Preneel</a:t>
            </a:r>
            <a:r>
              <a:rPr lang="en-US" dirty="0"/>
              <a:t>, B., 1994. Cryptographic hash functions. European Transactions on Telecommunications, 5(4), pp.431-448.</a:t>
            </a:r>
          </a:p>
          <a:p>
            <a:pPr algn="just"/>
            <a:r>
              <a:rPr lang="en-US" dirty="0"/>
              <a:t>Naz, M., Al-</a:t>
            </a:r>
            <a:r>
              <a:rPr lang="en-US" dirty="0" err="1"/>
              <a:t>zahrani</a:t>
            </a:r>
            <a:r>
              <a:rPr lang="en-US" dirty="0"/>
              <a:t>, F.A., Khalid, R., Javaid, N., Qamar, A.M., Afzal, M.K. and Shafiq, M., 2019. A secure data sharing platform using blockchain and interplanetary file system. Sustainability, 11(24), p.7054.</a:t>
            </a:r>
          </a:p>
          <a:p>
            <a:pPr algn="just"/>
            <a:endParaRPr lang="LID4096" dirty="0"/>
          </a:p>
        </p:txBody>
      </p:sp>
    </p:spTree>
    <p:extLst>
      <p:ext uri="{BB962C8B-B14F-4D97-AF65-F5344CB8AC3E}">
        <p14:creationId xmlns:p14="http://schemas.microsoft.com/office/powerpoint/2010/main" val="152352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3F4D-7276-D543-66DB-D3B655AA9EC2}"/>
              </a:ext>
            </a:extLst>
          </p:cNvPr>
          <p:cNvSpPr>
            <a:spLocks noGrp="1"/>
          </p:cNvSpPr>
          <p:nvPr>
            <p:ph type="title"/>
          </p:nvPr>
        </p:nvSpPr>
        <p:spPr/>
        <p:txBody>
          <a:bodyPr/>
          <a:lstStyle/>
          <a:p>
            <a:r>
              <a:rPr lang="en-US" dirty="0"/>
              <a:t>Introduction -</a:t>
            </a:r>
            <a:endParaRPr lang="LID4096" dirty="0"/>
          </a:p>
        </p:txBody>
      </p:sp>
      <p:sp>
        <p:nvSpPr>
          <p:cNvPr id="3" name="Content Placeholder 2">
            <a:extLst>
              <a:ext uri="{FF2B5EF4-FFF2-40B4-BE49-F238E27FC236}">
                <a16:creationId xmlns:a16="http://schemas.microsoft.com/office/drawing/2014/main" id="{A6B1CDEB-EF7D-1C13-1887-F12BCE57E877}"/>
              </a:ext>
            </a:extLst>
          </p:cNvPr>
          <p:cNvSpPr>
            <a:spLocks noGrp="1"/>
          </p:cNvSpPr>
          <p:nvPr>
            <p:ph idx="1"/>
          </p:nvPr>
        </p:nvSpPr>
        <p:spPr/>
        <p:txBody>
          <a:bodyPr/>
          <a:lstStyle/>
          <a:p>
            <a:r>
              <a:rPr lang="en-US" dirty="0"/>
              <a:t>Today, several important Internet-related services, including domain name resolution, e-mail, social networks, and online storage, are centralized and/or under the authority of lobbies, huge corporations, or governments. Moreover, the architectural constraints of centralized systems (e.g. single point of failure components), even when they have high redundancy, make these systems vulnerable to Denial of Service (DoS) attacks, data misuse and exfiltration attacks.</a:t>
            </a:r>
          </a:p>
          <a:p>
            <a:endParaRPr lang="en-US" dirty="0"/>
          </a:p>
          <a:p>
            <a:r>
              <a:rPr lang="en-US" dirty="0"/>
              <a:t>In this context, users are forced to follow a set of rules –sometimes unclear– to use such systems.</a:t>
            </a:r>
          </a:p>
          <a:p>
            <a:endParaRPr lang="en-US" dirty="0"/>
          </a:p>
          <a:p>
            <a:endParaRPr lang="LID4096" dirty="0"/>
          </a:p>
        </p:txBody>
      </p:sp>
    </p:spTree>
    <p:extLst>
      <p:ext uri="{BB962C8B-B14F-4D97-AF65-F5344CB8AC3E}">
        <p14:creationId xmlns:p14="http://schemas.microsoft.com/office/powerpoint/2010/main" val="195537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BDCE-9E93-C4EC-E5E7-8CBC8F7E2BC7}"/>
              </a:ext>
            </a:extLst>
          </p:cNvPr>
          <p:cNvSpPr>
            <a:spLocks noGrp="1"/>
          </p:cNvSpPr>
          <p:nvPr>
            <p:ph type="title"/>
          </p:nvPr>
        </p:nvSpPr>
        <p:spPr/>
        <p:txBody>
          <a:bodyPr/>
          <a:lstStyle/>
          <a:p>
            <a:r>
              <a:rPr lang="en-US" dirty="0"/>
              <a:t>Continue</a:t>
            </a:r>
            <a:endParaRPr lang="LID4096" dirty="0"/>
          </a:p>
        </p:txBody>
      </p:sp>
      <p:sp>
        <p:nvSpPr>
          <p:cNvPr id="3" name="Content Placeholder 2">
            <a:extLst>
              <a:ext uri="{FF2B5EF4-FFF2-40B4-BE49-F238E27FC236}">
                <a16:creationId xmlns:a16="http://schemas.microsoft.com/office/drawing/2014/main" id="{38102723-47AF-4CCD-C61A-21522EB4D407}"/>
              </a:ext>
            </a:extLst>
          </p:cNvPr>
          <p:cNvSpPr>
            <a:spLocks noGrp="1"/>
          </p:cNvSpPr>
          <p:nvPr>
            <p:ph idx="1"/>
          </p:nvPr>
        </p:nvSpPr>
        <p:spPr/>
        <p:txBody>
          <a:bodyPr/>
          <a:lstStyle/>
          <a:p>
            <a:pPr algn="just"/>
            <a:r>
              <a:rPr lang="en-US" dirty="0"/>
              <a:t>To overcome that situation and paired with the recent hype of Distributed Ledger Technologies (DLTs), decentralized architectures are gaining momentum. Nevertheless, decentralized architectures are not novel. The benefits of such architectures were explored in the early ‘60s to eliminate single point of failure issues as well as to increase the robustness and redundancy of the systems.</a:t>
            </a:r>
            <a:endParaRPr lang="LID4096" dirty="0"/>
          </a:p>
        </p:txBody>
      </p:sp>
    </p:spTree>
    <p:extLst>
      <p:ext uri="{BB962C8B-B14F-4D97-AF65-F5344CB8AC3E}">
        <p14:creationId xmlns:p14="http://schemas.microsoft.com/office/powerpoint/2010/main" val="261460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8E49-C6EE-A42A-7ED9-74156A367716}"/>
              </a:ext>
            </a:extLst>
          </p:cNvPr>
          <p:cNvSpPr>
            <a:spLocks noGrp="1"/>
          </p:cNvSpPr>
          <p:nvPr>
            <p:ph type="title"/>
          </p:nvPr>
        </p:nvSpPr>
        <p:spPr/>
        <p:txBody>
          <a:bodyPr>
            <a:normAutofit/>
          </a:bodyPr>
          <a:lstStyle/>
          <a:p>
            <a:pPr algn="ctr"/>
            <a:r>
              <a:rPr lang="en-US" dirty="0"/>
              <a:t>Solution</a:t>
            </a:r>
            <a:br>
              <a:rPr lang="en-US" dirty="0"/>
            </a:br>
            <a:r>
              <a:rPr lang="en-US" dirty="0"/>
              <a:t>Decentralized Systems</a:t>
            </a:r>
            <a:endParaRPr lang="LID4096" dirty="0"/>
          </a:p>
        </p:txBody>
      </p:sp>
      <p:sp>
        <p:nvSpPr>
          <p:cNvPr id="3" name="Content Placeholder 2">
            <a:extLst>
              <a:ext uri="{FF2B5EF4-FFF2-40B4-BE49-F238E27FC236}">
                <a16:creationId xmlns:a16="http://schemas.microsoft.com/office/drawing/2014/main" id="{692CAAAF-0705-EF33-07AD-E422D17A20DA}"/>
              </a:ext>
            </a:extLst>
          </p:cNvPr>
          <p:cNvSpPr>
            <a:spLocks noGrp="1"/>
          </p:cNvSpPr>
          <p:nvPr>
            <p:ph idx="1"/>
          </p:nvPr>
        </p:nvSpPr>
        <p:spPr/>
        <p:txBody>
          <a:bodyPr>
            <a:normAutofit fontScale="92500" lnSpcReduction="10000"/>
          </a:bodyPr>
          <a:lstStyle/>
          <a:p>
            <a:pPr marL="0" indent="0" algn="ctr">
              <a:buNone/>
            </a:pPr>
            <a:r>
              <a:rPr lang="en-US" b="1" dirty="0"/>
              <a:t>Decentralized System</a:t>
            </a:r>
          </a:p>
          <a:p>
            <a:pPr marL="0" indent="0">
              <a:buNone/>
            </a:pPr>
            <a:r>
              <a:rPr lang="en-US" b="1" dirty="0" err="1"/>
              <a:t>Intrduction</a:t>
            </a:r>
            <a:r>
              <a:rPr lang="en-US" b="1" dirty="0"/>
              <a:t> : </a:t>
            </a:r>
          </a:p>
          <a:p>
            <a:pPr marL="0" indent="0" algn="just">
              <a:buNone/>
            </a:pPr>
            <a:r>
              <a:rPr lang="en-US" b="1" dirty="0"/>
              <a:t>With decentralized storage, data is encrypted and stored across multiple locations, or nodes, that are run by individuals or organizations that share their extra disk space for a fee. Only the data's owner holds the private encryption key; storage providers cannot access the data. In many cases, the files are also sharded and spread across multiple locations, providing yet another layer of storage security.</a:t>
            </a:r>
          </a:p>
          <a:p>
            <a:pPr marL="0" indent="0" algn="just">
              <a:buNone/>
            </a:pPr>
            <a:endParaRPr lang="en-US" b="1" dirty="0"/>
          </a:p>
          <a:p>
            <a:pPr marL="0" indent="0" algn="just">
              <a:buNone/>
            </a:pPr>
            <a:r>
              <a:rPr lang="en-US" b="1" dirty="0"/>
              <a:t>Decentralized data storage products often use blockchain to track storage transactions. Blockchain is a distributed ledger technology that can automatically synchronize and validate storage transactions across distributed nodes. The blockchain ledger might record shard hashes, data locations, leasing costs or other transaction-specific information. Blockchain can also match users looking for storage with hosts that offer it.</a:t>
            </a:r>
            <a:endParaRPr lang="LID4096" b="1" dirty="0"/>
          </a:p>
        </p:txBody>
      </p:sp>
    </p:spTree>
    <p:extLst>
      <p:ext uri="{BB962C8B-B14F-4D97-AF65-F5344CB8AC3E}">
        <p14:creationId xmlns:p14="http://schemas.microsoft.com/office/powerpoint/2010/main" val="364754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F65E-2C18-E13E-A787-F5DD5C00D297}"/>
              </a:ext>
            </a:extLst>
          </p:cNvPr>
          <p:cNvSpPr>
            <a:spLocks noGrp="1"/>
          </p:cNvSpPr>
          <p:nvPr>
            <p:ph type="title"/>
          </p:nvPr>
        </p:nvSpPr>
        <p:spPr/>
        <p:txBody>
          <a:bodyPr>
            <a:normAutofit fontScale="90000"/>
          </a:bodyPr>
          <a:lstStyle/>
          <a:p>
            <a:r>
              <a:rPr lang="en-US" b="1" i="0" dirty="0">
                <a:solidFill>
                  <a:srgbClr val="323232"/>
                </a:solidFill>
                <a:effectLst/>
                <a:latin typeface="Arial" panose="020B0604020202020204" pitchFamily="34" charset="0"/>
              </a:rPr>
              <a:t>What are the benefits of decentralized storage networks?</a:t>
            </a:r>
            <a:br>
              <a:rPr lang="en-US" b="1" i="0" dirty="0">
                <a:solidFill>
                  <a:srgbClr val="323232"/>
                </a:solidFill>
                <a:effectLst/>
                <a:latin typeface="Arial" panose="020B0604020202020204" pitchFamily="34" charset="0"/>
              </a:rPr>
            </a:br>
            <a:endParaRPr lang="LID4096" dirty="0"/>
          </a:p>
        </p:txBody>
      </p:sp>
      <p:sp>
        <p:nvSpPr>
          <p:cNvPr id="3" name="Content Placeholder 2">
            <a:extLst>
              <a:ext uri="{FF2B5EF4-FFF2-40B4-BE49-F238E27FC236}">
                <a16:creationId xmlns:a16="http://schemas.microsoft.com/office/drawing/2014/main" id="{50B546C1-727E-F6E0-DDA1-9762E97D2114}"/>
              </a:ext>
            </a:extLst>
          </p:cNvPr>
          <p:cNvSpPr>
            <a:spLocks noGrp="1"/>
          </p:cNvSpPr>
          <p:nvPr>
            <p:ph idx="1"/>
          </p:nvPr>
        </p:nvSpPr>
        <p:spPr/>
        <p:txBody>
          <a:bodyPr/>
          <a:lstStyle/>
          <a:p>
            <a:pPr algn="just"/>
            <a:r>
              <a:rPr lang="en-US" dirty="0"/>
              <a:t>Decentralized storage networks can deliver many benefits. When an organization uses a decentralized network primarily for storage, the main benefit is cost. Decentralized storage networks act as a brokerage service between those who need storage and those who have extra capacity that they are willing to lease. As such, that storage tends to be inexpensive.</a:t>
            </a:r>
          </a:p>
          <a:p>
            <a:pPr algn="just"/>
            <a:endParaRPr lang="en-US" dirty="0"/>
          </a:p>
          <a:p>
            <a:pPr algn="just"/>
            <a:r>
              <a:rPr lang="en-US" dirty="0"/>
              <a:t>In many cases, decentralized storage networks are based on blockchain or similar technologies and deliver benefits such as data immutability, enhanced privacy and better overall security. Decentralized networks are resilient because the storage does not have a single point of failure.</a:t>
            </a:r>
            <a:endParaRPr lang="LID4096" dirty="0"/>
          </a:p>
        </p:txBody>
      </p:sp>
    </p:spTree>
    <p:extLst>
      <p:ext uri="{BB962C8B-B14F-4D97-AF65-F5344CB8AC3E}">
        <p14:creationId xmlns:p14="http://schemas.microsoft.com/office/powerpoint/2010/main" val="34522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 </a:t>
            </a:r>
            <a:r>
              <a:rPr lang="en-US" dirty="0" err="1"/>
              <a:t>Cont</a:t>
            </a:r>
            <a:endParaRPr lang="LID4096" dirty="0"/>
          </a:p>
        </p:txBody>
      </p:sp>
      <p:sp>
        <p:nvSpPr>
          <p:cNvPr id="3" name="Content Placeholder 2">
            <a:extLst>
              <a:ext uri="{FF2B5EF4-FFF2-40B4-BE49-F238E27FC236}">
                <a16:creationId xmlns:a16="http://schemas.microsoft.com/office/drawing/2014/main" id="{30BE0BA6-DFB1-3EC3-3608-771E6750D349}"/>
              </a:ext>
            </a:extLst>
          </p:cNvPr>
          <p:cNvSpPr>
            <a:spLocks noGrp="1"/>
          </p:cNvSpPr>
          <p:nvPr>
            <p:ph idx="1"/>
          </p:nvPr>
        </p:nvSpPr>
        <p:spPr>
          <a:xfrm>
            <a:off x="677334" y="2042605"/>
            <a:ext cx="8596668" cy="3880773"/>
          </a:xfrm>
        </p:spPr>
        <p:txBody>
          <a:bodyPr>
            <a:normAutofit fontScale="92500" lnSpcReduction="20000"/>
          </a:bodyPr>
          <a:lstStyle/>
          <a:p>
            <a:pPr algn="just"/>
            <a:r>
              <a:rPr lang="en-US" dirty="0"/>
              <a:t>In many cases, decentralized storage networks are based on blockchain or similar technologies and deliver benefits such as data immutability, enhanced privacy and better overall security. Decentralized networks are resilient because the storage does not have a single point of failure.</a:t>
            </a:r>
          </a:p>
          <a:p>
            <a:pPr algn="just"/>
            <a:r>
              <a:rPr lang="en-US" dirty="0"/>
              <a:t>Example : </a:t>
            </a:r>
            <a:r>
              <a:rPr lang="en-US" dirty="0" err="1"/>
              <a:t>Arweave</a:t>
            </a:r>
            <a:r>
              <a:rPr lang="en-US" dirty="0"/>
              <a:t>, </a:t>
            </a:r>
            <a:r>
              <a:rPr lang="en-US" dirty="0" err="1"/>
              <a:t>Bittorrent</a:t>
            </a:r>
            <a:endParaRPr lang="en-US" dirty="0"/>
          </a:p>
          <a:p>
            <a:pPr algn="just"/>
            <a:endParaRPr lang="en-US" dirty="0"/>
          </a:p>
          <a:p>
            <a:pPr algn="just"/>
            <a:r>
              <a:rPr lang="en-GB" dirty="0"/>
              <a:t>With P2P sharing, files aren’t stored in a single place. Instead, they’re distributed across a network of many nodes. Each file, or piece of a file, is given a unique cryptographic hash. This means all versions are tracked across the network. When a user requests the data, the network finds the nodes holding a perfect match to the unique hash or hashes.</a:t>
            </a:r>
          </a:p>
          <a:p>
            <a:pPr algn="just"/>
            <a:endParaRPr lang="en-GB" dirty="0"/>
          </a:p>
          <a:p>
            <a:pPr algn="just"/>
            <a:r>
              <a:rPr lang="en-GB" dirty="0"/>
              <a:t>Using hash addresses distributed across multiple nodes means the content is immutable yet permanently available. It doesn’t matter if a single node goes down because other nodes may instantly deliver a duplicate.</a:t>
            </a:r>
          </a:p>
          <a:p>
            <a:pPr algn="just"/>
            <a:endParaRPr lang="en-US" dirty="0"/>
          </a:p>
          <a:p>
            <a:pPr algn="just"/>
            <a:endParaRPr lang="LID4096" dirty="0"/>
          </a:p>
        </p:txBody>
      </p:sp>
    </p:spTree>
    <p:extLst>
      <p:ext uri="{BB962C8B-B14F-4D97-AF65-F5344CB8AC3E}">
        <p14:creationId xmlns:p14="http://schemas.microsoft.com/office/powerpoint/2010/main" val="11212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 Functionality</a:t>
            </a:r>
            <a:endParaRPr lang="LID4096" dirty="0"/>
          </a:p>
        </p:txBody>
      </p:sp>
      <p:sp>
        <p:nvSpPr>
          <p:cNvPr id="3" name="Content Placeholder 2">
            <a:extLst>
              <a:ext uri="{FF2B5EF4-FFF2-40B4-BE49-F238E27FC236}">
                <a16:creationId xmlns:a16="http://schemas.microsoft.com/office/drawing/2014/main" id="{30BE0BA6-DFB1-3EC3-3608-771E6750D349}"/>
              </a:ext>
            </a:extLst>
          </p:cNvPr>
          <p:cNvSpPr>
            <a:spLocks noGrp="1"/>
          </p:cNvSpPr>
          <p:nvPr>
            <p:ph idx="1"/>
          </p:nvPr>
        </p:nvSpPr>
        <p:spPr>
          <a:xfrm>
            <a:off x="677334" y="1718138"/>
            <a:ext cx="8596668" cy="3880773"/>
          </a:xfrm>
        </p:spPr>
        <p:txBody>
          <a:bodyPr/>
          <a:lstStyle/>
          <a:p>
            <a:pPr algn="just"/>
            <a:r>
              <a:rPr lang="en-US" dirty="0"/>
              <a:t>General Users</a:t>
            </a:r>
          </a:p>
          <a:p>
            <a:pPr lvl="1" algn="just"/>
            <a:r>
              <a:rPr lang="en-US" dirty="0"/>
              <a:t>Search and Download Report</a:t>
            </a:r>
          </a:p>
          <a:p>
            <a:pPr lvl="1" algn="just"/>
            <a:r>
              <a:rPr lang="en-US" dirty="0"/>
              <a:t>Upload Report and earn coins</a:t>
            </a:r>
          </a:p>
          <a:p>
            <a:pPr lvl="1" algn="just"/>
            <a:r>
              <a:rPr lang="en-US" dirty="0"/>
              <a:t>Be a community member with coins</a:t>
            </a:r>
          </a:p>
          <a:p>
            <a:pPr algn="just"/>
            <a:r>
              <a:rPr lang="en-US" dirty="0"/>
              <a:t>Community Members</a:t>
            </a:r>
          </a:p>
          <a:p>
            <a:pPr lvl="1" algn="just"/>
            <a:r>
              <a:rPr lang="en-US" dirty="0"/>
              <a:t>All access of a General user</a:t>
            </a:r>
          </a:p>
          <a:p>
            <a:pPr lvl="1" algn="just"/>
            <a:r>
              <a:rPr lang="en-US" dirty="0"/>
              <a:t>Request Report</a:t>
            </a:r>
          </a:p>
          <a:p>
            <a:pPr lvl="1" algn="just"/>
            <a:r>
              <a:rPr lang="en-US" dirty="0"/>
              <a:t>Share report within groups</a:t>
            </a:r>
          </a:p>
          <a:p>
            <a:pPr lvl="1" algn="just"/>
            <a:r>
              <a:rPr lang="en-US" dirty="0"/>
              <a:t>Upvote, Downvote, and make comments</a:t>
            </a:r>
            <a:endParaRPr lang="LID4096" dirty="0"/>
          </a:p>
        </p:txBody>
      </p:sp>
    </p:spTree>
    <p:extLst>
      <p:ext uri="{BB962C8B-B14F-4D97-AF65-F5344CB8AC3E}">
        <p14:creationId xmlns:p14="http://schemas.microsoft.com/office/powerpoint/2010/main" val="250349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Overview of the system</a:t>
            </a:r>
            <a:endParaRPr lang="LID4096" dirty="0"/>
          </a:p>
        </p:txBody>
      </p:sp>
      <p:pic>
        <p:nvPicPr>
          <p:cNvPr id="7" name="Picture 6">
            <a:extLst>
              <a:ext uri="{FF2B5EF4-FFF2-40B4-BE49-F238E27FC236}">
                <a16:creationId xmlns:a16="http://schemas.microsoft.com/office/drawing/2014/main" id="{D91A3D3F-8146-2D28-5A25-8A1224B972BD}"/>
              </a:ext>
            </a:extLst>
          </p:cNvPr>
          <p:cNvPicPr>
            <a:picLocks noChangeAspect="1"/>
          </p:cNvPicPr>
          <p:nvPr/>
        </p:nvPicPr>
        <p:blipFill>
          <a:blip r:embed="rId2"/>
          <a:stretch>
            <a:fillRect/>
          </a:stretch>
        </p:blipFill>
        <p:spPr>
          <a:xfrm>
            <a:off x="1887395" y="1653459"/>
            <a:ext cx="5586610" cy="5034573"/>
          </a:xfrm>
          <a:prstGeom prst="rect">
            <a:avLst/>
          </a:prstGeom>
        </p:spPr>
      </p:pic>
    </p:spTree>
    <p:extLst>
      <p:ext uri="{BB962C8B-B14F-4D97-AF65-F5344CB8AC3E}">
        <p14:creationId xmlns:p14="http://schemas.microsoft.com/office/powerpoint/2010/main" val="231770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40FD-B581-49EE-9FCA-A0B77CEA190E}"/>
              </a:ext>
            </a:extLst>
          </p:cNvPr>
          <p:cNvSpPr>
            <a:spLocks noGrp="1"/>
          </p:cNvSpPr>
          <p:nvPr>
            <p:ph type="title"/>
          </p:nvPr>
        </p:nvSpPr>
        <p:spPr/>
        <p:txBody>
          <a:bodyPr/>
          <a:lstStyle/>
          <a:p>
            <a:r>
              <a:rPr lang="en-US" dirty="0"/>
              <a:t>File uploading process</a:t>
            </a:r>
            <a:endParaRPr lang="LID4096" dirty="0"/>
          </a:p>
        </p:txBody>
      </p:sp>
      <p:pic>
        <p:nvPicPr>
          <p:cNvPr id="4" name="Picture 3">
            <a:extLst>
              <a:ext uri="{FF2B5EF4-FFF2-40B4-BE49-F238E27FC236}">
                <a16:creationId xmlns:a16="http://schemas.microsoft.com/office/drawing/2014/main" id="{AB2C9D7C-CA9B-984A-EF53-5A92E16C3408}"/>
              </a:ext>
            </a:extLst>
          </p:cNvPr>
          <p:cNvPicPr>
            <a:picLocks noChangeAspect="1"/>
          </p:cNvPicPr>
          <p:nvPr/>
        </p:nvPicPr>
        <p:blipFill>
          <a:blip r:embed="rId2"/>
          <a:stretch>
            <a:fillRect/>
          </a:stretch>
        </p:blipFill>
        <p:spPr>
          <a:xfrm>
            <a:off x="677334" y="1358490"/>
            <a:ext cx="7198305" cy="5233437"/>
          </a:xfrm>
          <a:prstGeom prst="rect">
            <a:avLst/>
          </a:prstGeom>
        </p:spPr>
      </p:pic>
    </p:spTree>
    <p:extLst>
      <p:ext uri="{BB962C8B-B14F-4D97-AF65-F5344CB8AC3E}">
        <p14:creationId xmlns:p14="http://schemas.microsoft.com/office/powerpoint/2010/main" val="2449988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822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Group 11</vt:lpstr>
      <vt:lpstr>Introduction -</vt:lpstr>
      <vt:lpstr>Continue</vt:lpstr>
      <vt:lpstr>Solution Decentralized Systems</vt:lpstr>
      <vt:lpstr>What are the benefits of decentralized storage networks? </vt:lpstr>
      <vt:lpstr> Cont</vt:lpstr>
      <vt:lpstr> Functionality</vt:lpstr>
      <vt:lpstr>Overview of the system</vt:lpstr>
      <vt:lpstr>File uploading process</vt:lpstr>
      <vt:lpstr>File downloading process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11</dc:title>
  <dc:creator>Zaryan Malik</dc:creator>
  <cp:lastModifiedBy>Sharif Noor Zisad</cp:lastModifiedBy>
  <cp:revision>5</cp:revision>
  <dcterms:created xsi:type="dcterms:W3CDTF">2022-09-19T18:58:32Z</dcterms:created>
  <dcterms:modified xsi:type="dcterms:W3CDTF">2022-09-19T21:58:08Z</dcterms:modified>
</cp:coreProperties>
</file>