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</p:sldIdLst>
  <p:sldSz cx="12192000" cy="6858000"/>
  <p:notesSz cx="6858000" cy="9144000"/>
  <p:embeddedFontLst>
    <p:embeddedFont>
      <p:font typeface="나눔스퀘어 Bold" panose="020B0600000101010101" pitchFamily="50" charset="-127"/>
      <p:bold r:id="rId20"/>
    </p:embeddedFont>
    <p:embeddedFont>
      <p:font typeface="나눔스퀘어 ExtraBold" panose="020B0600000101010101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8CA"/>
    <a:srgbClr val="00BFC4"/>
    <a:srgbClr val="478CC7"/>
    <a:srgbClr val="4780B1"/>
    <a:srgbClr val="F26464"/>
    <a:srgbClr val="F8766D"/>
    <a:srgbClr val="454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2015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2A7-40D2-84CE-267E60C60605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2A7-40D2-84CE-267E60C606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</c:strRef>
          </c:cat>
          <c:val>
            <c:numRef>
              <c:f>Sheet2!$B$2:$C$2</c:f>
              <c:numCache>
                <c:formatCode>General</c:formatCode>
                <c:ptCount val="2"/>
                <c:pt idx="0">
                  <c:v>2237363</c:v>
                </c:pt>
                <c:pt idx="1">
                  <c:v>341686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A7-40D2-84CE-267E60C6060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82A7-40D2-84CE-267E60C6060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82A7-40D2-84CE-267E60C60605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82A7-40D2-84CE-267E60C60605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82A7-40D2-84CE-267E60C6060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82A7-40D2-84CE-267E60C60605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82A7-40D2-84CE-267E60C60605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82A7-40D2-84CE-267E60C6060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82A7-40D2-84CE-267E60C60605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82A7-40D2-84CE-267E60C60605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2016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1"/>
          <c:order val="1"/>
          <c:spPr>
            <a:solidFill>
              <a:srgbClr val="F26464"/>
            </a:solidFill>
          </c:spPr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8B2-4AC5-9B2E-146CF6C6ADF4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8B2-4AC5-9B2E-146CF6C6AD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Sheet2!$B$3:$C$3</c:f>
              <c:numCache>
                <c:formatCode>General</c:formatCode>
                <c:ptCount val="2"/>
                <c:pt idx="0">
                  <c:v>3061522</c:v>
                </c:pt>
                <c:pt idx="1">
                  <c:v>929304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E8B2-4AC5-9B2E-146CF6C6ADF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E8B2-4AC5-9B2E-146CF6C6ADF4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E8B2-4AC5-9B2E-146CF6C6ADF4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E8B2-4AC5-9B2E-146CF6C6ADF4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E8B2-4AC5-9B2E-146CF6C6ADF4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E8B2-4AC5-9B2E-146CF6C6ADF4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E8B2-4AC5-9B2E-146CF6C6ADF4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E8B2-4AC5-9B2E-146CF6C6ADF4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E8B2-4AC5-9B2E-146CF6C6ADF4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E8B2-4AC5-9B2E-146CF6C6ADF4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2017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2"/>
          <c:order val="2"/>
          <c:spPr>
            <a:solidFill>
              <a:srgbClr val="F26464"/>
            </a:solidFill>
          </c:spPr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A157-40C4-B7A0-4944EFD0330C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A157-40C4-B7A0-4944EFD033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Sheet2!$B$4:$C$4</c:f>
              <c:numCache>
                <c:formatCode>General</c:formatCode>
                <c:ptCount val="2"/>
                <c:pt idx="0">
                  <c:v>747315</c:v>
                </c:pt>
                <c:pt idx="1">
                  <c:v>459499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A157-40C4-B7A0-4944EFD0330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A157-40C4-B7A0-4944EFD033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A157-40C4-B7A0-4944EFD0330C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A157-40C4-B7A0-4944EFD0330C}"/>
                  </c:ext>
                </c:extLst>
              </c15:ser>
            </c15:filteredPieSeries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A157-40C4-B7A0-4944EFD033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A157-40C4-B7A0-4944EFD0330C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A157-40C4-B7A0-4944EFD0330C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A157-40C4-B7A0-4944EFD033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A157-40C4-B7A0-4944EFD0330C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A157-40C4-B7A0-4944EFD0330C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2018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3"/>
          <c:order val="3"/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B266-40BE-A1D6-7EDBAF2E4B9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B266-40BE-A1D6-7EDBAF2E4B9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Sheet2!$B$5:$C$5</c:f>
              <c:numCache>
                <c:formatCode>General</c:formatCode>
                <c:ptCount val="2"/>
                <c:pt idx="0">
                  <c:v>666120</c:v>
                </c:pt>
                <c:pt idx="1">
                  <c:v>504007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B266-40BE-A1D6-7EDBAF2E4B9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B266-40BE-A1D6-7EDBAF2E4B9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B266-40BE-A1D6-7EDBAF2E4B91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B266-40BE-A1D6-7EDBAF2E4B91}"/>
                  </c:ext>
                </c:extLst>
              </c15:ser>
            </c15:filteredPieSeries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B266-40BE-A1D6-7EDBAF2E4B9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B266-40BE-A1D6-7EDBAF2E4B91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B266-40BE-A1D6-7EDBAF2E4B91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B266-40BE-A1D6-7EDBAF2E4B9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B266-40BE-A1D6-7EDBAF2E4B91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B266-40BE-A1D6-7EDBAF2E4B91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7FB36FB-C10C-479A-9DFD-15DEB134881C}" type="datetime1">
              <a:rPr lang="ko-KR" altLang="en-US"/>
              <a:pPr lvl="0">
                <a:defRPr/>
              </a:pPr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D64B5D5-48B7-4F94-AE9E-F3674E44000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3201" y="2447473"/>
            <a:ext cx="6665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관광산업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김신혁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김대현 이소정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임영택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예산 현황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08796" y="1566792"/>
            <a:ext cx="12875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/>
                <a:ea typeface="나눔스퀘어 ExtraBold"/>
              </a:rPr>
              <a:t>사드 이후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5835" y="437393"/>
            <a:ext cx="264033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제주 예산 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735" y="1006929"/>
            <a:ext cx="1049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예산 현황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7208" y="2237109"/>
            <a:ext cx="8422818" cy="382368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776755" y="5566854"/>
            <a:ext cx="351337" cy="162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06EA59-F3B4-4840-8A9B-0F149D7D123A}"/>
              </a:ext>
            </a:extLst>
          </p:cNvPr>
          <p:cNvSpPr/>
          <p:nvPr/>
        </p:nvSpPr>
        <p:spPr>
          <a:xfrm>
            <a:off x="9450026" y="3564177"/>
            <a:ext cx="17684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FF0000"/>
                </a:solidFill>
                <a:latin typeface="나눔스퀘어 ExtraBold"/>
                <a:ea typeface="나눔스퀘어 ExtraBold"/>
              </a:rPr>
              <a:t> 대폭 상승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0060" y="1691385"/>
            <a:ext cx="353975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전분야 지원금액 증가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5835" y="437393"/>
            <a:ext cx="264033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제주 예산 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735" y="1006929"/>
            <a:ext cx="1049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예산 분배</a:t>
            </a:r>
          </a:p>
        </p:txBody>
      </p:sp>
      <p:sp>
        <p:nvSpPr>
          <p:cNvPr id="2" name="화살표: 아래쪽 1"/>
          <p:cNvSpPr/>
          <p:nvPr/>
        </p:nvSpPr>
        <p:spPr>
          <a:xfrm>
            <a:off x="2018170" y="2683999"/>
            <a:ext cx="463529" cy="41812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33444" y="1691385"/>
            <a:ext cx="7145742" cy="417746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62983B7-D4CD-4E64-B7D9-2D27FBBA5B21}"/>
              </a:ext>
            </a:extLst>
          </p:cNvPr>
          <p:cNvSpPr/>
          <p:nvPr/>
        </p:nvSpPr>
        <p:spPr>
          <a:xfrm>
            <a:off x="1452562" y="3350856"/>
            <a:ext cx="20272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중국 의지</a:t>
            </a:r>
            <a:endParaRPr lang="ko-KR" altLang="en-US" sz="3200" dirty="0"/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0A3A7395-F57B-48CF-B6A0-DC6430E837C2}"/>
              </a:ext>
            </a:extLst>
          </p:cNvPr>
          <p:cNvSpPr/>
          <p:nvPr/>
        </p:nvSpPr>
        <p:spPr>
          <a:xfrm>
            <a:off x="1384183" y="2741407"/>
            <a:ext cx="1803633" cy="184311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B0E4DF-6C7F-4B13-94D5-5A042482B475}"/>
              </a:ext>
            </a:extLst>
          </p:cNvPr>
          <p:cNvSpPr/>
          <p:nvPr/>
        </p:nvSpPr>
        <p:spPr>
          <a:xfrm>
            <a:off x="1047518" y="5007784"/>
            <a:ext cx="24769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FF0000"/>
                </a:solidFill>
                <a:latin typeface="나눔스퀘어 ExtraBold"/>
                <a:ea typeface="나눔스퀘어 ExtraBold"/>
              </a:rPr>
              <a:t>다른 발전 방향</a:t>
            </a:r>
            <a:endParaRPr lang="ko-KR" altLang="en-US" sz="3200" dirty="0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F8B15BF7-26C8-4139-8143-B058BD27DF42}"/>
              </a:ext>
            </a:extLst>
          </p:cNvPr>
          <p:cNvSpPr/>
          <p:nvPr/>
        </p:nvSpPr>
        <p:spPr>
          <a:xfrm>
            <a:off x="2054234" y="4432867"/>
            <a:ext cx="463529" cy="41812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15" cy="754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spc="-300">
                <a:solidFill>
                  <a:srgbClr val="00002F"/>
                </a:solidFill>
                <a:latin typeface="나눔스퀘어 Bold"/>
                <a:ea typeface="나눔스퀘어 Bold"/>
              </a:rPr>
              <a:t>04</a:t>
            </a:r>
            <a:endParaRPr lang="ko-KR" altLang="en-US" sz="4400" spc="-300">
              <a:solidFill>
                <a:srgbClr val="00002F"/>
              </a:solidFill>
              <a:latin typeface="나눔스퀘어 Bold"/>
              <a:ea typeface="나눔스퀘어 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나눔스퀘어 Bold"/>
                <a:ea typeface="나눔스퀘어 Bold"/>
              </a:rPr>
              <a:t>최종 결과물 방향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87847" y="1917872"/>
            <a:ext cx="57695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앞으로의 발전을 위해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예산을 효율적으로 사용하여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탄탄한 </a:t>
            </a:r>
            <a:r>
              <a:rPr lang="ko-KR" altLang="en-US" sz="3200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고객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유치가 관건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153522" y="989148"/>
            <a:ext cx="273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0679" y="437393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5FDF32-9ADD-49FD-B8AE-02C936951E6A}"/>
              </a:ext>
            </a:extLst>
          </p:cNvPr>
          <p:cNvSpPr txBox="1"/>
          <p:nvPr/>
        </p:nvSpPr>
        <p:spPr>
          <a:xfrm>
            <a:off x="2439249" y="4385119"/>
            <a:ext cx="7266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내국인을 유치 할 수 있는 관광 아이템을 제시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BEB7287D-3432-46F9-823A-CDE4E83437EA}"/>
              </a:ext>
            </a:extLst>
          </p:cNvPr>
          <p:cNvSpPr/>
          <p:nvPr/>
        </p:nvSpPr>
        <p:spPr>
          <a:xfrm>
            <a:off x="5516927" y="3645949"/>
            <a:ext cx="939800" cy="584775"/>
          </a:xfrm>
          <a:prstGeom prst="downArrow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9DB3CD-BAFE-48C0-A071-93A9D8907FFC}"/>
              </a:ext>
            </a:extLst>
          </p:cNvPr>
          <p:cNvSpPr txBox="1"/>
          <p:nvPr/>
        </p:nvSpPr>
        <p:spPr>
          <a:xfrm>
            <a:off x="1076151" y="100692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2635" y="2447473"/>
            <a:ext cx="2146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830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조였습니다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 예산 현황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12300" y="4438650"/>
            <a:ext cx="2408887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76589" y="5022850"/>
            <a:ext cx="21900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세분화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비교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23787" y="5022850"/>
            <a:ext cx="2194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영향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관광객 영향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075926" y="5022850"/>
            <a:ext cx="1189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현황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분배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0671BA-B7BC-44CE-8CEE-A6DCFB8B51AC}"/>
              </a:ext>
            </a:extLst>
          </p:cNvPr>
          <p:cNvSpPr/>
          <p:nvPr/>
        </p:nvSpPr>
        <p:spPr>
          <a:xfrm>
            <a:off x="3420414" y="1728535"/>
            <a:ext cx="5631567" cy="58477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관광 산업에 영향을 주는 요인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 관광객 수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03483" y="100692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수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2D1F1-8DF3-470C-818D-FD0B10FA4093}"/>
              </a:ext>
            </a:extLst>
          </p:cNvPr>
          <p:cNvSpPr txBox="1"/>
          <p:nvPr/>
        </p:nvSpPr>
        <p:spPr>
          <a:xfrm>
            <a:off x="1212150" y="5699574"/>
            <a:ext cx="254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이후</a:t>
            </a:r>
            <a:endParaRPr lang="en-US" altLang="ko-KR" sz="3200" spc="-150" dirty="0">
              <a:solidFill>
                <a:srgbClr val="8DBA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227788-EC9B-4E62-AD36-2329D754C02B}"/>
              </a:ext>
            </a:extLst>
          </p:cNvPr>
          <p:cNvSpPr txBox="1"/>
          <p:nvPr/>
        </p:nvSpPr>
        <p:spPr>
          <a:xfrm>
            <a:off x="6967857" y="4976300"/>
            <a:ext cx="3382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이후 약간 하락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9786B5-002E-4B2A-BA24-50B544901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7" y="1907925"/>
            <a:ext cx="4134428" cy="3688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78906F-0C52-4C38-96C6-3F42A9F1BAA1}"/>
              </a:ext>
            </a:extLst>
          </p:cNvPr>
          <p:cNvSpPr txBox="1"/>
          <p:nvPr/>
        </p:nvSpPr>
        <p:spPr>
          <a:xfrm>
            <a:off x="1212150" y="1591110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r>
              <a:rPr lang="ko-KR" altLang="en-US" dirty="0"/>
              <a:t>년</a:t>
            </a:r>
            <a:r>
              <a:rPr lang="en-US" altLang="ko-KR" dirty="0"/>
              <a:t>~18</a:t>
            </a:r>
            <a:r>
              <a:rPr lang="ko-KR" altLang="en-US" dirty="0"/>
              <a:t>년 외국인 관광객 현황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D5C004-401D-4FB8-A59D-50EDA9B03463}"/>
              </a:ext>
            </a:extLst>
          </p:cNvPr>
          <p:cNvSpPr txBox="1"/>
          <p:nvPr/>
        </p:nvSpPr>
        <p:spPr>
          <a:xfrm>
            <a:off x="3758148" y="2241779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단위 </a:t>
            </a:r>
            <a:r>
              <a:rPr lang="en-US" altLang="ko-KR" sz="1100" dirty="0"/>
              <a:t>: </a:t>
            </a:r>
            <a:r>
              <a:rPr lang="ko-KR" altLang="en-US" sz="1100" dirty="0"/>
              <a:t>천명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C7174F7-6860-4FE1-AD08-ECE9FFAFC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1110"/>
            <a:ext cx="4322976" cy="331156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189DFE-0AB4-4BC8-A0DA-95E186922F52}"/>
              </a:ext>
            </a:extLst>
          </p:cNvPr>
          <p:cNvSpPr/>
          <p:nvPr/>
        </p:nvSpPr>
        <p:spPr>
          <a:xfrm>
            <a:off x="3628835" y="5638018"/>
            <a:ext cx="16017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대폭하락</a:t>
            </a:r>
            <a:endParaRPr lang="ko-KR" altLang="en-US" sz="3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B4DC02-11DB-41DC-9E1D-83BF53E21B48}"/>
              </a:ext>
            </a:extLst>
          </p:cNvPr>
          <p:cNvSpPr/>
          <p:nvPr/>
        </p:nvSpPr>
        <p:spPr>
          <a:xfrm>
            <a:off x="7506465" y="5437965"/>
            <a:ext cx="23054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But </a:t>
            </a:r>
            <a:r>
              <a:rPr lang="ko-KR" altLang="en-US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큰 영향</a:t>
            </a:r>
            <a:r>
              <a:rPr lang="en-US" altLang="ko-KR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endParaRPr lang="ko-KR" altLang="en-US" sz="3200" spc="-150" dirty="0">
              <a:solidFill>
                <a:srgbClr val="8DBA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42422" y="1669139"/>
            <a:ext cx="3231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 방문 외국인 관광객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009" y="100692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세분화</a:t>
            </a: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4FCF31BB-07C4-4330-B1B0-231968AA32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9673708"/>
              </p:ext>
            </p:extLst>
          </p:nvPr>
        </p:nvGraphicFramePr>
        <p:xfrm>
          <a:off x="762667" y="2344024"/>
          <a:ext cx="275828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11A41B65-8082-4EA0-B499-9216215EE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018948"/>
              </p:ext>
            </p:extLst>
          </p:nvPr>
        </p:nvGraphicFramePr>
        <p:xfrm>
          <a:off x="3613817" y="2344024"/>
          <a:ext cx="26249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1820BC85-375E-4A3E-9716-302750FC7D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950912"/>
              </p:ext>
            </p:extLst>
          </p:nvPr>
        </p:nvGraphicFramePr>
        <p:xfrm>
          <a:off x="6238749" y="2344024"/>
          <a:ext cx="262493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EBE5EF5C-B39B-4D7E-9C93-9BE383660C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497339"/>
              </p:ext>
            </p:extLst>
          </p:nvPr>
        </p:nvGraphicFramePr>
        <p:xfrm>
          <a:off x="8935913" y="2344024"/>
          <a:ext cx="255270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17CFCA-207C-4B01-BB48-20D62718CDDA}"/>
              </a:ext>
            </a:extLst>
          </p:cNvPr>
          <p:cNvSpPr txBox="1"/>
          <p:nvPr/>
        </p:nvSpPr>
        <p:spPr>
          <a:xfrm>
            <a:off x="3520949" y="5188861"/>
            <a:ext cx="5249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3600" spc="-150" dirty="0">
                <a:solidFill>
                  <a:srgbClr val="F2646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중국</a:t>
            </a:r>
            <a:r>
              <a:rPr lang="ko-KR" altLang="en-US" sz="3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압도적</a:t>
            </a:r>
          </a:p>
        </p:txBody>
      </p:sp>
    </p:spTree>
    <p:extLst>
      <p:ext uri="{BB962C8B-B14F-4D97-AF65-F5344CB8AC3E}">
        <p14:creationId xmlns:p14="http://schemas.microsoft.com/office/powerpoint/2010/main" val="333847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22906" y="1250821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방문자 수</a:t>
            </a:r>
            <a:endParaRPr lang="en-US" altLang="ko-KR" sz="32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0894" y="1006929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비교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D078AAE-E090-4DC0-8534-A2D59F295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177" y="1910631"/>
            <a:ext cx="2460060" cy="346706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46B75E5-5A42-4295-AE96-D0A8BB98C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70" y="1910632"/>
            <a:ext cx="2460060" cy="346706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7EC3D12-F349-4295-BB75-1AA9D97F9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399" y="1910632"/>
            <a:ext cx="2460060" cy="34670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F758E8B-C844-48E3-813E-D33CD261D27E}"/>
              </a:ext>
            </a:extLst>
          </p:cNvPr>
          <p:cNvSpPr txBox="1"/>
          <p:nvPr/>
        </p:nvSpPr>
        <p:spPr>
          <a:xfrm>
            <a:off x="1589175" y="2264724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2016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FF4B07-8DB3-40DF-9859-21EDCCF8622E}"/>
              </a:ext>
            </a:extLst>
          </p:cNvPr>
          <p:cNvSpPr txBox="1"/>
          <p:nvPr/>
        </p:nvSpPr>
        <p:spPr>
          <a:xfrm>
            <a:off x="5098797" y="2264723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2017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D58962-0935-493C-9E88-E9D17BEF03D9}"/>
              </a:ext>
            </a:extLst>
          </p:cNvPr>
          <p:cNvSpPr txBox="1"/>
          <p:nvPr/>
        </p:nvSpPr>
        <p:spPr>
          <a:xfrm>
            <a:off x="8752495" y="2264723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2018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85DABF-F16B-4096-86D9-AA5B166CA5CC}"/>
              </a:ext>
            </a:extLst>
          </p:cNvPr>
          <p:cNvSpPr txBox="1"/>
          <p:nvPr/>
        </p:nvSpPr>
        <p:spPr>
          <a:xfrm>
            <a:off x="1840674" y="3691662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75%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893394-F9DB-4E46-99CF-045BA011F6AE}"/>
              </a:ext>
            </a:extLst>
          </p:cNvPr>
          <p:cNvSpPr txBox="1"/>
          <p:nvPr/>
        </p:nvSpPr>
        <p:spPr>
          <a:xfrm>
            <a:off x="2459328" y="3216650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25%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37BD3A-287A-435E-BE19-E48C02E98699}"/>
              </a:ext>
            </a:extLst>
          </p:cNvPr>
          <p:cNvSpPr txBox="1"/>
          <p:nvPr/>
        </p:nvSpPr>
        <p:spPr>
          <a:xfrm>
            <a:off x="5308269" y="3691662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92%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88E6C9-F51A-4459-A826-5B3A0D700027}"/>
              </a:ext>
            </a:extLst>
          </p:cNvPr>
          <p:cNvSpPr txBox="1"/>
          <p:nvPr/>
        </p:nvSpPr>
        <p:spPr>
          <a:xfrm>
            <a:off x="5753570" y="2990665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8%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83452B-3CD9-4F5C-9995-E2A7205A4C79}"/>
              </a:ext>
            </a:extLst>
          </p:cNvPr>
          <p:cNvSpPr txBox="1"/>
          <p:nvPr/>
        </p:nvSpPr>
        <p:spPr>
          <a:xfrm>
            <a:off x="9037121" y="3691662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92%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29F89F-1FAE-4989-8907-8DB9FD840672}"/>
              </a:ext>
            </a:extLst>
          </p:cNvPr>
          <p:cNvSpPr txBox="1"/>
          <p:nvPr/>
        </p:nvSpPr>
        <p:spPr>
          <a:xfrm>
            <a:off x="9482422" y="2990665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8%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53C4-0A28-4DEA-9033-625550D769E4}"/>
              </a:ext>
            </a:extLst>
          </p:cNvPr>
          <p:cNvSpPr txBox="1"/>
          <p:nvPr/>
        </p:nvSpPr>
        <p:spPr>
          <a:xfrm>
            <a:off x="4118666" y="5135723"/>
            <a:ext cx="34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876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</a:t>
            </a:r>
            <a:r>
              <a:rPr lang="en-US" altLang="ko-KR" sz="24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r>
              <a:rPr lang="ko-KR" altLang="en-US" sz="2400" spc="-150" dirty="0">
                <a:solidFill>
                  <a:srgbClr val="00BFC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</a:t>
            </a:r>
          </a:p>
        </p:txBody>
      </p:sp>
    </p:spTree>
    <p:extLst>
      <p:ext uri="{BB962C8B-B14F-4D97-AF65-F5344CB8AC3E}">
        <p14:creationId xmlns:p14="http://schemas.microsoft.com/office/powerpoint/2010/main" val="341585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외부요인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5532" y="2735349"/>
            <a:ext cx="479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사드의 영향 큰 변화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영향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ADE658-6C45-4F11-9959-6C9D4781E7CA}"/>
              </a:ext>
            </a:extLst>
          </p:cNvPr>
          <p:cNvGrpSpPr/>
          <p:nvPr/>
        </p:nvGrpSpPr>
        <p:grpSpPr>
          <a:xfrm>
            <a:off x="5030339" y="1376261"/>
            <a:ext cx="5319756" cy="4887007"/>
            <a:chOff x="6441562" y="312396"/>
            <a:chExt cx="5319756" cy="488700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A6286BA-8684-4230-B80B-E2DD7CB20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1562" y="312396"/>
              <a:ext cx="4429743" cy="4887007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EDEADEB-2832-481D-A79E-8DB4B625F491}"/>
                </a:ext>
              </a:extLst>
            </p:cNvPr>
            <p:cNvGrpSpPr/>
            <p:nvPr/>
          </p:nvGrpSpPr>
          <p:grpSpPr>
            <a:xfrm>
              <a:off x="10610892" y="2387064"/>
              <a:ext cx="1150426" cy="485684"/>
              <a:chOff x="10610891" y="2402759"/>
              <a:chExt cx="1150426" cy="485684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82622C1-7362-41B7-85A2-86091B1A0BE2}"/>
                  </a:ext>
                </a:extLst>
              </p:cNvPr>
              <p:cNvSpPr/>
              <p:nvPr/>
            </p:nvSpPr>
            <p:spPr>
              <a:xfrm>
                <a:off x="10610891" y="2402759"/>
                <a:ext cx="1150425" cy="4856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533F80-B339-42DD-801C-887222828A63}"/>
                  </a:ext>
                </a:extLst>
              </p:cNvPr>
              <p:cNvSpPr txBox="1"/>
              <p:nvPr/>
            </p:nvSpPr>
            <p:spPr>
              <a:xfrm>
                <a:off x="10771944" y="2402759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중국인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3F3C87-6CB1-4BAD-BD13-512420CF6AEF}"/>
                  </a:ext>
                </a:extLst>
              </p:cNvPr>
              <p:cNvSpPr txBox="1"/>
              <p:nvPr/>
            </p:nvSpPr>
            <p:spPr>
              <a:xfrm>
                <a:off x="10771944" y="2626832"/>
                <a:ext cx="9893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중국 외 국가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8294F90-0B94-4CAC-8ABF-E907D94B479C}"/>
                  </a:ext>
                </a:extLst>
              </p:cNvPr>
              <p:cNvSpPr/>
              <p:nvPr/>
            </p:nvSpPr>
            <p:spPr>
              <a:xfrm>
                <a:off x="10699889" y="2487227"/>
                <a:ext cx="84755" cy="8475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2188ACF-167D-43BB-9D85-DAF85882AD65}"/>
                  </a:ext>
                </a:extLst>
              </p:cNvPr>
              <p:cNvSpPr/>
              <p:nvPr/>
            </p:nvSpPr>
            <p:spPr>
              <a:xfrm>
                <a:off x="10699889" y="2715259"/>
                <a:ext cx="84755" cy="84755"/>
              </a:xfrm>
              <a:prstGeom prst="rect">
                <a:avLst/>
              </a:prstGeom>
              <a:solidFill>
                <a:srgbClr val="454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39D724-850B-4A33-887A-BA2130456A50}"/>
                </a:ext>
              </a:extLst>
            </p:cNvPr>
            <p:cNvSpPr txBox="1"/>
            <p:nvPr/>
          </p:nvSpPr>
          <p:spPr>
            <a:xfrm>
              <a:off x="9764785" y="813732"/>
              <a:ext cx="824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[</a:t>
              </a:r>
              <a:r>
                <a:rPr lang="ko-KR" altLang="en-US" sz="1100" dirty="0"/>
                <a:t>단위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명</a:t>
              </a:r>
              <a:r>
                <a:rPr lang="en-US" altLang="ko-KR" sz="1100" dirty="0"/>
                <a:t>]</a:t>
              </a:r>
              <a:endParaRPr lang="ko-KR" altLang="en-US" sz="1100" dirty="0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38B73159-03C5-4BAA-956C-A38CBC162A89}"/>
                </a:ext>
              </a:extLst>
            </p:cNvPr>
            <p:cNvSpPr/>
            <p:nvPr/>
          </p:nvSpPr>
          <p:spPr>
            <a:xfrm rot="3899567">
              <a:off x="7976268" y="2153446"/>
              <a:ext cx="2276438" cy="15482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DE643C-A15B-409F-A172-D99D8C9B29E6}"/>
                </a:ext>
              </a:extLst>
            </p:cNvPr>
            <p:cNvSpPr txBox="1"/>
            <p:nvPr/>
          </p:nvSpPr>
          <p:spPr>
            <a:xfrm>
              <a:off x="8411599" y="755009"/>
              <a:ext cx="8322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15</a:t>
              </a:r>
              <a:r>
                <a:rPr lang="ko-KR" altLang="en-US" sz="1100" dirty="0"/>
                <a:t>년</a:t>
              </a:r>
              <a:r>
                <a:rPr lang="en-US" altLang="ko-KR" sz="1100" dirty="0"/>
                <a:t>-18</a:t>
              </a:r>
              <a:r>
                <a:rPr lang="ko-KR" altLang="en-US" sz="1100" dirty="0"/>
                <a:t>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63959B-A2CF-4E30-BF55-C579E106378C}"/>
                </a:ext>
              </a:extLst>
            </p:cNvPr>
            <p:cNvSpPr txBox="1"/>
            <p:nvPr/>
          </p:nvSpPr>
          <p:spPr>
            <a:xfrm>
              <a:off x="8859589" y="2125454"/>
              <a:ext cx="729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-75.59%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83400" y="2073747"/>
            <a:ext cx="3998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GNI(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국내총소득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비교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관광객 요인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F3AF4D-A2E4-4211-88F7-E1D880317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821" y="1191595"/>
            <a:ext cx="5201376" cy="49441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C77E64-3407-4760-BA5A-29CACCFD7888}"/>
              </a:ext>
            </a:extLst>
          </p:cNvPr>
          <p:cNvSpPr txBox="1"/>
          <p:nvPr/>
        </p:nvSpPr>
        <p:spPr>
          <a:xfrm>
            <a:off x="1837517" y="3940785"/>
            <a:ext cx="2289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상관계수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0.3535972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E39B4CD-6502-43AB-A787-96332370B670}"/>
              </a:ext>
            </a:extLst>
          </p:cNvPr>
          <p:cNvSpPr/>
          <p:nvPr/>
        </p:nvSpPr>
        <p:spPr>
          <a:xfrm>
            <a:off x="2802789" y="3121306"/>
            <a:ext cx="359432" cy="564018"/>
          </a:xfrm>
          <a:prstGeom prst="downArrow">
            <a:avLst/>
          </a:prstGeom>
          <a:noFill/>
          <a:ln>
            <a:solidFill>
              <a:srgbClr val="A3C8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5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271</Words>
  <Application>Microsoft Office PowerPoint</Application>
  <PresentationFormat>와이드스크린</PresentationFormat>
  <Paragraphs>98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나눔스퀘어 ExtraBold</vt:lpstr>
      <vt:lpstr>나눔스퀘어 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ICT01_16</cp:lastModifiedBy>
  <cp:revision>32</cp:revision>
  <dcterms:created xsi:type="dcterms:W3CDTF">2017-05-29T09:12:16Z</dcterms:created>
  <dcterms:modified xsi:type="dcterms:W3CDTF">2019-12-13T01:53:29Z</dcterms:modified>
  <cp:version>1000.0000.01</cp:version>
</cp:coreProperties>
</file>