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80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52B0F5"/>
    <a:srgbClr val="D93A59"/>
    <a:srgbClr val="D35D5D"/>
    <a:srgbClr val="3A6AC1"/>
    <a:srgbClr val="F8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C15C20-DD88-42B4-AF45-DB90C5929389}"/>
              </a:ext>
            </a:extLst>
          </p:cNvPr>
          <p:cNvSpPr/>
          <p:nvPr/>
        </p:nvSpPr>
        <p:spPr>
          <a:xfrm>
            <a:off x="6994525" y="3519653"/>
            <a:ext cx="1211564" cy="408625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270635" y="861342"/>
            <a:ext cx="2640330" cy="5750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분석 과정 정리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A0E4D-D4A4-4AB7-AC70-A4CF2253184B}"/>
              </a:ext>
            </a:extLst>
          </p:cNvPr>
          <p:cNvSpPr txBox="1"/>
          <p:nvPr/>
        </p:nvSpPr>
        <p:spPr>
          <a:xfrm>
            <a:off x="6629979" y="2719740"/>
            <a:ext cx="527419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분석결과로는 제주도는</a:t>
            </a:r>
          </a:p>
          <a:p>
            <a:pPr algn="ctr">
              <a:defRPr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‘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Bold"/>
                <a:ea typeface="나눔스퀘어 Bold"/>
              </a:rPr>
              <a:t>섬‘이라는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 지리적  특성 때문에</a:t>
            </a:r>
          </a:p>
          <a:p>
            <a:pPr algn="ctr">
              <a:defRPr/>
            </a:pPr>
            <a:r>
              <a:rPr lang="ko-KR" altLang="en-US" sz="2800" b="1" spc="-150" dirty="0">
                <a:solidFill>
                  <a:schemeClr val="bg1"/>
                </a:solidFill>
                <a:latin typeface="나눔스퀘어 Bold"/>
                <a:ea typeface="나눔스퀘어 Bold"/>
              </a:rPr>
              <a:t>해상운송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이 무조건 있어야 하는 것으로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결론이 나왔고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근본적으로 물가가 오르는 것을 막으려면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제주도가 앞장서서 물가를</a:t>
            </a:r>
            <a:endParaRPr lang="en-US" altLang="ko-KR" sz="2400" spc="-150" dirty="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잡아야 된다고 생각합니다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20" name="화살표: 위로 굽음 19">
            <a:extLst>
              <a:ext uri="{FF2B5EF4-FFF2-40B4-BE49-F238E27FC236}">
                <a16:creationId xmlns:a16="http://schemas.microsoft.com/office/drawing/2014/main" id="{D0673641-0635-45B9-80B4-1FAA74276A2A}"/>
              </a:ext>
            </a:extLst>
          </p:cNvPr>
          <p:cNvSpPr/>
          <p:nvPr/>
        </p:nvSpPr>
        <p:spPr>
          <a:xfrm rot="5400000" flipV="1">
            <a:off x="4202988" y="3001067"/>
            <a:ext cx="748725" cy="1678738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7EFCA6-83EE-4788-BA86-D64BB8F982E5}"/>
              </a:ext>
            </a:extLst>
          </p:cNvPr>
          <p:cNvSpPr/>
          <p:nvPr/>
        </p:nvSpPr>
        <p:spPr>
          <a:xfrm>
            <a:off x="797995" y="2074551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F22974-0375-4584-B358-83F2E5FEEA27}"/>
              </a:ext>
            </a:extLst>
          </p:cNvPr>
          <p:cNvSpPr/>
          <p:nvPr/>
        </p:nvSpPr>
        <p:spPr>
          <a:xfrm>
            <a:off x="2252184" y="2074551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1732E6A-8804-4D6F-B5C5-3C8DCA3F5081}"/>
              </a:ext>
            </a:extLst>
          </p:cNvPr>
          <p:cNvSpPr/>
          <p:nvPr/>
        </p:nvSpPr>
        <p:spPr>
          <a:xfrm>
            <a:off x="3737982" y="2074551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1090E5E-E0DB-400C-AAC8-D33977129302}"/>
              </a:ext>
            </a:extLst>
          </p:cNvPr>
          <p:cNvSpPr/>
          <p:nvPr/>
        </p:nvSpPr>
        <p:spPr>
          <a:xfrm>
            <a:off x="5253369" y="2074551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59DF92B-890F-4C56-BF03-7FB88598A4E0}"/>
              </a:ext>
            </a:extLst>
          </p:cNvPr>
          <p:cNvSpPr/>
          <p:nvPr/>
        </p:nvSpPr>
        <p:spPr>
          <a:xfrm>
            <a:off x="4562900" y="5041712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AFBB939-B481-42AE-B7F9-215421E6AF6B}"/>
              </a:ext>
            </a:extLst>
          </p:cNvPr>
          <p:cNvSpPr/>
          <p:nvPr/>
        </p:nvSpPr>
        <p:spPr>
          <a:xfrm>
            <a:off x="1241974" y="5022874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DD08E3-A249-47C1-A318-A3B6C60998DA}"/>
              </a:ext>
            </a:extLst>
          </p:cNvPr>
          <p:cNvSpPr/>
          <p:nvPr/>
        </p:nvSpPr>
        <p:spPr>
          <a:xfrm>
            <a:off x="2909180" y="5041712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F55A55A-245F-4C65-A1B2-CBCACC88FECF}"/>
              </a:ext>
            </a:extLst>
          </p:cNvPr>
          <p:cNvSpPr/>
          <p:nvPr/>
        </p:nvSpPr>
        <p:spPr>
          <a:xfrm>
            <a:off x="681473" y="1844648"/>
            <a:ext cx="5739776" cy="1510812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0B779-7EC9-4243-A759-64EA68BEE1FD}"/>
              </a:ext>
            </a:extLst>
          </p:cNvPr>
          <p:cNvSpPr txBox="1"/>
          <p:nvPr/>
        </p:nvSpPr>
        <p:spPr>
          <a:xfrm>
            <a:off x="2900277" y="1611085"/>
            <a:ext cx="12939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내륙지역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4579A7D-FD4D-4A56-9500-DEFC3ECE2075}"/>
              </a:ext>
            </a:extLst>
          </p:cNvPr>
          <p:cNvSpPr/>
          <p:nvPr/>
        </p:nvSpPr>
        <p:spPr>
          <a:xfrm>
            <a:off x="1092522" y="4848132"/>
            <a:ext cx="4796701" cy="1349319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94F4AD-3E48-452D-8F60-A26DAB54F04A}"/>
              </a:ext>
            </a:extLst>
          </p:cNvPr>
          <p:cNvSpPr txBox="1"/>
          <p:nvPr/>
        </p:nvSpPr>
        <p:spPr>
          <a:xfrm>
            <a:off x="2964337" y="4626766"/>
            <a:ext cx="10455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3E8A2D0-B541-4957-AECE-E1FEF1BEEE07}"/>
              </a:ext>
            </a:extLst>
          </p:cNvPr>
          <p:cNvSpPr/>
          <p:nvPr/>
        </p:nvSpPr>
        <p:spPr>
          <a:xfrm>
            <a:off x="1925176" y="2472078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7ED5AF3-CD48-44F1-931C-2B5E9C93233B}"/>
              </a:ext>
            </a:extLst>
          </p:cNvPr>
          <p:cNvSpPr/>
          <p:nvPr/>
        </p:nvSpPr>
        <p:spPr>
          <a:xfrm>
            <a:off x="2953156" y="3476111"/>
            <a:ext cx="1084120" cy="10534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A77E7B0-CF76-4AE9-907F-95181F46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11" y="3575522"/>
            <a:ext cx="868523" cy="84394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C46A518-EF7E-463B-8A23-74529A564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18" y="5177187"/>
            <a:ext cx="818699" cy="7955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B082BAA-6E1A-4CD8-AD11-641B4BABF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7" y="5109101"/>
            <a:ext cx="798587" cy="775985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E47654F2-9293-4B55-B6C5-A355D2E8A688}"/>
              </a:ext>
            </a:extLst>
          </p:cNvPr>
          <p:cNvSpPr/>
          <p:nvPr/>
        </p:nvSpPr>
        <p:spPr>
          <a:xfrm>
            <a:off x="3444083" y="2472078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8CD1C06-8335-4155-AE76-A780CC8A694F}"/>
              </a:ext>
            </a:extLst>
          </p:cNvPr>
          <p:cNvSpPr/>
          <p:nvPr/>
        </p:nvSpPr>
        <p:spPr>
          <a:xfrm>
            <a:off x="4931394" y="2472078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2D4EB73-9076-4946-97BD-F855B1D1D638}"/>
              </a:ext>
            </a:extLst>
          </p:cNvPr>
          <p:cNvSpPr/>
          <p:nvPr/>
        </p:nvSpPr>
        <p:spPr>
          <a:xfrm>
            <a:off x="2548787" y="5411433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BE9632-9CC2-40DD-859D-4E06BAC289A0}"/>
              </a:ext>
            </a:extLst>
          </p:cNvPr>
          <p:cNvSpPr/>
          <p:nvPr/>
        </p:nvSpPr>
        <p:spPr>
          <a:xfrm>
            <a:off x="4216260" y="5411433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위로 굽음 40">
            <a:extLst>
              <a:ext uri="{FF2B5EF4-FFF2-40B4-BE49-F238E27FC236}">
                <a16:creationId xmlns:a16="http://schemas.microsoft.com/office/drawing/2014/main" id="{CC226F62-384A-45C3-AD5D-7D9931EA8902}"/>
              </a:ext>
            </a:extLst>
          </p:cNvPr>
          <p:cNvSpPr/>
          <p:nvPr/>
        </p:nvSpPr>
        <p:spPr>
          <a:xfrm rot="10800000">
            <a:off x="1640924" y="3884736"/>
            <a:ext cx="1348591" cy="74145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0E5697D-0BA9-400A-818B-EE5A06B1F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2" y="2155238"/>
            <a:ext cx="904966" cy="84760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8A08A8A-03A5-439F-B9D6-EB38FF34C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96" y="2145657"/>
            <a:ext cx="966316" cy="87860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222E885-5B4D-42EF-9E32-CD4591CC9E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6" y="2188054"/>
            <a:ext cx="846626" cy="83703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1CDC4DB-2362-430E-B159-0694BC996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42" y="2272062"/>
            <a:ext cx="1035976" cy="67918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EE74325-0FF9-4B9A-B9ED-3D5D50C6C9B3}"/>
              </a:ext>
            </a:extLst>
          </p:cNvPr>
          <p:cNvCxnSpPr>
            <a:cxnSpLocks/>
          </p:cNvCxnSpPr>
          <p:nvPr/>
        </p:nvCxnSpPr>
        <p:spPr>
          <a:xfrm>
            <a:off x="4060587" y="3740564"/>
            <a:ext cx="2787102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FB385533-40BB-41F2-9E4C-173A27B8EDC8}"/>
              </a:ext>
            </a:extLst>
          </p:cNvPr>
          <p:cNvSpPr/>
          <p:nvPr/>
        </p:nvSpPr>
        <p:spPr>
          <a:xfrm>
            <a:off x="2856098" y="3378355"/>
            <a:ext cx="1265413" cy="122959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48644E4-E69F-44B1-AE86-6BB294EAF9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11" y="5140950"/>
            <a:ext cx="938823" cy="86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9ABBF1A-EFBC-4690-AEAB-EA6EEAAFB793}"/>
              </a:ext>
            </a:extLst>
          </p:cNvPr>
          <p:cNvSpPr/>
          <p:nvPr/>
        </p:nvSpPr>
        <p:spPr>
          <a:xfrm>
            <a:off x="7393492" y="2257212"/>
            <a:ext cx="4261400" cy="27507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FB404F-5BB0-4C5B-BB8B-DB15320D8E53}"/>
              </a:ext>
            </a:extLst>
          </p:cNvPr>
          <p:cNvSpPr/>
          <p:nvPr/>
        </p:nvSpPr>
        <p:spPr>
          <a:xfrm>
            <a:off x="889001" y="2162839"/>
            <a:ext cx="6028956" cy="146342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C98504D-E1CA-4C76-957D-BF4152D6A5E4}"/>
              </a:ext>
            </a:extLst>
          </p:cNvPr>
          <p:cNvSpPr/>
          <p:nvPr/>
        </p:nvSpPr>
        <p:spPr>
          <a:xfrm>
            <a:off x="1120620" y="2274972"/>
            <a:ext cx="1042142" cy="10421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D845752-1908-4B7B-B233-1E761ABE1F1C}"/>
              </a:ext>
            </a:extLst>
          </p:cNvPr>
          <p:cNvSpPr/>
          <p:nvPr/>
        </p:nvSpPr>
        <p:spPr>
          <a:xfrm>
            <a:off x="5652507" y="2274972"/>
            <a:ext cx="1042142" cy="10421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제안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7951382" y="1903390"/>
            <a:ext cx="315166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제안 실현을 위한</a:t>
            </a:r>
            <a:endParaRPr kumimoji="0" lang="en-US" altLang="ko-KR" sz="2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민관 협력 거버넌스</a:t>
            </a:r>
            <a:r>
              <a:rPr lang="en-US" altLang="ko-KR" sz="2400" b="1" spc="-300" baseline="30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45EE2-218A-495B-8D16-EDEFB3CBC1FD}"/>
              </a:ext>
            </a:extLst>
          </p:cNvPr>
          <p:cNvSpPr txBox="1"/>
          <p:nvPr/>
        </p:nvSpPr>
        <p:spPr>
          <a:xfrm>
            <a:off x="5855889" y="3288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92134-8C67-41F9-9CD0-F301781A4791}"/>
              </a:ext>
            </a:extLst>
          </p:cNvPr>
          <p:cNvSpPr txBox="1"/>
          <p:nvPr/>
        </p:nvSpPr>
        <p:spPr>
          <a:xfrm>
            <a:off x="1204988" y="3288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지자체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CCE28-C68D-42A7-838F-DD39CC42EA77}"/>
              </a:ext>
            </a:extLst>
          </p:cNvPr>
          <p:cNvSpPr txBox="1"/>
          <p:nvPr/>
        </p:nvSpPr>
        <p:spPr>
          <a:xfrm>
            <a:off x="3440906" y="232777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공개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DC0243-0A46-4DF8-9709-A55D1B5E2AA2}"/>
              </a:ext>
            </a:extLst>
          </p:cNvPr>
          <p:cNvSpPr txBox="1"/>
          <p:nvPr/>
        </p:nvSpPr>
        <p:spPr>
          <a:xfrm>
            <a:off x="2926620" y="287680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해상 운송료 지원 혜택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14E01-C8B1-4332-B98D-E731DE8E297C}"/>
              </a:ext>
            </a:extLst>
          </p:cNvPr>
          <p:cNvSpPr txBox="1"/>
          <p:nvPr/>
        </p:nvSpPr>
        <p:spPr>
          <a:xfrm>
            <a:off x="4769908" y="4989380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저물가 제공으로</a:t>
            </a:r>
            <a:endParaRPr lang="en-US" altLang="ko-KR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 촉진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0A39C-CA48-4086-952B-D924EF398E6F}"/>
              </a:ext>
            </a:extLst>
          </p:cNvPr>
          <p:cNvSpPr txBox="1"/>
          <p:nvPr/>
        </p:nvSpPr>
        <p:spPr>
          <a:xfrm>
            <a:off x="3513941" y="60418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관광객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EC552E-E632-4167-AFE7-EA3F1C1BDC8C}"/>
              </a:ext>
            </a:extLst>
          </p:cNvPr>
          <p:cNvCxnSpPr/>
          <p:nvPr/>
        </p:nvCxnSpPr>
        <p:spPr>
          <a:xfrm>
            <a:off x="2363858" y="2859322"/>
            <a:ext cx="3131185" cy="0"/>
          </a:xfrm>
          <a:prstGeom prst="straightConnector1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220EAF-3AEE-4DFB-9D36-3AC5A63008F3}"/>
              </a:ext>
            </a:extLst>
          </p:cNvPr>
          <p:cNvCxnSpPr>
            <a:cxnSpLocks/>
          </p:cNvCxnSpPr>
          <p:nvPr/>
        </p:nvCxnSpPr>
        <p:spPr>
          <a:xfrm flipH="1">
            <a:off x="2315590" y="2691444"/>
            <a:ext cx="3131185" cy="0"/>
          </a:xfrm>
          <a:prstGeom prst="straightConnector1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>
            <a:extLst>
              <a:ext uri="{FF2B5EF4-FFF2-40B4-BE49-F238E27FC236}">
                <a16:creationId xmlns:a16="http://schemas.microsoft.com/office/drawing/2014/main" id="{C864D739-69DE-460F-8AF3-F802C4D5F286}"/>
              </a:ext>
            </a:extLst>
          </p:cNvPr>
          <p:cNvSpPr txBox="1"/>
          <p:nvPr/>
        </p:nvSpPr>
        <p:spPr>
          <a:xfrm>
            <a:off x="4387377" y="1047271"/>
            <a:ext cx="7804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*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거버넌스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: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정부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기업 또는 시민사회가 함께 네트워크를 구성하여 사회문제를 해결하는 기제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[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체계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;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조직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]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93A102-C2E9-4137-8035-44E2C25FB50E}"/>
              </a:ext>
            </a:extLst>
          </p:cNvPr>
          <p:cNvSpPr txBox="1"/>
          <p:nvPr/>
        </p:nvSpPr>
        <p:spPr>
          <a:xfrm>
            <a:off x="5052418" y="582013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 증대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6AE762B-A51E-43E2-8E98-C760DD7A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7" y="2517091"/>
            <a:ext cx="1415661" cy="55486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A74D022-BE7A-454C-B688-949C3E185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55" y="2444532"/>
            <a:ext cx="684967" cy="68496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9C6D926-2CEE-4EBD-B9F4-FDFABAA74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77" y="4954132"/>
            <a:ext cx="1082041" cy="108204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3F5F3C5-1546-4633-9181-3296044F4942}"/>
              </a:ext>
            </a:extLst>
          </p:cNvPr>
          <p:cNvSpPr txBox="1"/>
          <p:nvPr/>
        </p:nvSpPr>
        <p:spPr>
          <a:xfrm>
            <a:off x="1211611" y="581829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글로벌 관광경쟁력 확보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064229-3C70-4548-8483-A5437DFA8FDF}"/>
              </a:ext>
            </a:extLst>
          </p:cNvPr>
          <p:cNvSpPr txBox="1"/>
          <p:nvPr/>
        </p:nvSpPr>
        <p:spPr>
          <a:xfrm>
            <a:off x="1589251" y="4623512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만족도</a:t>
            </a:r>
            <a:r>
              <a:rPr lang="en-US" altLang="ko-KR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증가</a:t>
            </a:r>
            <a:endParaRPr lang="en-US" altLang="ko-KR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재방문율</a:t>
            </a:r>
            <a:r>
              <a:rPr lang="en-US" altLang="ko-KR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상승</a:t>
            </a:r>
            <a:endParaRPr lang="en-US" altLang="ko-KR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바이럴 영향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678E2-E9A5-4126-8EDB-B46C0B9270A1}"/>
              </a:ext>
            </a:extLst>
          </p:cNvPr>
          <p:cNvSpPr txBox="1"/>
          <p:nvPr/>
        </p:nvSpPr>
        <p:spPr>
          <a:xfrm>
            <a:off x="2802947" y="1950188"/>
            <a:ext cx="2245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민관 협력 거버넌스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320C3EA-0E8E-4EED-B95C-7AC945047D13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4583693" y="3875229"/>
            <a:ext cx="1837754" cy="1688537"/>
          </a:xfrm>
          <a:prstGeom prst="bentConnector2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2B47AD6-7129-414F-89F3-9B12FDA824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43296" y="3794785"/>
            <a:ext cx="2016000" cy="1908000"/>
          </a:xfrm>
          <a:prstGeom prst="bentConnector2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E19A712-D7F7-43D2-BD15-433C176AFF7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662361" y="3792555"/>
            <a:ext cx="1836000" cy="1998249"/>
          </a:xfrm>
          <a:prstGeom prst="bentConnector2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3536E56-AF05-4CC3-8032-71D6729443F5}"/>
              </a:ext>
            </a:extLst>
          </p:cNvPr>
          <p:cNvCxnSpPr>
            <a:cxnSpLocks/>
          </p:cNvCxnSpPr>
          <p:nvPr/>
        </p:nvCxnSpPr>
        <p:spPr>
          <a:xfrm rot="10800000">
            <a:off x="1547874" y="3742463"/>
            <a:ext cx="1764907" cy="1837754"/>
          </a:xfrm>
          <a:prstGeom prst="bentConnector2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7">
            <a:extLst>
              <a:ext uri="{FF2B5EF4-FFF2-40B4-BE49-F238E27FC236}">
                <a16:creationId xmlns:a16="http://schemas.microsoft.com/office/drawing/2014/main" id="{F539FFD6-4F59-49F5-9D90-076B0E0D5B22}"/>
              </a:ext>
            </a:extLst>
          </p:cNvPr>
          <p:cNvSpPr txBox="1"/>
          <p:nvPr/>
        </p:nvSpPr>
        <p:spPr>
          <a:xfrm>
            <a:off x="7382713" y="2892565"/>
            <a:ext cx="42249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체계를 운용함에 있어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</a:t>
            </a:r>
            <a:r>
              <a:rPr lang="ko-KR" altLang="en-US" sz="2400" b="1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원가 공개 선행이 우선</a:t>
            </a:r>
            <a:endParaRPr lang="en-US" altLang="ko-KR" sz="2400" b="1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∵  기업의 지원금 횡령으로 인한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실질 물가 </a:t>
            </a:r>
            <a:r>
              <a:rPr lang="ko-KR" altLang="en-US" sz="2400" spc="-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미반영</a:t>
            </a: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사전 차단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D3654-E499-4B89-B912-BDC3DFD12C3F}"/>
              </a:ext>
            </a:extLst>
          </p:cNvPr>
          <p:cNvSpPr txBox="1"/>
          <p:nvPr/>
        </p:nvSpPr>
        <p:spPr>
          <a:xfrm>
            <a:off x="7866556" y="5795819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물가 문제 해결의 계기 마련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C10E10D9-9234-4470-AF4E-10C309922BA3}"/>
              </a:ext>
            </a:extLst>
          </p:cNvPr>
          <p:cNvSpPr/>
          <p:nvPr/>
        </p:nvSpPr>
        <p:spPr>
          <a:xfrm>
            <a:off x="8781143" y="5103556"/>
            <a:ext cx="1534886" cy="592710"/>
          </a:xfrm>
          <a:prstGeom prst="downArrow">
            <a:avLst/>
          </a:prstGeom>
          <a:gradFill>
            <a:gsLst>
              <a:gs pos="30000">
                <a:schemeClr val="accent1">
                  <a:lumMod val="5000"/>
                  <a:lumOff val="95000"/>
                </a:schemeClr>
              </a:gs>
              <a:gs pos="100000">
                <a:srgbClr val="8DBAB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B09F3C1-7966-4AFC-9F0C-0BBBAFD6460B}"/>
              </a:ext>
            </a:extLst>
          </p:cNvPr>
          <p:cNvSpPr/>
          <p:nvPr/>
        </p:nvSpPr>
        <p:spPr>
          <a:xfrm>
            <a:off x="3634392" y="3124395"/>
            <a:ext cx="6494225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지원금 횡령을 비롯한 기타 우회 차단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7761C3-197A-473B-A2D0-93A545BD8C5C}"/>
              </a:ext>
            </a:extLst>
          </p:cNvPr>
          <p:cNvSpPr/>
          <p:nvPr/>
        </p:nvSpPr>
        <p:spPr>
          <a:xfrm>
            <a:off x="3634393" y="3962205"/>
            <a:ext cx="6494226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기업 원가 공개를 기반으로 해상 운송료 지원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93B9AA-F79A-482D-B762-E8CD0A613666}"/>
              </a:ext>
            </a:extLst>
          </p:cNvPr>
          <p:cNvSpPr/>
          <p:nvPr/>
        </p:nvSpPr>
        <p:spPr>
          <a:xfrm>
            <a:off x="3634392" y="4803521"/>
            <a:ext cx="6494225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물가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소비 관련 핵심성과지표 선정 및 관리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7CE357-B162-408D-945E-353CD9AFF7D5}"/>
              </a:ext>
            </a:extLst>
          </p:cNvPr>
          <p:cNvSpPr/>
          <p:nvPr/>
        </p:nvSpPr>
        <p:spPr>
          <a:xfrm>
            <a:off x="3634392" y="2275933"/>
            <a:ext cx="6494225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지역 물가 하락 촉진으로 소비 활성 목표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2642EAA0-196D-4107-8A11-B02AF81B210C}"/>
              </a:ext>
            </a:extLst>
          </p:cNvPr>
          <p:cNvSpPr/>
          <p:nvPr/>
        </p:nvSpPr>
        <p:spPr>
          <a:xfrm flipH="1">
            <a:off x="2842467" y="2541893"/>
            <a:ext cx="1519040" cy="2580848"/>
          </a:xfrm>
          <a:prstGeom prst="flowChartDelay">
            <a:avLst/>
          </a:prstGeom>
          <a:noFill/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제안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38B74AB-B162-420D-B1BB-241B9A5848E6}"/>
              </a:ext>
            </a:extLst>
          </p:cNvPr>
          <p:cNvSpPr/>
          <p:nvPr/>
        </p:nvSpPr>
        <p:spPr>
          <a:xfrm>
            <a:off x="1720215" y="2882252"/>
            <a:ext cx="1756825" cy="1808749"/>
          </a:xfrm>
          <a:prstGeom prst="ellipse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민관 협력</a:t>
            </a:r>
            <a:endParaRPr lang="en-US" altLang="ko-KR" b="1" dirty="0"/>
          </a:p>
          <a:p>
            <a:pPr algn="ctr"/>
            <a:r>
              <a:rPr lang="ko-KR" altLang="en-US" b="1" dirty="0"/>
              <a:t>거버넌스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93AF1E-ABA9-4A9D-A65E-F92594D9D741}"/>
              </a:ext>
            </a:extLst>
          </p:cNvPr>
          <p:cNvSpPr/>
          <p:nvPr/>
        </p:nvSpPr>
        <p:spPr>
          <a:xfrm>
            <a:off x="3555733" y="2197273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전략적 연계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65BC00-BF9E-4478-B7D0-E88CB6784340}"/>
              </a:ext>
            </a:extLst>
          </p:cNvPr>
          <p:cNvSpPr/>
          <p:nvPr/>
        </p:nvSpPr>
        <p:spPr>
          <a:xfrm>
            <a:off x="3555733" y="3041399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위험관리</a:t>
            </a:r>
            <a:endParaRPr lang="ko-KR" altLang="en-US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1ABFD38-D122-4FAB-A96F-2B087CC43DBA}"/>
              </a:ext>
            </a:extLst>
          </p:cNvPr>
          <p:cNvSpPr/>
          <p:nvPr/>
        </p:nvSpPr>
        <p:spPr>
          <a:xfrm>
            <a:off x="3555733" y="3884131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가치제공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EE6B67-676F-4D84-9104-85F835F68195}"/>
              </a:ext>
            </a:extLst>
          </p:cNvPr>
          <p:cNvSpPr/>
          <p:nvPr/>
        </p:nvSpPr>
        <p:spPr>
          <a:xfrm>
            <a:off x="3555733" y="4726863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성과측정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F226544-2D92-4B5A-8CE7-FEEA89CE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546" y="2634179"/>
            <a:ext cx="1415661" cy="5548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7512E36-0A5E-44E9-9983-2985E92D4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94" y="4276279"/>
            <a:ext cx="684967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179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</vt:lpstr>
      <vt:lpstr>나눔스퀘어 Bold</vt:lpstr>
      <vt:lpstr>나눔스퀘어 ExtraBold</vt:lpstr>
      <vt:lpstr>맑은 고딕</vt:lpstr>
      <vt:lpstr>Arial</vt:lpstr>
      <vt:lpstr>내용 레이아웃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ICT01_19</dc:creator>
  <cp:lastModifiedBy>Kim Sinhyeok</cp:lastModifiedBy>
  <cp:revision>57</cp:revision>
  <dcterms:created xsi:type="dcterms:W3CDTF">2019-12-20T01:59:07Z</dcterms:created>
  <dcterms:modified xsi:type="dcterms:W3CDTF">2019-12-22T05:49:57Z</dcterms:modified>
</cp:coreProperties>
</file>