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48" r:id="rId2"/>
    <p:sldMasterId id="2147483656" r:id="rId3"/>
    <p:sldMasterId id="2147483660" r:id="rId4"/>
  </p:sldMasterIdLst>
  <p:notesMasterIdLst>
    <p:notesMasterId r:id="rId21"/>
  </p:notesMasterIdLst>
  <p:sldIdLst>
    <p:sldId id="258" r:id="rId5"/>
    <p:sldId id="260" r:id="rId6"/>
    <p:sldId id="270" r:id="rId7"/>
    <p:sldId id="272" r:id="rId8"/>
    <p:sldId id="273" r:id="rId9"/>
    <p:sldId id="275" r:id="rId10"/>
    <p:sldId id="276" r:id="rId11"/>
    <p:sldId id="274" r:id="rId12"/>
    <p:sldId id="262" r:id="rId13"/>
    <p:sldId id="263" r:id="rId14"/>
    <p:sldId id="264" r:id="rId15"/>
    <p:sldId id="265" r:id="rId16"/>
    <p:sldId id="268" r:id="rId17"/>
    <p:sldId id="269" r:id="rId18"/>
    <p:sldId id="266" r:id="rId19"/>
    <p:sldId id="267" r:id="rId20"/>
  </p:sldIdLst>
  <p:sldSz cx="12192000" cy="6858000"/>
  <p:notesSz cx="6858000" cy="9144000"/>
  <p:embeddedFontLst>
    <p:embeddedFont>
      <p:font typeface="나눔고딕 ExtraBold" panose="020D0904000000000000" pitchFamily="50" charset="-127"/>
      <p:bold r:id="rId22"/>
    </p:embeddedFont>
    <p:embeddedFont>
      <p:font typeface="나눔스퀘어" panose="020B0600000101010101" pitchFamily="50" charset="-127"/>
      <p:regular r:id="rId23"/>
    </p:embeddedFont>
    <p:embeddedFont>
      <p:font typeface="나눔스퀘어 Bold" panose="020B0600000101010101" pitchFamily="50" charset="-127"/>
      <p:bold r:id="rId24"/>
    </p:embeddedFont>
    <p:embeddedFont>
      <p:font typeface="나눔스퀘어 Extra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40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data\1.%20&#44288;&#44305;&#44061;&#49688;\&#51473;&#54868;&#44428;%20&#51228;&#50808;%20&#44288;&#44305;%20&#50900;&#45800;&#50948;%202015-201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data\1.%20&#44288;&#44305;&#44061;&#49688;\&#51473;&#54868;&#44428;%20&#51228;&#50808;%20&#44288;&#44305;%20&#50900;&#45800;&#50948;%202015-2018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data\4.%20&#52404;&#47448;&#44592;&#44036;,%20&#49689;&#48149;&#51068;&#49688;,%20&#49689;&#48149;&#51109;&#49548;,%20&#49689;&#48149;&#47564;&#51313;&#46020;\&#52404;&#47448;&#44592;&#44036;\&#45236;&#44397;&#51064;_&#52404;&#47448;&#44592;&#44036;_20191213154834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외국인 관광객 현황 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'중화권 제외 관광 월단위 2015-2018'!$M$2</c:f>
              <c:strCache>
                <c:ptCount val="1"/>
                <c:pt idx="0">
                  <c:v>2015년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2015-2018'!$N$2:$W$2</c:f>
              <c:numCache>
                <c:formatCode>#,##0_ </c:formatCode>
                <c:ptCount val="10"/>
                <c:pt idx="0">
                  <c:v>59233</c:v>
                </c:pt>
                <c:pt idx="1">
                  <c:v>22732</c:v>
                </c:pt>
                <c:pt idx="2">
                  <c:v>17839</c:v>
                </c:pt>
                <c:pt idx="3">
                  <c:v>29620</c:v>
                </c:pt>
                <c:pt idx="4">
                  <c:v>39892</c:v>
                </c:pt>
                <c:pt idx="5">
                  <c:v>22707</c:v>
                </c:pt>
                <c:pt idx="6">
                  <c:v>26806</c:v>
                </c:pt>
                <c:pt idx="7">
                  <c:v>30745</c:v>
                </c:pt>
                <c:pt idx="8">
                  <c:v>16898</c:v>
                </c:pt>
                <c:pt idx="9">
                  <c:v>75214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E-4A17-862A-EDFDA43D331E}"/>
            </c:ext>
          </c:extLst>
        </c:ser>
        <c:ser>
          <c:idx val="1"/>
          <c:order val="1"/>
          <c:tx>
            <c:strRef>
              <c:f>'중화권 제외 관광 월단위 2015-2018'!$M$3</c:f>
              <c:strCache>
                <c:ptCount val="1"/>
                <c:pt idx="0">
                  <c:v>2016년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2015-2018'!$N$3:$W$3</c:f>
              <c:numCache>
                <c:formatCode>#,##0_ </c:formatCode>
                <c:ptCount val="10"/>
                <c:pt idx="0">
                  <c:v>48027</c:v>
                </c:pt>
                <c:pt idx="1">
                  <c:v>44757</c:v>
                </c:pt>
                <c:pt idx="2">
                  <c:v>38046</c:v>
                </c:pt>
                <c:pt idx="3">
                  <c:v>50566</c:v>
                </c:pt>
                <c:pt idx="4">
                  <c:v>66207</c:v>
                </c:pt>
                <c:pt idx="5">
                  <c:v>33707</c:v>
                </c:pt>
                <c:pt idx="6">
                  <c:v>25008</c:v>
                </c:pt>
                <c:pt idx="7">
                  <c:v>46960</c:v>
                </c:pt>
                <c:pt idx="8">
                  <c:v>33942</c:v>
                </c:pt>
                <c:pt idx="9">
                  <c:v>109837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1E-4A17-862A-EDFDA43D331E}"/>
            </c:ext>
          </c:extLst>
        </c:ser>
        <c:ser>
          <c:idx val="2"/>
          <c:order val="2"/>
          <c:tx>
            <c:strRef>
              <c:f>'중화권 제외 관광 월단위 2015-2018'!$M$4</c:f>
              <c:strCache>
                <c:ptCount val="1"/>
                <c:pt idx="0">
                  <c:v>2017년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2015-2018'!$N$4:$W$4</c:f>
              <c:numCache>
                <c:formatCode>#,##0_ </c:formatCode>
                <c:ptCount val="10"/>
                <c:pt idx="0">
                  <c:v>55359</c:v>
                </c:pt>
                <c:pt idx="1">
                  <c:v>48952</c:v>
                </c:pt>
                <c:pt idx="2">
                  <c:v>28994</c:v>
                </c:pt>
                <c:pt idx="3">
                  <c:v>33732</c:v>
                </c:pt>
                <c:pt idx="4">
                  <c:v>49524</c:v>
                </c:pt>
                <c:pt idx="5">
                  <c:v>23065</c:v>
                </c:pt>
                <c:pt idx="6">
                  <c:v>24306</c:v>
                </c:pt>
                <c:pt idx="7">
                  <c:v>49694</c:v>
                </c:pt>
                <c:pt idx="8">
                  <c:v>32651</c:v>
                </c:pt>
                <c:pt idx="9">
                  <c:v>113222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1E-4A17-862A-EDFDA43D331E}"/>
            </c:ext>
          </c:extLst>
        </c:ser>
        <c:ser>
          <c:idx val="3"/>
          <c:order val="3"/>
          <c:tx>
            <c:strRef>
              <c:f>'중화권 제외 관광 월단위 2015-2018'!$M$5</c:f>
              <c:strCache>
                <c:ptCount val="1"/>
                <c:pt idx="0">
                  <c:v>2018년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2015-2018'!$N$5:$W$5</c:f>
              <c:numCache>
                <c:formatCode>#,##0_ </c:formatCode>
                <c:ptCount val="10"/>
                <c:pt idx="0">
                  <c:v>86634</c:v>
                </c:pt>
                <c:pt idx="1">
                  <c:v>49085</c:v>
                </c:pt>
                <c:pt idx="2">
                  <c:v>51341</c:v>
                </c:pt>
                <c:pt idx="3">
                  <c:v>28572</c:v>
                </c:pt>
                <c:pt idx="4">
                  <c:v>68353</c:v>
                </c:pt>
                <c:pt idx="5">
                  <c:v>23541</c:v>
                </c:pt>
                <c:pt idx="6">
                  <c:v>30233</c:v>
                </c:pt>
                <c:pt idx="7">
                  <c:v>43721</c:v>
                </c:pt>
                <c:pt idx="8">
                  <c:v>31270</c:v>
                </c:pt>
                <c:pt idx="9">
                  <c:v>91257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1E-4A17-862A-EDFDA43D33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7623024"/>
        <c:axId val="163598720"/>
      </c:barChart>
      <c:catAx>
        <c:axId val="15762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598720"/>
        <c:crosses val="autoZero"/>
        <c:auto val="1"/>
        <c:lblAlgn val="ctr"/>
        <c:lblOffset val="100"/>
        <c:noMultiLvlLbl val="0"/>
      </c:catAx>
      <c:valAx>
        <c:axId val="16359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762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500" b="1" i="0" baseline="0">
                <a:effectLst/>
              </a:rPr>
              <a:t>외국인 관광객 현황 </a:t>
            </a:r>
            <a:endParaRPr lang="ko-KR" altLang="ko-KR" sz="15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'중화권 제외 관광 월단위 2015-2018'!$X$2:$X$5</c:f>
              <c:strCache>
                <c:ptCount val="4"/>
                <c:pt idx="0">
                  <c:v>2015년</c:v>
                </c:pt>
                <c:pt idx="1">
                  <c:v>2016년</c:v>
                </c:pt>
                <c:pt idx="2">
                  <c:v>2017년</c:v>
                </c:pt>
                <c:pt idx="3">
                  <c:v>2018년</c:v>
                </c:pt>
              </c:strCache>
            </c:strRef>
          </c:cat>
          <c:val>
            <c:numRef>
              <c:f>'중화권 제외 관광 월단위 2015-2018'!$Y$2:$Y$5</c:f>
              <c:numCache>
                <c:formatCode>#,##0</c:formatCode>
                <c:ptCount val="4"/>
                <c:pt idx="0">
                  <c:v>341686</c:v>
                </c:pt>
                <c:pt idx="1">
                  <c:v>497057</c:v>
                </c:pt>
                <c:pt idx="2">
                  <c:v>459499</c:v>
                </c:pt>
                <c:pt idx="3">
                  <c:v>504007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7B-4555-A52D-00B9FEBDF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6269904"/>
        <c:axId val="377698112"/>
      </c:lineChart>
      <c:catAx>
        <c:axId val="366269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7698112"/>
        <c:crosses val="autoZero"/>
        <c:auto val="1"/>
        <c:lblAlgn val="ctr"/>
        <c:lblOffset val="100"/>
        <c:noMultiLvlLbl val="0"/>
      </c:catAx>
      <c:valAx>
        <c:axId val="37769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626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ko-KR" altLang="en-US"/>
              <a:t>내국인 체류기간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23666666666666666"/>
          <c:w val="0.93209295713035867"/>
          <c:h val="0.5118598716827063"/>
        </c:manualLayout>
      </c:layout>
      <c:barChart>
        <c:barDir val="col"/>
        <c:grouping val="clustered"/>
        <c:varyColors val="0"/>
        <c:ser>
          <c:idx val="0"/>
          <c:order val="0"/>
          <c:tx>
            <c:v>총인원 : 6,181명</c:v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내국인_체류기간_20191213154834!$D$2:$N$2</c:f>
              <c:strCache>
                <c:ptCount val="11"/>
                <c:pt idx="0">
                  <c:v>1일 (%)</c:v>
                </c:pt>
                <c:pt idx="1">
                  <c:v>2일 (%)</c:v>
                </c:pt>
                <c:pt idx="2">
                  <c:v>3일 (%)</c:v>
                </c:pt>
                <c:pt idx="3">
                  <c:v>4일 (%)</c:v>
                </c:pt>
                <c:pt idx="4">
                  <c:v>5일 (%)</c:v>
                </c:pt>
                <c:pt idx="5">
                  <c:v>6일 (%)</c:v>
                </c:pt>
                <c:pt idx="6">
                  <c:v>7일 (%)</c:v>
                </c:pt>
                <c:pt idx="7">
                  <c:v>8일 (%)</c:v>
                </c:pt>
                <c:pt idx="8">
                  <c:v>9일 (%)</c:v>
                </c:pt>
                <c:pt idx="9">
                  <c:v>10일 (%)</c:v>
                </c:pt>
                <c:pt idx="10">
                  <c:v>11일 이상 (%)</c:v>
                </c:pt>
              </c:strCache>
            </c:strRef>
          </c:cat>
          <c:val>
            <c:numRef>
              <c:f>내국인_체류기간_20191213154834!$D$3:$N$3</c:f>
              <c:numCache>
                <c:formatCode>General</c:formatCode>
                <c:ptCount val="11"/>
                <c:pt idx="0">
                  <c:v>0.7</c:v>
                </c:pt>
                <c:pt idx="1">
                  <c:v>6.5</c:v>
                </c:pt>
                <c:pt idx="2">
                  <c:v>52.2</c:v>
                </c:pt>
                <c:pt idx="3">
                  <c:v>29</c:v>
                </c:pt>
                <c:pt idx="4">
                  <c:v>5.9</c:v>
                </c:pt>
                <c:pt idx="5">
                  <c:v>1.4</c:v>
                </c:pt>
                <c:pt idx="6">
                  <c:v>1.7</c:v>
                </c:pt>
                <c:pt idx="7">
                  <c:v>0.2</c:v>
                </c:pt>
                <c:pt idx="8">
                  <c:v>0.1</c:v>
                </c:pt>
                <c:pt idx="9">
                  <c:v>0.6</c:v>
                </c:pt>
                <c:pt idx="10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D7-4C2E-941A-097522B4394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65981280"/>
        <c:axId val="364595104"/>
      </c:barChart>
      <c:catAx>
        <c:axId val="36598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4595104"/>
        <c:crosses val="autoZero"/>
        <c:auto val="1"/>
        <c:lblAlgn val="ctr"/>
        <c:lblOffset val="100"/>
        <c:noMultiLvlLbl val="0"/>
      </c:catAx>
      <c:valAx>
        <c:axId val="364595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598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93151793525809"/>
          <c:y val="0.55380759696704573"/>
          <c:w val="0.26235148731408575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AB63B-2015-4CFD-BEE8-B802062C9C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0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055223"/>
            <a:ext cx="12192000" cy="480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6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83" y="859018"/>
            <a:ext cx="1406434" cy="140643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2055223"/>
            <a:ext cx="12192000" cy="36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03272" y="3308496"/>
            <a:ext cx="65854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제주도의 현 상황 분석</a:t>
            </a:r>
            <a:r>
              <a:rPr lang="en-US" altLang="ko-KR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48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 해결방안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0777" y="3000719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조 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400" b="1" dirty="0" err="1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김신혁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김대현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이소정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err="1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임영택</a:t>
            </a:r>
            <a:endParaRPr lang="en-US" altLang="ko-KR" sz="1400" b="1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34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6052" y="22997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0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407" y="229970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49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8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550703-D2FB-4EFD-BBC6-7DA1F15BEFD9}"/>
              </a:ext>
            </a:extLst>
          </p:cNvPr>
          <p:cNvSpPr txBox="1"/>
          <p:nvPr/>
        </p:nvSpPr>
        <p:spPr>
          <a:xfrm>
            <a:off x="5301552" y="2951947"/>
            <a:ext cx="1588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31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C249FC-DE86-49CD-AD8A-6F85FB28DF08}"/>
              </a:ext>
            </a:extLst>
          </p:cNvPr>
          <p:cNvSpPr txBox="1"/>
          <p:nvPr/>
        </p:nvSpPr>
        <p:spPr>
          <a:xfrm>
            <a:off x="3916302" y="2951947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ln w="104775" cmpd="tri">
                  <a:solidFill>
                    <a:srgbClr val="94C3BB"/>
                  </a:solidFill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600" dirty="0">
              <a:ln w="104775" cmpd="tri">
                <a:solidFill>
                  <a:srgbClr val="94C3BB"/>
                </a:solidFill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25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1552" y="2951947"/>
            <a:ext cx="1588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336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302" y="2951947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ln w="104775" cmpd="tri">
                  <a:solidFill>
                    <a:srgbClr val="94C3BB"/>
                  </a:solidFill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600" dirty="0">
              <a:ln w="104775" cmpd="tri">
                <a:solidFill>
                  <a:srgbClr val="94C3BB"/>
                </a:solidFill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30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1951557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현황분석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4293" y="2534963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4292" y="3118369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4291" y="370177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제안서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64290" y="4285182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Q&amp;A</a:t>
            </a: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27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1FC77E5-553A-493B-BB1A-1CE04BE71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2" y="1962310"/>
            <a:ext cx="4698011" cy="42000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80A3B0-B134-4119-B8D1-DED88E20CE32}"/>
              </a:ext>
            </a:extLst>
          </p:cNvPr>
          <p:cNvSpPr txBox="1"/>
          <p:nvPr/>
        </p:nvSpPr>
        <p:spPr>
          <a:xfrm>
            <a:off x="5500629" y="2228671"/>
            <a:ext cx="5280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전체적으로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년도는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18%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E4F898-4A73-4FA0-88A5-7E0BB741B7EE}"/>
              </a:ext>
            </a:extLst>
          </p:cNvPr>
          <p:cNvSpPr txBox="1"/>
          <p:nvPr/>
        </p:nvSpPr>
        <p:spPr>
          <a:xfrm>
            <a:off x="6597882" y="3818882"/>
            <a:ext cx="3086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수준을 유지하는 것 이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하나의 목표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17A3A2-BE50-47E0-8D5F-475C50D65E7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F073FC-C1D0-4700-8478-57ABDC0D0F75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EFFC91-AB25-43D3-AE6A-4C32BF0A34D9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1DB54-3D24-4AFC-A575-67A5E706F2C5}"/>
              </a:ext>
            </a:extLst>
          </p:cNvPr>
          <p:cNvSpPr txBox="1"/>
          <p:nvPr/>
        </p:nvSpPr>
        <p:spPr>
          <a:xfrm>
            <a:off x="1591610" y="1436222"/>
            <a:ext cx="17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현황</a:t>
            </a:r>
          </a:p>
        </p:txBody>
      </p:sp>
    </p:spTree>
    <p:extLst>
      <p:ext uri="{BB962C8B-B14F-4D97-AF65-F5344CB8AC3E}">
        <p14:creationId xmlns:p14="http://schemas.microsoft.com/office/powerpoint/2010/main" val="267738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1D892C-4D63-43A4-87CB-985321B327D0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BA70B-FC6A-4978-ABAF-7F7CF741AEA8}"/>
              </a:ext>
            </a:extLst>
          </p:cNvPr>
          <p:cNvSpPr txBox="1"/>
          <p:nvPr/>
        </p:nvSpPr>
        <p:spPr>
          <a:xfrm>
            <a:off x="1591610" y="1436222"/>
            <a:ext cx="17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현황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B01024-AF3E-47B2-810C-35C9722898A7}"/>
              </a:ext>
            </a:extLst>
          </p:cNvPr>
          <p:cNvSpPr txBox="1"/>
          <p:nvPr/>
        </p:nvSpPr>
        <p:spPr>
          <a:xfrm>
            <a:off x="1428825" y="6185342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</a:t>
            </a:r>
            <a:endParaRPr lang="en-US" altLang="ko-KR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FE77FFE-0CA6-4DE1-8380-F3F9F903E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42" y="2304793"/>
            <a:ext cx="4134428" cy="36886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9CB4006-4CA1-42D9-AB99-96F2A4CEC292}"/>
              </a:ext>
            </a:extLst>
          </p:cNvPr>
          <p:cNvSpPr txBox="1"/>
          <p:nvPr/>
        </p:nvSpPr>
        <p:spPr>
          <a:xfrm>
            <a:off x="1555825" y="1987978"/>
            <a:ext cx="351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~18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외국인 관광객 현황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752105-C9A7-4980-A391-DF66CE4FC5BD}"/>
              </a:ext>
            </a:extLst>
          </p:cNvPr>
          <p:cNvSpPr txBox="1"/>
          <p:nvPr/>
        </p:nvSpPr>
        <p:spPr>
          <a:xfrm>
            <a:off x="4101823" y="263864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단위 </a:t>
            </a:r>
            <a:r>
              <a:rPr lang="en-US" altLang="ko-KR" sz="1100" dirty="0"/>
              <a:t>: </a:t>
            </a:r>
            <a:r>
              <a:rPr lang="ko-KR" altLang="en-US" sz="1100" dirty="0"/>
              <a:t>천명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6402788-8B9B-4534-8EAF-32420DBF312A}"/>
              </a:ext>
            </a:extLst>
          </p:cNvPr>
          <p:cNvSpPr/>
          <p:nvPr/>
        </p:nvSpPr>
        <p:spPr>
          <a:xfrm>
            <a:off x="3845510" y="6123786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대폭하락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6E562A-91C7-478C-A057-344247FCEACF}"/>
              </a:ext>
            </a:extLst>
          </p:cNvPr>
          <p:cNvSpPr txBox="1"/>
          <p:nvPr/>
        </p:nvSpPr>
        <p:spPr>
          <a:xfrm>
            <a:off x="6096000" y="2357310"/>
            <a:ext cx="4277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수는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만명으로 줄었으며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수치로는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232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만명이 줄었습니다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E900E8-0761-47F9-BE37-509E6C179E66}"/>
              </a:ext>
            </a:extLst>
          </p:cNvPr>
          <p:cNvSpPr txBox="1"/>
          <p:nvPr/>
        </p:nvSpPr>
        <p:spPr>
          <a:xfrm>
            <a:off x="8716909" y="3557639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퍼센트로 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75% </a:t>
            </a:r>
            <a:r>
              <a:rPr lang="ko-KR" altLang="en-US" sz="16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감소 </a:t>
            </a:r>
            <a:endParaRPr lang="en-US" altLang="ko-KR" sz="16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83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1D892C-4D63-43A4-87CB-985321B327D0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BA70B-FC6A-4978-ABAF-7F7CF741AEA8}"/>
              </a:ext>
            </a:extLst>
          </p:cNvPr>
          <p:cNvSpPr txBox="1"/>
          <p:nvPr/>
        </p:nvSpPr>
        <p:spPr>
          <a:xfrm>
            <a:off x="1555825" y="145558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AAC50-24F3-4E67-A7A4-D1E968984E8E}"/>
              </a:ext>
            </a:extLst>
          </p:cNvPr>
          <p:cNvSpPr txBox="1"/>
          <p:nvPr/>
        </p:nvSpPr>
        <p:spPr>
          <a:xfrm>
            <a:off x="6096000" y="3113967"/>
            <a:ext cx="52517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외국인은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 대폭 하락한 것을 파악함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이유는 사드 문제로 인해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 관광객이 줄었고 다른 외국인들은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영향을 안 받은 것으로 파악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98E72-64D1-4E69-B693-75F244E4DA8F}"/>
              </a:ext>
            </a:extLst>
          </p:cNvPr>
          <p:cNvSpPr txBox="1"/>
          <p:nvPr/>
        </p:nvSpPr>
        <p:spPr>
          <a:xfrm>
            <a:off x="6096000" y="2050071"/>
            <a:ext cx="4746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 약간 하락하였으나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크게 문제 될 건 없다고 판단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D15A78C2-8D37-415F-A3E0-28D9A1A88A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2419"/>
              </p:ext>
            </p:extLst>
          </p:nvPr>
        </p:nvGraphicFramePr>
        <p:xfrm>
          <a:off x="106931" y="1781285"/>
          <a:ext cx="5516165" cy="2665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2D3F5B7-D4D5-4F0D-92FF-94C7C495A3ED}"/>
              </a:ext>
            </a:extLst>
          </p:cNvPr>
          <p:cNvSpPr txBox="1"/>
          <p:nvPr/>
        </p:nvSpPr>
        <p:spPr>
          <a:xfrm>
            <a:off x="21712" y="4041674"/>
            <a:ext cx="1645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중국인 제외 외국인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5BF3D-6D4F-497B-8192-03158DCED1EC}"/>
              </a:ext>
            </a:extLst>
          </p:cNvPr>
          <p:cNvSpPr txBox="1"/>
          <p:nvPr/>
        </p:nvSpPr>
        <p:spPr>
          <a:xfrm>
            <a:off x="5623096" y="5588899"/>
            <a:ext cx="1645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341,686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497,057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459,499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504,007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873FB493-57C2-409A-BE89-DD12D0CD7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920445"/>
              </p:ext>
            </p:extLst>
          </p:nvPr>
        </p:nvGraphicFramePr>
        <p:xfrm>
          <a:off x="156156" y="4371498"/>
          <a:ext cx="5466939" cy="229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9A61124-BAB0-4386-8ADD-DA2248575B67}"/>
              </a:ext>
            </a:extLst>
          </p:cNvPr>
          <p:cNvSpPr txBox="1"/>
          <p:nvPr/>
        </p:nvSpPr>
        <p:spPr>
          <a:xfrm>
            <a:off x="6703556" y="4916526"/>
            <a:ext cx="3531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결과적으론  제주도의 성장은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현재도 발전 중 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08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1D892C-4D63-43A4-87CB-985321B327D0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BA70B-FC6A-4978-ABAF-7F7CF741AEA8}"/>
              </a:ext>
            </a:extLst>
          </p:cNvPr>
          <p:cNvSpPr txBox="1"/>
          <p:nvPr/>
        </p:nvSpPr>
        <p:spPr>
          <a:xfrm>
            <a:off x="1555825" y="1418441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체류기간</a:t>
            </a:r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A584A83E-62BD-49E7-8B13-84290CDDDE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659818"/>
              </p:ext>
            </p:extLst>
          </p:nvPr>
        </p:nvGraphicFramePr>
        <p:xfrm>
          <a:off x="768935" y="2050071"/>
          <a:ext cx="5074818" cy="3302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E9D3459-A48D-425B-840F-1A23C15334EF}"/>
              </a:ext>
            </a:extLst>
          </p:cNvPr>
          <p:cNvSpPr txBox="1"/>
          <p:nvPr/>
        </p:nvSpPr>
        <p:spPr>
          <a:xfrm>
            <a:off x="6348249" y="2050071"/>
            <a:ext cx="527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전체적으로 내국인들은 금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일로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일을 체류 하거나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일을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체류 하는 것으로 확인했습니다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4051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1D892C-4D63-43A4-87CB-985321B327D0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BA70B-FC6A-4978-ABAF-7F7CF741AEA8}"/>
              </a:ext>
            </a:extLst>
          </p:cNvPr>
          <p:cNvSpPr txBox="1"/>
          <p:nvPr/>
        </p:nvSpPr>
        <p:spPr>
          <a:xfrm>
            <a:off x="1555825" y="1418441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체류기간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74BB39-6095-4468-9D5D-19A26BDB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3" y="2003217"/>
            <a:ext cx="5442677" cy="31994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30E8AC-250E-45C3-83AC-C3D0BDF335AD}"/>
              </a:ext>
            </a:extLst>
          </p:cNvPr>
          <p:cNvSpPr txBox="1"/>
          <p:nvPr/>
        </p:nvSpPr>
        <p:spPr>
          <a:xfrm>
            <a:off x="6423818" y="2050071"/>
            <a:ext cx="5274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외국인들은 대체로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여행일정을 짜는 것으로 확인했습니다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256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1D892C-4D63-43A4-87CB-985321B327D0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BA70B-FC6A-4978-ABAF-7F7CF741AEA8}"/>
              </a:ext>
            </a:extLst>
          </p:cNvPr>
          <p:cNvSpPr txBox="1"/>
          <p:nvPr/>
        </p:nvSpPr>
        <p:spPr>
          <a:xfrm>
            <a:off x="1555825" y="145558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 정리</a:t>
            </a:r>
          </a:p>
        </p:txBody>
      </p:sp>
    </p:spTree>
    <p:extLst>
      <p:ext uri="{BB962C8B-B14F-4D97-AF65-F5344CB8AC3E}">
        <p14:creationId xmlns:p14="http://schemas.microsoft.com/office/powerpoint/2010/main" val="172560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407" y="229970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44437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 레이아웃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331</Words>
  <Application>Microsoft Office PowerPoint</Application>
  <PresentationFormat>와이드스크린</PresentationFormat>
  <Paragraphs>104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Arial</vt:lpstr>
      <vt:lpstr>나눔스퀘어 Bold</vt:lpstr>
      <vt:lpstr>나눔스퀘어 ExtraBold</vt:lpstr>
      <vt:lpstr>맑은 고딕</vt:lpstr>
      <vt:lpstr>나눔고딕 ExtraBold</vt:lpstr>
      <vt:lpstr>나눔스퀘어</vt:lpstr>
      <vt:lpstr>메인 레이아웃_1</vt:lpstr>
      <vt:lpstr>메인 레이아웃_2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ICT01_20</cp:lastModifiedBy>
  <cp:revision>34</cp:revision>
  <dcterms:created xsi:type="dcterms:W3CDTF">2017-10-13T13:12:51Z</dcterms:created>
  <dcterms:modified xsi:type="dcterms:W3CDTF">2019-12-19T10:08:23Z</dcterms:modified>
</cp:coreProperties>
</file>