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F683-C646-45D2-B4C9-FBDA1E321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88F86-BEBE-4E4B-AC2F-0B3AD9EB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AA63B-C7E5-4112-802D-59ED5432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9CA9D-90DA-46BD-9A8B-A5DB5F15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084DD-A437-4EFA-85F8-467EAD8D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9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0380-CA6B-46E1-9FE0-D462D52C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3A7E1-81F1-4632-9558-C80C1DD4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25365-FDCB-40CC-9F11-C6328EC2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86DE7-BB5C-4369-8E15-508CD1CD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498D5-9170-40AE-89E2-3C6F8BE4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DE6C63-763F-4BEE-A30C-94E4D615B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9088A-A777-4253-A120-19A89741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DA7CC-8B92-44E7-A8B3-BD0EAEAC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7CA76-8B2A-439F-982B-FAFC1DE7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B40F2-70D3-4C6F-AF91-A1CE3A9F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2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44028-334F-425D-A541-E68FA05C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F54CB-3414-4868-AF4E-BA75CD83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9D54D-6927-4901-8978-523A53DE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094A-549C-4F17-BF75-31D47F27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A2DFE-D27F-4F79-A10F-75AA75CE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6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98EF5-4C86-4FB0-B52C-49947769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51356-5889-4580-B314-E8DD3AD8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2CDE6-E77C-4F60-B0A8-31D02995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709FC-23F3-4ABC-8A03-7D744179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E7D6D-84EF-4FB4-B69A-2385EC4B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718CE-9AA6-425F-BA2B-AD3E3DB2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4C635-8F75-4F29-9E6F-633B4863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F6259-8A62-4F12-AEAD-155FE7301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0A83D-6002-4A6E-A198-D6504239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1375E-1367-4284-993C-933328D9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2738B-9664-4C1C-8DC4-36B928AA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7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391F0-CA8C-43C9-99A4-2D4D3DE7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4765F-0665-4952-A141-EEED71B2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308F3F-341D-4235-8600-C75C2C85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B549D4-D883-47F1-AF10-DB0A7D616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E5626-B484-4E10-8356-7F7B9C39B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C4A18-0EAF-4018-A211-7DD85133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F6A22A-F27D-408D-ACB5-F99A007C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696269-AE4F-45B8-9423-CC18361C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0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0AD79-D740-4DBC-AF8A-6F83C6F8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B3EB8-6236-40B0-9974-8F1E2BF2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4B154-2961-401E-B73E-59594493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3903FB-70D7-4E1B-95DA-5208E24F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1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0D3C9-594B-4781-858F-79A00851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A77B2E-5642-4F56-9E01-BD26C6B7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72FB4-8542-44A0-B3A1-6EE70C35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D2CF-9776-4166-AFDE-21BE9832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FD413-4C9D-4B8F-A6A5-FD10F3C0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59255-D178-4A86-8C9E-AA60698F7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61F4-7FDA-4818-AC91-CA1C68B5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FCB95-75EF-4920-BA6B-102A6536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25AF8-8DB1-41E4-9228-CF302E8B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A0D7-E348-4CAF-A759-E4E93E1B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89BF7-0421-479F-A03D-F39622302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3EED8-10CA-4EE4-89C2-9050E8ED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2F54E-9A5C-47FA-A2B6-DEE2A0C1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4F870-9E0C-4998-8440-575F6576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F602D-634D-4B05-B2B5-29CEC275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95CFA6-92FC-412F-84D6-06D7F66C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51135-967F-4877-A825-31AB6F8E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7935E-1171-4BE0-B778-32D35345B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4DA47-65D2-429E-A58A-25042C1DD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FA5A3-AB07-4D7F-BC07-8A58A7CD5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4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8C06F-F8F3-466E-A414-8C989BBC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관광객 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8703C-E4FA-4A4F-A890-A687EF5E6966}"/>
              </a:ext>
            </a:extLst>
          </p:cNvPr>
          <p:cNvSpPr txBox="1"/>
          <p:nvPr/>
        </p:nvSpPr>
        <p:spPr>
          <a:xfrm>
            <a:off x="967408" y="1908313"/>
            <a:ext cx="8262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관광객 수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국내외 </a:t>
            </a:r>
            <a:r>
              <a:rPr lang="en-US" altLang="ko-KR" dirty="0"/>
              <a:t>: 15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 메르스</a:t>
            </a:r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평균기온과의 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내륙지방 축제나 프로야구</a:t>
            </a:r>
            <a:r>
              <a:rPr lang="en-US" altLang="ko-KR" dirty="0"/>
              <a:t>,</a:t>
            </a:r>
            <a:r>
              <a:rPr lang="ko-KR" altLang="en-US" dirty="0"/>
              <a:t>스포츠행사 등의 대체재와의 관계</a:t>
            </a:r>
            <a:endParaRPr lang="en-US" altLang="ko-KR" dirty="0"/>
          </a:p>
          <a:p>
            <a:r>
              <a:rPr lang="en-US" altLang="ko-KR" dirty="0"/>
              <a:t>		[</a:t>
            </a:r>
            <a:r>
              <a:rPr lang="ko-KR" altLang="en-US" dirty="0"/>
              <a:t> 솔직히 감당이 되지않아 못 알아봄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국외 </a:t>
            </a:r>
          </a:p>
        </p:txBody>
      </p:sp>
    </p:spTree>
    <p:extLst>
      <p:ext uri="{BB962C8B-B14F-4D97-AF65-F5344CB8AC3E}">
        <p14:creationId xmlns:p14="http://schemas.microsoft.com/office/powerpoint/2010/main" val="379761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5972-F8C3-40CF-B516-A559C7AC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검색지역</a:t>
            </a:r>
            <a:r>
              <a:rPr lang="en-US" altLang="ko-KR" sz="3600" dirty="0"/>
              <a:t>, </a:t>
            </a:r>
            <a:r>
              <a:rPr lang="ko-KR" altLang="en-US" sz="3600" dirty="0"/>
              <a:t>행선지</a:t>
            </a:r>
            <a:r>
              <a:rPr lang="en-US" altLang="ko-KR" sz="3600" dirty="0"/>
              <a:t> – </a:t>
            </a:r>
            <a:r>
              <a:rPr lang="ko-KR" altLang="en-US" sz="3600" dirty="0"/>
              <a:t>가려는 곳</a:t>
            </a:r>
            <a:r>
              <a:rPr lang="en-US" altLang="ko-KR" sz="3600" dirty="0"/>
              <a:t>, </a:t>
            </a:r>
            <a:r>
              <a:rPr lang="ko-KR" altLang="en-US" sz="3600" dirty="0"/>
              <a:t>가는 곳 알기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B268-88C7-4F56-B4E7-CC53F932B7AE}"/>
              </a:ext>
            </a:extLst>
          </p:cNvPr>
          <p:cNvSpPr txBox="1"/>
          <p:nvPr/>
        </p:nvSpPr>
        <p:spPr>
          <a:xfrm>
            <a:off x="1140177" y="1690688"/>
            <a:ext cx="57567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Tmap</a:t>
            </a:r>
            <a:r>
              <a:rPr lang="ko-KR" altLang="en-US" dirty="0"/>
              <a:t> </a:t>
            </a:r>
            <a:r>
              <a:rPr lang="ko-KR" altLang="en-US" dirty="0" err="1"/>
              <a:t>검색지</a:t>
            </a:r>
            <a:r>
              <a:rPr lang="ko-KR" altLang="en-US" dirty="0"/>
              <a:t> 랭크</a:t>
            </a:r>
            <a:r>
              <a:rPr lang="en-US" altLang="ko-KR" dirty="0"/>
              <a:t>TOP30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랭킹</a:t>
            </a:r>
            <a:r>
              <a:rPr lang="en-US" altLang="ko-KR" dirty="0"/>
              <a:t>1~30</a:t>
            </a:r>
            <a:r>
              <a:rPr lang="ko-KR" altLang="en-US" dirty="0"/>
              <a:t>을 </a:t>
            </a:r>
            <a:r>
              <a:rPr lang="en-US" altLang="ko-KR" dirty="0"/>
              <a:t>30</a:t>
            </a:r>
            <a:r>
              <a:rPr lang="ko-KR" altLang="en-US" dirty="0"/>
              <a:t>점</a:t>
            </a:r>
            <a:r>
              <a:rPr lang="en-US" altLang="ko-KR" dirty="0"/>
              <a:t>~1</a:t>
            </a:r>
            <a:r>
              <a:rPr lang="ko-KR" altLang="en-US" dirty="0"/>
              <a:t>점으로 가중치를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- 1,2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서귀포시 서쪽 일대에 대한 검색이 소폭 상승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- 7,8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제주시 동쪽 일대에 대한 검색이 소폭 상승</a:t>
            </a:r>
          </a:p>
        </p:txBody>
      </p:sp>
    </p:spTree>
    <p:extLst>
      <p:ext uri="{BB962C8B-B14F-4D97-AF65-F5344CB8AC3E}">
        <p14:creationId xmlns:p14="http://schemas.microsoft.com/office/powerpoint/2010/main" val="374131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50F48E-9057-460F-9671-C90794DD5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E67580-C444-4090-9367-27D6D0974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17AE40-A833-4424-B32B-D33AF3943813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3E07C-C7CA-4CBC-8C77-697BDA1EDB9F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8706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CA6D16-95EB-41DD-BB45-6324C419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FA1923-30B6-475B-B71E-67AA82A3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617EA-7643-48EF-AF84-DF07A2C59ACE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E00FF-7F1F-45F2-9C22-9FEACA9CB4BD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12729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C7A19-D8AD-4F39-8BC1-B9AB4771B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190A7-598E-47BA-8091-A6F02F39D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67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E242DD-9B23-43D7-A6EB-A6DAD5D002EC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271C5-AD1F-4240-914C-BE2B013BB800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48401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AABB49-A968-401E-B1D6-880E3FD2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546F97-7CEA-40D8-BB7E-F0D8D61DC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F0945-538E-4792-9889-85D246C2F651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FABBB-65B7-4216-955C-019F16689A20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28325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E8779A-4400-40E1-AF09-98D5F9987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489F17-00CF-4023-ADAB-0AD98ED66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939B80-6757-447E-9108-E24B525B17AF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24F7E-EBBE-43DC-8981-334EBDD771A1}"/>
              </a:ext>
            </a:extLst>
          </p:cNvPr>
          <p:cNvSpPr txBox="1"/>
          <p:nvPr/>
        </p:nvSpPr>
        <p:spPr>
          <a:xfrm>
            <a:off x="8805333" y="75635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41970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F67E7-9A25-42BE-946D-AB33397A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체류기간</a:t>
            </a:r>
            <a:r>
              <a:rPr lang="en-US" altLang="ko-KR" dirty="0"/>
              <a:t>[2018</a:t>
            </a:r>
            <a:r>
              <a:rPr lang="ko-KR" altLang="en-US" dirty="0" err="1"/>
              <a:t>년기준</a:t>
            </a:r>
            <a:r>
              <a:rPr lang="en-US" altLang="ko-KR" dirty="0"/>
              <a:t> </a:t>
            </a:r>
            <a:r>
              <a:rPr lang="ko-KR" altLang="en-US" dirty="0"/>
              <a:t>제주도 체류기간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098F4-68FB-42FE-8618-30A48DCC64B5}"/>
              </a:ext>
            </a:extLst>
          </p:cNvPr>
          <p:cNvSpPr txBox="1"/>
          <p:nvPr/>
        </p:nvSpPr>
        <p:spPr>
          <a:xfrm>
            <a:off x="967408" y="1908313"/>
            <a:ext cx="51667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152489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2A3930-D7D3-4D51-B1C5-49798CB32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72956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66B2B-6A1F-44DF-B8D9-3ABE81436EFA}"/>
              </a:ext>
            </a:extLst>
          </p:cNvPr>
          <p:cNvSpPr txBox="1"/>
          <p:nvPr/>
        </p:nvSpPr>
        <p:spPr>
          <a:xfrm>
            <a:off x="6400859" y="514121"/>
            <a:ext cx="47291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체류기간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체류기간이 상대적으로 긴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북미권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- 3</a:t>
            </a:r>
            <a:r>
              <a:rPr lang="ko-KR" altLang="en-US" sz="1400" dirty="0"/>
              <a:t>일체류가 상대적으로 많은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한국＇과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일본</a:t>
            </a:r>
            <a:r>
              <a:rPr lang="en-US" altLang="ko-KR" sz="1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51993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F2F41C-DB62-450C-9268-E72816A99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72956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D8BF08-50D0-4844-831D-4B4B7C17A44F}"/>
              </a:ext>
            </a:extLst>
          </p:cNvPr>
          <p:cNvSpPr txBox="1"/>
          <p:nvPr/>
        </p:nvSpPr>
        <p:spPr>
          <a:xfrm>
            <a:off x="6400859" y="514121"/>
            <a:ext cx="44053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체류기간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체류기간이 긴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</a:t>
            </a:r>
            <a:r>
              <a:rPr lang="en-US" altLang="ko-KR" sz="1400" dirty="0"/>
              <a:t>-</a:t>
            </a:r>
            <a:r>
              <a:rPr lang="ko-KR" altLang="en-US" sz="1400" dirty="0"/>
              <a:t>남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3</a:t>
            </a:r>
            <a:r>
              <a:rPr lang="ko-KR" altLang="en-US" sz="1400" dirty="0"/>
              <a:t>일</a:t>
            </a:r>
            <a:r>
              <a:rPr lang="en-US" altLang="ko-KR" sz="1400" dirty="0"/>
              <a:t>,4</a:t>
            </a:r>
            <a:r>
              <a:rPr lang="ko-KR" altLang="en-US" sz="1400" dirty="0"/>
              <a:t>일이 대부분인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93419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15620-1EF8-475B-84D9-CD97F261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97856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7F927-1935-468E-8B39-33D68ABDF489}"/>
              </a:ext>
            </a:extLst>
          </p:cNvPr>
          <p:cNvSpPr txBox="1"/>
          <p:nvPr/>
        </p:nvSpPr>
        <p:spPr>
          <a:xfrm>
            <a:off x="6920148" y="5695721"/>
            <a:ext cx="44053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체류기간</a:t>
            </a:r>
            <a:endParaRPr lang="en-US" altLang="ko-KR" sz="1400" dirty="0"/>
          </a:p>
          <a:p>
            <a:r>
              <a:rPr lang="en-US" altLang="ko-KR" sz="1400" dirty="0"/>
              <a:t>	- 4</a:t>
            </a:r>
            <a:r>
              <a:rPr lang="ko-KR" altLang="en-US" sz="1400" dirty="0"/>
              <a:t>일 체류 비중이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내</a:t>
            </a:r>
            <a:r>
              <a:rPr lang="en-US" altLang="ko-KR" sz="1400" dirty="0"/>
              <a:t>-15-20</a:t>
            </a:r>
            <a:r>
              <a:rPr lang="ko-KR" altLang="en-US" sz="1400" dirty="0"/>
              <a:t>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3</a:t>
            </a:r>
            <a:r>
              <a:rPr lang="ko-KR" altLang="en-US" sz="1400" dirty="0"/>
              <a:t>일</a:t>
            </a:r>
            <a:r>
              <a:rPr lang="en-US" altLang="ko-KR" sz="1400" dirty="0"/>
              <a:t>,4</a:t>
            </a:r>
            <a:r>
              <a:rPr lang="ko-KR" altLang="en-US" sz="1400" dirty="0"/>
              <a:t>일이 대부분인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5</a:t>
            </a:r>
            <a:r>
              <a:rPr lang="ko-KR" altLang="en-US" sz="1400" dirty="0"/>
              <a:t>일 </a:t>
            </a:r>
            <a:r>
              <a:rPr lang="en-US" altLang="ko-KR" sz="1400" dirty="0"/>
              <a:t>‘</a:t>
            </a:r>
            <a:r>
              <a:rPr lang="ko-KR" altLang="en-US" sz="1400" dirty="0"/>
              <a:t>외</a:t>
            </a:r>
            <a:r>
              <a:rPr lang="en-US" altLang="ko-KR" sz="1400" dirty="0"/>
              <a:t>-51-60</a:t>
            </a:r>
            <a:r>
              <a:rPr lang="ko-KR" altLang="en-US" sz="1400" dirty="0"/>
              <a:t>세＇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8009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C2FF88-98FC-4BEA-BE42-7BF456533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74"/>
            <a:ext cx="7240010" cy="58682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4C1FE-882F-4F93-B7D0-8033F17C49F5}"/>
              </a:ext>
            </a:extLst>
          </p:cNvPr>
          <p:cNvCxnSpPr/>
          <p:nvPr/>
        </p:nvCxnSpPr>
        <p:spPr>
          <a:xfrm>
            <a:off x="84093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EC0066-A505-4170-8FE2-DED32E71227C}"/>
              </a:ext>
            </a:extLst>
          </p:cNvPr>
          <p:cNvCxnSpPr/>
          <p:nvPr/>
        </p:nvCxnSpPr>
        <p:spPr>
          <a:xfrm>
            <a:off x="11552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5198C9-F002-45B6-8F8D-A29B871B8963}"/>
              </a:ext>
            </a:extLst>
          </p:cNvPr>
          <p:cNvCxnSpPr/>
          <p:nvPr/>
        </p:nvCxnSpPr>
        <p:spPr>
          <a:xfrm>
            <a:off x="146958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E15037-4B5D-460D-A178-CE11390F1247}"/>
              </a:ext>
            </a:extLst>
          </p:cNvPr>
          <p:cNvCxnSpPr/>
          <p:nvPr/>
        </p:nvCxnSpPr>
        <p:spPr>
          <a:xfrm>
            <a:off x="17839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765D92B-0EAA-4581-9576-FB95D75E4F95}"/>
              </a:ext>
            </a:extLst>
          </p:cNvPr>
          <p:cNvCxnSpPr/>
          <p:nvPr/>
        </p:nvCxnSpPr>
        <p:spPr>
          <a:xfrm>
            <a:off x="207918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B86C78A-105D-4741-BDDE-23B7A72CE2F3}"/>
              </a:ext>
            </a:extLst>
          </p:cNvPr>
          <p:cNvCxnSpPr/>
          <p:nvPr/>
        </p:nvCxnSpPr>
        <p:spPr>
          <a:xfrm>
            <a:off x="23935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6AB621-5B8C-402F-9650-BC6407E5D4FC}"/>
              </a:ext>
            </a:extLst>
          </p:cNvPr>
          <p:cNvCxnSpPr/>
          <p:nvPr/>
        </p:nvCxnSpPr>
        <p:spPr>
          <a:xfrm>
            <a:off x="270783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883B5-160A-49B5-9C40-CB6313773F54}"/>
              </a:ext>
            </a:extLst>
          </p:cNvPr>
          <p:cNvCxnSpPr/>
          <p:nvPr/>
        </p:nvCxnSpPr>
        <p:spPr>
          <a:xfrm>
            <a:off x="30221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B310CA-DFC7-4D02-ADA5-824982982499}"/>
              </a:ext>
            </a:extLst>
          </p:cNvPr>
          <p:cNvCxnSpPr/>
          <p:nvPr/>
        </p:nvCxnSpPr>
        <p:spPr>
          <a:xfrm>
            <a:off x="3346014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AAEB94-358C-47F7-ADC1-77A3F01426A0}"/>
              </a:ext>
            </a:extLst>
          </p:cNvPr>
          <p:cNvCxnSpPr/>
          <p:nvPr/>
        </p:nvCxnSpPr>
        <p:spPr>
          <a:xfrm>
            <a:off x="3660339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7AAB105-52F6-4316-93D6-ECB6FB8A8CE3}"/>
              </a:ext>
            </a:extLst>
          </p:cNvPr>
          <p:cNvCxnSpPr/>
          <p:nvPr/>
        </p:nvCxnSpPr>
        <p:spPr>
          <a:xfrm>
            <a:off x="3974664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E14829-802C-4069-920D-D8D9B47EE5BE}"/>
              </a:ext>
            </a:extLst>
          </p:cNvPr>
          <p:cNvCxnSpPr/>
          <p:nvPr/>
        </p:nvCxnSpPr>
        <p:spPr>
          <a:xfrm>
            <a:off x="4288989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CC38A8-4EA1-4101-BF15-3218803F0BD0}"/>
              </a:ext>
            </a:extLst>
          </p:cNvPr>
          <p:cNvCxnSpPr/>
          <p:nvPr/>
        </p:nvCxnSpPr>
        <p:spPr>
          <a:xfrm>
            <a:off x="459378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2B8175E-87CC-4B4E-BB02-00350CA065A6}"/>
              </a:ext>
            </a:extLst>
          </p:cNvPr>
          <p:cNvCxnSpPr/>
          <p:nvPr/>
        </p:nvCxnSpPr>
        <p:spPr>
          <a:xfrm>
            <a:off x="49081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B9F854-0EDB-4D8C-8C80-7257D023C08C}"/>
              </a:ext>
            </a:extLst>
          </p:cNvPr>
          <p:cNvCxnSpPr/>
          <p:nvPr/>
        </p:nvCxnSpPr>
        <p:spPr>
          <a:xfrm>
            <a:off x="522243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73BE063-03B4-4E65-B014-61AF15A07A1A}"/>
              </a:ext>
            </a:extLst>
          </p:cNvPr>
          <p:cNvCxnSpPr/>
          <p:nvPr/>
        </p:nvCxnSpPr>
        <p:spPr>
          <a:xfrm>
            <a:off x="55367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133341-9ABB-4AFE-AF02-CADEA25CB463}"/>
              </a:ext>
            </a:extLst>
          </p:cNvPr>
          <p:cNvSpPr txBox="1"/>
          <p:nvPr/>
        </p:nvSpPr>
        <p:spPr>
          <a:xfrm>
            <a:off x="6443062" y="35819"/>
            <a:ext cx="16225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관광객 수 추이</a:t>
            </a:r>
            <a:endParaRPr lang="en-US" altLang="ko-KR" sz="1400" dirty="0"/>
          </a:p>
          <a:p>
            <a:r>
              <a:rPr lang="en-US" altLang="ko-KR" sz="1400" dirty="0"/>
              <a:t>- 2,3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성수기</a:t>
            </a:r>
            <a:endParaRPr lang="en-US" altLang="ko-KR" sz="1400" dirty="0"/>
          </a:p>
          <a:p>
            <a:r>
              <a:rPr lang="en-US" altLang="ko-KR" sz="1400" dirty="0"/>
              <a:t>- 1,4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비수기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8754C1-D40E-44B0-8EB3-99FA2DB16836}"/>
              </a:ext>
            </a:extLst>
          </p:cNvPr>
          <p:cNvSpPr/>
          <p:nvPr/>
        </p:nvSpPr>
        <p:spPr>
          <a:xfrm>
            <a:off x="1181518" y="350248"/>
            <a:ext cx="321475" cy="51288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9D4C70-559D-40E8-8253-58409F2C5C19}"/>
              </a:ext>
            </a:extLst>
          </p:cNvPr>
          <p:cNvSpPr/>
          <p:nvPr/>
        </p:nvSpPr>
        <p:spPr>
          <a:xfrm>
            <a:off x="4903516" y="350247"/>
            <a:ext cx="321475" cy="51288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C39178D-F1A5-4794-9E62-6920B0DF2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61" y="87887"/>
            <a:ext cx="2583008" cy="233646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E944999-873A-4E1A-9DE5-C700362C6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93" y="403740"/>
            <a:ext cx="1540050" cy="36933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DEC4FC5-38DF-432A-BE4E-14359170389E}"/>
              </a:ext>
            </a:extLst>
          </p:cNvPr>
          <p:cNvSpPr txBox="1"/>
          <p:nvPr/>
        </p:nvSpPr>
        <p:spPr>
          <a:xfrm>
            <a:off x="8050224" y="16150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상관관계 분석 </a:t>
            </a:r>
            <a:r>
              <a:rPr lang="en-US" altLang="ko-KR" sz="1400" dirty="0"/>
              <a:t>[</a:t>
            </a:r>
            <a:r>
              <a:rPr lang="ko-KR" altLang="en-US" sz="1400" dirty="0"/>
              <a:t>기온 </a:t>
            </a:r>
            <a:r>
              <a:rPr lang="en-US" altLang="ko-KR" sz="1400" dirty="0"/>
              <a:t>: </a:t>
            </a:r>
            <a:r>
              <a:rPr lang="ko-KR" altLang="en-US" sz="1400" dirty="0"/>
              <a:t>관광객 수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5C233-DED5-40B6-8F92-FCAB623E8FF8}"/>
              </a:ext>
            </a:extLst>
          </p:cNvPr>
          <p:cNvSpPr txBox="1"/>
          <p:nvPr/>
        </p:nvSpPr>
        <p:spPr>
          <a:xfrm>
            <a:off x="7004055" y="2669255"/>
            <a:ext cx="37482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</a:t>
            </a:r>
            <a:r>
              <a:rPr lang="ko-KR" altLang="en-US" b="1" dirty="0"/>
              <a:t>내국인 관광객 특이</a:t>
            </a:r>
            <a:endParaRPr lang="en-US" altLang="ko-KR" b="1" dirty="0"/>
          </a:p>
          <a:p>
            <a:r>
              <a:rPr lang="en-US" altLang="ko-KR" sz="1400" dirty="0"/>
              <a:t>- 15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메르스 </a:t>
            </a:r>
            <a:r>
              <a:rPr lang="en-US" altLang="ko-KR" sz="1400" dirty="0"/>
              <a:t>[ </a:t>
            </a:r>
            <a:r>
              <a:rPr lang="ko-KR" altLang="en-US" sz="1400" dirty="0"/>
              <a:t>외인도 영향을 받음 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- 18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사건</a:t>
            </a:r>
            <a:r>
              <a:rPr lang="en-US" altLang="ko-KR" sz="1400" dirty="0"/>
              <a:t>, </a:t>
            </a:r>
            <a:r>
              <a:rPr lang="ko-KR" altLang="en-US" sz="1400" dirty="0"/>
              <a:t>대체재</a:t>
            </a:r>
            <a:r>
              <a:rPr lang="en-US" altLang="ko-KR" sz="1400" dirty="0"/>
              <a:t> </a:t>
            </a:r>
            <a:r>
              <a:rPr lang="ko-KR" altLang="en-US" sz="1400" dirty="0"/>
              <a:t>등 알아봐야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AB6B4A7-6716-4244-B3E5-F899A3D8F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085" y="3691322"/>
            <a:ext cx="2513910" cy="204837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83667FC-5E71-4F33-8ADB-B80A89B77196}"/>
              </a:ext>
            </a:extLst>
          </p:cNvPr>
          <p:cNvSpPr txBox="1"/>
          <p:nvPr/>
        </p:nvSpPr>
        <p:spPr>
          <a:xfrm>
            <a:off x="7558933" y="3465585"/>
            <a:ext cx="3823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15</a:t>
            </a:r>
            <a:r>
              <a:rPr lang="ko-KR" altLang="en-US" sz="1400" dirty="0"/>
              <a:t>년 </a:t>
            </a:r>
            <a:r>
              <a:rPr lang="en-US" altLang="ko-KR" sz="1400" dirty="0"/>
              <a:t>4~8</a:t>
            </a:r>
            <a:r>
              <a:rPr lang="ko-KR" altLang="en-US" sz="1400" dirty="0"/>
              <a:t>월 메르스</a:t>
            </a:r>
            <a:endParaRPr lang="en-US" altLang="ko-KR" sz="1400" dirty="0"/>
          </a:p>
          <a:p>
            <a:r>
              <a:rPr lang="ko-KR" altLang="en-US" sz="1400" dirty="0"/>
              <a:t>상관분석 </a:t>
            </a:r>
            <a:r>
              <a:rPr lang="en-US" altLang="ko-KR" sz="1400" dirty="0"/>
              <a:t>[</a:t>
            </a:r>
            <a:r>
              <a:rPr lang="ko-KR" altLang="en-US" sz="1400" dirty="0"/>
              <a:t>제주 관광객 수 </a:t>
            </a:r>
            <a:r>
              <a:rPr lang="en-US" altLang="ko-KR" sz="1400" dirty="0"/>
              <a:t>: </a:t>
            </a:r>
            <a:r>
              <a:rPr lang="ko-KR" altLang="en-US" sz="1400" dirty="0"/>
              <a:t>메르스 감염자 수</a:t>
            </a:r>
            <a:r>
              <a:rPr lang="en-US" altLang="ko-KR" sz="1400" dirty="0"/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61CCF-C53E-4A97-BED8-6707AAFF8248}"/>
              </a:ext>
            </a:extLst>
          </p:cNvPr>
          <p:cNvSpPr txBox="1"/>
          <p:nvPr/>
        </p:nvSpPr>
        <p:spPr>
          <a:xfrm>
            <a:off x="7505258" y="5938998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18</a:t>
            </a:r>
            <a:r>
              <a:rPr lang="ko-KR" altLang="en-US" sz="1400" dirty="0"/>
              <a:t>년</a:t>
            </a:r>
            <a:r>
              <a:rPr lang="en-US" altLang="ko-KR" sz="1400" dirty="0"/>
              <a:t> 2</a:t>
            </a:r>
            <a:r>
              <a:rPr lang="ko-KR" altLang="en-US" sz="1400" dirty="0"/>
              <a:t>분기</a:t>
            </a:r>
            <a:r>
              <a:rPr lang="en-US" altLang="ko-KR" sz="1400" dirty="0"/>
              <a:t>.. </a:t>
            </a:r>
            <a:r>
              <a:rPr lang="ko-KR" altLang="en-US" sz="1400" dirty="0"/>
              <a:t>모르겠다</a:t>
            </a:r>
            <a:endParaRPr lang="en-US" altLang="ko-KR" sz="14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7E233B9-9447-4473-ABBD-4F2CBC842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86" y="3958384"/>
            <a:ext cx="1546211" cy="310484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2045AC8-F3B6-48A3-8DB6-E72270EBDAD7}"/>
              </a:ext>
            </a:extLst>
          </p:cNvPr>
          <p:cNvCxnSpPr>
            <a:cxnSpLocks/>
          </p:cNvCxnSpPr>
          <p:nvPr/>
        </p:nvCxnSpPr>
        <p:spPr>
          <a:xfrm>
            <a:off x="7004055" y="2669255"/>
            <a:ext cx="51879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46928-079E-4CFB-8CD2-84EDF05E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35115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8CC5A-DF31-4214-A494-084B88AA4099}"/>
              </a:ext>
            </a:extLst>
          </p:cNvPr>
          <p:cNvSpPr txBox="1"/>
          <p:nvPr/>
        </p:nvSpPr>
        <p:spPr>
          <a:xfrm>
            <a:off x="6220237" y="491543"/>
            <a:ext cx="59554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체류기간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대체적으로 여행기간이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내국인＇보다</a:t>
            </a:r>
            <a:r>
              <a:rPr lang="ko-KR" altLang="en-US" sz="1400" dirty="0"/>
              <a:t> </a:t>
            </a:r>
            <a:r>
              <a:rPr lang="en-US" altLang="ko-KR" sz="1400" dirty="0"/>
              <a:t>+1,2</a:t>
            </a:r>
            <a:r>
              <a:rPr lang="ko-KR" altLang="en-US" sz="1400" dirty="0"/>
              <a:t>일 많은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- 3</a:t>
            </a:r>
            <a:r>
              <a:rPr lang="ko-KR" altLang="en-US" sz="1400" dirty="0"/>
              <a:t>일 완전 패키지 여행을 즐기는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64858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F67E7-9A25-42BE-946D-AB33397A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370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관광만족도</a:t>
            </a:r>
            <a:r>
              <a:rPr lang="en-US" altLang="ko-KR" dirty="0"/>
              <a:t>,</a:t>
            </a:r>
            <a:r>
              <a:rPr lang="ko-KR" altLang="en-US" dirty="0"/>
              <a:t>불만족요인 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098F4-68FB-42FE-8618-30A48DCC64B5}"/>
              </a:ext>
            </a:extLst>
          </p:cNvPr>
          <p:cNvSpPr txBox="1"/>
          <p:nvPr/>
        </p:nvSpPr>
        <p:spPr>
          <a:xfrm>
            <a:off x="448845" y="1275128"/>
            <a:ext cx="51667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불만족요인</a:t>
            </a:r>
            <a:r>
              <a:rPr lang="en-US" altLang="ko-KR" dirty="0"/>
              <a:t>[2018]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6CF83-2ED9-417B-A8EB-AC9048CDBA64}"/>
              </a:ext>
            </a:extLst>
          </p:cNvPr>
          <p:cNvSpPr txBox="1"/>
          <p:nvPr/>
        </p:nvSpPr>
        <p:spPr>
          <a:xfrm>
            <a:off x="448845" y="4109123"/>
            <a:ext cx="2073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만족활동</a:t>
            </a:r>
            <a:r>
              <a:rPr lang="en-US" altLang="ko-KR" dirty="0"/>
              <a:t>[2018]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r>
              <a:rPr lang="en-US" altLang="ko-KR" dirty="0"/>
              <a:t> : </a:t>
            </a:r>
            <a:r>
              <a:rPr lang="ko-KR" altLang="en-US" dirty="0"/>
              <a:t>국내외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23F25-97A7-494B-8B85-6A8957986D9A}"/>
              </a:ext>
            </a:extLst>
          </p:cNvPr>
          <p:cNvSpPr txBox="1"/>
          <p:nvPr/>
        </p:nvSpPr>
        <p:spPr>
          <a:xfrm>
            <a:off x="448845" y="5172478"/>
            <a:ext cx="25458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숙박시설만족도</a:t>
            </a:r>
            <a:r>
              <a:rPr lang="en-US" altLang="ko-KR" dirty="0"/>
              <a:t>[2017]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종사원 친절도 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시설이용편의성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07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EBF3F1-E980-4E54-8A7C-ACE6F0CA0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6065" cy="5896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DC1B-1B4F-4BF0-8B20-A67590D8B803}"/>
              </a:ext>
            </a:extLst>
          </p:cNvPr>
          <p:cNvSpPr txBox="1"/>
          <p:nvPr/>
        </p:nvSpPr>
        <p:spPr>
          <a:xfrm>
            <a:off x="6897290" y="136813"/>
            <a:ext cx="51122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물가에 민감</a:t>
            </a:r>
            <a:r>
              <a:rPr lang="en-US" altLang="ko-KR" sz="1400" dirty="0"/>
              <a:t> 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’, ‘</a:t>
            </a:r>
            <a:r>
              <a:rPr lang="ko-KR" altLang="en-US" sz="1400" dirty="0" err="1"/>
              <a:t>중화권</a:t>
            </a:r>
            <a:r>
              <a:rPr lang="en-US" altLang="ko-KR" sz="1400" dirty="0"/>
              <a:t>’, ‘</a:t>
            </a:r>
            <a:r>
              <a:rPr lang="ko-KR" altLang="en-US" sz="1400" dirty="0"/>
              <a:t>동남아권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대체적으로 만족하는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언어소통의 불편함을 느끼는 </a:t>
            </a:r>
            <a:r>
              <a:rPr lang="en-US" altLang="ko-KR" sz="1400" dirty="0"/>
              <a:t>‘</a:t>
            </a:r>
            <a:r>
              <a:rPr lang="ko-KR" altLang="en-US" sz="1400" dirty="0"/>
              <a:t>동남아권‘</a:t>
            </a:r>
            <a:r>
              <a:rPr lang="en-US" altLang="ko-KR" sz="1400" dirty="0"/>
              <a:t>, ’</a:t>
            </a:r>
            <a:r>
              <a:rPr lang="ko-KR" altLang="en-US" sz="1400" dirty="0" err="1"/>
              <a:t>북미권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식당과 음식이 불결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음식맛이</a:t>
            </a:r>
            <a:r>
              <a:rPr lang="ko-KR" altLang="en-US" sz="1400" dirty="0"/>
              <a:t> 맞지않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북미권</a:t>
            </a:r>
            <a:r>
              <a:rPr lang="ko-KR" altLang="en-US" sz="1400" dirty="0"/>
              <a:t>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25416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FBC40-0164-41DF-9DB8-D61B03492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6065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7E3104-C7C7-49EE-93BE-0D5ADE95CDC3}"/>
              </a:ext>
            </a:extLst>
          </p:cNvPr>
          <p:cNvSpPr txBox="1"/>
          <p:nvPr/>
        </p:nvSpPr>
        <p:spPr>
          <a:xfrm>
            <a:off x="6916340" y="155863"/>
            <a:ext cx="5301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반이상은 만족하는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물가에 민감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한국인</a:t>
            </a:r>
            <a:r>
              <a:rPr lang="en-US" altLang="ko-KR" sz="1400" dirty="0"/>
              <a:t>’ 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언어소통</a:t>
            </a:r>
            <a:r>
              <a:rPr lang="en-US" altLang="ko-KR" sz="1400" dirty="0"/>
              <a:t>,</a:t>
            </a:r>
            <a:r>
              <a:rPr lang="ko-KR" altLang="en-US" sz="1400" dirty="0"/>
              <a:t>여행정보</a:t>
            </a:r>
            <a:r>
              <a:rPr lang="en-US" altLang="ko-KR" sz="1400" dirty="0"/>
              <a:t>,</a:t>
            </a:r>
            <a:r>
              <a:rPr lang="ko-KR" altLang="en-US" sz="1400" dirty="0"/>
              <a:t>물가</a:t>
            </a:r>
            <a:r>
              <a:rPr lang="en-US" altLang="ko-KR" sz="1400" dirty="0"/>
              <a:t>,</a:t>
            </a:r>
            <a:r>
              <a:rPr lang="ko-KR" altLang="en-US" sz="1400" dirty="0"/>
              <a:t>대중교통이용 불편 </a:t>
            </a:r>
            <a:r>
              <a:rPr lang="en-US" altLang="ko-KR" sz="1400" dirty="0"/>
              <a:t>’</a:t>
            </a:r>
            <a:r>
              <a:rPr lang="ko-KR" altLang="en-US" sz="1400" dirty="0"/>
              <a:t>외국인</a:t>
            </a:r>
            <a:r>
              <a:rPr lang="en-US" altLang="ko-KR" sz="1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9506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EF526-FA06-4EC5-839B-67B3D79C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6065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25124-A5A6-40DE-A89A-FD3801565F83}"/>
              </a:ext>
            </a:extLst>
          </p:cNvPr>
          <p:cNvSpPr txBox="1"/>
          <p:nvPr/>
        </p:nvSpPr>
        <p:spPr>
          <a:xfrm>
            <a:off x="7773590" y="222538"/>
            <a:ext cx="41937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연령이 높을수록 여행 만족 높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 </a:t>
            </a:r>
            <a:r>
              <a:rPr lang="ko-KR" altLang="en-US" sz="1400" dirty="0"/>
              <a:t>대체적으로 물가에 민감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대중교통 불편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 </a:t>
            </a:r>
            <a:r>
              <a:rPr lang="en-US" altLang="ko-KR" sz="1400" dirty="0"/>
              <a:t>15-20</a:t>
            </a:r>
            <a:r>
              <a:rPr lang="ko-KR" altLang="en-US" sz="1400" dirty="0"/>
              <a:t>대</a:t>
            </a:r>
            <a:r>
              <a:rPr lang="en-US" altLang="ko-KR" sz="1400" dirty="0"/>
              <a:t>’</a:t>
            </a:r>
          </a:p>
          <a:p>
            <a:endParaRPr lang="en-US" altLang="ko-KR" sz="1400" dirty="0"/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여행 정보 얻기 어렵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61</a:t>
            </a:r>
            <a:r>
              <a:rPr lang="ko-KR" altLang="en-US" sz="1400" dirty="0" err="1"/>
              <a:t>세이상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</a:t>
            </a:r>
            <a:r>
              <a:rPr lang="ko-KR" altLang="en-US" sz="1400" dirty="0" err="1"/>
              <a:t>음식맛민감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51-60’</a:t>
            </a:r>
          </a:p>
        </p:txBody>
      </p:sp>
    </p:spTree>
    <p:extLst>
      <p:ext uri="{BB962C8B-B14F-4D97-AF65-F5344CB8AC3E}">
        <p14:creationId xmlns:p14="http://schemas.microsoft.com/office/powerpoint/2010/main" val="1589895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1BAD1F-66A6-4504-8070-3024C9B79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6065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F84E5-993C-4F0D-9A4B-93948CEA2189}"/>
              </a:ext>
            </a:extLst>
          </p:cNvPr>
          <p:cNvSpPr txBox="1"/>
          <p:nvPr/>
        </p:nvSpPr>
        <p:spPr>
          <a:xfrm>
            <a:off x="7754540" y="165388"/>
            <a:ext cx="3986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 err="1"/>
              <a:t>물가비싸다</a:t>
            </a:r>
            <a:r>
              <a:rPr lang="ko-KR" altLang="en-US" sz="1400" dirty="0"/>
              <a:t> 외에는 만족함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6011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90DD72-F489-4536-B2F3-18EDEC54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87007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84AE1-C3E6-4A31-9B15-4058818D3042}"/>
              </a:ext>
            </a:extLst>
          </p:cNvPr>
          <p:cNvSpPr txBox="1"/>
          <p:nvPr/>
        </p:nvSpPr>
        <p:spPr>
          <a:xfrm>
            <a:off x="4243534" y="584851"/>
            <a:ext cx="5791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국내외</a:t>
            </a:r>
            <a:r>
              <a:rPr lang="en-US" altLang="ko-KR" sz="1400" dirty="0"/>
              <a:t>-</a:t>
            </a:r>
            <a:r>
              <a:rPr lang="ko-KR" altLang="en-US" sz="1400" dirty="0"/>
              <a:t>여행만족활동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대체적으로 자연경관감상이 높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 err="1"/>
              <a:t>맛집여행</a:t>
            </a:r>
            <a:r>
              <a:rPr lang="en-US" altLang="ko-KR" sz="1400" dirty="0"/>
              <a:t>, </a:t>
            </a:r>
            <a:r>
              <a:rPr lang="ko-KR" altLang="en-US" sz="1400" dirty="0"/>
              <a:t>트레킹</a:t>
            </a:r>
            <a:r>
              <a:rPr lang="en-US" altLang="ko-KR" sz="1400" dirty="0"/>
              <a:t>, </a:t>
            </a:r>
            <a:r>
              <a:rPr lang="ko-KR" altLang="en-US" sz="1400" dirty="0"/>
              <a:t>테마공원</a:t>
            </a:r>
            <a:r>
              <a:rPr lang="en-US" altLang="ko-KR" sz="1400" dirty="0"/>
              <a:t>, </a:t>
            </a:r>
            <a:r>
              <a:rPr lang="ko-KR" altLang="en-US" sz="1400" dirty="0"/>
              <a:t>유흥오락 고르게 분포 </a:t>
            </a:r>
            <a:r>
              <a:rPr lang="en-US" altLang="ko-KR" sz="1400" dirty="0"/>
              <a:t>: </a:t>
            </a:r>
            <a:r>
              <a:rPr lang="ko-KR" altLang="en-US" sz="1400" dirty="0"/>
              <a:t>한국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자연경관감상이 높</a:t>
            </a:r>
            <a:r>
              <a:rPr lang="en-US" altLang="ko-KR" sz="1400" dirty="0"/>
              <a:t>, </a:t>
            </a:r>
            <a:r>
              <a:rPr lang="ko-KR" altLang="en-US" sz="1400" dirty="0"/>
              <a:t>식도락</a:t>
            </a:r>
            <a:r>
              <a:rPr lang="en-US" altLang="ko-KR" sz="1400" dirty="0"/>
              <a:t>,</a:t>
            </a:r>
            <a:r>
              <a:rPr lang="ko-KR" altLang="en-US" sz="1400" dirty="0"/>
              <a:t>쇼핑 분포 </a:t>
            </a:r>
            <a:r>
              <a:rPr lang="en-US" altLang="ko-KR" sz="1400" dirty="0"/>
              <a:t>: </a:t>
            </a:r>
            <a:r>
              <a:rPr lang="ko-KR" altLang="en-US" sz="1400" dirty="0"/>
              <a:t>외국</a:t>
            </a: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009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00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406C0D-5429-4859-979E-1CF5FBBA6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6" y="494890"/>
            <a:ext cx="9316750" cy="58682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4C1FE-882F-4F93-B7D0-8033F17C49F5}"/>
              </a:ext>
            </a:extLst>
          </p:cNvPr>
          <p:cNvCxnSpPr/>
          <p:nvPr/>
        </p:nvCxnSpPr>
        <p:spPr>
          <a:xfrm>
            <a:off x="115739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EC0066-A505-4170-8FE2-DED32E71227C}"/>
              </a:ext>
            </a:extLst>
          </p:cNvPr>
          <p:cNvCxnSpPr/>
          <p:nvPr/>
        </p:nvCxnSpPr>
        <p:spPr>
          <a:xfrm>
            <a:off x="160125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5198C9-F002-45B6-8F8D-A29B871B8963}"/>
              </a:ext>
            </a:extLst>
          </p:cNvPr>
          <p:cNvCxnSpPr/>
          <p:nvPr/>
        </p:nvCxnSpPr>
        <p:spPr>
          <a:xfrm>
            <a:off x="250994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E15037-4B5D-460D-A178-CE11390F1247}"/>
              </a:ext>
            </a:extLst>
          </p:cNvPr>
          <p:cNvCxnSpPr/>
          <p:nvPr/>
        </p:nvCxnSpPr>
        <p:spPr>
          <a:xfrm>
            <a:off x="204702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5F8E1FB-0167-414A-8F6C-6E8729AFAFEC}"/>
              </a:ext>
            </a:extLst>
          </p:cNvPr>
          <p:cNvSpPr/>
          <p:nvPr/>
        </p:nvSpPr>
        <p:spPr>
          <a:xfrm>
            <a:off x="4776894" y="4997109"/>
            <a:ext cx="996981" cy="10574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47191D5-E99F-4162-B7CF-BF2B1536CAE4}"/>
              </a:ext>
            </a:extLst>
          </p:cNvPr>
          <p:cNvCxnSpPr/>
          <p:nvPr/>
        </p:nvCxnSpPr>
        <p:spPr>
          <a:xfrm>
            <a:off x="296333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3C0F8F9-2743-4D41-8AB8-1E41923A83FD}"/>
              </a:ext>
            </a:extLst>
          </p:cNvPr>
          <p:cNvCxnSpPr/>
          <p:nvPr/>
        </p:nvCxnSpPr>
        <p:spPr>
          <a:xfrm>
            <a:off x="340719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87CDE5-DE91-4CA6-BA34-EA9318D4168C}"/>
              </a:ext>
            </a:extLst>
          </p:cNvPr>
          <p:cNvCxnSpPr/>
          <p:nvPr/>
        </p:nvCxnSpPr>
        <p:spPr>
          <a:xfrm>
            <a:off x="431588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A8E6ACE-2EC1-4DAA-A3E0-23ABCAB402FA}"/>
              </a:ext>
            </a:extLst>
          </p:cNvPr>
          <p:cNvCxnSpPr/>
          <p:nvPr/>
        </p:nvCxnSpPr>
        <p:spPr>
          <a:xfrm>
            <a:off x="385296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AF431B3-04F7-4F94-9E88-F505208DF90F}"/>
              </a:ext>
            </a:extLst>
          </p:cNvPr>
          <p:cNvCxnSpPr/>
          <p:nvPr/>
        </p:nvCxnSpPr>
        <p:spPr>
          <a:xfrm>
            <a:off x="477689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36D6FC9-249E-4511-A977-0969E3945FE3}"/>
              </a:ext>
            </a:extLst>
          </p:cNvPr>
          <p:cNvCxnSpPr/>
          <p:nvPr/>
        </p:nvCxnSpPr>
        <p:spPr>
          <a:xfrm>
            <a:off x="522075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1B3319-63FB-4493-A6D5-F21639E4356F}"/>
              </a:ext>
            </a:extLst>
          </p:cNvPr>
          <p:cNvCxnSpPr/>
          <p:nvPr/>
        </p:nvCxnSpPr>
        <p:spPr>
          <a:xfrm>
            <a:off x="612944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5ACE004-97B4-4C38-A9BA-405B97A8A3A0}"/>
              </a:ext>
            </a:extLst>
          </p:cNvPr>
          <p:cNvCxnSpPr/>
          <p:nvPr/>
        </p:nvCxnSpPr>
        <p:spPr>
          <a:xfrm>
            <a:off x="566652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1F5933-D3FB-4536-801F-D9CE2979C7A0}"/>
              </a:ext>
            </a:extLst>
          </p:cNvPr>
          <p:cNvCxnSpPr/>
          <p:nvPr/>
        </p:nvCxnSpPr>
        <p:spPr>
          <a:xfrm>
            <a:off x="658283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852EE4-DABD-4AFA-9EF0-0F5D6B5C5F24}"/>
              </a:ext>
            </a:extLst>
          </p:cNvPr>
          <p:cNvCxnSpPr/>
          <p:nvPr/>
        </p:nvCxnSpPr>
        <p:spPr>
          <a:xfrm>
            <a:off x="702669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AF38C4C-C926-454E-9195-A1E231D2EDB0}"/>
              </a:ext>
            </a:extLst>
          </p:cNvPr>
          <p:cNvCxnSpPr/>
          <p:nvPr/>
        </p:nvCxnSpPr>
        <p:spPr>
          <a:xfrm>
            <a:off x="793538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F7051E-C6ED-4F59-B013-21E40277CCE9}"/>
              </a:ext>
            </a:extLst>
          </p:cNvPr>
          <p:cNvCxnSpPr/>
          <p:nvPr/>
        </p:nvCxnSpPr>
        <p:spPr>
          <a:xfrm>
            <a:off x="747246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FE2E8ED2-7E44-4530-A241-EC25C7EE961C}"/>
              </a:ext>
            </a:extLst>
          </p:cNvPr>
          <p:cNvSpPr/>
          <p:nvPr/>
        </p:nvSpPr>
        <p:spPr>
          <a:xfrm>
            <a:off x="6192896" y="4766190"/>
            <a:ext cx="996981" cy="10574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1B6F06-D4D1-4D8A-9C50-6636DC293E6A}"/>
              </a:ext>
            </a:extLst>
          </p:cNvPr>
          <p:cNvSpPr txBox="1"/>
          <p:nvPr/>
        </p:nvSpPr>
        <p:spPr>
          <a:xfrm>
            <a:off x="8443754" y="173564"/>
            <a:ext cx="36212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외국인 관광객 특이</a:t>
            </a:r>
            <a:endParaRPr lang="en-US" altLang="ko-KR" b="1" dirty="0"/>
          </a:p>
          <a:p>
            <a:r>
              <a:rPr lang="en-US" altLang="ko-KR" sz="1400" dirty="0"/>
              <a:t>17</a:t>
            </a:r>
            <a:r>
              <a:rPr lang="ko-KR" altLang="en-US" sz="1400" dirty="0"/>
              <a:t>년</a:t>
            </a:r>
            <a:r>
              <a:rPr lang="en-US" altLang="ko-KR" sz="1400" dirty="0"/>
              <a:t>3</a:t>
            </a:r>
            <a:r>
              <a:rPr lang="ko-KR" altLang="en-US" sz="1400" dirty="0"/>
              <a:t>월 </a:t>
            </a:r>
            <a:r>
              <a:rPr lang="en-US" altLang="ko-KR" sz="1400" dirty="0"/>
              <a:t>: </a:t>
            </a:r>
            <a:r>
              <a:rPr lang="ko-KR" altLang="en-US" sz="1400" dirty="0"/>
              <a:t>사드 </a:t>
            </a:r>
            <a:r>
              <a:rPr lang="ko-KR" altLang="en-US" sz="1400" dirty="0" err="1"/>
              <a:t>사태으로</a:t>
            </a:r>
            <a:r>
              <a:rPr lang="ko-KR" altLang="en-US" sz="1400" dirty="0"/>
              <a:t> 중국인 감소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대신 중국 외 국가들이 방문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17</a:t>
            </a:r>
            <a:r>
              <a:rPr lang="ko-KR" altLang="en-US" sz="1400" dirty="0"/>
              <a:t>년</a:t>
            </a:r>
            <a:r>
              <a:rPr lang="en-US" altLang="ko-KR" sz="1400" dirty="0"/>
              <a:t>12</a:t>
            </a:r>
            <a:r>
              <a:rPr lang="ko-KR" altLang="en-US" sz="1400" dirty="0"/>
              <a:t>월</a:t>
            </a:r>
            <a:r>
              <a:rPr lang="en-US" altLang="ko-KR" sz="1400" dirty="0"/>
              <a:t>~18</a:t>
            </a:r>
            <a:r>
              <a:rPr lang="ko-KR" altLang="en-US" sz="1400" dirty="0"/>
              <a:t>년</a:t>
            </a:r>
            <a:r>
              <a:rPr lang="en-US" altLang="ko-KR" sz="1400" dirty="0"/>
              <a:t>1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871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550A1814-D422-4CD8-B8BF-94E960087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0" y="0"/>
            <a:ext cx="8318500" cy="58682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EDE72E-8AD3-4848-965D-368A3A75F29A}"/>
              </a:ext>
            </a:extLst>
          </p:cNvPr>
          <p:cNvCxnSpPr/>
          <p:nvPr/>
        </p:nvCxnSpPr>
        <p:spPr>
          <a:xfrm>
            <a:off x="70681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3F4499-A945-4B86-B79A-FA3DA48C6584}"/>
              </a:ext>
            </a:extLst>
          </p:cNvPr>
          <p:cNvCxnSpPr/>
          <p:nvPr/>
        </p:nvCxnSpPr>
        <p:spPr>
          <a:xfrm>
            <a:off x="106686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2FC7F3-0367-4EFE-A0FF-2BCC52262EDD}"/>
              </a:ext>
            </a:extLst>
          </p:cNvPr>
          <p:cNvCxnSpPr/>
          <p:nvPr/>
        </p:nvCxnSpPr>
        <p:spPr>
          <a:xfrm>
            <a:off x="176980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F8B62C-E40D-44C4-81DA-B83A3C8ECE16}"/>
              </a:ext>
            </a:extLst>
          </p:cNvPr>
          <p:cNvCxnSpPr/>
          <p:nvPr/>
        </p:nvCxnSpPr>
        <p:spPr>
          <a:xfrm>
            <a:off x="141357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CB2CC1-1166-45C6-85DA-A1C40CC4AFF1}"/>
              </a:ext>
            </a:extLst>
          </p:cNvPr>
          <p:cNvCxnSpPr/>
          <p:nvPr/>
        </p:nvCxnSpPr>
        <p:spPr>
          <a:xfrm>
            <a:off x="211651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DBCB08-2958-4CAC-AFA7-CDDDF1A9CD70}"/>
              </a:ext>
            </a:extLst>
          </p:cNvPr>
          <p:cNvCxnSpPr/>
          <p:nvPr/>
        </p:nvCxnSpPr>
        <p:spPr>
          <a:xfrm>
            <a:off x="247656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B9EBEA-C2B0-4479-82BE-5C4AA6416B7C}"/>
              </a:ext>
            </a:extLst>
          </p:cNvPr>
          <p:cNvCxnSpPr/>
          <p:nvPr/>
        </p:nvCxnSpPr>
        <p:spPr>
          <a:xfrm>
            <a:off x="317950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5B5375-0121-4596-AC7F-CD5B7A80D394}"/>
              </a:ext>
            </a:extLst>
          </p:cNvPr>
          <p:cNvCxnSpPr/>
          <p:nvPr/>
        </p:nvCxnSpPr>
        <p:spPr>
          <a:xfrm>
            <a:off x="282327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1020AF-3BBB-433A-8BE9-44E02F2DB041}"/>
              </a:ext>
            </a:extLst>
          </p:cNvPr>
          <p:cNvCxnSpPr/>
          <p:nvPr/>
        </p:nvCxnSpPr>
        <p:spPr>
          <a:xfrm>
            <a:off x="353383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DD21A5-D44F-46BE-98E9-D726520A9A5E}"/>
              </a:ext>
            </a:extLst>
          </p:cNvPr>
          <p:cNvCxnSpPr/>
          <p:nvPr/>
        </p:nvCxnSpPr>
        <p:spPr>
          <a:xfrm>
            <a:off x="389388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86268C-6A68-4A1E-93DC-2451C089831A}"/>
              </a:ext>
            </a:extLst>
          </p:cNvPr>
          <p:cNvCxnSpPr/>
          <p:nvPr/>
        </p:nvCxnSpPr>
        <p:spPr>
          <a:xfrm>
            <a:off x="459682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C9C202E-CA91-40FE-ACA5-8B82D1916562}"/>
              </a:ext>
            </a:extLst>
          </p:cNvPr>
          <p:cNvCxnSpPr/>
          <p:nvPr/>
        </p:nvCxnSpPr>
        <p:spPr>
          <a:xfrm>
            <a:off x="424059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337C18-4BDF-4BC6-B933-1560A9B1C4DB}"/>
              </a:ext>
            </a:extLst>
          </p:cNvPr>
          <p:cNvCxnSpPr/>
          <p:nvPr/>
        </p:nvCxnSpPr>
        <p:spPr>
          <a:xfrm>
            <a:off x="495877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245D370-AF07-4A4B-9FB5-37AFF81F9C4F}"/>
              </a:ext>
            </a:extLst>
          </p:cNvPr>
          <p:cNvCxnSpPr/>
          <p:nvPr/>
        </p:nvCxnSpPr>
        <p:spPr>
          <a:xfrm>
            <a:off x="531882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F602A6-33D8-4404-9113-8739958794A9}"/>
              </a:ext>
            </a:extLst>
          </p:cNvPr>
          <p:cNvCxnSpPr/>
          <p:nvPr/>
        </p:nvCxnSpPr>
        <p:spPr>
          <a:xfrm>
            <a:off x="602176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00A69D-3D5B-4378-8111-4FBB31AEC4E5}"/>
              </a:ext>
            </a:extLst>
          </p:cNvPr>
          <p:cNvCxnSpPr/>
          <p:nvPr/>
        </p:nvCxnSpPr>
        <p:spPr>
          <a:xfrm>
            <a:off x="566553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7550EA-CD4F-4D7D-B196-BAC6D1AF66D0}"/>
              </a:ext>
            </a:extLst>
          </p:cNvPr>
          <p:cNvSpPr txBox="1"/>
          <p:nvPr/>
        </p:nvSpPr>
        <p:spPr>
          <a:xfrm>
            <a:off x="7385323" y="313158"/>
            <a:ext cx="39668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중국 외 외국인 관광객 특징</a:t>
            </a:r>
            <a:r>
              <a:rPr lang="en-US" altLang="ko-KR" b="1" dirty="0"/>
              <a:t>..</a:t>
            </a:r>
          </a:p>
          <a:p>
            <a:endParaRPr lang="en-US" altLang="ko-KR" dirty="0"/>
          </a:p>
          <a:p>
            <a:pPr lvl="1"/>
            <a:r>
              <a:rPr lang="ko-KR" altLang="en-US" sz="1400" dirty="0"/>
              <a:t>이건 어</a:t>
            </a:r>
            <a:r>
              <a:rPr lang="en-US" altLang="ko-KR" sz="1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57269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076415-67C4-4B59-841E-7766F6F6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2391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여행목적 </a:t>
            </a:r>
            <a:r>
              <a:rPr lang="en-US" altLang="ko-KR" sz="4000" dirty="0"/>
              <a:t>– </a:t>
            </a:r>
            <a:r>
              <a:rPr lang="ko-KR" altLang="en-US" sz="4000" dirty="0"/>
              <a:t>한국오는 이유 알기</a:t>
            </a:r>
            <a:r>
              <a:rPr lang="en-US" altLang="ko-KR" sz="4000" dirty="0"/>
              <a:t>[2018</a:t>
            </a:r>
            <a:r>
              <a:rPr lang="ko-KR" altLang="en-US" sz="4000" dirty="0"/>
              <a:t>년 기준</a:t>
            </a:r>
            <a:r>
              <a:rPr lang="en-US" altLang="ko-KR" sz="4000" dirty="0"/>
              <a:t>]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CF77D-C810-4589-95A4-B1CC1BAE2532}"/>
              </a:ext>
            </a:extLst>
          </p:cNvPr>
          <p:cNvSpPr txBox="1"/>
          <p:nvPr/>
        </p:nvSpPr>
        <p:spPr>
          <a:xfrm>
            <a:off x="967408" y="1908313"/>
            <a:ext cx="51667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67003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4145C8-831F-415F-9A7C-28AC6ED76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68484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64C86-4229-4359-AFEE-B668DA7F22DC}"/>
              </a:ext>
            </a:extLst>
          </p:cNvPr>
          <p:cNvSpPr txBox="1"/>
          <p:nvPr/>
        </p:nvSpPr>
        <p:spPr>
          <a:xfrm>
            <a:off x="6400859" y="514121"/>
            <a:ext cx="51251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중국은 쇼핑의 목적이 상대적으로 높음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일본은 친구</a:t>
            </a:r>
            <a:r>
              <a:rPr lang="en-US" altLang="ko-KR" sz="1400" dirty="0"/>
              <a:t>,</a:t>
            </a:r>
            <a:r>
              <a:rPr lang="ko-KR" altLang="en-US" sz="1400" dirty="0"/>
              <a:t>친지방문의 목적이 상대적으로 높음</a:t>
            </a:r>
          </a:p>
        </p:txBody>
      </p:sp>
    </p:spTree>
    <p:extLst>
      <p:ext uri="{BB962C8B-B14F-4D97-AF65-F5344CB8AC3E}">
        <p14:creationId xmlns:p14="http://schemas.microsoft.com/office/powerpoint/2010/main" val="192676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EE54A1-6262-4392-BE8C-08FAF8F87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68484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7081A-28F5-4330-9B60-884CFCD84D41}"/>
              </a:ext>
            </a:extLst>
          </p:cNvPr>
          <p:cNvSpPr txBox="1"/>
          <p:nvPr/>
        </p:nvSpPr>
        <p:spPr>
          <a:xfrm>
            <a:off x="6400859" y="514121"/>
            <a:ext cx="47452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학술</a:t>
            </a:r>
            <a:r>
              <a:rPr lang="en-US" altLang="ko-KR" sz="1400" dirty="0"/>
              <a:t>,</a:t>
            </a:r>
            <a:r>
              <a:rPr lang="ko-KR" altLang="en-US" sz="1400" dirty="0"/>
              <a:t>세미나활동이 상대적으로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남성＇</a:t>
            </a:r>
            <a:endParaRPr lang="en-US" altLang="ko-KR" sz="1400" dirty="0"/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 대체적으로 쇼핑이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쇼핑이 상대적으로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 여성＇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6396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EC0FE4-B0B8-46AE-A29D-43593532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12437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C9DA2-AD74-4DB7-8514-592620813DD8}"/>
              </a:ext>
            </a:extLst>
          </p:cNvPr>
          <p:cNvSpPr txBox="1"/>
          <p:nvPr/>
        </p:nvSpPr>
        <p:spPr>
          <a:xfrm>
            <a:off x="7179212" y="5727542"/>
            <a:ext cx="4759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쇼핑이 비교적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15~50</a:t>
            </a:r>
            <a:r>
              <a:rPr lang="ko-KR" altLang="en-US" sz="1400" dirty="0"/>
              <a:t>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학술</a:t>
            </a:r>
            <a:r>
              <a:rPr lang="en-US" altLang="ko-KR" sz="1400" dirty="0"/>
              <a:t>, </a:t>
            </a:r>
            <a:r>
              <a:rPr lang="ko-KR" altLang="en-US" sz="1400" dirty="0"/>
              <a:t>세미나 활동이 비교적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 </a:t>
            </a:r>
            <a:r>
              <a:rPr lang="en-US" altLang="ko-KR" sz="1400" dirty="0"/>
              <a:t>31~’</a:t>
            </a:r>
          </a:p>
          <a:p>
            <a:r>
              <a:rPr lang="en-US" altLang="ko-KR" sz="1400" dirty="0"/>
              <a:t>				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51~’</a:t>
            </a:r>
          </a:p>
        </p:txBody>
      </p:sp>
    </p:spTree>
    <p:extLst>
      <p:ext uri="{BB962C8B-B14F-4D97-AF65-F5344CB8AC3E}">
        <p14:creationId xmlns:p14="http://schemas.microsoft.com/office/powerpoint/2010/main" val="121703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651298-979E-4569-A26F-5D88F92A0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3570" cy="51065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E469E-9F0F-4C2C-AD33-97F83BA26775}"/>
              </a:ext>
            </a:extLst>
          </p:cNvPr>
          <p:cNvSpPr txBox="1"/>
          <p:nvPr/>
        </p:nvSpPr>
        <p:spPr>
          <a:xfrm>
            <a:off x="6865089" y="317174"/>
            <a:ext cx="5408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 err="1"/>
              <a:t>직장인센티브여행</a:t>
            </a:r>
            <a:r>
              <a:rPr lang="ko-KR" altLang="en-US" sz="1400" dirty="0"/>
              <a:t> 비율이 높은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완전패키지여행</a:t>
            </a:r>
            <a:r>
              <a:rPr lang="ko-KR" altLang="en-US" sz="1400" dirty="0"/>
              <a:t>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쇼핑 비율이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외국인의 개별여행</a:t>
            </a:r>
            <a:r>
              <a:rPr lang="en-US" altLang="ko-KR" sz="1400" dirty="0"/>
              <a:t>, </a:t>
            </a:r>
            <a:r>
              <a:rPr lang="ko-KR" altLang="en-US" sz="1400" dirty="0"/>
              <a:t>부분패키지＇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5636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313</Words>
  <Application>Microsoft Office PowerPoint</Application>
  <PresentationFormat>와이드스크린</PresentationFormat>
  <Paragraphs>135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1. 관광객 수</vt:lpstr>
      <vt:lpstr>PowerPoint 프레젠테이션</vt:lpstr>
      <vt:lpstr>PowerPoint 프레젠테이션</vt:lpstr>
      <vt:lpstr>PowerPoint 프레젠테이션</vt:lpstr>
      <vt:lpstr>2. 여행목적 – 한국오는 이유 알기[2018년 기준]</vt:lpstr>
      <vt:lpstr>PowerPoint 프레젠테이션</vt:lpstr>
      <vt:lpstr>PowerPoint 프레젠테이션</vt:lpstr>
      <vt:lpstr>PowerPoint 프레젠테이션</vt:lpstr>
      <vt:lpstr>PowerPoint 프레젠테이션</vt:lpstr>
      <vt:lpstr>3. 검색지역, 행선지 – 가려는 곳, 가는 곳 알기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체류기간[2018년기준 제주도 체류기간]</vt:lpstr>
      <vt:lpstr>PowerPoint 프레젠테이션</vt:lpstr>
      <vt:lpstr>PowerPoint 프레젠테이션</vt:lpstr>
      <vt:lpstr>PowerPoint 프레젠테이션</vt:lpstr>
      <vt:lpstr>PowerPoint 프레젠테이션</vt:lpstr>
      <vt:lpstr>5. 관광만족도,불만족요인 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Sinhyeok</dc:creator>
  <cp:lastModifiedBy>ICT01_19</cp:lastModifiedBy>
  <cp:revision>56</cp:revision>
  <dcterms:created xsi:type="dcterms:W3CDTF">2019-12-15T05:47:43Z</dcterms:created>
  <dcterms:modified xsi:type="dcterms:W3CDTF">2019-12-16T03:55:40Z</dcterms:modified>
</cp:coreProperties>
</file>